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8"/>
  </p:notesMasterIdLst>
  <p:handoutMasterIdLst>
    <p:handoutMasterId r:id="rId19"/>
  </p:handoutMasterIdLst>
  <p:sldIdLst>
    <p:sldId id="256" r:id="rId2"/>
    <p:sldId id="301" r:id="rId3"/>
    <p:sldId id="303" r:id="rId4"/>
    <p:sldId id="304" r:id="rId5"/>
    <p:sldId id="305" r:id="rId6"/>
    <p:sldId id="308" r:id="rId7"/>
    <p:sldId id="309" r:id="rId8"/>
    <p:sldId id="306" r:id="rId9"/>
    <p:sldId id="315" r:id="rId10"/>
    <p:sldId id="310" r:id="rId11"/>
    <p:sldId id="311" r:id="rId12"/>
    <p:sldId id="312" r:id="rId13"/>
    <p:sldId id="316" r:id="rId14"/>
    <p:sldId id="313" r:id="rId15"/>
    <p:sldId id="314" r:id="rId16"/>
    <p:sldId id="31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than Gregory Rule" initials="EGR" lastIdx="1" clrIdx="0"/>
  <p:cmAuthor id="2" name="Ethan Gregory Rule" initials="EGR [2]"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A0C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9"/>
    <p:restoredTop sz="90153"/>
  </p:normalViewPr>
  <p:slideViewPr>
    <p:cSldViewPr snapToGrid="0" snapToObjects="1">
      <p:cViewPr varScale="1">
        <p:scale>
          <a:sx n="110" d="100"/>
          <a:sy n="110" d="100"/>
        </p:scale>
        <p:origin x="126" y="1290"/>
      </p:cViewPr>
      <p:guideLst>
        <p:guide orient="horz" pos="2160"/>
        <p:guide pos="3840"/>
      </p:guideLst>
    </p:cSldViewPr>
  </p:slid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CD1B57-66AC-DF45-9393-A2AC089C29A6}" type="datetimeFigureOut">
              <a:rPr lang="en-US" smtClean="0"/>
              <a:t>5/4/2022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9D3FD0-2475-364A-A8AC-A4A2A3FA5EF6}" type="slidenum">
              <a:rPr lang="en-US" smtClean="0"/>
              <a:t>‹#›</a:t>
            </a:fld>
            <a:endParaRPr lang="en-US"/>
          </a:p>
        </p:txBody>
      </p:sp>
    </p:spTree>
    <p:extLst>
      <p:ext uri="{BB962C8B-B14F-4D97-AF65-F5344CB8AC3E}">
        <p14:creationId xmlns:p14="http://schemas.microsoft.com/office/powerpoint/2010/main" val="88869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F79416-BF1A-274C-96E6-B2C47109BF67}" type="datetimeFigureOut">
              <a:rPr lang="en-US" smtClean="0"/>
              <a:t>5/4/2022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0CC9AC-6B26-E849-B969-C05497804395}" type="slidenum">
              <a:rPr lang="en-US" smtClean="0"/>
              <a:t>‹#›</a:t>
            </a:fld>
            <a:endParaRPr lang="en-US"/>
          </a:p>
        </p:txBody>
      </p:sp>
    </p:spTree>
    <p:extLst>
      <p:ext uri="{BB962C8B-B14F-4D97-AF65-F5344CB8AC3E}">
        <p14:creationId xmlns:p14="http://schemas.microsoft.com/office/powerpoint/2010/main" val="1972080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1</a:t>
            </a:fld>
            <a:endParaRPr lang="en-US"/>
          </a:p>
        </p:txBody>
      </p:sp>
    </p:spTree>
    <p:extLst>
      <p:ext uri="{BB962C8B-B14F-4D97-AF65-F5344CB8AC3E}">
        <p14:creationId xmlns:p14="http://schemas.microsoft.com/office/powerpoint/2010/main" val="602675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CC9AC-6B26-E849-B969-C05497804395}" type="slidenum">
              <a:rPr lang="en-US" smtClean="0"/>
              <a:t>2</a:t>
            </a:fld>
            <a:endParaRPr lang="en-US"/>
          </a:p>
        </p:txBody>
      </p:sp>
    </p:spTree>
    <p:extLst>
      <p:ext uri="{BB962C8B-B14F-4D97-AF65-F5344CB8AC3E}">
        <p14:creationId xmlns:p14="http://schemas.microsoft.com/office/powerpoint/2010/main" val="18577346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27905"/>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
        <p:nvSpPr>
          <p:cNvPr id="9" name="Rectangle 8"/>
          <p:cNvSpPr/>
          <p:nvPr userDrawn="1"/>
        </p:nvSpPr>
        <p:spPr>
          <a:xfrm>
            <a:off x="1" y="5984749"/>
            <a:ext cx="9141618" cy="105155"/>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descr="UNM HS gray.png">
            <a:extLst>
              <a:ext uri="{FF2B5EF4-FFF2-40B4-BE49-F238E27FC236}">
                <a16:creationId xmlns:a16="http://schemas.microsoft.com/office/drawing/2014/main" id="{262CAA2A-48E3-DB4D-84BF-82C4C69E77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pic>
        <p:nvPicPr>
          <p:cNvPr id="12" name="Picture 11">
            <a:extLst>
              <a:ext uri="{FF2B5EF4-FFF2-40B4-BE49-F238E27FC236}">
                <a16:creationId xmlns:a16="http://schemas.microsoft.com/office/drawing/2014/main" id="{5ADF2B60-AD53-4145-B1C6-46AA58615AE9}"/>
              </a:ext>
            </a:extLst>
          </p:cNvPr>
          <p:cNvPicPr>
            <a:picLocks noChangeAspect="1"/>
          </p:cNvPicPr>
          <p:nvPr userDrawn="1"/>
        </p:nvPicPr>
        <p:blipFill>
          <a:blip r:embed="rId3"/>
          <a:srcRect/>
          <a:stretch/>
        </p:blipFill>
        <p:spPr>
          <a:xfrm>
            <a:off x="54632" y="6199576"/>
            <a:ext cx="1681436" cy="56260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pic>
        <p:nvPicPr>
          <p:cNvPr id="8" name="Picture 7">
            <a:extLst>
              <a:ext uri="{FF2B5EF4-FFF2-40B4-BE49-F238E27FC236}">
                <a16:creationId xmlns:a16="http://schemas.microsoft.com/office/drawing/2014/main" id="{7C7F8ED9-7F29-7E4D-888D-13F146B13065}"/>
              </a:ext>
            </a:extLst>
          </p:cNvPr>
          <p:cNvPicPr>
            <a:picLocks noChangeAspect="1"/>
          </p:cNvPicPr>
          <p:nvPr userDrawn="1"/>
        </p:nvPicPr>
        <p:blipFill>
          <a:blip r:embed="rId2"/>
          <a:srcRect/>
          <a:stretch/>
        </p:blipFill>
        <p:spPr>
          <a:xfrm>
            <a:off x="54632" y="6199576"/>
            <a:ext cx="1681436" cy="56260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11"/>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8" name="Slide Number Placeholder 7"/>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pic>
        <p:nvPicPr>
          <p:cNvPr id="9" name="Picture 8" descr="UNM HS gray.png">
            <a:extLst>
              <a:ext uri="{FF2B5EF4-FFF2-40B4-BE49-F238E27FC236}">
                <a16:creationId xmlns:a16="http://schemas.microsoft.com/office/drawing/2014/main" id="{7FA3E20F-A9E0-6E4D-8C9F-C83327ED8AC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pic>
        <p:nvPicPr>
          <p:cNvPr id="6" name="Picture 5">
            <a:extLst>
              <a:ext uri="{FF2B5EF4-FFF2-40B4-BE49-F238E27FC236}">
                <a16:creationId xmlns:a16="http://schemas.microsoft.com/office/drawing/2014/main" id="{C2F5AFB9-BAD3-1745-AFEF-922E60C62FAB}"/>
              </a:ext>
            </a:extLst>
          </p:cNvPr>
          <p:cNvPicPr>
            <a:picLocks noChangeAspect="1"/>
          </p:cNvPicPr>
          <p:nvPr userDrawn="1"/>
        </p:nvPicPr>
        <p:blipFill>
          <a:blip r:embed="rId3"/>
          <a:srcRect/>
          <a:stretch/>
        </p:blipFill>
        <p:spPr>
          <a:xfrm>
            <a:off x="54632" y="6199576"/>
            <a:ext cx="1681436" cy="562609"/>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1" y="5984749"/>
            <a:ext cx="3443591" cy="105155"/>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916B92C0-84C5-7348-BEAD-CF387DE25B7A}"/>
              </a:ext>
            </a:extLst>
          </p:cNvPr>
          <p:cNvPicPr>
            <a:picLocks noChangeAspect="1"/>
          </p:cNvPicPr>
          <p:nvPr userDrawn="1"/>
        </p:nvPicPr>
        <p:blipFill>
          <a:blip r:embed="rId12"/>
          <a:srcRect/>
          <a:stretch/>
        </p:blipFill>
        <p:spPr>
          <a:xfrm>
            <a:off x="54632" y="6199576"/>
            <a:ext cx="1681436" cy="562609"/>
          </a:xfrm>
          <a:prstGeom prst="rect">
            <a:avLst/>
          </a:prstGeom>
        </p:spPr>
      </p:pic>
      <p:pic>
        <p:nvPicPr>
          <p:cNvPr id="10" name="Picture 9" descr="UNM HS gray.png">
            <a:extLst>
              <a:ext uri="{FF2B5EF4-FFF2-40B4-BE49-F238E27FC236}">
                <a16:creationId xmlns:a16="http://schemas.microsoft.com/office/drawing/2014/main" id="{0CF24BBB-4C49-CE45-AC95-4714069E6B4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977136" y="6301994"/>
            <a:ext cx="7217664" cy="371856"/>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Lst>
  <p:hf sldNum="0" hdr="0" dt="0"/>
  <p:txStyles>
    <p:titleStyle>
      <a:lvl1pPr algn="l" defTabSz="914400" rtl="0" eaLnBrk="1" latinLnBrk="0" hangingPunct="1">
        <a:lnSpc>
          <a:spcPct val="90000"/>
        </a:lnSpc>
        <a:spcBef>
          <a:spcPct val="0"/>
        </a:spcBef>
        <a:buNone/>
        <a:defRPr sz="3600" kern="1200" spc="-60" baseline="0">
          <a:solidFill>
            <a:srgbClr val="FFFFFF"/>
          </a:solidFill>
          <a:latin typeface="Gotham Book" charset="0"/>
          <a:ea typeface="Gotham Book" charset="0"/>
          <a:cs typeface="Gotham Book" charset="0"/>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Gotham Book" charset="0"/>
          <a:ea typeface="Gotham Book" charset="0"/>
          <a:cs typeface="Gotham Book" charset="0"/>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Gotham Book" charset="0"/>
          <a:ea typeface="Gotham Book" charset="0"/>
          <a:cs typeface="Gotham Book" charset="0"/>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Gotham Book" charset="0"/>
          <a:ea typeface="Gotham Book" charset="0"/>
          <a:cs typeface="Gotham Book" charset="0"/>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Gotham Book" charset="0"/>
          <a:ea typeface="Gotham Book" charset="0"/>
          <a:cs typeface="Gotham Book" charset="0"/>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hsc.unm.edu/common/docs/guidance-docs/uh-patient-care-rates.pdf" TargetMode="External"/><Relationship Id="rId2" Type="http://schemas.openxmlformats.org/officeDocument/2006/relationships/hyperlink" Target="https://hsc.unm.edu/research/compliance/hrpo/investigators.html"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mailto:bwhite@salud.unm.edu" TargetMode="External"/><Relationship Id="rId2" Type="http://schemas.openxmlformats.org/officeDocument/2006/relationships/hyperlink" Target="mailto:jalliman@salud.unm.edu"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fda.gov/patients/learn-about-drug-and-device-approvals" TargetMode="External"/><Relationship Id="rId7" Type="http://schemas.openxmlformats.org/officeDocument/2006/relationships/hyperlink" Target="https://hsc.unm.edu/research/compliance/hrpo/" TargetMode="External"/><Relationship Id="rId2" Type="http://schemas.openxmlformats.org/officeDocument/2006/relationships/hyperlink" Target="https://grants.nih.gov/policy/clinical-trials.htm" TargetMode="External"/><Relationship Id="rId1" Type="http://schemas.openxmlformats.org/officeDocument/2006/relationships/slideLayout" Target="../slideLayouts/slideLayout3.xml"/><Relationship Id="rId6" Type="http://schemas.openxmlformats.org/officeDocument/2006/relationships/hyperlink" Target="https://hsc.unm.edu/about/finance/sponsored-projects/grants-contracts-clinical-trials/clinical-trials.html" TargetMode="External"/><Relationship Id="rId5" Type="http://schemas.openxmlformats.org/officeDocument/2006/relationships/hyperlink" Target="https://www.ciscrp.org/education-center/important-information/#faq" TargetMode="External"/><Relationship Id="rId4" Type="http://schemas.openxmlformats.org/officeDocument/2006/relationships/hyperlink" Target="http://www.ciscrp.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grants.nih.gov/policy/clinical-trials/definition.ht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nih.gov/health-information/nih-clinical-research-trials-you/basic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HSCPreAward@salud.unm.edu" TargetMode="External"/><Relationship Id="rId2" Type="http://schemas.openxmlformats.org/officeDocument/2006/relationships/hyperlink" Target="http://era.health.unm.edu/"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200" b="1" spc="300" dirty="0" smtClean="0">
                <a:latin typeface="Gotham Bold" charset="0"/>
                <a:ea typeface="Gotham Bold" charset="0"/>
                <a:cs typeface="Gotham Bold" charset="0"/>
              </a:rPr>
              <a:t>The Basics of Clinical Trials</a:t>
            </a:r>
            <a:endParaRPr lang="en-US" sz="3200" b="1" spc="300" dirty="0">
              <a:latin typeface="Gotham Bold" charset="0"/>
              <a:ea typeface="Gotham Bold" charset="0"/>
              <a:cs typeface="Gotham Bold" charset="0"/>
            </a:endParaRPr>
          </a:p>
        </p:txBody>
      </p:sp>
      <p:sp>
        <p:nvSpPr>
          <p:cNvPr id="3" name="Subtitle 2"/>
          <p:cNvSpPr>
            <a:spLocks noGrp="1"/>
          </p:cNvSpPr>
          <p:nvPr>
            <p:ph type="subTitle" idx="1"/>
          </p:nvPr>
        </p:nvSpPr>
        <p:spPr/>
        <p:txBody>
          <a:bodyPr/>
          <a:lstStyle/>
          <a:p>
            <a:r>
              <a:rPr lang="en-US" dirty="0" smtClean="0"/>
              <a:t>By: Caitlin Vinyard</a:t>
            </a:r>
          </a:p>
          <a:p>
            <a:r>
              <a:rPr lang="en-US" dirty="0" smtClean="0"/>
              <a:t>HSC Sponsored Projects Office</a:t>
            </a:r>
            <a:endParaRPr lang="en-US" dirty="0"/>
          </a:p>
        </p:txBody>
      </p:sp>
    </p:spTree>
    <p:extLst>
      <p:ext uri="{BB962C8B-B14F-4D97-AF65-F5344CB8AC3E}">
        <p14:creationId xmlns:p14="http://schemas.microsoft.com/office/powerpoint/2010/main" val="1645414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912" y="331295"/>
            <a:ext cx="7315200" cy="700337"/>
          </a:xfrm>
        </p:spPr>
        <p:txBody>
          <a:bodyPr>
            <a:noAutofit/>
          </a:bodyPr>
          <a:lstStyle/>
          <a:p>
            <a:pPr algn="ctr"/>
            <a:r>
              <a:rPr lang="en-US" sz="4400" dirty="0" smtClean="0"/>
              <a:t>Clinical Trial Agreement (CTA)</a:t>
            </a:r>
            <a:endParaRPr lang="en-US" sz="4400" dirty="0"/>
          </a:p>
        </p:txBody>
      </p:sp>
      <p:sp>
        <p:nvSpPr>
          <p:cNvPr id="3" name="Text Placeholder 2"/>
          <p:cNvSpPr>
            <a:spLocks noGrp="1"/>
          </p:cNvSpPr>
          <p:nvPr>
            <p:ph type="body" idx="1"/>
          </p:nvPr>
        </p:nvSpPr>
        <p:spPr>
          <a:xfrm>
            <a:off x="3886200" y="1225061"/>
            <a:ext cx="7315200" cy="4835769"/>
          </a:xfrm>
        </p:spPr>
        <p:txBody>
          <a:bodyPr>
            <a:normAutofit fontScale="85000" lnSpcReduction="20000"/>
          </a:bodyPr>
          <a:lstStyle/>
          <a:p>
            <a:r>
              <a:rPr lang="en-US" dirty="0" smtClean="0"/>
              <a:t>The Clinical Trial Agreement (CTA) is the contractual arrangement between the Sponsor and our Institution. Below are a list of the most important contract provisions we look for in the CTA. Depending on the complexity of the terms, HSC-OUC (legal) may have to review the agreement prior to it being sent to the Sponsor. </a:t>
            </a:r>
            <a:endParaRPr lang="en-US" dirty="0"/>
          </a:p>
          <a:p>
            <a:pPr marL="342900" indent="-342900">
              <a:buClrTx/>
              <a:buFont typeface="Arial" panose="020B0604020202020204" pitchFamily="34" charset="0"/>
              <a:buChar char="•"/>
            </a:pPr>
            <a:r>
              <a:rPr lang="en-US" dirty="0" smtClean="0"/>
              <a:t>Intellectual </a:t>
            </a:r>
            <a:r>
              <a:rPr lang="en-US" dirty="0"/>
              <a:t>Property</a:t>
            </a:r>
          </a:p>
          <a:p>
            <a:pPr marL="342900" indent="-342900">
              <a:buClrTx/>
              <a:buFont typeface="Arial" panose="020B0604020202020204" pitchFamily="34" charset="0"/>
              <a:buChar char="•"/>
            </a:pPr>
            <a:r>
              <a:rPr lang="en-US" dirty="0" smtClean="0"/>
              <a:t>Indemnification</a:t>
            </a:r>
            <a:endParaRPr lang="en-US" dirty="0"/>
          </a:p>
          <a:p>
            <a:pPr marL="342900" indent="-342900">
              <a:buClrTx/>
              <a:buFont typeface="Arial" panose="020B0604020202020204" pitchFamily="34" charset="0"/>
              <a:buChar char="•"/>
            </a:pPr>
            <a:r>
              <a:rPr lang="en-US" dirty="0" smtClean="0"/>
              <a:t>Subject </a:t>
            </a:r>
            <a:r>
              <a:rPr lang="en-US" dirty="0"/>
              <a:t>Injury</a:t>
            </a:r>
          </a:p>
          <a:p>
            <a:pPr marL="342900" indent="-342900">
              <a:buClrTx/>
              <a:buFont typeface="Arial" panose="020B0604020202020204" pitchFamily="34" charset="0"/>
              <a:buChar char="•"/>
            </a:pPr>
            <a:r>
              <a:rPr lang="en-US" dirty="0" smtClean="0"/>
              <a:t>Confidentiality</a:t>
            </a:r>
            <a:endParaRPr lang="en-US" dirty="0"/>
          </a:p>
          <a:p>
            <a:pPr marL="342900" indent="-342900">
              <a:buClrTx/>
              <a:buFont typeface="Arial" panose="020B0604020202020204" pitchFamily="34" charset="0"/>
              <a:buChar char="•"/>
            </a:pPr>
            <a:r>
              <a:rPr lang="en-US" dirty="0" smtClean="0"/>
              <a:t>Publication</a:t>
            </a:r>
            <a:endParaRPr lang="en-US" dirty="0"/>
          </a:p>
          <a:p>
            <a:pPr marL="342900" indent="-342900">
              <a:buClrTx/>
              <a:buFont typeface="Arial" panose="020B0604020202020204" pitchFamily="34" charset="0"/>
              <a:buChar char="•"/>
            </a:pPr>
            <a:r>
              <a:rPr lang="en-US" dirty="0" smtClean="0"/>
              <a:t>Data </a:t>
            </a:r>
            <a:r>
              <a:rPr lang="en-US" dirty="0"/>
              <a:t>Ownership</a:t>
            </a:r>
          </a:p>
          <a:p>
            <a:pPr marL="342900" indent="-342900">
              <a:buClrTx/>
              <a:buFont typeface="Arial" panose="020B0604020202020204" pitchFamily="34" charset="0"/>
              <a:buChar char="•"/>
            </a:pPr>
            <a:r>
              <a:rPr lang="en-US" dirty="0" smtClean="0"/>
              <a:t>Audits </a:t>
            </a:r>
            <a:r>
              <a:rPr lang="en-US" dirty="0"/>
              <a:t>and Inspections</a:t>
            </a:r>
          </a:p>
          <a:p>
            <a:pPr marL="342900" indent="-342900">
              <a:buClrTx/>
              <a:buFont typeface="Arial" panose="020B0604020202020204" pitchFamily="34" charset="0"/>
              <a:buChar char="•"/>
            </a:pPr>
            <a:r>
              <a:rPr lang="en-US" dirty="0" smtClean="0"/>
              <a:t>Record Retention</a:t>
            </a:r>
          </a:p>
          <a:p>
            <a:pPr marL="342900" indent="-342900">
              <a:buClrTx/>
              <a:buFont typeface="Arial" panose="020B0604020202020204" pitchFamily="34" charset="0"/>
              <a:buChar char="•"/>
            </a:pPr>
            <a:r>
              <a:rPr lang="en-US" dirty="0" smtClean="0"/>
              <a:t>Governing Law</a:t>
            </a:r>
          </a:p>
          <a:p>
            <a:pPr marL="342900" indent="-342900">
              <a:buClrTx/>
              <a:buFont typeface="Arial" panose="020B0604020202020204" pitchFamily="34" charset="0"/>
              <a:buChar char="•"/>
            </a:pPr>
            <a:r>
              <a:rPr lang="en-US" dirty="0" smtClean="0"/>
              <a:t>AAHRPP</a:t>
            </a:r>
          </a:p>
        </p:txBody>
      </p:sp>
    </p:spTree>
    <p:extLst>
      <p:ext uri="{BB962C8B-B14F-4D97-AF65-F5344CB8AC3E}">
        <p14:creationId xmlns:p14="http://schemas.microsoft.com/office/powerpoint/2010/main" val="3581897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912" y="782632"/>
            <a:ext cx="7315200" cy="841014"/>
          </a:xfrm>
        </p:spPr>
        <p:txBody>
          <a:bodyPr>
            <a:noAutofit/>
          </a:bodyPr>
          <a:lstStyle/>
          <a:p>
            <a:pPr algn="ctr"/>
            <a:r>
              <a:rPr lang="en-US" sz="4400" dirty="0" smtClean="0"/>
              <a:t>Budget Negotiations</a:t>
            </a:r>
            <a:endParaRPr lang="en-US" sz="4400" dirty="0"/>
          </a:p>
        </p:txBody>
      </p:sp>
      <p:sp>
        <p:nvSpPr>
          <p:cNvPr id="3" name="Text Placeholder 2"/>
          <p:cNvSpPr>
            <a:spLocks noGrp="1"/>
          </p:cNvSpPr>
          <p:nvPr>
            <p:ph type="body" idx="1"/>
          </p:nvPr>
        </p:nvSpPr>
        <p:spPr>
          <a:xfrm>
            <a:off x="3867912" y="1863969"/>
            <a:ext cx="7315200" cy="3300984"/>
          </a:xfrm>
        </p:spPr>
        <p:txBody>
          <a:bodyPr>
            <a:normAutofit fontScale="92500"/>
          </a:bodyPr>
          <a:lstStyle/>
          <a:p>
            <a:r>
              <a:rPr lang="en-US" dirty="0" smtClean="0"/>
              <a:t>The Sponsored Projects Office (SPO) </a:t>
            </a:r>
            <a:r>
              <a:rPr lang="en-US" b="1" dirty="0" smtClean="0">
                <a:solidFill>
                  <a:srgbClr val="FF0000"/>
                </a:solidFill>
              </a:rPr>
              <a:t>DOES NOT </a:t>
            </a:r>
            <a:r>
              <a:rPr lang="en-US" dirty="0" smtClean="0"/>
              <a:t>handle the negotiation of the budget for a Clinical Trial</a:t>
            </a:r>
            <a:r>
              <a:rPr lang="en-US" dirty="0"/>
              <a:t>. This is done by the </a:t>
            </a:r>
            <a:r>
              <a:rPr lang="en-US" dirty="0" smtClean="0"/>
              <a:t>PI or whomever the PI designates to negotiate directly </a:t>
            </a:r>
            <a:r>
              <a:rPr lang="en-US" dirty="0"/>
              <a:t>with the </a:t>
            </a:r>
            <a:r>
              <a:rPr lang="en-US" dirty="0" smtClean="0"/>
              <a:t>Sponsor/CRO.  </a:t>
            </a:r>
            <a:r>
              <a:rPr lang="en-US" dirty="0"/>
              <a:t>SPO </a:t>
            </a:r>
            <a:r>
              <a:rPr lang="en-US" b="1" dirty="0"/>
              <a:t>does not </a:t>
            </a:r>
            <a:r>
              <a:rPr lang="en-US" dirty="0"/>
              <a:t>have the in-depth clinical knowledge to accurately represent what the PI </a:t>
            </a:r>
            <a:r>
              <a:rPr lang="en-US" dirty="0" smtClean="0"/>
              <a:t>needs</a:t>
            </a:r>
            <a:r>
              <a:rPr lang="en-US" dirty="0"/>
              <a:t> </a:t>
            </a:r>
            <a:r>
              <a:rPr lang="en-US" dirty="0" smtClean="0"/>
              <a:t>or if the associated costs proposed by the Sponsor are adequate to perform the study.</a:t>
            </a:r>
          </a:p>
          <a:p>
            <a:endParaRPr lang="en-US" dirty="0"/>
          </a:p>
          <a:p>
            <a:r>
              <a:rPr lang="en-US" dirty="0" smtClean="0"/>
              <a:t>As a note, the budget and CTA can be negotiated in conjunction with each other. </a:t>
            </a:r>
          </a:p>
          <a:p>
            <a:endParaRPr lang="en-US" dirty="0" smtClean="0"/>
          </a:p>
        </p:txBody>
      </p:sp>
    </p:spTree>
    <p:extLst>
      <p:ext uri="{BB962C8B-B14F-4D97-AF65-F5344CB8AC3E}">
        <p14:creationId xmlns:p14="http://schemas.microsoft.com/office/powerpoint/2010/main" val="1340224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912" y="362125"/>
            <a:ext cx="7315200" cy="841014"/>
          </a:xfrm>
        </p:spPr>
        <p:txBody>
          <a:bodyPr>
            <a:noAutofit/>
          </a:bodyPr>
          <a:lstStyle/>
          <a:p>
            <a:pPr algn="ctr"/>
            <a:r>
              <a:rPr lang="en-US" sz="4000" dirty="0" smtClean="0"/>
              <a:t>Budget Review</a:t>
            </a:r>
            <a:endParaRPr lang="en-US" sz="4000" dirty="0"/>
          </a:p>
        </p:txBody>
      </p:sp>
      <p:sp>
        <p:nvSpPr>
          <p:cNvPr id="3" name="Text Placeholder 2"/>
          <p:cNvSpPr>
            <a:spLocks noGrp="1"/>
          </p:cNvSpPr>
          <p:nvPr>
            <p:ph type="body" idx="1"/>
          </p:nvPr>
        </p:nvSpPr>
        <p:spPr>
          <a:xfrm>
            <a:off x="3867912" y="1203139"/>
            <a:ext cx="7315200" cy="4892861"/>
          </a:xfrm>
        </p:spPr>
        <p:txBody>
          <a:bodyPr>
            <a:noAutofit/>
          </a:bodyPr>
          <a:lstStyle/>
          <a:p>
            <a:r>
              <a:rPr lang="en-US" sz="1400" dirty="0" smtClean="0"/>
              <a:t>Below describes </a:t>
            </a:r>
            <a:r>
              <a:rPr lang="en-US" sz="1400" dirty="0"/>
              <a:t>the main costs associated with clinical trials and what must be included. </a:t>
            </a:r>
            <a:endParaRPr lang="en-US" sz="1400" dirty="0" smtClean="0"/>
          </a:p>
          <a:p>
            <a:pPr marL="342900" lvl="0" indent="-342900">
              <a:buFont typeface="Arial" panose="020B0604020202020204" pitchFamily="34" charset="0"/>
              <a:buChar char="•"/>
            </a:pPr>
            <a:r>
              <a:rPr lang="en-US" sz="1300" dirty="0"/>
              <a:t>IRB Fees - Should budget for the following</a:t>
            </a:r>
            <a:r>
              <a:rPr lang="en-US" sz="1300" dirty="0" smtClean="0"/>
              <a:t>:</a:t>
            </a:r>
            <a:endParaRPr lang="en-US" sz="1300" dirty="0"/>
          </a:p>
          <a:p>
            <a:pPr marL="742950" lvl="1" indent="-285750">
              <a:buFont typeface="Arial" panose="020B0604020202020204" pitchFamily="34" charset="0"/>
              <a:buChar char="•"/>
            </a:pPr>
            <a:r>
              <a:rPr lang="en-US" sz="1300" dirty="0"/>
              <a:t>New Study Review: $2,500</a:t>
            </a:r>
          </a:p>
          <a:p>
            <a:pPr marL="742950" lvl="1" indent="-285750">
              <a:buFont typeface="Arial" panose="020B0604020202020204" pitchFamily="34" charset="0"/>
              <a:buChar char="•"/>
            </a:pPr>
            <a:r>
              <a:rPr lang="en-US" sz="1300" dirty="0"/>
              <a:t>Continuing Review: $1,000</a:t>
            </a:r>
          </a:p>
          <a:p>
            <a:pPr marL="742950" lvl="1" indent="-285750">
              <a:buFont typeface="Arial" panose="020B0604020202020204" pitchFamily="34" charset="0"/>
              <a:buChar char="•"/>
            </a:pPr>
            <a:r>
              <a:rPr lang="en-US" sz="1300" dirty="0"/>
              <a:t>Modification: $500</a:t>
            </a:r>
          </a:p>
          <a:p>
            <a:pPr marL="742950" lvl="1" indent="-285750">
              <a:buFont typeface="Arial" panose="020B0604020202020204" pitchFamily="34" charset="0"/>
              <a:buChar char="•"/>
            </a:pPr>
            <a:r>
              <a:rPr lang="en-US" sz="1300" dirty="0"/>
              <a:t>Please refer to: </a:t>
            </a:r>
            <a:r>
              <a:rPr lang="en-US" sz="1300" u="sng" dirty="0">
                <a:hlinkClick r:id="rId2"/>
              </a:rPr>
              <a:t>https://hsc.unm.edu/research/compliance/hrpo/investigators.html</a:t>
            </a:r>
            <a:r>
              <a:rPr lang="en-US" sz="1300" dirty="0"/>
              <a:t> for additional information on how these fees are invoiced from IRB.</a:t>
            </a:r>
          </a:p>
          <a:p>
            <a:pPr marL="342900" lvl="0" indent="-342900">
              <a:buFont typeface="Arial" panose="020B0604020202020204" pitchFamily="34" charset="0"/>
              <a:buChar char="•"/>
            </a:pPr>
            <a:r>
              <a:rPr lang="en-US" sz="1300" dirty="0"/>
              <a:t>Non-refundable start up fees (4-5k at least): for time spent by PI and clinical staff on IRB review paperwork, other regulatory document completion, trips to investigator meeting, protocol review time, etc. (paid regardless of whether or not the contract/study goes forward). If sponsor won’t accept, try adding in coordinator/PI time for investigator meetings.</a:t>
            </a:r>
          </a:p>
          <a:p>
            <a:pPr marL="342900" lvl="0" indent="-342900">
              <a:buFont typeface="Arial" panose="020B0604020202020204" pitchFamily="34" charset="0"/>
              <a:buChar char="•"/>
            </a:pPr>
            <a:r>
              <a:rPr lang="en-US" sz="1300" dirty="0"/>
              <a:t>Payment upon execution of the contract – if you can negotiate it, for other start up type costs</a:t>
            </a:r>
          </a:p>
          <a:p>
            <a:pPr marL="342900" lvl="0" indent="-342900">
              <a:buFont typeface="Arial" panose="020B0604020202020204" pitchFamily="34" charset="0"/>
              <a:buChar char="•"/>
            </a:pPr>
            <a:r>
              <a:rPr lang="en-US" sz="1300" dirty="0"/>
              <a:t>Payment upon completion of study – do not tie this to a site </a:t>
            </a:r>
            <a:r>
              <a:rPr lang="en-US" sz="1300" dirty="0" smtClean="0"/>
              <a:t>visit (if they don’t come, you don’t get paid!), </a:t>
            </a:r>
            <a:r>
              <a:rPr lang="en-US" sz="1300" dirty="0"/>
              <a:t>only to submission of all case report forms or data or termination of the study</a:t>
            </a:r>
          </a:p>
          <a:p>
            <a:pPr marL="342900" lvl="0" indent="-342900">
              <a:buFont typeface="Arial" panose="020B0604020202020204" pitchFamily="34" charset="0"/>
              <a:buChar char="•"/>
            </a:pPr>
            <a:r>
              <a:rPr lang="en-US" sz="1300" dirty="0"/>
              <a:t>Per patient costs (tests, supplies, labor, 1% PI effort) (this will translate into the per patient reimbursement or the reimbursement for completed case report forms as determined by the sponsor - </a:t>
            </a:r>
            <a:r>
              <a:rPr lang="en-US" sz="1300" dirty="0">
                <a:hlinkClick r:id="rId3" tooltip="University Hospital Patient Care Rates"/>
              </a:rPr>
              <a:t>see UH charges memo</a:t>
            </a:r>
            <a:r>
              <a:rPr lang="en-US" sz="1300" dirty="0"/>
              <a:t>)</a:t>
            </a:r>
          </a:p>
          <a:p>
            <a:pPr marL="342900" lvl="0" indent="-342900">
              <a:buFont typeface="Arial" panose="020B0604020202020204" pitchFamily="34" charset="0"/>
              <a:buChar char="•"/>
            </a:pPr>
            <a:r>
              <a:rPr lang="en-US" sz="1300" dirty="0"/>
              <a:t>Payment for departments doing testing (e.g. Pathology, Radiology) – both the hospital fee and the professional </a:t>
            </a:r>
            <a:r>
              <a:rPr lang="en-US" sz="1300" dirty="0" smtClean="0"/>
              <a:t>fee</a:t>
            </a:r>
            <a:endParaRPr lang="en-US" sz="1300" dirty="0"/>
          </a:p>
        </p:txBody>
      </p:sp>
    </p:spTree>
    <p:extLst>
      <p:ext uri="{BB962C8B-B14F-4D97-AF65-F5344CB8AC3E}">
        <p14:creationId xmlns:p14="http://schemas.microsoft.com/office/powerpoint/2010/main" val="2976417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912" y="362125"/>
            <a:ext cx="7315200" cy="841014"/>
          </a:xfrm>
        </p:spPr>
        <p:txBody>
          <a:bodyPr>
            <a:noAutofit/>
          </a:bodyPr>
          <a:lstStyle/>
          <a:p>
            <a:pPr algn="ctr"/>
            <a:r>
              <a:rPr lang="en-US" sz="4000" dirty="0" smtClean="0"/>
              <a:t>Budget Review </a:t>
            </a:r>
            <a:r>
              <a:rPr lang="en-US" sz="4000" dirty="0" err="1" smtClean="0"/>
              <a:t>Con’t</a:t>
            </a:r>
            <a:endParaRPr lang="en-US" sz="4000" dirty="0"/>
          </a:p>
        </p:txBody>
      </p:sp>
      <p:sp>
        <p:nvSpPr>
          <p:cNvPr id="3" name="Text Placeholder 2"/>
          <p:cNvSpPr>
            <a:spLocks noGrp="1"/>
          </p:cNvSpPr>
          <p:nvPr>
            <p:ph type="body" idx="1"/>
          </p:nvPr>
        </p:nvSpPr>
        <p:spPr>
          <a:xfrm>
            <a:off x="3867912" y="1203139"/>
            <a:ext cx="7315200" cy="5156630"/>
          </a:xfrm>
        </p:spPr>
        <p:txBody>
          <a:bodyPr>
            <a:normAutofit/>
          </a:bodyPr>
          <a:lstStyle/>
          <a:p>
            <a:pPr marL="342900" lvl="0" indent="-342900">
              <a:buFont typeface="Arial" panose="020B0604020202020204" pitchFamily="34" charset="0"/>
              <a:buChar char="•"/>
            </a:pPr>
            <a:r>
              <a:rPr lang="en-US" sz="1400" dirty="0"/>
              <a:t>Screen failures payments</a:t>
            </a:r>
          </a:p>
          <a:p>
            <a:pPr marL="342900" lvl="0" indent="-342900">
              <a:buFont typeface="Arial" panose="020B0604020202020204" pitchFamily="34" charset="0"/>
              <a:buChar char="•"/>
            </a:pPr>
            <a:r>
              <a:rPr lang="en-US" sz="1400" dirty="0"/>
              <a:t>Unscheduled visit payments</a:t>
            </a:r>
          </a:p>
          <a:p>
            <a:pPr marL="342900" lvl="0" indent="-342900">
              <a:buFont typeface="Arial" panose="020B0604020202020204" pitchFamily="34" charset="0"/>
              <a:buChar char="•"/>
            </a:pPr>
            <a:r>
              <a:rPr lang="en-US" sz="1400" dirty="0" smtClean="0"/>
              <a:t>28</a:t>
            </a:r>
            <a:r>
              <a:rPr lang="en-US" sz="1400" dirty="0"/>
              <a:t>% F&amp;A on total costs</a:t>
            </a:r>
          </a:p>
          <a:p>
            <a:pPr marL="342900" lvl="0" indent="-342900">
              <a:buFont typeface="Arial" panose="020B0604020202020204" pitchFamily="34" charset="0"/>
              <a:buChar char="•"/>
            </a:pPr>
            <a:r>
              <a:rPr lang="en-US" sz="1400" dirty="0"/>
              <a:t>Document storage fees</a:t>
            </a:r>
          </a:p>
          <a:p>
            <a:pPr marL="342900" lvl="0" indent="-342900">
              <a:buFont typeface="Arial" panose="020B0604020202020204" pitchFamily="34" charset="0"/>
              <a:buChar char="•"/>
            </a:pPr>
            <a:r>
              <a:rPr lang="en-US" sz="1400" dirty="0" smtClean="0"/>
              <a:t>Pharmacy </a:t>
            </a:r>
            <a:r>
              <a:rPr lang="en-US" sz="1400" dirty="0"/>
              <a:t>fees (include a start up fee and then a fee/prescription)</a:t>
            </a:r>
          </a:p>
          <a:p>
            <a:pPr marL="342900" lvl="0" indent="-342900">
              <a:buFont typeface="Arial" panose="020B0604020202020204" pitchFamily="34" charset="0"/>
              <a:buChar char="•"/>
            </a:pPr>
            <a:r>
              <a:rPr lang="en-US" sz="1400" dirty="0"/>
              <a:t>Postage if needing to send things regularly to sponsor</a:t>
            </a:r>
          </a:p>
          <a:p>
            <a:pPr marL="342900" lvl="0" indent="-342900">
              <a:buFont typeface="Arial" panose="020B0604020202020204" pitchFamily="34" charset="0"/>
              <a:buChar char="•"/>
            </a:pPr>
            <a:r>
              <a:rPr lang="en-US" sz="1400" dirty="0"/>
              <a:t>Publication preparation costs</a:t>
            </a:r>
          </a:p>
          <a:p>
            <a:pPr marL="342900" lvl="0" indent="-342900">
              <a:buFont typeface="Arial" panose="020B0604020202020204" pitchFamily="34" charset="0"/>
              <a:buChar char="•"/>
            </a:pPr>
            <a:r>
              <a:rPr lang="en-US" sz="1400" dirty="0"/>
              <a:t>Investigator meeting time – for investigator and support staff ($750/per person, per meeting)</a:t>
            </a:r>
          </a:p>
          <a:p>
            <a:pPr marL="285750" lvl="0" indent="-285750">
              <a:buFont typeface="Arial" panose="020B0604020202020204" pitchFamily="34" charset="0"/>
              <a:buChar char="•"/>
            </a:pPr>
            <a:r>
              <a:rPr lang="en-US" sz="1400" dirty="0"/>
              <a:t>Regulatory/administration time (adverse event reporting, </a:t>
            </a:r>
            <a:r>
              <a:rPr lang="en-US" sz="1400" dirty="0" err="1"/>
              <a:t>etc</a:t>
            </a:r>
            <a:r>
              <a:rPr lang="en-US" sz="1400" dirty="0"/>
              <a:t>) ($750 per 6 </a:t>
            </a:r>
            <a:r>
              <a:rPr lang="en-US" sz="1400" dirty="0" smtClean="0"/>
              <a:t>months) </a:t>
            </a:r>
          </a:p>
          <a:p>
            <a:pPr lvl="0"/>
            <a:r>
              <a:rPr lang="en-US" sz="1400" dirty="0" smtClean="0"/>
              <a:t>Remember: most time spent on studies is maintaining regulatory documents including review &amp; submission of adverse events to HRPO – this adds up in a long term (1 year or more) clinical trial</a:t>
            </a:r>
            <a:endParaRPr lang="en-US" sz="1400" dirty="0"/>
          </a:p>
        </p:txBody>
      </p:sp>
    </p:spTree>
    <p:extLst>
      <p:ext uri="{BB962C8B-B14F-4D97-AF65-F5344CB8AC3E}">
        <p14:creationId xmlns:p14="http://schemas.microsoft.com/office/powerpoint/2010/main" val="3320760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912" y="362125"/>
            <a:ext cx="7315200" cy="841014"/>
          </a:xfrm>
        </p:spPr>
        <p:txBody>
          <a:bodyPr>
            <a:noAutofit/>
          </a:bodyPr>
          <a:lstStyle/>
          <a:p>
            <a:pPr algn="ctr"/>
            <a:r>
              <a:rPr lang="en-US" sz="4000" dirty="0" smtClean="0"/>
              <a:t>Budget Review </a:t>
            </a:r>
            <a:r>
              <a:rPr lang="en-US" sz="4000" dirty="0" err="1" smtClean="0"/>
              <a:t>Con’t</a:t>
            </a:r>
            <a:endParaRPr lang="en-US" sz="4000" dirty="0"/>
          </a:p>
        </p:txBody>
      </p:sp>
      <p:sp>
        <p:nvSpPr>
          <p:cNvPr id="3" name="Text Placeholder 2"/>
          <p:cNvSpPr>
            <a:spLocks noGrp="1"/>
          </p:cNvSpPr>
          <p:nvPr>
            <p:ph type="body" idx="1"/>
          </p:nvPr>
        </p:nvSpPr>
        <p:spPr>
          <a:xfrm>
            <a:off x="3867912" y="1203139"/>
            <a:ext cx="7315200" cy="4904584"/>
          </a:xfrm>
        </p:spPr>
        <p:txBody>
          <a:bodyPr>
            <a:normAutofit/>
          </a:bodyPr>
          <a:lstStyle/>
          <a:p>
            <a:r>
              <a:rPr lang="en-US" sz="1800" dirty="0"/>
              <a:t>Pricing contact </a:t>
            </a:r>
            <a:r>
              <a:rPr lang="en-US" sz="1800" dirty="0" smtClean="0"/>
              <a:t>info: </a:t>
            </a:r>
          </a:p>
          <a:p>
            <a:pPr marL="342900" indent="-342900">
              <a:buFont typeface="Arial" panose="020B0604020202020204" pitchFamily="34" charset="0"/>
              <a:buChar char="•"/>
            </a:pPr>
            <a:r>
              <a:rPr lang="en-US" sz="1800" dirty="0" smtClean="0"/>
              <a:t>Procedures</a:t>
            </a:r>
            <a:r>
              <a:rPr lang="en-US" sz="1800" dirty="0"/>
              <a:t>: Contact Julie </a:t>
            </a:r>
            <a:r>
              <a:rPr lang="en-US" sz="1800" dirty="0" err="1"/>
              <a:t>Alliman</a:t>
            </a:r>
            <a:r>
              <a:rPr lang="en-US" sz="1800" dirty="0"/>
              <a:t> (</a:t>
            </a:r>
            <a:r>
              <a:rPr lang="en-US" sz="1800" dirty="0" smtClean="0">
                <a:hlinkClick r:id="rId2"/>
              </a:rPr>
              <a:t>jalliman@salud.unm.edu</a:t>
            </a:r>
            <a:r>
              <a:rPr lang="en-US" sz="1800" dirty="0" smtClean="0"/>
              <a:t>)  </a:t>
            </a:r>
            <a:r>
              <a:rPr lang="en-US" sz="1800" dirty="0"/>
              <a:t>or Bonnie White (</a:t>
            </a:r>
            <a:r>
              <a:rPr lang="en-US" sz="1800" dirty="0" smtClean="0">
                <a:hlinkClick r:id="rId3"/>
              </a:rPr>
              <a:t>bwhite@salud.unm.edu</a:t>
            </a:r>
            <a:r>
              <a:rPr lang="en-US" sz="1800" dirty="0" smtClean="0"/>
              <a:t>)</a:t>
            </a:r>
            <a:endParaRPr lang="en-US" sz="1800" dirty="0"/>
          </a:p>
          <a:p>
            <a:pPr marL="342900" indent="-342900">
              <a:buFont typeface="Arial" panose="020B0604020202020204" pitchFamily="34" charset="0"/>
              <a:buChar char="•"/>
            </a:pPr>
            <a:r>
              <a:rPr lang="en-US" sz="1800" dirty="0" smtClean="0"/>
              <a:t>Professional </a:t>
            </a:r>
            <a:r>
              <a:rPr lang="en-US" sz="1800" dirty="0"/>
              <a:t>fees &amp; CPT codes: contact the director of the unit/department in which the procedures will be performed to get the correct CPT code and professional fees associated with the </a:t>
            </a:r>
            <a:r>
              <a:rPr lang="en-US" sz="1800" dirty="0" smtClean="0"/>
              <a:t>procedure</a:t>
            </a:r>
          </a:p>
          <a:p>
            <a:pPr marL="342900" indent="-342900">
              <a:buFont typeface="Arial" panose="020B0604020202020204" pitchFamily="34" charset="0"/>
              <a:buChar char="•"/>
            </a:pPr>
            <a:endParaRPr lang="en-US" sz="1800" dirty="0"/>
          </a:p>
          <a:p>
            <a:r>
              <a:rPr lang="en-US" sz="1800" dirty="0" smtClean="0">
                <a:solidFill>
                  <a:srgbClr val="FF0000"/>
                </a:solidFill>
              </a:rPr>
              <a:t>If </a:t>
            </a:r>
            <a:r>
              <a:rPr lang="en-US" sz="1800" dirty="0">
                <a:solidFill>
                  <a:srgbClr val="FF0000"/>
                </a:solidFill>
              </a:rPr>
              <a:t>you need additional assistance with your CTA Budget, </a:t>
            </a:r>
            <a:r>
              <a:rPr lang="en-US" sz="1800" dirty="0" smtClean="0">
                <a:solidFill>
                  <a:srgbClr val="FF0000"/>
                </a:solidFill>
              </a:rPr>
              <a:t>contact</a:t>
            </a:r>
            <a:r>
              <a:rPr lang="en-US" sz="1800" dirty="0">
                <a:solidFill>
                  <a:srgbClr val="FF0000"/>
                </a:solidFill>
              </a:rPr>
              <a:t> </a:t>
            </a:r>
            <a:r>
              <a:rPr lang="en-US" sz="1800" dirty="0" smtClean="0">
                <a:solidFill>
                  <a:srgbClr val="FF0000"/>
                </a:solidFill>
              </a:rPr>
              <a:t>CTSC as they can help with the budget negotiation. </a:t>
            </a:r>
          </a:p>
          <a:p>
            <a:pPr marL="342900" indent="-342900">
              <a:buFont typeface="Wingdings" panose="05000000000000000000" pitchFamily="2" charset="2"/>
              <a:buChar char="v"/>
            </a:pPr>
            <a:r>
              <a:rPr lang="en-US" sz="1800" dirty="0" smtClean="0"/>
              <a:t>As a note, the IRB Fees </a:t>
            </a:r>
            <a:r>
              <a:rPr lang="en-US" sz="1800" dirty="0"/>
              <a:t>and </a:t>
            </a:r>
            <a:r>
              <a:rPr lang="en-US" sz="1800" dirty="0" smtClean="0"/>
              <a:t>28</a:t>
            </a:r>
            <a:r>
              <a:rPr lang="en-US" sz="1800" dirty="0"/>
              <a:t>% </a:t>
            </a:r>
            <a:r>
              <a:rPr lang="en-US" sz="1800" dirty="0" smtClean="0"/>
              <a:t>F&amp;A </a:t>
            </a:r>
            <a:r>
              <a:rPr lang="en-US" sz="1800" dirty="0"/>
              <a:t>(and other fees; i.e. payment upon execution of contract, non-refundable fees, etc.) </a:t>
            </a:r>
            <a:r>
              <a:rPr lang="en-US" sz="1800" dirty="0" smtClean="0"/>
              <a:t>are </a:t>
            </a:r>
            <a:r>
              <a:rPr lang="en-US" sz="1800" dirty="0"/>
              <a:t>applicable to </a:t>
            </a:r>
            <a:r>
              <a:rPr lang="en-US" sz="1800" dirty="0" smtClean="0"/>
              <a:t>only Industry </a:t>
            </a:r>
            <a:r>
              <a:rPr lang="en-US" sz="1800" dirty="0"/>
              <a:t>Clinical </a:t>
            </a:r>
            <a:r>
              <a:rPr lang="en-US" sz="1800" dirty="0" smtClean="0"/>
              <a:t>Trials. Federally </a:t>
            </a:r>
            <a:r>
              <a:rPr lang="en-US" sz="1800" dirty="0"/>
              <a:t>funded Clinical </a:t>
            </a:r>
            <a:r>
              <a:rPr lang="en-US" sz="1800" dirty="0" smtClean="0"/>
              <a:t>Trials (including flow through) </a:t>
            </a:r>
            <a:r>
              <a:rPr lang="en-US" sz="1800" dirty="0"/>
              <a:t>will require our federal negotiated rate (51.5</a:t>
            </a:r>
            <a:r>
              <a:rPr lang="en-US" sz="1800" dirty="0" smtClean="0"/>
              <a:t>%, 52.5% starting July 1, 2022) </a:t>
            </a:r>
            <a:r>
              <a:rPr lang="en-US" sz="1800" dirty="0"/>
              <a:t>and </a:t>
            </a:r>
            <a:r>
              <a:rPr lang="en-US" sz="1800" dirty="0" smtClean="0"/>
              <a:t>IRB Fees </a:t>
            </a:r>
            <a:r>
              <a:rPr lang="en-US" sz="1800" dirty="0"/>
              <a:t>do not apply. </a:t>
            </a:r>
            <a:r>
              <a:rPr lang="en-US" sz="2000" dirty="0"/>
              <a:t> </a:t>
            </a:r>
            <a:endParaRPr lang="en-US" sz="1800" dirty="0" smtClean="0"/>
          </a:p>
        </p:txBody>
      </p:sp>
    </p:spTree>
    <p:extLst>
      <p:ext uri="{BB962C8B-B14F-4D97-AF65-F5344CB8AC3E}">
        <p14:creationId xmlns:p14="http://schemas.microsoft.com/office/powerpoint/2010/main" val="3884970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912" y="759187"/>
            <a:ext cx="7315200" cy="870321"/>
          </a:xfrm>
        </p:spPr>
        <p:txBody>
          <a:bodyPr>
            <a:normAutofit fontScale="90000"/>
          </a:bodyPr>
          <a:lstStyle/>
          <a:p>
            <a:pPr algn="ctr"/>
            <a:r>
              <a:rPr lang="en-US" dirty="0" smtClean="0"/>
              <a:t>Other Considerations</a:t>
            </a:r>
            <a:endParaRPr lang="en-US" dirty="0"/>
          </a:p>
        </p:txBody>
      </p:sp>
      <p:sp>
        <p:nvSpPr>
          <p:cNvPr id="3" name="Text Placeholder 2"/>
          <p:cNvSpPr>
            <a:spLocks noGrp="1"/>
          </p:cNvSpPr>
          <p:nvPr>
            <p:ph type="body" idx="1"/>
          </p:nvPr>
        </p:nvSpPr>
        <p:spPr>
          <a:xfrm>
            <a:off x="3886200" y="1699846"/>
            <a:ext cx="7315200" cy="3887138"/>
          </a:xfrm>
        </p:spPr>
        <p:txBody>
          <a:bodyPr>
            <a:normAutofit fontScale="77500" lnSpcReduction="20000"/>
          </a:bodyPr>
          <a:lstStyle/>
          <a:p>
            <a:pPr marL="342900" indent="-342900">
              <a:buFont typeface="Arial" panose="020B0604020202020204" pitchFamily="34" charset="0"/>
              <a:buChar char="•"/>
            </a:pPr>
            <a:r>
              <a:rPr lang="en-US" dirty="0" smtClean="0"/>
              <a:t>DUA’s and MTA’s are not needed on Pharma sponsored Clinical Trials as the data information is stated in the protocol.</a:t>
            </a:r>
          </a:p>
          <a:p>
            <a:pPr marL="342900" indent="-342900">
              <a:buFont typeface="Arial" panose="020B0604020202020204" pitchFamily="34" charset="0"/>
              <a:buChar char="•"/>
            </a:pPr>
            <a:r>
              <a:rPr lang="en-US" dirty="0" smtClean="0"/>
              <a:t>Non-Pharma funded studies (i.e. PCORI</a:t>
            </a:r>
            <a:r>
              <a:rPr lang="en-US" dirty="0"/>
              <a:t>, flow through institution</a:t>
            </a:r>
            <a:r>
              <a:rPr lang="en-US" dirty="0" smtClean="0"/>
              <a:t>), the ancillary process will be triggered by the department/ PI’s submission to IRB. We prefer not to hold up a funded agreement if a DUA/MTA is needed as it could be months before it’s executed which holds up the funding. </a:t>
            </a:r>
          </a:p>
          <a:p>
            <a:pPr marL="342900" indent="-342900">
              <a:buFont typeface="Arial" panose="020B0604020202020204" pitchFamily="34" charset="0"/>
              <a:buChar char="•"/>
            </a:pPr>
            <a:r>
              <a:rPr lang="en-US" dirty="0" smtClean="0"/>
              <a:t>If the Sponsor is requesting us to use their database (or a third party) for uploads, please provide us with the website and whether the information being uploaded is de-identified. It will help expedite the review process with IT security and Privacy offices. </a:t>
            </a:r>
          </a:p>
          <a:p>
            <a:pPr marL="342900" indent="-342900">
              <a:buFont typeface="Arial" panose="020B0604020202020204" pitchFamily="34" charset="0"/>
              <a:buChar char="•"/>
            </a:pPr>
            <a:r>
              <a:rPr lang="en-US" dirty="0" smtClean="0"/>
              <a:t>If there is a CRO negotiating the agreement but the sponsor has a foreign address, export control will need to be submitted and cleared before the Click record can be awarded.</a:t>
            </a:r>
          </a:p>
          <a:p>
            <a:pPr marL="342900" indent="-342900">
              <a:buFont typeface="Arial" panose="020B0604020202020204" pitchFamily="34" charset="0"/>
              <a:buChar char="•"/>
            </a:pPr>
            <a:r>
              <a:rPr lang="en-US" dirty="0" smtClean="0"/>
              <a:t>Internal CDA’s must also be signed by the PI before a record can be awarded. The SPO office send these via Adobe Sign once an agreement has be finalized. </a:t>
            </a:r>
          </a:p>
        </p:txBody>
      </p:sp>
    </p:spTree>
    <p:extLst>
      <p:ext uri="{BB962C8B-B14F-4D97-AF65-F5344CB8AC3E}">
        <p14:creationId xmlns:p14="http://schemas.microsoft.com/office/powerpoint/2010/main" val="1623752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912" y="422265"/>
            <a:ext cx="7315200" cy="876183"/>
          </a:xfrm>
        </p:spPr>
        <p:txBody>
          <a:bodyPr>
            <a:normAutofit fontScale="90000"/>
          </a:bodyPr>
          <a:lstStyle/>
          <a:p>
            <a:pPr algn="ctr"/>
            <a:r>
              <a:rPr lang="en-US" dirty="0" smtClean="0"/>
              <a:t>Resources</a:t>
            </a:r>
            <a:endParaRPr lang="en-US" dirty="0"/>
          </a:p>
        </p:txBody>
      </p:sp>
      <p:sp>
        <p:nvSpPr>
          <p:cNvPr id="3" name="Text Placeholder 2"/>
          <p:cNvSpPr>
            <a:spLocks noGrp="1"/>
          </p:cNvSpPr>
          <p:nvPr>
            <p:ph type="body" idx="1"/>
          </p:nvPr>
        </p:nvSpPr>
        <p:spPr>
          <a:xfrm>
            <a:off x="3886200" y="1342291"/>
            <a:ext cx="7315200" cy="4765431"/>
          </a:xfrm>
        </p:spPr>
        <p:txBody>
          <a:bodyPr>
            <a:normAutofit fontScale="92500" lnSpcReduction="10000"/>
          </a:bodyPr>
          <a:lstStyle/>
          <a:p>
            <a:r>
              <a:rPr lang="en-US" dirty="0" smtClean="0"/>
              <a:t>NIH Clinical </a:t>
            </a:r>
            <a:r>
              <a:rPr lang="en-US" dirty="0"/>
              <a:t>Trials </a:t>
            </a:r>
            <a:r>
              <a:rPr lang="en-US" dirty="0" smtClean="0"/>
              <a:t>Information: </a:t>
            </a:r>
            <a:r>
              <a:rPr lang="en-US" dirty="0">
                <a:hlinkClick r:id="rId2"/>
              </a:rPr>
              <a:t>https://</a:t>
            </a:r>
            <a:r>
              <a:rPr lang="en-US" dirty="0" smtClean="0">
                <a:hlinkClick r:id="rId2"/>
              </a:rPr>
              <a:t>grants.nih.gov/policy/clinical-trials.htm</a:t>
            </a:r>
            <a:endParaRPr lang="en-US" dirty="0" smtClean="0"/>
          </a:p>
          <a:p>
            <a:r>
              <a:rPr lang="en-US" dirty="0" smtClean="0"/>
              <a:t>FDA</a:t>
            </a:r>
            <a:r>
              <a:rPr lang="en-US" dirty="0"/>
              <a:t>: </a:t>
            </a:r>
            <a:endParaRPr lang="en-US" dirty="0" smtClean="0"/>
          </a:p>
          <a:p>
            <a:r>
              <a:rPr lang="en-US" dirty="0" smtClean="0">
                <a:hlinkClick r:id="rId3"/>
              </a:rPr>
              <a:t>https</a:t>
            </a:r>
            <a:r>
              <a:rPr lang="en-US" dirty="0">
                <a:hlinkClick r:id="rId3"/>
              </a:rPr>
              <a:t>://</a:t>
            </a:r>
            <a:r>
              <a:rPr lang="en-US" dirty="0" smtClean="0">
                <a:hlinkClick r:id="rId3"/>
              </a:rPr>
              <a:t>www.fda.gov/patients/learn-about-drug-and-device-approvals</a:t>
            </a:r>
            <a:r>
              <a:rPr lang="en-US" dirty="0" smtClean="0"/>
              <a:t> </a:t>
            </a:r>
          </a:p>
          <a:p>
            <a:r>
              <a:rPr lang="en-US" dirty="0"/>
              <a:t>Center for Information &amp; Study on Clinical Research Participation (</a:t>
            </a:r>
            <a:r>
              <a:rPr lang="en-US" dirty="0">
                <a:hlinkClick r:id="rId4"/>
              </a:rPr>
              <a:t>CISCRP</a:t>
            </a:r>
            <a:r>
              <a:rPr lang="en-US" dirty="0" smtClean="0"/>
              <a:t>):</a:t>
            </a:r>
          </a:p>
          <a:p>
            <a:r>
              <a:rPr lang="en-US" dirty="0" smtClean="0">
                <a:hlinkClick r:id="rId5"/>
              </a:rPr>
              <a:t>https</a:t>
            </a:r>
            <a:r>
              <a:rPr lang="en-US" dirty="0">
                <a:hlinkClick r:id="rId5"/>
              </a:rPr>
              <a:t>://www.ciscrp.org/education-center/important-information/#</a:t>
            </a:r>
            <a:r>
              <a:rPr lang="en-US" dirty="0" smtClean="0">
                <a:hlinkClick r:id="rId5"/>
              </a:rPr>
              <a:t>faq</a:t>
            </a:r>
            <a:r>
              <a:rPr lang="en-US" dirty="0" smtClean="0"/>
              <a:t> </a:t>
            </a:r>
          </a:p>
          <a:p>
            <a:r>
              <a:rPr lang="en-US" dirty="0" smtClean="0"/>
              <a:t>HSC SPO website: </a:t>
            </a:r>
            <a:r>
              <a:rPr lang="en-US" dirty="0">
                <a:hlinkClick r:id="rId6"/>
              </a:rPr>
              <a:t>https://</a:t>
            </a:r>
            <a:r>
              <a:rPr lang="en-US" dirty="0" smtClean="0">
                <a:hlinkClick r:id="rId6"/>
              </a:rPr>
              <a:t>hsc.unm.edu/about/finance/sponsored-projects/grants-contracts-clinical-trials/clinical-trials.html</a:t>
            </a:r>
            <a:r>
              <a:rPr lang="en-US" dirty="0" smtClean="0"/>
              <a:t> </a:t>
            </a:r>
          </a:p>
          <a:p>
            <a:r>
              <a:rPr lang="en-US" dirty="0" smtClean="0"/>
              <a:t>UNM HRPO</a:t>
            </a:r>
          </a:p>
          <a:p>
            <a:r>
              <a:rPr lang="en-US" dirty="0">
                <a:hlinkClick r:id="rId7"/>
              </a:rPr>
              <a:t>https://hsc.unm.edu/research/compliance/hrpo</a:t>
            </a:r>
            <a:r>
              <a:rPr lang="en-US" dirty="0" smtClean="0">
                <a:hlinkClick r:id="rId7"/>
              </a:rPr>
              <a:t>/</a:t>
            </a:r>
            <a:r>
              <a:rPr lang="en-US" dirty="0" smtClean="0"/>
              <a:t> </a:t>
            </a:r>
            <a:endParaRPr lang="en-US" dirty="0"/>
          </a:p>
        </p:txBody>
      </p:sp>
    </p:spTree>
    <p:extLst>
      <p:ext uri="{BB962C8B-B14F-4D97-AF65-F5344CB8AC3E}">
        <p14:creationId xmlns:p14="http://schemas.microsoft.com/office/powerpoint/2010/main" val="93305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893767"/>
          </a:xfrm>
        </p:spPr>
        <p:txBody>
          <a:bodyPr>
            <a:normAutofit fontScale="90000"/>
          </a:bodyPr>
          <a:lstStyle/>
          <a:p>
            <a:r>
              <a:rPr lang="en-US" sz="5400" dirty="0" smtClean="0"/>
              <a:t>What is a Clinical Trial?</a:t>
            </a:r>
            <a:r>
              <a:rPr lang="en-US" dirty="0"/>
              <a:t/>
            </a:r>
            <a:br>
              <a:rPr lang="en-US" dirty="0"/>
            </a:br>
            <a:endParaRPr lang="en-US" dirty="0"/>
          </a:p>
        </p:txBody>
      </p:sp>
      <p:sp>
        <p:nvSpPr>
          <p:cNvPr id="3" name="Text Placeholder 2"/>
          <p:cNvSpPr>
            <a:spLocks noGrp="1"/>
          </p:cNvSpPr>
          <p:nvPr>
            <p:ph type="body" idx="1"/>
          </p:nvPr>
        </p:nvSpPr>
        <p:spPr>
          <a:xfrm>
            <a:off x="3886200" y="1623646"/>
            <a:ext cx="7315200" cy="3963338"/>
          </a:xfrm>
        </p:spPr>
        <p:txBody>
          <a:bodyPr>
            <a:normAutofit/>
          </a:bodyPr>
          <a:lstStyle/>
          <a:p>
            <a:r>
              <a:rPr lang="en-US" dirty="0"/>
              <a:t>Clinical trials </a:t>
            </a:r>
            <a:r>
              <a:rPr lang="en-US" dirty="0" smtClean="0"/>
              <a:t>or Clinical Study are defined in concurrence with NIH and Office of Human Protections (HRPO) guidelines. </a:t>
            </a:r>
          </a:p>
          <a:p>
            <a:endParaRPr lang="en-US" dirty="0"/>
          </a:p>
          <a:p>
            <a:r>
              <a:rPr lang="en-US" b="1" dirty="0"/>
              <a:t>NIH Definition of a Clinical Trial:</a:t>
            </a:r>
            <a:endParaRPr lang="en-US" dirty="0"/>
          </a:p>
          <a:p>
            <a:r>
              <a:rPr lang="en-US" dirty="0"/>
              <a:t>A research study in which one or more human subjects are prospectively </a:t>
            </a:r>
            <a:r>
              <a:rPr lang="en-US" dirty="0" smtClean="0"/>
              <a:t>assigned to </a:t>
            </a:r>
            <a:r>
              <a:rPr lang="en-US" dirty="0"/>
              <a:t>one or </a:t>
            </a:r>
            <a:r>
              <a:rPr lang="en-US" dirty="0" smtClean="0"/>
              <a:t>more interventions (which </a:t>
            </a:r>
            <a:r>
              <a:rPr lang="en-US" dirty="0"/>
              <a:t>may include placebo or other control) to evaluate the effects of those interventions </a:t>
            </a:r>
            <a:r>
              <a:rPr lang="en-US" dirty="0" smtClean="0"/>
              <a:t>on health-related </a:t>
            </a:r>
            <a:r>
              <a:rPr lang="en-US" dirty="0"/>
              <a:t>biomedical or behavioral outcomes</a:t>
            </a:r>
            <a:r>
              <a:rPr lang="en-US" dirty="0" smtClean="0"/>
              <a:t>.</a:t>
            </a:r>
          </a:p>
          <a:p>
            <a:r>
              <a:rPr lang="en-US" sz="1100" dirty="0" smtClean="0"/>
              <a:t>Source</a:t>
            </a:r>
            <a:r>
              <a:rPr lang="en-US" sz="1100" dirty="0"/>
              <a:t>: </a:t>
            </a:r>
            <a:r>
              <a:rPr lang="en-US" sz="1100" dirty="0">
                <a:hlinkClick r:id="rId3"/>
              </a:rPr>
              <a:t>https://</a:t>
            </a:r>
            <a:r>
              <a:rPr lang="en-US" sz="1100" dirty="0" smtClean="0">
                <a:hlinkClick r:id="rId3"/>
              </a:rPr>
              <a:t>grants.nih.gov/policy/clinical-trials/definition.htm</a:t>
            </a:r>
            <a:r>
              <a:rPr lang="en-US" sz="1100" dirty="0" smtClean="0"/>
              <a:t> </a:t>
            </a:r>
            <a:endParaRPr lang="en-US" sz="1100" dirty="0"/>
          </a:p>
          <a:p>
            <a:endParaRPr lang="en-US" dirty="0"/>
          </a:p>
        </p:txBody>
      </p:sp>
    </p:spTree>
    <p:extLst>
      <p:ext uri="{BB962C8B-B14F-4D97-AF65-F5344CB8AC3E}">
        <p14:creationId xmlns:p14="http://schemas.microsoft.com/office/powerpoint/2010/main" val="1298827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912" y="442898"/>
            <a:ext cx="7315200" cy="858598"/>
          </a:xfrm>
        </p:spPr>
        <p:txBody>
          <a:bodyPr>
            <a:normAutofit fontScale="90000"/>
          </a:bodyPr>
          <a:lstStyle/>
          <a:p>
            <a:pPr algn="ctr"/>
            <a:r>
              <a:rPr lang="en-US" dirty="0" smtClean="0"/>
              <a:t>Phases of a Clinical Trial</a:t>
            </a:r>
            <a:endParaRPr lang="en-US" dirty="0"/>
          </a:p>
        </p:txBody>
      </p:sp>
      <p:sp>
        <p:nvSpPr>
          <p:cNvPr id="3" name="Text Placeholder 2"/>
          <p:cNvSpPr>
            <a:spLocks noGrp="1"/>
          </p:cNvSpPr>
          <p:nvPr>
            <p:ph type="body" idx="1"/>
          </p:nvPr>
        </p:nvSpPr>
        <p:spPr>
          <a:xfrm>
            <a:off x="3886200" y="1377462"/>
            <a:ext cx="7315200" cy="4422447"/>
          </a:xfrm>
        </p:spPr>
        <p:txBody>
          <a:bodyPr>
            <a:normAutofit fontScale="55000" lnSpcReduction="20000"/>
          </a:bodyPr>
          <a:lstStyle/>
          <a:p>
            <a:r>
              <a:rPr lang="en-US" sz="2900" dirty="0"/>
              <a:t>Clinical trials are conducted in a series of steps called “phases.” Each phase has a different purpose and helps researchers answer different questions</a:t>
            </a:r>
            <a:r>
              <a:rPr lang="en-US" sz="2900" dirty="0" smtClean="0"/>
              <a:t>.</a:t>
            </a:r>
          </a:p>
          <a:p>
            <a:endParaRPr lang="en-US" sz="2900" dirty="0"/>
          </a:p>
          <a:p>
            <a:r>
              <a:rPr lang="en-US" sz="2900" b="1" dirty="0"/>
              <a:t>Phase I trials</a:t>
            </a:r>
            <a:r>
              <a:rPr lang="en-US" sz="2900" dirty="0"/>
              <a:t>: Researchers test a </a:t>
            </a:r>
            <a:r>
              <a:rPr lang="en-US" sz="2900" dirty="0" smtClean="0"/>
              <a:t>drug, treatment or device </a:t>
            </a:r>
            <a:r>
              <a:rPr lang="en-US" sz="2900" dirty="0"/>
              <a:t>in a small group of people (20–80) for the first time. The purpose is to study the drug or treatment to learn about safety and identify side effects.</a:t>
            </a:r>
          </a:p>
          <a:p>
            <a:r>
              <a:rPr lang="en-US" sz="2900" b="1" dirty="0"/>
              <a:t>Phase II trials</a:t>
            </a:r>
            <a:r>
              <a:rPr lang="en-US" sz="2900" dirty="0"/>
              <a:t>: The new </a:t>
            </a:r>
            <a:r>
              <a:rPr lang="en-US" sz="2900" dirty="0" smtClean="0"/>
              <a:t>drug treatment, or device </a:t>
            </a:r>
            <a:r>
              <a:rPr lang="en-US" sz="2900" dirty="0"/>
              <a:t>is given to a larger group of people (100–300) to determine its effectiveness and to further study its safety.</a:t>
            </a:r>
          </a:p>
          <a:p>
            <a:r>
              <a:rPr lang="en-US" sz="2900" b="1" dirty="0"/>
              <a:t>Phase III trials</a:t>
            </a:r>
            <a:r>
              <a:rPr lang="en-US" sz="2900" dirty="0"/>
              <a:t>: The new </a:t>
            </a:r>
            <a:r>
              <a:rPr lang="en-US" sz="2900" dirty="0" smtClean="0"/>
              <a:t>drug, treatment or device is </a:t>
            </a:r>
            <a:r>
              <a:rPr lang="en-US" sz="2900" dirty="0"/>
              <a:t>given to large groups of people (1,000–3,000) to confirm its effectiveness, monitor side effects, compare it with standard or similar treatments, and collect information that will allow the new drug or treatment to be used safely.</a:t>
            </a:r>
          </a:p>
          <a:p>
            <a:r>
              <a:rPr lang="en-US" sz="2900" b="1" dirty="0"/>
              <a:t>Phase IV trials</a:t>
            </a:r>
            <a:r>
              <a:rPr lang="en-US" sz="2900" dirty="0"/>
              <a:t>: After a drug is approved by the FDA and made available to the public, researchers track its safety in the general population, seeking more information about a drug or treatment’s benefits, and optimal use</a:t>
            </a:r>
            <a:r>
              <a:rPr lang="en-US" sz="2900" dirty="0" smtClean="0"/>
              <a:t>.</a:t>
            </a:r>
          </a:p>
          <a:p>
            <a:endParaRPr lang="en-US" dirty="0" smtClean="0"/>
          </a:p>
          <a:p>
            <a:r>
              <a:rPr lang="en-US" dirty="0" smtClean="0"/>
              <a:t>Source: </a:t>
            </a:r>
            <a:r>
              <a:rPr lang="en-US" dirty="0" smtClean="0">
                <a:hlinkClick r:id="rId2"/>
              </a:rPr>
              <a:t>https</a:t>
            </a:r>
            <a:r>
              <a:rPr lang="en-US" dirty="0">
                <a:hlinkClick r:id="rId2"/>
              </a:rPr>
              <a:t>://</a:t>
            </a:r>
            <a:r>
              <a:rPr lang="en-US" dirty="0" smtClean="0">
                <a:hlinkClick r:id="rId2"/>
              </a:rPr>
              <a:t>www.nih.gov/health-information/nih-clinical-research-trials-you/basics</a:t>
            </a:r>
            <a:r>
              <a:rPr lang="en-US" dirty="0" smtClean="0"/>
              <a:t>  </a:t>
            </a:r>
            <a:endParaRPr lang="en-US" dirty="0"/>
          </a:p>
          <a:p>
            <a:endParaRPr lang="en-US" dirty="0"/>
          </a:p>
        </p:txBody>
      </p:sp>
    </p:spTree>
    <p:extLst>
      <p:ext uri="{BB962C8B-B14F-4D97-AF65-F5344CB8AC3E}">
        <p14:creationId xmlns:p14="http://schemas.microsoft.com/office/powerpoint/2010/main" val="642816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7235" y="167171"/>
            <a:ext cx="7315200" cy="934798"/>
          </a:xfrm>
        </p:spPr>
        <p:txBody>
          <a:bodyPr>
            <a:normAutofit fontScale="90000"/>
          </a:bodyPr>
          <a:lstStyle/>
          <a:p>
            <a:pPr algn="ctr"/>
            <a:r>
              <a:rPr lang="en-US" dirty="0" smtClean="0"/>
              <a:t>Types of Clinical Trials</a:t>
            </a:r>
            <a:endParaRPr lang="en-US" dirty="0"/>
          </a:p>
        </p:txBody>
      </p:sp>
      <p:sp>
        <p:nvSpPr>
          <p:cNvPr id="3" name="Text Placeholder 2"/>
          <p:cNvSpPr>
            <a:spLocks noGrp="1"/>
          </p:cNvSpPr>
          <p:nvPr>
            <p:ph type="body" idx="1"/>
          </p:nvPr>
        </p:nvSpPr>
        <p:spPr>
          <a:xfrm>
            <a:off x="3886200" y="1254369"/>
            <a:ext cx="7315200" cy="4332615"/>
          </a:xfrm>
        </p:spPr>
        <p:txBody>
          <a:bodyPr>
            <a:normAutofit fontScale="92500" lnSpcReduction="10000"/>
          </a:bodyPr>
          <a:lstStyle/>
          <a:p>
            <a:r>
              <a:rPr lang="en-US" b="1" dirty="0"/>
              <a:t>Diagnostic trials </a:t>
            </a:r>
            <a:r>
              <a:rPr lang="en-US" dirty="0"/>
              <a:t>determine better tests or procedures for diagnosing a particular disease or condition.</a:t>
            </a:r>
          </a:p>
          <a:p>
            <a:r>
              <a:rPr lang="en-US" b="1" dirty="0"/>
              <a:t>Natural history studies</a:t>
            </a:r>
            <a:r>
              <a:rPr lang="en-US" dirty="0"/>
              <a:t> provide valuable information about how disease and health progress.</a:t>
            </a:r>
          </a:p>
          <a:p>
            <a:r>
              <a:rPr lang="en-US" b="1" dirty="0"/>
              <a:t>Prevention trials</a:t>
            </a:r>
            <a:r>
              <a:rPr lang="en-US" dirty="0"/>
              <a:t> look for better ways to prevent a disease in people who have never had the disease or to prevent the disease from returning.</a:t>
            </a:r>
          </a:p>
          <a:p>
            <a:r>
              <a:rPr lang="en-US" b="1" dirty="0"/>
              <a:t>Quality of life trials</a:t>
            </a:r>
            <a:r>
              <a:rPr lang="en-US" dirty="0"/>
              <a:t> (or </a:t>
            </a:r>
            <a:r>
              <a:rPr lang="en-US" dirty="0" smtClean="0"/>
              <a:t>supportive/compassionate </a:t>
            </a:r>
            <a:r>
              <a:rPr lang="en-US" dirty="0"/>
              <a:t>care trials) explore and measure ways to improve the comfort and quality of life of people with a chronic illness.</a:t>
            </a:r>
          </a:p>
          <a:p>
            <a:r>
              <a:rPr lang="en-US" b="1" dirty="0"/>
              <a:t>Screening trials</a:t>
            </a:r>
            <a:r>
              <a:rPr lang="en-US" dirty="0"/>
              <a:t> test the best way to detect certain diseases or health conditions.</a:t>
            </a:r>
          </a:p>
          <a:p>
            <a:r>
              <a:rPr lang="en-US" b="1" dirty="0"/>
              <a:t>Treatment trials</a:t>
            </a:r>
            <a:r>
              <a:rPr lang="en-US" dirty="0"/>
              <a:t> test new treatments, new combinations of drugs, or new approaches to surgery or radiation therapy.</a:t>
            </a:r>
          </a:p>
          <a:p>
            <a:endParaRPr lang="en-US" dirty="0"/>
          </a:p>
        </p:txBody>
      </p:sp>
    </p:spTree>
    <p:extLst>
      <p:ext uri="{BB962C8B-B14F-4D97-AF65-F5344CB8AC3E}">
        <p14:creationId xmlns:p14="http://schemas.microsoft.com/office/powerpoint/2010/main" val="3181125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912" y="178894"/>
            <a:ext cx="7315200" cy="811706"/>
          </a:xfrm>
        </p:spPr>
        <p:txBody>
          <a:bodyPr>
            <a:normAutofit fontScale="90000"/>
          </a:bodyPr>
          <a:lstStyle/>
          <a:p>
            <a:pPr algn="ctr"/>
            <a:r>
              <a:rPr lang="en-US" dirty="0" smtClean="0"/>
              <a:t>Definitions</a:t>
            </a:r>
            <a:endParaRPr lang="en-US" dirty="0"/>
          </a:p>
        </p:txBody>
      </p:sp>
      <p:sp>
        <p:nvSpPr>
          <p:cNvPr id="3" name="Text Placeholder 2"/>
          <p:cNvSpPr>
            <a:spLocks noGrp="1"/>
          </p:cNvSpPr>
          <p:nvPr>
            <p:ph type="body" idx="1"/>
          </p:nvPr>
        </p:nvSpPr>
        <p:spPr>
          <a:xfrm>
            <a:off x="3886200" y="990600"/>
            <a:ext cx="7819292" cy="5005754"/>
          </a:xfrm>
        </p:spPr>
        <p:txBody>
          <a:bodyPr>
            <a:normAutofit lnSpcReduction="10000"/>
          </a:bodyPr>
          <a:lstStyle/>
          <a:p>
            <a:r>
              <a:rPr lang="en-US" b="1" dirty="0"/>
              <a:t>IND</a:t>
            </a:r>
            <a:r>
              <a:rPr lang="en-US" dirty="0"/>
              <a:t>: Investigational New Drug (Application)</a:t>
            </a:r>
          </a:p>
          <a:p>
            <a:r>
              <a:rPr lang="en-US" b="1" dirty="0"/>
              <a:t>IDE</a:t>
            </a:r>
            <a:r>
              <a:rPr lang="en-US" dirty="0"/>
              <a:t>: Investigational Device Exemption</a:t>
            </a:r>
          </a:p>
          <a:p>
            <a:r>
              <a:rPr lang="en-US" b="1" dirty="0"/>
              <a:t>NDA</a:t>
            </a:r>
            <a:r>
              <a:rPr lang="en-US" dirty="0"/>
              <a:t>: New Drug Application (for sale and marketing)</a:t>
            </a:r>
          </a:p>
          <a:p>
            <a:r>
              <a:rPr lang="en-US" b="1" dirty="0"/>
              <a:t>IRB</a:t>
            </a:r>
            <a:r>
              <a:rPr lang="en-US" dirty="0"/>
              <a:t>: Institutional Review Board –the “Ethics Board”</a:t>
            </a:r>
          </a:p>
          <a:p>
            <a:r>
              <a:rPr lang="en-US" b="1" dirty="0"/>
              <a:t>FDA</a:t>
            </a:r>
            <a:r>
              <a:rPr lang="en-US" b="1" dirty="0" smtClean="0"/>
              <a:t>: </a:t>
            </a:r>
            <a:r>
              <a:rPr lang="en-US" dirty="0" smtClean="0"/>
              <a:t>Food </a:t>
            </a:r>
            <a:r>
              <a:rPr lang="en-US" dirty="0"/>
              <a:t>and Drug Administration</a:t>
            </a:r>
          </a:p>
          <a:p>
            <a:r>
              <a:rPr lang="en-US" b="1" dirty="0"/>
              <a:t>EMA: </a:t>
            </a:r>
            <a:r>
              <a:rPr lang="en-US" dirty="0"/>
              <a:t>European Medicines Agency</a:t>
            </a:r>
          </a:p>
          <a:p>
            <a:r>
              <a:rPr lang="en-US" b="1" dirty="0"/>
              <a:t>MHRA</a:t>
            </a:r>
            <a:r>
              <a:rPr lang="en-US" b="1" dirty="0" smtClean="0"/>
              <a:t>: </a:t>
            </a:r>
            <a:r>
              <a:rPr lang="en-US" dirty="0" smtClean="0"/>
              <a:t>Medicines </a:t>
            </a:r>
            <a:r>
              <a:rPr lang="en-US" dirty="0"/>
              <a:t>and Healthcare products Regulatory Agency (UK)</a:t>
            </a:r>
          </a:p>
          <a:p>
            <a:r>
              <a:rPr lang="en-US" b="1" dirty="0"/>
              <a:t>GCP: </a:t>
            </a:r>
            <a:r>
              <a:rPr lang="en-US" dirty="0"/>
              <a:t>Good Clinical Practice</a:t>
            </a:r>
          </a:p>
          <a:p>
            <a:r>
              <a:rPr lang="en-US" b="1" dirty="0"/>
              <a:t>GMP: </a:t>
            </a:r>
            <a:r>
              <a:rPr lang="en-US" dirty="0"/>
              <a:t>Good Manufacturing Practice (drug manufacturing</a:t>
            </a:r>
            <a:r>
              <a:rPr lang="en-US" dirty="0" smtClean="0"/>
              <a:t>)</a:t>
            </a:r>
          </a:p>
          <a:p>
            <a:r>
              <a:rPr lang="en-US" b="1" dirty="0" smtClean="0"/>
              <a:t>CDA/NDA</a:t>
            </a:r>
            <a:r>
              <a:rPr lang="en-US" dirty="0" smtClean="0"/>
              <a:t>- Confidentiality Disclosure Agreement aka Non-Disclosure Agreement</a:t>
            </a:r>
            <a:endParaRPr lang="en-US" dirty="0"/>
          </a:p>
        </p:txBody>
      </p:sp>
    </p:spTree>
    <p:extLst>
      <p:ext uri="{BB962C8B-B14F-4D97-AF65-F5344CB8AC3E}">
        <p14:creationId xmlns:p14="http://schemas.microsoft.com/office/powerpoint/2010/main" val="3742171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912" y="178894"/>
            <a:ext cx="7315200" cy="811706"/>
          </a:xfrm>
        </p:spPr>
        <p:txBody>
          <a:bodyPr>
            <a:normAutofit fontScale="90000"/>
          </a:bodyPr>
          <a:lstStyle/>
          <a:p>
            <a:pPr algn="ctr"/>
            <a:r>
              <a:rPr lang="en-US" dirty="0" smtClean="0"/>
              <a:t>Definitions</a:t>
            </a:r>
            <a:endParaRPr lang="en-US" dirty="0"/>
          </a:p>
        </p:txBody>
      </p:sp>
      <p:sp>
        <p:nvSpPr>
          <p:cNvPr id="3" name="Text Placeholder 2"/>
          <p:cNvSpPr>
            <a:spLocks noGrp="1"/>
          </p:cNvSpPr>
          <p:nvPr>
            <p:ph type="body" idx="1"/>
          </p:nvPr>
        </p:nvSpPr>
        <p:spPr>
          <a:xfrm>
            <a:off x="3886200" y="990600"/>
            <a:ext cx="7315200" cy="4596384"/>
          </a:xfrm>
        </p:spPr>
        <p:txBody>
          <a:bodyPr>
            <a:normAutofit fontScale="92500" lnSpcReduction="10000"/>
          </a:bodyPr>
          <a:lstStyle/>
          <a:p>
            <a:r>
              <a:rPr lang="en-US" b="1" dirty="0" smtClean="0"/>
              <a:t>Principal Investigator/Investigator</a:t>
            </a:r>
            <a:r>
              <a:rPr lang="en-US" dirty="0"/>
              <a:t>: individual who conducts the study</a:t>
            </a:r>
          </a:p>
          <a:p>
            <a:r>
              <a:rPr lang="en-US" b="1" dirty="0"/>
              <a:t>Site: </a:t>
            </a:r>
            <a:r>
              <a:rPr lang="en-US" dirty="0"/>
              <a:t>where the study is taking place</a:t>
            </a:r>
          </a:p>
          <a:p>
            <a:r>
              <a:rPr lang="en-US" b="1" dirty="0"/>
              <a:t>Sponsor ($)</a:t>
            </a:r>
            <a:r>
              <a:rPr lang="en-US" dirty="0"/>
              <a:t>: provides financial support for the study but does not conduct the </a:t>
            </a:r>
            <a:r>
              <a:rPr lang="en-US" dirty="0" smtClean="0"/>
              <a:t>research. the </a:t>
            </a:r>
            <a:r>
              <a:rPr lang="en-US" dirty="0"/>
              <a:t>IND </a:t>
            </a:r>
            <a:r>
              <a:rPr lang="en-US" dirty="0" smtClean="0"/>
              <a:t>holder; responsible </a:t>
            </a:r>
            <a:r>
              <a:rPr lang="en-US" dirty="0"/>
              <a:t>party to the FDA</a:t>
            </a:r>
          </a:p>
          <a:p>
            <a:r>
              <a:rPr lang="en-US" b="1" dirty="0"/>
              <a:t>IIT: </a:t>
            </a:r>
            <a:r>
              <a:rPr lang="en-US" dirty="0"/>
              <a:t>Investigator Initiated </a:t>
            </a:r>
            <a:r>
              <a:rPr lang="en-US" dirty="0" smtClean="0"/>
              <a:t>Trial</a:t>
            </a:r>
            <a:endParaRPr lang="en-US" dirty="0"/>
          </a:p>
          <a:p>
            <a:r>
              <a:rPr lang="en-US" b="1" dirty="0"/>
              <a:t>CRO</a:t>
            </a:r>
            <a:r>
              <a:rPr lang="en-US" dirty="0"/>
              <a:t>: Contract Research Organization –the “middle man” between </a:t>
            </a:r>
            <a:r>
              <a:rPr lang="en-US" dirty="0" smtClean="0"/>
              <a:t>Sponsors </a:t>
            </a:r>
            <a:r>
              <a:rPr lang="en-US" dirty="0"/>
              <a:t>and the Sites/Investigators</a:t>
            </a:r>
          </a:p>
          <a:p>
            <a:r>
              <a:rPr lang="en-US" b="1" dirty="0"/>
              <a:t>Data Safety Monitoring Board: </a:t>
            </a:r>
            <a:r>
              <a:rPr lang="en-US" dirty="0"/>
              <a:t>independent group of experts monitoring conduct of trial (patient safety and efficacy</a:t>
            </a:r>
            <a:r>
              <a:rPr lang="en-US" dirty="0" smtClean="0"/>
              <a:t>)</a:t>
            </a:r>
          </a:p>
          <a:p>
            <a:r>
              <a:rPr lang="en-US" b="1" dirty="0" smtClean="0"/>
              <a:t>CTA:</a:t>
            </a:r>
            <a:r>
              <a:rPr lang="en-US" dirty="0" smtClean="0"/>
              <a:t> Clinical Trial Agreement </a:t>
            </a:r>
          </a:p>
          <a:p>
            <a:r>
              <a:rPr lang="en-US" b="1" dirty="0"/>
              <a:t>AAHRPP</a:t>
            </a:r>
            <a:r>
              <a:rPr lang="en-US" b="1" dirty="0" smtClean="0"/>
              <a:t>: </a:t>
            </a:r>
            <a:r>
              <a:rPr lang="en-US" dirty="0" smtClean="0"/>
              <a:t>Association </a:t>
            </a:r>
            <a:r>
              <a:rPr lang="en-US" dirty="0"/>
              <a:t>for the Accreditation of Human Research Protection Programs, Inc.</a:t>
            </a:r>
          </a:p>
        </p:txBody>
      </p:sp>
    </p:spTree>
    <p:extLst>
      <p:ext uri="{BB962C8B-B14F-4D97-AF65-F5344CB8AC3E}">
        <p14:creationId xmlns:p14="http://schemas.microsoft.com/office/powerpoint/2010/main" val="1440429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5862" y="747462"/>
            <a:ext cx="7315200" cy="647583"/>
          </a:xfrm>
        </p:spPr>
        <p:txBody>
          <a:bodyPr>
            <a:normAutofit fontScale="90000"/>
          </a:bodyPr>
          <a:lstStyle/>
          <a:p>
            <a:pPr algn="ctr"/>
            <a:r>
              <a:rPr lang="en-US" sz="4400" dirty="0" smtClean="0"/>
              <a:t>Funding of Clinical Trials</a:t>
            </a:r>
            <a:endParaRPr lang="en-US" sz="4400" dirty="0"/>
          </a:p>
        </p:txBody>
      </p:sp>
      <p:sp>
        <p:nvSpPr>
          <p:cNvPr id="3" name="Text Placeholder 2"/>
          <p:cNvSpPr>
            <a:spLocks noGrp="1"/>
          </p:cNvSpPr>
          <p:nvPr>
            <p:ph type="body" idx="1"/>
          </p:nvPr>
        </p:nvSpPr>
        <p:spPr>
          <a:xfrm>
            <a:off x="3886200" y="1512277"/>
            <a:ext cx="7315200" cy="4074707"/>
          </a:xfrm>
        </p:spPr>
        <p:txBody>
          <a:bodyPr>
            <a:normAutofit fontScale="92500" lnSpcReduction="20000"/>
          </a:bodyPr>
          <a:lstStyle/>
          <a:p>
            <a:r>
              <a:rPr lang="en-US" dirty="0"/>
              <a:t>Industry-Sponsored</a:t>
            </a:r>
          </a:p>
          <a:p>
            <a:r>
              <a:rPr lang="en-US" dirty="0"/>
              <a:t>•Industry developed </a:t>
            </a:r>
            <a:r>
              <a:rPr lang="en-US" dirty="0"/>
              <a:t>protocol. </a:t>
            </a:r>
            <a:r>
              <a:rPr lang="en-US" dirty="0" smtClean="0"/>
              <a:t>Investigators/institutions </a:t>
            </a:r>
            <a:r>
              <a:rPr lang="en-US" dirty="0"/>
              <a:t>may propose a protocol to industry. This would be an IIT funded by industry.</a:t>
            </a:r>
            <a:endParaRPr lang="en-US" dirty="0"/>
          </a:p>
          <a:p>
            <a:endParaRPr lang="en-US" dirty="0"/>
          </a:p>
          <a:p>
            <a:r>
              <a:rPr lang="en-US" dirty="0"/>
              <a:t>Unfunded or Internally funded</a:t>
            </a:r>
          </a:p>
          <a:p>
            <a:r>
              <a:rPr lang="en-US" dirty="0"/>
              <a:t>•Investigator-Initiated Trials (IITs) are often funded internally</a:t>
            </a:r>
          </a:p>
          <a:p>
            <a:endParaRPr lang="en-US" dirty="0"/>
          </a:p>
          <a:p>
            <a:r>
              <a:rPr lang="en-US" dirty="0"/>
              <a:t>Grant-funded</a:t>
            </a:r>
          </a:p>
          <a:p>
            <a:r>
              <a:rPr lang="en-US" dirty="0"/>
              <a:t>•Government (NIH, for example)</a:t>
            </a:r>
          </a:p>
          <a:p>
            <a:r>
              <a:rPr lang="en-US" dirty="0"/>
              <a:t>•Foundation</a:t>
            </a:r>
          </a:p>
          <a:p>
            <a:r>
              <a:rPr lang="en-US" dirty="0"/>
              <a:t>•For-profit</a:t>
            </a:r>
          </a:p>
          <a:p>
            <a:endParaRPr lang="en-US" dirty="0"/>
          </a:p>
        </p:txBody>
      </p:sp>
    </p:spTree>
    <p:extLst>
      <p:ext uri="{BB962C8B-B14F-4D97-AF65-F5344CB8AC3E}">
        <p14:creationId xmlns:p14="http://schemas.microsoft.com/office/powerpoint/2010/main" val="1040771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912" y="507141"/>
            <a:ext cx="7315200" cy="612414"/>
          </a:xfrm>
        </p:spPr>
        <p:txBody>
          <a:bodyPr>
            <a:noAutofit/>
          </a:bodyPr>
          <a:lstStyle/>
          <a:p>
            <a:r>
              <a:rPr lang="en-US" sz="3200" dirty="0" smtClean="0"/>
              <a:t>The Elements of (Industry) Clinical Trials </a:t>
            </a:r>
            <a:endParaRPr lang="en-US" sz="3200" dirty="0"/>
          </a:p>
        </p:txBody>
      </p:sp>
      <p:sp>
        <p:nvSpPr>
          <p:cNvPr id="3" name="Text Placeholder 2"/>
          <p:cNvSpPr>
            <a:spLocks noGrp="1"/>
          </p:cNvSpPr>
          <p:nvPr>
            <p:ph type="body" idx="1"/>
          </p:nvPr>
        </p:nvSpPr>
        <p:spPr>
          <a:xfrm>
            <a:off x="3886200" y="1365738"/>
            <a:ext cx="7315200" cy="4756387"/>
          </a:xfrm>
        </p:spPr>
        <p:txBody>
          <a:bodyPr>
            <a:normAutofit/>
          </a:bodyPr>
          <a:lstStyle/>
          <a:p>
            <a:r>
              <a:rPr lang="en-US" dirty="0" smtClean="0"/>
              <a:t>• Clinical </a:t>
            </a:r>
            <a:r>
              <a:rPr lang="en-US" dirty="0"/>
              <a:t>Trial Agreement (contract)</a:t>
            </a:r>
          </a:p>
          <a:p>
            <a:r>
              <a:rPr lang="en-US" dirty="0" smtClean="0"/>
              <a:t>• Budget </a:t>
            </a:r>
          </a:p>
          <a:p>
            <a:r>
              <a:rPr lang="en-US" dirty="0" smtClean="0"/>
              <a:t>• Protocol</a:t>
            </a:r>
            <a:endParaRPr lang="en-US" dirty="0"/>
          </a:p>
          <a:p>
            <a:r>
              <a:rPr lang="en-US" dirty="0" smtClean="0"/>
              <a:t>• Informed </a:t>
            </a:r>
            <a:r>
              <a:rPr lang="en-US" dirty="0"/>
              <a:t>Consent Form</a:t>
            </a:r>
          </a:p>
          <a:p>
            <a:r>
              <a:rPr lang="en-US" dirty="0" smtClean="0"/>
              <a:t>• IRB </a:t>
            </a:r>
            <a:r>
              <a:rPr lang="en-US" dirty="0"/>
              <a:t>Approval</a:t>
            </a:r>
          </a:p>
          <a:p>
            <a:r>
              <a:rPr lang="en-US" dirty="0" smtClean="0"/>
              <a:t>• Any </a:t>
            </a:r>
            <a:r>
              <a:rPr lang="en-US" dirty="0"/>
              <a:t>other documents/approvals </a:t>
            </a:r>
            <a:r>
              <a:rPr lang="en-US" dirty="0" smtClean="0"/>
              <a:t>that </a:t>
            </a:r>
            <a:r>
              <a:rPr lang="en-US" dirty="0"/>
              <a:t>may be </a:t>
            </a:r>
            <a:r>
              <a:rPr lang="en-US" dirty="0" smtClean="0"/>
              <a:t>required in order to proceed </a:t>
            </a:r>
            <a:r>
              <a:rPr lang="en-US" dirty="0"/>
              <a:t>(e.g., conflict of interest </a:t>
            </a:r>
            <a:r>
              <a:rPr lang="en-US" dirty="0" smtClean="0"/>
              <a:t>documentation, IT Security Review, Privacy Office Review, Legal Department Review)</a:t>
            </a:r>
            <a:endParaRPr lang="en-US" dirty="0"/>
          </a:p>
          <a:p>
            <a:endParaRPr lang="en-US" dirty="0"/>
          </a:p>
        </p:txBody>
      </p:sp>
    </p:spTree>
    <p:extLst>
      <p:ext uri="{BB962C8B-B14F-4D97-AF65-F5344CB8AC3E}">
        <p14:creationId xmlns:p14="http://schemas.microsoft.com/office/powerpoint/2010/main" val="904420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1020" y="73387"/>
            <a:ext cx="7315200" cy="923075"/>
          </a:xfrm>
        </p:spPr>
        <p:txBody>
          <a:bodyPr>
            <a:normAutofit/>
          </a:bodyPr>
          <a:lstStyle/>
          <a:p>
            <a:pPr algn="ctr"/>
            <a:r>
              <a:rPr lang="en-US" sz="4800" dirty="0" smtClean="0"/>
              <a:t>Submission to SPO</a:t>
            </a:r>
            <a:endParaRPr lang="en-US" sz="4800" dirty="0"/>
          </a:p>
        </p:txBody>
      </p:sp>
      <p:sp>
        <p:nvSpPr>
          <p:cNvPr id="3" name="Text Placeholder 2"/>
          <p:cNvSpPr>
            <a:spLocks noGrp="1"/>
          </p:cNvSpPr>
          <p:nvPr>
            <p:ph type="body" idx="1"/>
          </p:nvPr>
        </p:nvSpPr>
        <p:spPr>
          <a:xfrm>
            <a:off x="3886200" y="1137138"/>
            <a:ext cx="7315200" cy="4982308"/>
          </a:xfrm>
        </p:spPr>
        <p:txBody>
          <a:bodyPr/>
          <a:lstStyle/>
          <a:p>
            <a:r>
              <a:rPr lang="en-US" sz="2000" dirty="0"/>
              <a:t>In order for the Sponsored Projects Office to begin </a:t>
            </a:r>
            <a:r>
              <a:rPr lang="en-US" sz="2000" dirty="0" smtClean="0"/>
              <a:t>negotiations on a Clinical Trial Agreement, </a:t>
            </a:r>
            <a:r>
              <a:rPr lang="en-US" sz="2000" dirty="0"/>
              <a:t>the department/ PI will need to initiate </a:t>
            </a:r>
            <a:r>
              <a:rPr lang="en-US" sz="2000" dirty="0" smtClean="0"/>
              <a:t>the review </a:t>
            </a:r>
            <a:r>
              <a:rPr lang="en-US" sz="2000" dirty="0"/>
              <a:t>process </a:t>
            </a:r>
            <a:r>
              <a:rPr lang="en-US" sz="2000" dirty="0" smtClean="0"/>
              <a:t>by </a:t>
            </a:r>
            <a:r>
              <a:rPr lang="en-US" sz="2000" dirty="0"/>
              <a:t>creating a CLICK ERA (</a:t>
            </a:r>
            <a:r>
              <a:rPr lang="en-US" sz="2000" dirty="0">
                <a:hlinkClick r:id="rId2"/>
              </a:rPr>
              <a:t>http://era.health.unm.edu</a:t>
            </a:r>
            <a:r>
              <a:rPr lang="en-US" sz="2000" dirty="0"/>
              <a:t>) record, obtain departmental approval through your designated approver, and submit to SPO for review. </a:t>
            </a:r>
            <a:endParaRPr lang="en-US" sz="2000" dirty="0" smtClean="0"/>
          </a:p>
          <a:p>
            <a:r>
              <a:rPr lang="en-US" sz="2000" dirty="0" smtClean="0"/>
              <a:t>If </a:t>
            </a:r>
            <a:r>
              <a:rPr lang="en-US" sz="2000" dirty="0"/>
              <a:t>you do not have access to Click ERA, please email </a:t>
            </a:r>
            <a:r>
              <a:rPr lang="en-US" sz="2000" dirty="0">
                <a:hlinkClick r:id="rId3"/>
              </a:rPr>
              <a:t>HSCPreAward@salud.unm.edu</a:t>
            </a:r>
            <a:r>
              <a:rPr lang="en-US" sz="2000" dirty="0"/>
              <a:t>  to request access</a:t>
            </a:r>
            <a:r>
              <a:rPr lang="en-US" sz="2000" dirty="0" smtClean="0"/>
              <a:t>.</a:t>
            </a:r>
          </a:p>
          <a:p>
            <a:endParaRPr lang="en-US" sz="2000" dirty="0"/>
          </a:p>
          <a:p>
            <a:pPr marL="342900" indent="-342900">
              <a:buFont typeface="Arial" panose="020B0604020202020204" pitchFamily="34" charset="0"/>
              <a:buChar char="•"/>
            </a:pPr>
            <a:r>
              <a:rPr lang="en-US" sz="2000" dirty="0"/>
              <a:t>Be sure to upload the draft CTA, budget (draft or final), protocol and any other documents prudent to the study (i.e. payment terms, Letter of Indemnification, etc.), ICF. This will help negotiations </a:t>
            </a:r>
            <a:r>
              <a:rPr lang="en-US" sz="2000" dirty="0" smtClean="0"/>
              <a:t>begin quicker. </a:t>
            </a:r>
          </a:p>
          <a:p>
            <a:endParaRPr lang="en-US" dirty="0"/>
          </a:p>
          <a:p>
            <a:endParaRPr lang="en-US" dirty="0"/>
          </a:p>
        </p:txBody>
      </p:sp>
    </p:spTree>
    <p:extLst>
      <p:ext uri="{BB962C8B-B14F-4D97-AF65-F5344CB8AC3E}">
        <p14:creationId xmlns:p14="http://schemas.microsoft.com/office/powerpoint/2010/main" val="1329267080"/>
      </p:ext>
    </p:extLst>
  </p:cSld>
  <p:clrMapOvr>
    <a:masterClrMapping/>
  </p:clrMapOvr>
</p:sld>
</file>

<file path=ppt/theme/theme1.xml><?xml version="1.0" encoding="utf-8"?>
<a:theme xmlns:a="http://schemas.openxmlformats.org/drawingml/2006/main" name="Frame">
  <a:themeElements>
    <a:clrScheme name="Custom 1">
      <a:dk1>
        <a:srgbClr val="000000"/>
      </a:dk1>
      <a:lt1>
        <a:srgbClr val="FFFFFF"/>
      </a:lt1>
      <a:dk2>
        <a:srgbClr val="63666A"/>
      </a:dk2>
      <a:lt2>
        <a:srgbClr val="A7A8AA"/>
      </a:lt2>
      <a:accent1>
        <a:srgbClr val="BA0C2F"/>
      </a:accent1>
      <a:accent2>
        <a:srgbClr val="007A86"/>
      </a:accent2>
      <a:accent3>
        <a:srgbClr val="8A387C"/>
      </a:accent3>
      <a:accent4>
        <a:srgbClr val="ED8B00"/>
      </a:accent4>
      <a:accent5>
        <a:srgbClr val="A8AA19"/>
      </a:accent5>
      <a:accent6>
        <a:srgbClr val="C05131"/>
      </a:accent6>
      <a:hlink>
        <a:srgbClr val="008A86"/>
      </a:hlink>
      <a:folHlink>
        <a:srgbClr val="BA0C2F"/>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UNM Brand Template 2" id="{48E523CA-23F5-3842-B2D7-3DEA375961FB}" vid="{67298633-5511-264A-BCA1-5E8A5BDA20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1564</TotalTime>
  <Words>1752</Words>
  <Application>Microsoft Office PowerPoint</Application>
  <PresentationFormat>Widescreen</PresentationFormat>
  <Paragraphs>131</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Corbel</vt:lpstr>
      <vt:lpstr>Gotham Bold</vt:lpstr>
      <vt:lpstr>Gotham Book</vt:lpstr>
      <vt:lpstr>Wingdings</vt:lpstr>
      <vt:lpstr>Wingdings 2</vt:lpstr>
      <vt:lpstr>Frame</vt:lpstr>
      <vt:lpstr>The Basics of Clinical Trials</vt:lpstr>
      <vt:lpstr>What is a Clinical Trial? </vt:lpstr>
      <vt:lpstr>Phases of a Clinical Trial</vt:lpstr>
      <vt:lpstr>Types of Clinical Trials</vt:lpstr>
      <vt:lpstr>Definitions</vt:lpstr>
      <vt:lpstr>Definitions</vt:lpstr>
      <vt:lpstr>Funding of Clinical Trials</vt:lpstr>
      <vt:lpstr>The Elements of (Industry) Clinical Trials </vt:lpstr>
      <vt:lpstr>Submission to SPO</vt:lpstr>
      <vt:lpstr>Clinical Trial Agreement (CTA)</vt:lpstr>
      <vt:lpstr>Budget Negotiations</vt:lpstr>
      <vt:lpstr>Budget Review</vt:lpstr>
      <vt:lpstr>Budget Review Con’t</vt:lpstr>
      <vt:lpstr>Budget Review Con’t</vt:lpstr>
      <vt:lpstr>Other Considerations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Microsoft Office User</dc:creator>
  <cp:lastModifiedBy>Caitlin L Vinyard</cp:lastModifiedBy>
  <cp:revision>28</cp:revision>
  <cp:lastPrinted>2017-06-02T23:26:31Z</cp:lastPrinted>
  <dcterms:created xsi:type="dcterms:W3CDTF">2019-07-02T15:25:25Z</dcterms:created>
  <dcterms:modified xsi:type="dcterms:W3CDTF">2022-05-05T22:26:12Z</dcterms:modified>
</cp:coreProperties>
</file>