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48"/>
  </p:notesMasterIdLst>
  <p:handoutMasterIdLst>
    <p:handoutMasterId r:id="rId49"/>
  </p:handoutMasterIdLst>
  <p:sldIdLst>
    <p:sldId id="256" r:id="rId2"/>
    <p:sldId id="333" r:id="rId3"/>
    <p:sldId id="387" r:id="rId4"/>
    <p:sldId id="359" r:id="rId5"/>
    <p:sldId id="364" r:id="rId6"/>
    <p:sldId id="367" r:id="rId7"/>
    <p:sldId id="390" r:id="rId8"/>
    <p:sldId id="392" r:id="rId9"/>
    <p:sldId id="360" r:id="rId10"/>
    <p:sldId id="362" r:id="rId11"/>
    <p:sldId id="368" r:id="rId12"/>
    <p:sldId id="371" r:id="rId13"/>
    <p:sldId id="370" r:id="rId14"/>
    <p:sldId id="402" r:id="rId15"/>
    <p:sldId id="394" r:id="rId16"/>
    <p:sldId id="406" r:id="rId17"/>
    <p:sldId id="407" r:id="rId18"/>
    <p:sldId id="337" r:id="rId19"/>
    <p:sldId id="338" r:id="rId20"/>
    <p:sldId id="340" r:id="rId21"/>
    <p:sldId id="339" r:id="rId22"/>
    <p:sldId id="342" r:id="rId23"/>
    <p:sldId id="343" r:id="rId24"/>
    <p:sldId id="345" r:id="rId25"/>
    <p:sldId id="347" r:id="rId26"/>
    <p:sldId id="348" r:id="rId27"/>
    <p:sldId id="355" r:id="rId28"/>
    <p:sldId id="356" r:id="rId29"/>
    <p:sldId id="357" r:id="rId30"/>
    <p:sldId id="358" r:id="rId31"/>
    <p:sldId id="386" r:id="rId32"/>
    <p:sldId id="408" r:id="rId33"/>
    <p:sldId id="409" r:id="rId34"/>
    <p:sldId id="397" r:id="rId35"/>
    <p:sldId id="404" r:id="rId36"/>
    <p:sldId id="334" r:id="rId37"/>
    <p:sldId id="389" r:id="rId38"/>
    <p:sldId id="372" r:id="rId39"/>
    <p:sldId id="384" r:id="rId40"/>
    <p:sldId id="373" r:id="rId41"/>
    <p:sldId id="374" r:id="rId42"/>
    <p:sldId id="393" r:id="rId43"/>
    <p:sldId id="412" r:id="rId44"/>
    <p:sldId id="411" r:id="rId45"/>
    <p:sldId id="410" r:id="rId46"/>
    <p:sldId id="295" r:id="rId47"/>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2DC3B5"/>
    <a:srgbClr val="660066"/>
    <a:srgbClr val="D9D9D9"/>
    <a:srgbClr val="D9BFDA"/>
    <a:srgbClr val="CCCCFF"/>
    <a:srgbClr val="FFCCFF"/>
    <a:srgbClr val="FFCC99"/>
    <a:srgbClr val="FFCC6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34" autoAdjust="0"/>
    <p:restoredTop sz="82852" autoAdjust="0"/>
  </p:normalViewPr>
  <p:slideViewPr>
    <p:cSldViewPr>
      <p:cViewPr varScale="1">
        <p:scale>
          <a:sx n="67" d="100"/>
          <a:sy n="67" d="100"/>
        </p:scale>
        <p:origin x="-1622"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3550"/>
          </a:xfrm>
          <a:prstGeom prst="rect">
            <a:avLst/>
          </a:prstGeom>
        </p:spPr>
        <p:txBody>
          <a:bodyPr vert="horz" lIns="91670" tIns="45835" rIns="91670" bIns="45835" rtlCol="0"/>
          <a:lstStyle>
            <a:lvl1pPr algn="l">
              <a:defRPr sz="1200"/>
            </a:lvl1pPr>
          </a:lstStyle>
          <a:p>
            <a:pPr>
              <a:defRPr/>
            </a:pPr>
            <a:endParaRPr lang="en-US"/>
          </a:p>
        </p:txBody>
      </p:sp>
      <p:sp>
        <p:nvSpPr>
          <p:cNvPr id="3" name="Date Placeholder 2"/>
          <p:cNvSpPr>
            <a:spLocks noGrp="1"/>
          </p:cNvSpPr>
          <p:nvPr>
            <p:ph type="dt" sz="quarter" idx="1"/>
          </p:nvPr>
        </p:nvSpPr>
        <p:spPr>
          <a:xfrm>
            <a:off x="3884614" y="1"/>
            <a:ext cx="2971800" cy="463550"/>
          </a:xfrm>
          <a:prstGeom prst="rect">
            <a:avLst/>
          </a:prstGeom>
        </p:spPr>
        <p:txBody>
          <a:bodyPr vert="horz" lIns="91670" tIns="45835" rIns="91670" bIns="45835" rtlCol="0"/>
          <a:lstStyle>
            <a:lvl1pPr algn="r">
              <a:defRPr sz="1200" smtClean="0"/>
            </a:lvl1pPr>
          </a:lstStyle>
          <a:p>
            <a:pPr>
              <a:defRPr/>
            </a:pPr>
            <a:fld id="{AA310989-6F7F-4855-AE40-EFA851F2B9CE}" type="datetimeFigureOut">
              <a:rPr lang="en-US"/>
              <a:pPr>
                <a:defRPr/>
              </a:pPr>
              <a:t>4/25/2014</a:t>
            </a:fld>
            <a:endParaRPr lang="en-US"/>
          </a:p>
        </p:txBody>
      </p:sp>
      <p:sp>
        <p:nvSpPr>
          <p:cNvPr id="4" name="Footer Placeholder 3"/>
          <p:cNvSpPr>
            <a:spLocks noGrp="1"/>
          </p:cNvSpPr>
          <p:nvPr>
            <p:ph type="ftr" sz="quarter" idx="2"/>
          </p:nvPr>
        </p:nvSpPr>
        <p:spPr>
          <a:xfrm>
            <a:off x="0" y="8831264"/>
            <a:ext cx="2971800" cy="463550"/>
          </a:xfrm>
          <a:prstGeom prst="rect">
            <a:avLst/>
          </a:prstGeom>
        </p:spPr>
        <p:txBody>
          <a:bodyPr vert="horz" lIns="91670" tIns="45835" rIns="91670" bIns="45835"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4" y="8831264"/>
            <a:ext cx="2971800" cy="463550"/>
          </a:xfrm>
          <a:prstGeom prst="rect">
            <a:avLst/>
          </a:prstGeom>
        </p:spPr>
        <p:txBody>
          <a:bodyPr vert="horz" lIns="91670" tIns="45835" rIns="91670" bIns="45835" rtlCol="0" anchor="b"/>
          <a:lstStyle>
            <a:lvl1pPr algn="r">
              <a:defRPr sz="1200" smtClean="0"/>
            </a:lvl1pPr>
          </a:lstStyle>
          <a:p>
            <a:pPr>
              <a:defRPr/>
            </a:pPr>
            <a:fld id="{CB20CD15-FEDB-47BA-9FE4-4C53ED34FFD9}" type="slidenum">
              <a:rPr lang="en-US"/>
              <a:pPr>
                <a:defRPr/>
              </a:pPr>
              <a:t>‹#›</a:t>
            </a:fld>
            <a:endParaRPr lang="en-US"/>
          </a:p>
        </p:txBody>
      </p:sp>
    </p:spTree>
    <p:extLst>
      <p:ext uri="{BB962C8B-B14F-4D97-AF65-F5344CB8AC3E}">
        <p14:creationId xmlns:p14="http://schemas.microsoft.com/office/powerpoint/2010/main" val="13576638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9"/>
          </a:xfrm>
          <a:prstGeom prst="rect">
            <a:avLst/>
          </a:prstGeom>
        </p:spPr>
        <p:txBody>
          <a:bodyPr vert="horz" lIns="92534" tIns="46267" rIns="92534" bIns="46267"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4" y="0"/>
            <a:ext cx="2971800" cy="465139"/>
          </a:xfrm>
          <a:prstGeom prst="rect">
            <a:avLst/>
          </a:prstGeom>
        </p:spPr>
        <p:txBody>
          <a:bodyPr vert="horz" lIns="92534" tIns="46267" rIns="92534" bIns="46267" rtlCol="0"/>
          <a:lstStyle>
            <a:lvl1pPr algn="r" fontAlgn="auto">
              <a:spcBef>
                <a:spcPts val="0"/>
              </a:spcBef>
              <a:spcAft>
                <a:spcPts val="0"/>
              </a:spcAft>
              <a:defRPr sz="1200">
                <a:latin typeface="+mn-lt"/>
                <a:cs typeface="+mn-cs"/>
              </a:defRPr>
            </a:lvl1pPr>
          </a:lstStyle>
          <a:p>
            <a:pPr>
              <a:defRPr/>
            </a:pPr>
            <a:fld id="{15B5F070-C729-43B6-9DC3-297DFC25737D}" type="datetimeFigureOut">
              <a:rPr lang="en-US"/>
              <a:pPr>
                <a:defRPr/>
              </a:pPr>
              <a:t>4/25/2014</a:t>
            </a:fld>
            <a:endParaRPr lang="en-US"/>
          </a:p>
        </p:txBody>
      </p:sp>
      <p:sp>
        <p:nvSpPr>
          <p:cNvPr id="4" name="Slide Image Placeholder 3"/>
          <p:cNvSpPr>
            <a:spLocks noGrp="1" noRot="1" noChangeAspect="1"/>
          </p:cNvSpPr>
          <p:nvPr>
            <p:ph type="sldImg" idx="2"/>
          </p:nvPr>
        </p:nvSpPr>
        <p:spPr>
          <a:xfrm>
            <a:off x="1106488" y="696913"/>
            <a:ext cx="4646612" cy="3486150"/>
          </a:xfrm>
          <a:prstGeom prst="rect">
            <a:avLst/>
          </a:prstGeom>
          <a:noFill/>
          <a:ln w="12700">
            <a:solidFill>
              <a:prstClr val="black"/>
            </a:solidFill>
          </a:ln>
        </p:spPr>
        <p:txBody>
          <a:bodyPr vert="horz" lIns="92534" tIns="46267" rIns="92534" bIns="46267" rtlCol="0" anchor="ctr"/>
          <a:lstStyle/>
          <a:p>
            <a:pPr lvl="0"/>
            <a:endParaRPr lang="en-US" noProof="0" smtClean="0"/>
          </a:p>
        </p:txBody>
      </p:sp>
      <p:sp>
        <p:nvSpPr>
          <p:cNvPr id="5" name="Notes Placeholder 4"/>
          <p:cNvSpPr>
            <a:spLocks noGrp="1"/>
          </p:cNvSpPr>
          <p:nvPr>
            <p:ph type="body" sz="quarter" idx="3"/>
          </p:nvPr>
        </p:nvSpPr>
        <p:spPr>
          <a:xfrm>
            <a:off x="685800" y="4416426"/>
            <a:ext cx="5486400" cy="4183062"/>
          </a:xfrm>
          <a:prstGeom prst="rect">
            <a:avLst/>
          </a:prstGeom>
        </p:spPr>
        <p:txBody>
          <a:bodyPr vert="horz" lIns="92534" tIns="46267" rIns="92534" bIns="46267"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4"/>
            <a:ext cx="2971800" cy="465139"/>
          </a:xfrm>
          <a:prstGeom prst="rect">
            <a:avLst/>
          </a:prstGeom>
        </p:spPr>
        <p:txBody>
          <a:bodyPr vert="horz" lIns="92534" tIns="46267" rIns="92534" bIns="46267"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4" y="8829674"/>
            <a:ext cx="2971800" cy="465139"/>
          </a:xfrm>
          <a:prstGeom prst="rect">
            <a:avLst/>
          </a:prstGeom>
        </p:spPr>
        <p:txBody>
          <a:bodyPr vert="horz" lIns="92534" tIns="46267" rIns="92534" bIns="46267" rtlCol="0" anchor="b"/>
          <a:lstStyle>
            <a:lvl1pPr algn="r" fontAlgn="auto">
              <a:spcBef>
                <a:spcPts val="0"/>
              </a:spcBef>
              <a:spcAft>
                <a:spcPts val="0"/>
              </a:spcAft>
              <a:defRPr sz="1200">
                <a:latin typeface="+mn-lt"/>
                <a:cs typeface="+mn-cs"/>
              </a:defRPr>
            </a:lvl1pPr>
          </a:lstStyle>
          <a:p>
            <a:pPr>
              <a:defRPr/>
            </a:pPr>
            <a:fld id="{4212BB78-ECC5-4345-85E5-6AD593E25F85}" type="slidenum">
              <a:rPr lang="en-US"/>
              <a:pPr>
                <a:defRPr/>
              </a:pPr>
              <a:t>‹#›</a:t>
            </a:fld>
            <a:endParaRPr lang="en-US"/>
          </a:p>
        </p:txBody>
      </p:sp>
    </p:spTree>
    <p:extLst>
      <p:ext uri="{BB962C8B-B14F-4D97-AF65-F5344CB8AC3E}">
        <p14:creationId xmlns:p14="http://schemas.microsoft.com/office/powerpoint/2010/main" val="9819868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mailto:SEHurley@salud.unm.edu%20/%20505-272-5460"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70CBEC2C-8741-4F91-9525-7A3538822915}"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B71A07C-EA52-4D2E-8CC2-76DC90C0CB77}"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 top record shows the detail for the Salary Agreement in our example that was posted for February 28, 2014.  Notice that the amount is the $10,141.99 shown on the invoice that follows.</a:t>
            </a:r>
          </a:p>
          <a:p>
            <a:r>
              <a:rPr lang="en-US" dirty="0" smtClean="0"/>
              <a:t>Banner form FGITRND can be accessed directly or the user can drill into the detail listing from FGIBDST, by </a:t>
            </a:r>
            <a:r>
              <a:rPr lang="en-US" i="1" dirty="0" smtClean="0"/>
              <a:t>Options</a:t>
            </a:r>
            <a:r>
              <a:rPr lang="en-US" dirty="0" smtClean="0"/>
              <a:t>, </a:t>
            </a:r>
            <a:r>
              <a:rPr lang="en-US" i="1" dirty="0" smtClean="0"/>
              <a:t>then Transaction Detail Information</a:t>
            </a:r>
            <a:r>
              <a:rPr lang="en-US" dirty="0" smtClean="0"/>
              <a:t>. </a:t>
            </a:r>
          </a:p>
        </p:txBody>
      </p:sp>
      <p:sp>
        <p:nvSpPr>
          <p:cNvPr id="4" name="Slide Number Placeholder 3"/>
          <p:cNvSpPr>
            <a:spLocks noGrp="1"/>
          </p:cNvSpPr>
          <p:nvPr>
            <p:ph type="sldNum" sz="quarter" idx="5"/>
          </p:nvPr>
        </p:nvSpPr>
        <p:spPr/>
        <p:txBody>
          <a:bodyPr/>
          <a:lstStyle/>
          <a:p>
            <a:pPr>
              <a:defRPr/>
            </a:pPr>
            <a:fld id="{C1B5601D-F142-468D-B3EE-0BE30325BC1B}"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This is the invoice for which payment (income for HSC) is recorded in the above example on the top line.</a:t>
            </a:r>
          </a:p>
        </p:txBody>
      </p:sp>
      <p:sp>
        <p:nvSpPr>
          <p:cNvPr id="4" name="Slide Number Placeholder 3"/>
          <p:cNvSpPr>
            <a:spLocks noGrp="1"/>
          </p:cNvSpPr>
          <p:nvPr>
            <p:ph type="sldNum" sz="quarter" idx="5"/>
          </p:nvPr>
        </p:nvSpPr>
        <p:spPr/>
        <p:txBody>
          <a:bodyPr/>
          <a:lstStyle/>
          <a:p>
            <a:pPr>
              <a:defRPr/>
            </a:pPr>
            <a:fld id="{547155A4-1D39-4CFF-8C4A-E832077D3745}"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Here is the payroll report used in the salary agreement example provided.  Notice that the Payroll amounts are reconciled to the recorded invoiced amount of $10,141.99.</a:t>
            </a:r>
            <a:r>
              <a:rPr lang="en-US" baseline="0" dirty="0" smtClean="0"/>
              <a:t>  </a:t>
            </a:r>
            <a:endParaRPr lang="en-US" dirty="0" smtClean="0"/>
          </a:p>
        </p:txBody>
      </p:sp>
      <p:sp>
        <p:nvSpPr>
          <p:cNvPr id="4" name="Slide Number Placeholder 3"/>
          <p:cNvSpPr>
            <a:spLocks noGrp="1"/>
          </p:cNvSpPr>
          <p:nvPr>
            <p:ph type="sldNum" sz="quarter" idx="5"/>
          </p:nvPr>
        </p:nvSpPr>
        <p:spPr/>
        <p:txBody>
          <a:bodyPr/>
          <a:lstStyle/>
          <a:p>
            <a:pPr>
              <a:defRPr/>
            </a:pPr>
            <a:fld id="{17EB52A7-10E2-4073-84D6-DA67F92F2624}"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UNM Hospital may agree to reimburse HSC for a variety of expense.  For example, specialized training for an HSC employee may be requested by an HSC department that agrees to cover the hospital</a:t>
            </a:r>
            <a:r>
              <a:rPr lang="en-US" baseline="0" dirty="0" smtClean="0"/>
              <a:t> supplied</a:t>
            </a:r>
            <a:r>
              <a:rPr lang="en-US" dirty="0" smtClean="0"/>
              <a:t> training costs, including any travel.   </a:t>
            </a:r>
          </a:p>
          <a:p>
            <a:r>
              <a:rPr lang="en-US" dirty="0" smtClean="0"/>
              <a:t>In this situation, the HSC traveler must submit the receipts for reimbursement to HSC for consideration.  Each entity must reimburse according to the policies and procedures that govern their employee.  In the above example, HSC will pay the actual travel expenses of the employees for whom the hospital has agreed to reimburse certain travel expenses.  HSC will then document those travel expenses and bill the Hospital, recouping their costs from the revenue their bill generates.  On the HSC financial statement, the travel expense will net to zero as the amount received from the</a:t>
            </a:r>
            <a:r>
              <a:rPr lang="en-US" baseline="0" dirty="0" smtClean="0"/>
              <a:t> Hospital</a:t>
            </a:r>
            <a:r>
              <a:rPr lang="en-US" dirty="0" smtClean="0"/>
              <a:t> will offset the expenditures.  This is commonly referred to in the HSC financial statements as “pass through” treatment.  The travel expense would be reported appropriately in the Hospital.  </a:t>
            </a:r>
          </a:p>
          <a:p>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62071B17-4421-4454-BEA5-A3B5BD248B97}"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12BB78-ECC5-4345-85E5-6AD593E25F85}" type="slidenum">
              <a:rPr lang="en-US" smtClean="0"/>
              <a:pPr>
                <a:defRPr/>
              </a:pPr>
              <a:t>15</a:t>
            </a:fld>
            <a:endParaRPr lang="en-US"/>
          </a:p>
        </p:txBody>
      </p:sp>
    </p:spTree>
    <p:extLst>
      <p:ext uri="{BB962C8B-B14F-4D97-AF65-F5344CB8AC3E}">
        <p14:creationId xmlns:p14="http://schemas.microsoft.com/office/powerpoint/2010/main" val="26989362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12BB78-ECC5-4345-85E5-6AD593E25F85}" type="slidenum">
              <a:rPr lang="en-US" smtClean="0"/>
              <a:pPr>
                <a:defRPr/>
              </a:pPr>
              <a:t>16</a:t>
            </a:fld>
            <a:endParaRPr lang="en-US"/>
          </a:p>
        </p:txBody>
      </p:sp>
    </p:spTree>
    <p:extLst>
      <p:ext uri="{BB962C8B-B14F-4D97-AF65-F5344CB8AC3E}">
        <p14:creationId xmlns:p14="http://schemas.microsoft.com/office/powerpoint/2010/main" val="20840230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EDDE7F78-882D-4E53-854B-A50E5D654CFA}"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This IPO includes:</a:t>
            </a:r>
          </a:p>
          <a:p>
            <a:r>
              <a:rPr lang="en-US" smtClean="0"/>
              <a:t>The Banner index and account that is to be billed</a:t>
            </a:r>
          </a:p>
          <a:p>
            <a:r>
              <a:rPr lang="en-US" smtClean="0"/>
              <a:t>A contact name at the department level in UH</a:t>
            </a:r>
          </a:p>
          <a:p>
            <a:r>
              <a:rPr lang="en-US" smtClean="0"/>
              <a:t>Frequently the contact person is from the Special Billing/Referral Department (SBD) in UH.  </a:t>
            </a:r>
          </a:p>
          <a:p>
            <a:endParaRPr lang="en-US" smtClean="0"/>
          </a:p>
        </p:txBody>
      </p:sp>
      <p:sp>
        <p:nvSpPr>
          <p:cNvPr id="4" name="Slide Number Placeholder 3"/>
          <p:cNvSpPr>
            <a:spLocks noGrp="1"/>
          </p:cNvSpPr>
          <p:nvPr>
            <p:ph type="sldNum" sz="quarter" idx="5"/>
          </p:nvPr>
        </p:nvSpPr>
        <p:spPr/>
        <p:txBody>
          <a:bodyPr/>
          <a:lstStyle/>
          <a:p>
            <a:pPr>
              <a:defRPr/>
            </a:pPr>
            <a:fld id="{61185FF6-D89E-43C8-BB01-D7E3107F3986}"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 data file sent by UH is: </a:t>
            </a:r>
          </a:p>
          <a:p>
            <a:r>
              <a:rPr lang="en-US" dirty="0" smtClean="0"/>
              <a:t>evaluated by Unrestricted Accounting-HSC in order to validate appropriate FOPAL element and account codes</a:t>
            </a:r>
          </a:p>
          <a:p>
            <a:r>
              <a:rPr lang="en-US" dirty="0" smtClean="0"/>
              <a:t> and then the file is loaded into Banner Finance.  </a:t>
            </a:r>
          </a:p>
          <a:p>
            <a:r>
              <a:rPr lang="en-US" dirty="0" smtClean="0"/>
              <a:t>The expense items are directed to the index /account code combination indicated on the internal purchase order.  </a:t>
            </a:r>
          </a:p>
          <a:p>
            <a:r>
              <a:rPr lang="en-US" dirty="0" smtClean="0"/>
              <a:t>The UH invoice file is posted as a journal document, with the document number beginning “HSYXXXXX”.  </a:t>
            </a:r>
          </a:p>
          <a:p>
            <a:endParaRPr lang="en-US" dirty="0" smtClean="0"/>
          </a:p>
        </p:txBody>
      </p:sp>
      <p:sp>
        <p:nvSpPr>
          <p:cNvPr id="4" name="Slide Number Placeholder 3"/>
          <p:cNvSpPr>
            <a:spLocks noGrp="1"/>
          </p:cNvSpPr>
          <p:nvPr>
            <p:ph type="sldNum" sz="quarter" idx="5"/>
          </p:nvPr>
        </p:nvSpPr>
        <p:spPr/>
        <p:txBody>
          <a:bodyPr/>
          <a:lstStyle/>
          <a:p>
            <a:pPr>
              <a:defRPr/>
            </a:pPr>
            <a:fld id="{2933DA43-9B1D-44E0-A934-000D041ABE26}"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12BB78-ECC5-4345-85E5-6AD593E25F85}" type="slidenum">
              <a:rPr lang="en-US" smtClean="0"/>
              <a:pPr>
                <a:defRPr/>
              </a:pPr>
              <a:t>2</a:t>
            </a:fld>
            <a:endParaRPr lang="en-US"/>
          </a:p>
        </p:txBody>
      </p:sp>
    </p:spTree>
    <p:extLst>
      <p:ext uri="{BB962C8B-B14F-4D97-AF65-F5344CB8AC3E}">
        <p14:creationId xmlns:p14="http://schemas.microsoft.com/office/powerpoint/2010/main" val="20578298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Invoice numbers that begin with:</a:t>
            </a:r>
          </a:p>
          <a:p>
            <a:r>
              <a:rPr lang="en-US" dirty="0" smtClean="0"/>
              <a:t>    a “BL” for a debit invoice </a:t>
            </a:r>
          </a:p>
          <a:p>
            <a:r>
              <a:rPr lang="en-US" dirty="0" smtClean="0"/>
              <a:t>    a “BM” for a credit invoice</a:t>
            </a:r>
          </a:p>
        </p:txBody>
      </p:sp>
      <p:sp>
        <p:nvSpPr>
          <p:cNvPr id="4" name="Slide Number Placeholder 3"/>
          <p:cNvSpPr>
            <a:spLocks noGrp="1"/>
          </p:cNvSpPr>
          <p:nvPr>
            <p:ph type="sldNum" sz="quarter" idx="5"/>
          </p:nvPr>
        </p:nvSpPr>
        <p:spPr/>
        <p:txBody>
          <a:bodyPr/>
          <a:lstStyle/>
          <a:p>
            <a:pPr>
              <a:defRPr/>
            </a:pPr>
            <a:fld id="{5D376874-8B53-49B8-AED3-1B739986644A}"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This screen shot is an example of UH invoices that have been posted into Banner Finance</a:t>
            </a:r>
          </a:p>
          <a:p>
            <a:r>
              <a:rPr lang="en-US" dirty="0" smtClean="0"/>
              <a:t>(1</a:t>
            </a:r>
            <a:r>
              <a:rPr lang="en-US" baseline="30000" dirty="0" smtClean="0"/>
              <a:t>st</a:t>
            </a:r>
            <a:r>
              <a:rPr lang="en-US" dirty="0" smtClean="0"/>
              <a:t> click)The document numbers begin with “HSY”</a:t>
            </a:r>
          </a:p>
          <a:p>
            <a:r>
              <a:rPr lang="en-US" dirty="0" smtClean="0"/>
              <a:t>(2</a:t>
            </a:r>
            <a:r>
              <a:rPr lang="en-US" baseline="30000" dirty="0" smtClean="0"/>
              <a:t>nd</a:t>
            </a:r>
            <a:r>
              <a:rPr lang="en-US" dirty="0" smtClean="0"/>
              <a:t> click)The description line indicates that the item processed is a UH Invoice by the “BL” at the beginning.  The BL number is on the invoice.  (a</a:t>
            </a:r>
            <a:r>
              <a:rPr lang="en-US" baseline="0" dirty="0" smtClean="0"/>
              <a:t> credit would begin with “BM” and be on the invoice)</a:t>
            </a:r>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2260B839-0FAC-4288-A4F2-0D6E108BD9F3}"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Note: double click for each new test.</a:t>
            </a:r>
          </a:p>
          <a:p>
            <a:endParaRPr lang="en-US" smtClean="0"/>
          </a:p>
          <a:p>
            <a:r>
              <a:rPr lang="en-US" smtClean="0"/>
              <a:t>This type of intercompany transaction routinely occurs between the Hospital and an HSC clinical trial.</a:t>
            </a:r>
          </a:p>
          <a:p>
            <a:r>
              <a:rPr lang="en-US" smtClean="0"/>
              <a:t>When subjects are enrolled in a clinical trial, they are frequently expected to have certain medical tests completed.</a:t>
            </a:r>
          </a:p>
          <a:p>
            <a:r>
              <a:rPr lang="en-US" smtClean="0"/>
              <a:t>These tests are frequently paid for by the clinical trial, not their health insurance payor.  </a:t>
            </a:r>
          </a:p>
          <a:p>
            <a:r>
              <a:rPr lang="en-US" smtClean="0"/>
              <a:t>The types of medical work frequently included in clinical trials include EKGs, blood tests, chest X-rays, and other imaging studies.</a:t>
            </a:r>
          </a:p>
          <a:p>
            <a:endParaRPr lang="en-US" smtClean="0"/>
          </a:p>
        </p:txBody>
      </p:sp>
      <p:sp>
        <p:nvSpPr>
          <p:cNvPr id="4" name="Slide Number Placeholder 3"/>
          <p:cNvSpPr>
            <a:spLocks noGrp="1"/>
          </p:cNvSpPr>
          <p:nvPr>
            <p:ph type="sldNum" sz="quarter" idx="5"/>
          </p:nvPr>
        </p:nvSpPr>
        <p:spPr/>
        <p:txBody>
          <a:bodyPr/>
          <a:lstStyle/>
          <a:p>
            <a:pPr>
              <a:defRPr/>
            </a:pPr>
            <a:fld id="{4A899FCF-A53B-4DA4-BD8A-2329F1F14370}"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Normally, when a patient has this work done per a physician’s order for their own benefit, the patient or his insurance company is billed.  When the same patient is having this work done on behalf of a clinical trial, the clinical trial is billed instead.</a:t>
            </a:r>
          </a:p>
          <a:p>
            <a:endParaRPr lang="en-US" dirty="0" smtClean="0"/>
          </a:p>
          <a:p>
            <a:r>
              <a:rPr lang="en-US" dirty="0" smtClean="0"/>
              <a:t>To facilitate the invoicing to a clinical trial, the hospital creates a guarantor number that is unique to the clinical trail.  A guarantor number tells the hospital who to bill for the services provided.  The hospital utilizes the patient guarantor number assigned to the clinical trial when the clerk is notified that the patient is presenting for services related to a clinical trial.  The patient’s billing is changed to go to the clinical trial instead of the patient’s regular </a:t>
            </a:r>
            <a:r>
              <a:rPr lang="en-US" dirty="0" err="1" smtClean="0"/>
              <a:t>payor’s</a:t>
            </a:r>
            <a:r>
              <a:rPr lang="en-US" dirty="0" smtClean="0"/>
              <a:t> guarantor number.  Within UH’s patient system, all clinical trial guarantor numbers begin with 9999.</a:t>
            </a:r>
          </a:p>
          <a:p>
            <a:endParaRPr lang="en-US" dirty="0" smtClean="0"/>
          </a:p>
          <a:p>
            <a:r>
              <a:rPr lang="en-US" dirty="0" smtClean="0"/>
              <a:t>A “Referral Billing Questionnaire” needs to be completed before clinical trials can receive UH Services.  This document specifies exactly what services and supplies can be billed to the clinical trial, identified the guarantor number for the clinical trial, and contact names and numbers at HSC, UH, and the Agency sponsoring the clinical trial.  Every HSC department receiving bills for clinical trials from UH should have a copy of the Billing Questionnaire so that each invoice can be audited when received.</a:t>
            </a:r>
          </a:p>
          <a:p>
            <a:endParaRPr lang="en-US" dirty="0" smtClean="0"/>
          </a:p>
        </p:txBody>
      </p:sp>
      <p:sp>
        <p:nvSpPr>
          <p:cNvPr id="4" name="Slide Number Placeholder 3"/>
          <p:cNvSpPr>
            <a:spLocks noGrp="1"/>
          </p:cNvSpPr>
          <p:nvPr>
            <p:ph type="sldNum" sz="quarter" idx="5"/>
          </p:nvPr>
        </p:nvSpPr>
        <p:spPr/>
        <p:txBody>
          <a:bodyPr/>
          <a:lstStyle/>
          <a:p>
            <a:pPr>
              <a:defRPr/>
            </a:pPr>
            <a:fld id="{A421C9B3-347B-4F0A-9667-0EC2313CD0DA}"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 department is responsible for reviewing each invoice received from UH for accuracy.  If any errors are found, the department must contact the Accounts Receivable Coordinator (Stacie Hurley </a:t>
            </a:r>
            <a:r>
              <a:rPr lang="en-US" u="sng" dirty="0" smtClean="0">
                <a:hlinkClick r:id="rId3"/>
              </a:rPr>
              <a:t>SEHurley@salud.unm.edu / 505-272-5460</a:t>
            </a:r>
            <a:r>
              <a:rPr lang="en-US" dirty="0" smtClean="0"/>
              <a:t>) in order to request that a credit be issued. </a:t>
            </a:r>
          </a:p>
          <a:p>
            <a:r>
              <a:rPr lang="en-US" dirty="0" smtClean="0"/>
              <a:t>One type of invoicing error occurs when the patient returns to UH for additional services for an injury or illness that is unrelated to the clinical trial.  Unless the guarantor number is changed to the individual’s health insurance </a:t>
            </a:r>
            <a:r>
              <a:rPr lang="en-US" dirty="0" err="1" smtClean="0"/>
              <a:t>payor</a:t>
            </a:r>
            <a:r>
              <a:rPr lang="en-US" dirty="0" smtClean="0"/>
              <a:t> the patient’s clinical trial guarantor number may be billed.  </a:t>
            </a:r>
          </a:p>
          <a:p>
            <a:r>
              <a:rPr lang="en-US" b="1" i="1" dirty="0" smtClean="0"/>
              <a:t>Unless the HSC department with the clinical trial reconciles their clinical trial expenditures in a timely fashion, the Hospital may lose all opportunity to bill the patient’s insurance company.</a:t>
            </a:r>
            <a:r>
              <a:rPr lang="en-US" dirty="0" smtClean="0"/>
              <a:t>  Contractually, a number of </a:t>
            </a:r>
            <a:r>
              <a:rPr lang="en-US" dirty="0" err="1" smtClean="0"/>
              <a:t>payor’s</a:t>
            </a:r>
            <a:r>
              <a:rPr lang="en-US" dirty="0" smtClean="0"/>
              <a:t> require invoicing within 90 days from date of service.  If the Hospital is not informed by the that the original bill was in error and is not part of the clinical trial, the revenue may be permanently lost if the notification is beyond the 90 day billing window.</a:t>
            </a:r>
          </a:p>
          <a:p>
            <a:r>
              <a:rPr lang="en-US" dirty="0" smtClean="0"/>
              <a:t>Since the hospital bills reflect charges from the prior month, the 90 day window is frequently only 60 days </a:t>
            </a:r>
            <a:r>
              <a:rPr lang="en-US" b="1" dirty="0" smtClean="0"/>
              <a:t>or less</a:t>
            </a:r>
            <a:r>
              <a:rPr lang="en-US" dirty="0" smtClean="0"/>
              <a:t> when the invoice is received by the HSC department.  Rapid reconcilement is essential to prevent loss of UH revenue.  For example, a date of service of August 1 may not be posted in Banner until mid to late September</a:t>
            </a:r>
          </a:p>
        </p:txBody>
      </p:sp>
      <p:sp>
        <p:nvSpPr>
          <p:cNvPr id="4" name="Slide Number Placeholder 3"/>
          <p:cNvSpPr>
            <a:spLocks noGrp="1"/>
          </p:cNvSpPr>
          <p:nvPr>
            <p:ph type="sldNum" sz="quarter" idx="5"/>
          </p:nvPr>
        </p:nvSpPr>
        <p:spPr/>
        <p:txBody>
          <a:bodyPr/>
          <a:lstStyle/>
          <a:p>
            <a:pPr>
              <a:defRPr/>
            </a:pPr>
            <a:fld id="{910BFE7B-9F71-46C6-8E98-FD78FD7E9A53}"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An internal requisition is then issued as in the example above.  The requisition number(1</a:t>
            </a:r>
            <a:r>
              <a:rPr lang="en-US" baseline="30000" dirty="0" smtClean="0"/>
              <a:t>st</a:t>
            </a:r>
            <a:r>
              <a:rPr lang="en-US" dirty="0" smtClean="0"/>
              <a:t> click) and the index and account code(2</a:t>
            </a:r>
            <a:r>
              <a:rPr lang="en-US" baseline="30000" dirty="0" smtClean="0"/>
              <a:t>nd</a:t>
            </a:r>
            <a:r>
              <a:rPr lang="en-US" dirty="0" smtClean="0"/>
              <a:t> click) to which charges are to be expensed are circled. </a:t>
            </a:r>
          </a:p>
        </p:txBody>
      </p:sp>
      <p:sp>
        <p:nvSpPr>
          <p:cNvPr id="4" name="Slide Number Placeholder 3"/>
          <p:cNvSpPr>
            <a:spLocks noGrp="1"/>
          </p:cNvSpPr>
          <p:nvPr>
            <p:ph type="sldNum" sz="quarter" idx="5"/>
          </p:nvPr>
        </p:nvSpPr>
        <p:spPr/>
        <p:txBody>
          <a:bodyPr/>
          <a:lstStyle/>
          <a:p>
            <a:pPr>
              <a:defRPr/>
            </a:pPr>
            <a:fld id="{F4F8C1AE-990B-4CD0-832A-2F00F59F0ADF}"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 February 2014 invoice from UH to HSC is provided in the example above.  </a:t>
            </a:r>
            <a:br>
              <a:rPr lang="en-US" dirty="0" smtClean="0"/>
            </a:br>
            <a:r>
              <a:rPr lang="en-US" dirty="0" smtClean="0"/>
              <a:t>(click) Notice that The Banner index and account to be charged are on the invoice,</a:t>
            </a:r>
            <a:r>
              <a:rPr lang="en-US" baseline="0" dirty="0" smtClean="0"/>
              <a:t> as is the (click)UH vendor number.</a:t>
            </a:r>
            <a:r>
              <a:rPr lang="en-US" dirty="0" smtClean="0"/>
              <a:t>  Although the invoice suggests that the department needs to (click) remit payment to UH, the Unrestricted Accounting office is responsible for the creation of the DPI payments to UH.  The department contact person for HSC is located</a:t>
            </a:r>
            <a:r>
              <a:rPr lang="en-US" baseline="0" dirty="0" smtClean="0"/>
              <a:t> (</a:t>
            </a:r>
            <a:r>
              <a:rPr lang="en-US" baseline="0" dirty="0" err="1" smtClean="0"/>
              <a:t>click;underlined</a:t>
            </a:r>
            <a:r>
              <a:rPr lang="en-US" baseline="0" dirty="0" smtClean="0"/>
              <a:t> in blue) on the invoice.  The </a:t>
            </a:r>
            <a:r>
              <a:rPr lang="en-US" dirty="0" smtClean="0"/>
              <a:t>UH Special</a:t>
            </a:r>
            <a:r>
              <a:rPr lang="en-US" baseline="0" dirty="0" smtClean="0"/>
              <a:t> Billings person is also</a:t>
            </a:r>
            <a:r>
              <a:rPr lang="en-US" dirty="0" smtClean="0"/>
              <a:t> listed on the invoice(click;</a:t>
            </a:r>
            <a:r>
              <a:rPr lang="en-US" baseline="0" dirty="0" smtClean="0"/>
              <a:t> also underlined in blue)</a:t>
            </a:r>
            <a:r>
              <a:rPr lang="en-US" dirty="0" smtClean="0"/>
              <a:t>.</a:t>
            </a:r>
          </a:p>
          <a:p>
            <a:r>
              <a:rPr lang="en-US" dirty="0" smtClean="0"/>
              <a:t> </a:t>
            </a:r>
          </a:p>
          <a:p>
            <a:r>
              <a:rPr lang="en-US" dirty="0" smtClean="0"/>
              <a:t>If the amount invoiced does not reconcile to the expense amount that the department is anticipating, it is the department’s responsibility to contacting HSC AR Coordinator in order to request processing of a credit adjustment.  </a:t>
            </a:r>
          </a:p>
          <a:p>
            <a:endParaRPr lang="en-US" dirty="0" smtClean="0"/>
          </a:p>
        </p:txBody>
      </p:sp>
      <p:sp>
        <p:nvSpPr>
          <p:cNvPr id="4" name="Slide Number Placeholder 3"/>
          <p:cNvSpPr>
            <a:spLocks noGrp="1"/>
          </p:cNvSpPr>
          <p:nvPr>
            <p:ph type="sldNum" sz="quarter" idx="5"/>
          </p:nvPr>
        </p:nvSpPr>
        <p:spPr/>
        <p:txBody>
          <a:bodyPr/>
          <a:lstStyle/>
          <a:p>
            <a:pPr>
              <a:defRPr/>
            </a:pPr>
            <a:fld id="{51DF8B56-8DC3-4F00-88BB-899F2FA3089A}"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When coordinating the procurement of services from any hospital department, the hospital department will require that the UNM/HSC department first </a:t>
            </a:r>
            <a:r>
              <a:rPr lang="en-US" b="1" dirty="0" smtClean="0"/>
              <a:t>get an internal Purchase Requisition issued</a:t>
            </a:r>
            <a:r>
              <a:rPr lang="en-US" dirty="0" smtClean="0"/>
              <a:t>.  The hospital will not issue an invoice without an</a:t>
            </a:r>
            <a:r>
              <a:rPr lang="en-US" baseline="0" dirty="0" smtClean="0"/>
              <a:t> internal PR</a:t>
            </a:r>
            <a:r>
              <a:rPr lang="en-US" dirty="0" smtClean="0"/>
              <a:t>.   </a:t>
            </a:r>
          </a:p>
          <a:p>
            <a:r>
              <a:rPr lang="en-US" dirty="0" smtClean="0"/>
              <a:t>It is important that the appropriate individual be reference on the invoice in order for Unrestricted Accounting-HSC to properly route the invoice to the department.  In many situations this information is not included and the invoices are forwarded to the appropriate department administrators for distribution. </a:t>
            </a:r>
          </a:p>
          <a:p>
            <a:endParaRPr lang="en-US" dirty="0" smtClean="0"/>
          </a:p>
        </p:txBody>
      </p:sp>
      <p:sp>
        <p:nvSpPr>
          <p:cNvPr id="4" name="Slide Number Placeholder 3"/>
          <p:cNvSpPr>
            <a:spLocks noGrp="1"/>
          </p:cNvSpPr>
          <p:nvPr>
            <p:ph type="sldNum" sz="quarter" idx="5"/>
          </p:nvPr>
        </p:nvSpPr>
        <p:spPr/>
        <p:txBody>
          <a:bodyPr/>
          <a:lstStyle/>
          <a:p>
            <a:pPr>
              <a:defRPr/>
            </a:pPr>
            <a:fld id="{5D188C3C-11FC-49B3-99A7-2E45C3912240}"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 UNM department may agree to reimburse UH for a variety of expense.  For example, specialized training for a hospital employee may be requested by a physician that agrees to cover the conference and travel arrangements.   </a:t>
            </a:r>
          </a:p>
          <a:p>
            <a:r>
              <a:rPr lang="en-US" dirty="0" smtClean="0"/>
              <a:t>In this situation, the UH traveler must submit the receipts for reimbursement to UH for consideration.  Each entity must reimburse according to the policies and procedures that govern their employee.  In the above example, the Hospital will pay the actual travel expenses of the employees for whom an HSC department has agreed to reimburse certain travel expenses.  The Hospital will then document those travel expenses and bill the HSC department, recouping their costs from the revenue their bill generates.  On the UH financial statement, the travel expense will net to zero as the amount received from UNM will offset the expenditures.  This is commonly referred to in the UH financial statements as “pass through” treatment.  The travel expense would be reported appropriately in the HSC department.  </a:t>
            </a:r>
          </a:p>
          <a:p>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62071B17-4421-4454-BEA5-A3B5BD248B97}"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Many UNM/HSC departments utilize the UH Catering services to provide food service for various events.  As with other types of transactions that involve purchasing from UH, an internal Purchase Requisition must be issued.</a:t>
            </a:r>
          </a:p>
          <a:p>
            <a:r>
              <a:rPr lang="en-US" smtClean="0"/>
              <a:t>Unrestricted Accounting-HSC reviews the invoices that direct expenditures to food account codes in order to determine if the information provided is sufficient for audit purposes based on UNM Business Policy.  If the information provided is not sufficient, a note is attached to the invoice requesting additional information from the department in order to substantiate business purpose and number/names of attendees. </a:t>
            </a:r>
          </a:p>
          <a:p>
            <a:endParaRPr lang="en-US" smtClean="0"/>
          </a:p>
        </p:txBody>
      </p:sp>
      <p:sp>
        <p:nvSpPr>
          <p:cNvPr id="4" name="Slide Number Placeholder 3"/>
          <p:cNvSpPr>
            <a:spLocks noGrp="1"/>
          </p:cNvSpPr>
          <p:nvPr>
            <p:ph type="sldNum" sz="quarter" idx="5"/>
          </p:nvPr>
        </p:nvSpPr>
        <p:spPr/>
        <p:txBody>
          <a:bodyPr/>
          <a:lstStyle/>
          <a:p>
            <a:pPr>
              <a:defRPr/>
            </a:pPr>
            <a:fld id="{84D38F19-FB55-4D2E-93BB-F46A0E4D38A9}"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212BB78-ECC5-4345-85E5-6AD593E25F85}" type="slidenum">
              <a:rPr lang="en-US" smtClean="0"/>
              <a:pPr>
                <a:defRPr/>
              </a:pPr>
              <a:t>3</a:t>
            </a:fld>
            <a:endParaRPr lang="en-US"/>
          </a:p>
        </p:txBody>
      </p:sp>
    </p:spTree>
    <p:extLst>
      <p:ext uri="{BB962C8B-B14F-4D97-AF65-F5344CB8AC3E}">
        <p14:creationId xmlns:p14="http://schemas.microsoft.com/office/powerpoint/2010/main" val="7792437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HSC Financial Services has created a reporting database which can provide invoicing summary to assist departments in their reconciliation process.  The database contains information on all UH invoicing processed in Banner Finance beginning in July 1, 2004.</a:t>
            </a:r>
          </a:p>
          <a:p>
            <a:r>
              <a:rPr lang="en-US" smtClean="0"/>
              <a:t>UH Invoice Reports can be generated for review by specific index or by Organization Level 5, with sorting provided by index or account code.  Appendix 1 provides a sample report by index for September 2009.  Appendix 2 shows a sample report with an organization level 5 specified, sorted by index code.  Departments can request UH Invoice Reports by contacting the HSC AR Coordinator with the parameters needed for review.    </a:t>
            </a:r>
          </a:p>
          <a:p>
            <a:r>
              <a:rPr lang="en-US" smtClean="0"/>
              <a:t>Copies of UH Invoices can also be requested by contacting the HSC AR Coordinator.  Generally copies are provided within one business day of the request.  Due to compliance issues, it is not possible to scan the invoices into a location that has campus wide access as the invoices may contain protected information.</a:t>
            </a:r>
          </a:p>
          <a:p>
            <a:endParaRPr lang="en-US" smtClean="0"/>
          </a:p>
        </p:txBody>
      </p:sp>
      <p:sp>
        <p:nvSpPr>
          <p:cNvPr id="4" name="Slide Number Placeholder 3"/>
          <p:cNvSpPr>
            <a:spLocks noGrp="1"/>
          </p:cNvSpPr>
          <p:nvPr>
            <p:ph type="sldNum" sz="quarter" idx="5"/>
          </p:nvPr>
        </p:nvSpPr>
        <p:spPr/>
        <p:txBody>
          <a:bodyPr/>
          <a:lstStyle/>
          <a:p>
            <a:pPr>
              <a:defRPr/>
            </a:pPr>
            <a:fld id="{B97AB0A7-835E-4788-933B-709E2E2AF7F0}"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212BB78-ECC5-4345-85E5-6AD593E25F85}" type="slidenum">
              <a:rPr lang="en-US" smtClean="0"/>
              <a:pPr>
                <a:defRPr/>
              </a:pPr>
              <a:t>31</a:t>
            </a:fld>
            <a:endParaRPr lang="en-US"/>
          </a:p>
        </p:txBody>
      </p:sp>
    </p:spTree>
    <p:extLst>
      <p:ext uri="{BB962C8B-B14F-4D97-AF65-F5344CB8AC3E}">
        <p14:creationId xmlns:p14="http://schemas.microsoft.com/office/powerpoint/2010/main" val="26989362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UNM/HSC departments provide services and support to UH departments regularly.  </a:t>
            </a:r>
          </a:p>
          <a:p>
            <a:r>
              <a:rPr lang="en-US" dirty="0" smtClean="0"/>
              <a:t>The support frequently involves Salary Agreement</a:t>
            </a:r>
            <a:r>
              <a:rPr lang="en-US" baseline="0" dirty="0" smtClean="0"/>
              <a:t> Contracts</a:t>
            </a:r>
            <a:r>
              <a:rPr lang="en-US" dirty="0" smtClean="0"/>
              <a:t> for HSC employee is providing the hospital with their services, Memorandum of Understanding (MOU) for general support, Occupancy Agreements for space lease or flow through expenditures, such as utilities and insurance.  All of these contract</a:t>
            </a:r>
            <a:r>
              <a:rPr lang="en-US" baseline="0" dirty="0" smtClean="0"/>
              <a:t> will now go through Contract Director.</a:t>
            </a:r>
            <a:endParaRPr lang="en-US" dirty="0" smtClean="0"/>
          </a:p>
          <a:p>
            <a:r>
              <a:rPr lang="en-US" dirty="0" smtClean="0"/>
              <a:t>Once an intercompany agreement has been reached in Contract</a:t>
            </a:r>
            <a:r>
              <a:rPr lang="en-US" baseline="0" dirty="0" smtClean="0"/>
              <a:t> Director the </a:t>
            </a:r>
            <a:r>
              <a:rPr lang="en-US" dirty="0" smtClean="0"/>
              <a:t>HSC AR Coordinator will prepare monthly invoices on behalf of the HSC departments that have entered into the agreements with UH.  </a:t>
            </a:r>
          </a:p>
          <a:p>
            <a:r>
              <a:rPr lang="en-US" dirty="0" smtClean="0"/>
              <a:t>At HSC, a Banner module called </a:t>
            </a:r>
            <a:r>
              <a:rPr lang="en-US" i="1" dirty="0" smtClean="0"/>
              <a:t>Non Student Accounts Receivable</a:t>
            </a:r>
            <a:r>
              <a:rPr lang="en-US" dirty="0" smtClean="0"/>
              <a:t> (NSAR) is used to produce and track these invoices.  You will frequently hear this type of invoice referred to as a “Non Student AR” invoice, or NSAR invoice.</a:t>
            </a:r>
          </a:p>
          <a:p>
            <a:endParaRPr lang="en-US" dirty="0" smtClean="0"/>
          </a:p>
        </p:txBody>
      </p:sp>
      <p:sp>
        <p:nvSpPr>
          <p:cNvPr id="4" name="Slide Number Placeholder 3"/>
          <p:cNvSpPr>
            <a:spLocks noGrp="1"/>
          </p:cNvSpPr>
          <p:nvPr>
            <p:ph type="sldNum" sz="quarter" idx="5"/>
          </p:nvPr>
        </p:nvSpPr>
        <p:spPr/>
        <p:txBody>
          <a:bodyPr/>
          <a:lstStyle/>
          <a:p>
            <a:pPr>
              <a:defRPr/>
            </a:pPr>
            <a:fld id="{EE847C60-3278-4E8E-9B39-414D3D9241E4}"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B71A07C-EA52-4D2E-8CC2-76DC90C0CB77}"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Troy Clark; SRMC</a:t>
            </a:r>
            <a:r>
              <a:rPr lang="en-US" baseline="0" dirty="0" smtClean="0"/>
              <a:t> CFO gives the pre-approval.  (Only thing in there for this fiscal year is Legal </a:t>
            </a:r>
            <a:r>
              <a:rPr lang="en-US" baseline="0" dirty="0" err="1" smtClean="0"/>
              <a:t>Svcs</a:t>
            </a:r>
            <a:r>
              <a:rPr lang="en-US" baseline="0" dirty="0" smtClean="0"/>
              <a:t>; 63J0.  Travel and Moving are budgeted, however.)</a:t>
            </a:r>
            <a:endParaRPr lang="en-US" dirty="0"/>
          </a:p>
        </p:txBody>
      </p:sp>
      <p:sp>
        <p:nvSpPr>
          <p:cNvPr id="4" name="Slide Number Placeholder 3"/>
          <p:cNvSpPr>
            <a:spLocks noGrp="1"/>
          </p:cNvSpPr>
          <p:nvPr>
            <p:ph type="sldNum" sz="quarter" idx="10"/>
          </p:nvPr>
        </p:nvSpPr>
        <p:spPr/>
        <p:txBody>
          <a:bodyPr/>
          <a:lstStyle/>
          <a:p>
            <a:pPr>
              <a:defRPr/>
            </a:pPr>
            <a:fld id="{4212BB78-ECC5-4345-85E5-6AD593E25F85}" type="slidenum">
              <a:rPr lang="en-US" smtClean="0"/>
              <a:pPr>
                <a:defRPr/>
              </a:pPr>
              <a:t>34</a:t>
            </a:fld>
            <a:endParaRPr lang="en-US"/>
          </a:p>
        </p:txBody>
      </p:sp>
    </p:spTree>
    <p:extLst>
      <p:ext uri="{BB962C8B-B14F-4D97-AF65-F5344CB8AC3E}">
        <p14:creationId xmlns:p14="http://schemas.microsoft.com/office/powerpoint/2010/main" val="38583016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copy of an NSAR</a:t>
            </a:r>
            <a:r>
              <a:rPr lang="en-US" baseline="0" dirty="0" smtClean="0"/>
              <a:t> invoice sent by HSC Finance on behalf of a Department to SRMC in February 2014.</a:t>
            </a:r>
          </a:p>
          <a:p>
            <a:endParaRPr lang="en-US" baseline="0" dirty="0" smtClean="0"/>
          </a:p>
          <a:p>
            <a:r>
              <a:rPr lang="en-US" baseline="0" dirty="0" smtClean="0"/>
              <a:t>Departments sometimes perform services for SRMC and these services are billed through the Non Student Accounts Receivable Module, as above.</a:t>
            </a:r>
            <a:endParaRPr lang="en-US" dirty="0"/>
          </a:p>
        </p:txBody>
      </p:sp>
      <p:sp>
        <p:nvSpPr>
          <p:cNvPr id="4" name="Slide Number Placeholder 3"/>
          <p:cNvSpPr>
            <a:spLocks noGrp="1"/>
          </p:cNvSpPr>
          <p:nvPr>
            <p:ph type="sldNum" sz="quarter" idx="10"/>
          </p:nvPr>
        </p:nvSpPr>
        <p:spPr/>
        <p:txBody>
          <a:bodyPr/>
          <a:lstStyle/>
          <a:p>
            <a:pPr>
              <a:defRPr/>
            </a:pPr>
            <a:fld id="{4212BB78-ECC5-4345-85E5-6AD593E25F85}" type="slidenum">
              <a:rPr lang="en-US" smtClean="0"/>
              <a:pPr>
                <a:defRPr/>
              </a:pPr>
              <a:t>35</a:t>
            </a:fld>
            <a:endParaRPr lang="en-US"/>
          </a:p>
        </p:txBody>
      </p:sp>
    </p:spTree>
    <p:extLst>
      <p:ext uri="{BB962C8B-B14F-4D97-AF65-F5344CB8AC3E}">
        <p14:creationId xmlns:p14="http://schemas.microsoft.com/office/powerpoint/2010/main" val="11222295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12BB78-ECC5-4345-85E5-6AD593E25F85}" type="slidenum">
              <a:rPr lang="en-US" smtClean="0"/>
              <a:pPr>
                <a:defRPr/>
              </a:pPr>
              <a:t>36</a:t>
            </a:fld>
            <a:endParaRPr lang="en-US"/>
          </a:p>
        </p:txBody>
      </p:sp>
    </p:spTree>
    <p:extLst>
      <p:ext uri="{BB962C8B-B14F-4D97-AF65-F5344CB8AC3E}">
        <p14:creationId xmlns:p14="http://schemas.microsoft.com/office/powerpoint/2010/main" val="20840230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12BB78-ECC5-4345-85E5-6AD593E25F85}" type="slidenum">
              <a:rPr lang="en-US" smtClean="0"/>
              <a:pPr>
                <a:defRPr/>
              </a:pPr>
              <a:t>37</a:t>
            </a:fld>
            <a:endParaRPr lang="en-US"/>
          </a:p>
        </p:txBody>
      </p:sp>
    </p:spTree>
    <p:extLst>
      <p:ext uri="{BB962C8B-B14F-4D97-AF65-F5344CB8AC3E}">
        <p14:creationId xmlns:p14="http://schemas.microsoft.com/office/powerpoint/2010/main" val="10090077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12BB78-ECC5-4345-85E5-6AD593E25F85}" type="slidenum">
              <a:rPr lang="en-US" smtClean="0"/>
              <a:pPr>
                <a:defRPr/>
              </a:pPr>
              <a:t>38</a:t>
            </a:fld>
            <a:endParaRPr lang="en-US"/>
          </a:p>
        </p:txBody>
      </p:sp>
    </p:spTree>
    <p:extLst>
      <p:ext uri="{BB962C8B-B14F-4D97-AF65-F5344CB8AC3E}">
        <p14:creationId xmlns:p14="http://schemas.microsoft.com/office/powerpoint/2010/main" val="33178292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 data file sent by UH is: </a:t>
            </a:r>
          </a:p>
          <a:p>
            <a:r>
              <a:rPr lang="en-US" dirty="0" smtClean="0"/>
              <a:t>evaluated by Unrestricted Accounting-HSY in order to validate appropriate FOPAL element and account codes</a:t>
            </a:r>
          </a:p>
          <a:p>
            <a:r>
              <a:rPr lang="en-US" dirty="0" smtClean="0"/>
              <a:t> and then the file is loaded into Banner Finance.  </a:t>
            </a:r>
          </a:p>
          <a:p>
            <a:r>
              <a:rPr lang="en-US" dirty="0" smtClean="0"/>
              <a:t>The expense items are directed to the index /account code combination indicated on the internal purchase order.  </a:t>
            </a:r>
          </a:p>
          <a:p>
            <a:r>
              <a:rPr lang="en-US" dirty="0" smtClean="0"/>
              <a:t>The UH invoice file is posted as a journal document, with the document number beginning “HSYXXXXX”.  </a:t>
            </a:r>
          </a:p>
          <a:p>
            <a:endParaRPr lang="en-US" dirty="0" smtClean="0"/>
          </a:p>
        </p:txBody>
      </p:sp>
      <p:sp>
        <p:nvSpPr>
          <p:cNvPr id="4" name="Slide Number Placeholder 3"/>
          <p:cNvSpPr txBox="1">
            <a:spLocks noGrp="1"/>
          </p:cNvSpPr>
          <p:nvPr/>
        </p:nvSpPr>
        <p:spPr>
          <a:xfrm>
            <a:off x="3884614" y="8829674"/>
            <a:ext cx="2971800" cy="465139"/>
          </a:xfrm>
          <a:prstGeom prst="rect">
            <a:avLst/>
          </a:prstGeom>
          <a:noFill/>
        </p:spPr>
        <p:txBody>
          <a:bodyPr lIns="92534" tIns="46267" rIns="92534" bIns="46267" anchor="b"/>
          <a:lstStyle/>
          <a:p>
            <a:pPr algn="r" fontAlgn="auto">
              <a:spcBef>
                <a:spcPts val="0"/>
              </a:spcBef>
              <a:spcAft>
                <a:spcPts val="0"/>
              </a:spcAft>
              <a:defRPr/>
            </a:pPr>
            <a:fld id="{D56F1023-7EDB-4920-BE65-64030812C6B6}" type="slidenum">
              <a:rPr lang="en-US" sz="1200">
                <a:latin typeface="+mn-lt"/>
                <a:cs typeface="+mn-cs"/>
              </a:rPr>
              <a:pPr algn="r" fontAlgn="auto">
                <a:spcBef>
                  <a:spcPts val="0"/>
                </a:spcBef>
                <a:spcAft>
                  <a:spcPts val="0"/>
                </a:spcAft>
                <a:defRPr/>
              </a:pPr>
              <a:t>39</a:t>
            </a:fld>
            <a:endParaRPr lang="en-US" sz="1200" dirty="0">
              <a:latin typeface="+mn-lt"/>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UNM/HSC departments provide services and support to UH departments regularly.  </a:t>
            </a:r>
          </a:p>
          <a:p>
            <a:r>
              <a:rPr lang="en-US" dirty="0" smtClean="0"/>
              <a:t>The support frequently involves Salary Agreement</a:t>
            </a:r>
            <a:r>
              <a:rPr lang="en-US" baseline="0" dirty="0" smtClean="0"/>
              <a:t> Contracts</a:t>
            </a:r>
            <a:r>
              <a:rPr lang="en-US" dirty="0" smtClean="0"/>
              <a:t> for HSC employee is providing the hospital with their services, Memorandum of Understanding (MOU) for general support, Occupancy Agreements for space lease or flow through expenditures, such as utilities and insurance.  All of these contract</a:t>
            </a:r>
            <a:r>
              <a:rPr lang="en-US" baseline="0" dirty="0" smtClean="0"/>
              <a:t> will now go through Contract Director.</a:t>
            </a:r>
            <a:endParaRPr lang="en-US" dirty="0" smtClean="0"/>
          </a:p>
          <a:p>
            <a:r>
              <a:rPr lang="en-US" dirty="0" smtClean="0"/>
              <a:t>Once an intercompany agreement has been reached in Contract</a:t>
            </a:r>
            <a:r>
              <a:rPr lang="en-US" baseline="0" dirty="0" smtClean="0"/>
              <a:t> Director the </a:t>
            </a:r>
            <a:r>
              <a:rPr lang="en-US" dirty="0" smtClean="0"/>
              <a:t>HSC AR Coordinator will prepare monthly invoices on behalf of the HSC departments that have entered into the agreements with UH.  </a:t>
            </a:r>
          </a:p>
          <a:p>
            <a:r>
              <a:rPr lang="en-US" dirty="0" smtClean="0"/>
              <a:t>At HSC, a Banner module called </a:t>
            </a:r>
            <a:r>
              <a:rPr lang="en-US" i="1" dirty="0" smtClean="0"/>
              <a:t>Non Student Accounts Receivable</a:t>
            </a:r>
            <a:r>
              <a:rPr lang="en-US" dirty="0" smtClean="0"/>
              <a:t> (NSAR) is used to produce and track these invoices.  You will frequently hear this type of invoice referred to as a “Non Student AR” invoice, or NSAR invoice.</a:t>
            </a:r>
          </a:p>
          <a:p>
            <a:endParaRPr lang="en-US" dirty="0" smtClean="0"/>
          </a:p>
        </p:txBody>
      </p:sp>
      <p:sp>
        <p:nvSpPr>
          <p:cNvPr id="4" name="Slide Number Placeholder 3"/>
          <p:cNvSpPr>
            <a:spLocks noGrp="1"/>
          </p:cNvSpPr>
          <p:nvPr>
            <p:ph type="sldNum" sz="quarter" idx="5"/>
          </p:nvPr>
        </p:nvSpPr>
        <p:spPr/>
        <p:txBody>
          <a:bodyPr/>
          <a:lstStyle/>
          <a:p>
            <a:pPr>
              <a:defRPr/>
            </a:pPr>
            <a:fld id="{EE847C60-3278-4E8E-9B39-414D3D9241E4}"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This is an example of a Medical Group Invoice.  Sent directly to the </a:t>
            </a:r>
            <a:r>
              <a:rPr lang="en-US" dirty="0" err="1" smtClean="0"/>
              <a:t>department,with</a:t>
            </a:r>
            <a:r>
              <a:rPr lang="en-US" dirty="0" smtClean="0"/>
              <a:t> copies on file at FSD</a:t>
            </a:r>
          </a:p>
        </p:txBody>
      </p:sp>
      <p:sp>
        <p:nvSpPr>
          <p:cNvPr id="4" name="Slide Number Placeholder 3"/>
          <p:cNvSpPr>
            <a:spLocks noGrp="1"/>
          </p:cNvSpPr>
          <p:nvPr>
            <p:ph type="sldNum" sz="quarter" idx="5"/>
          </p:nvPr>
        </p:nvSpPr>
        <p:spPr/>
        <p:txBody>
          <a:bodyPr/>
          <a:lstStyle/>
          <a:p>
            <a:pPr>
              <a:defRPr/>
            </a:pPr>
            <a:fld id="{119B66A9-83E0-4D8F-B98C-4AB07268DB11}" type="slidenum">
              <a:rPr lang="en-US" smtClean="0"/>
              <a:pPr>
                <a:def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This screen was accessed by selecting FGIBDT in Banner, entering the index with a next block function to display results, and then selecting </a:t>
            </a:r>
            <a:r>
              <a:rPr lang="en-US" i="1" dirty="0" smtClean="0"/>
              <a:t>Options</a:t>
            </a:r>
            <a:r>
              <a:rPr lang="en-US" dirty="0" smtClean="0"/>
              <a:t>, and </a:t>
            </a:r>
            <a:r>
              <a:rPr lang="en-US" i="1" dirty="0" smtClean="0"/>
              <a:t>Transactions Detail Information </a:t>
            </a:r>
            <a:r>
              <a:rPr lang="en-US" dirty="0" smtClean="0"/>
              <a:t>on the selected account code</a:t>
            </a:r>
            <a:r>
              <a:rPr lang="en-US" i="1" dirty="0" smtClean="0"/>
              <a:t>.</a:t>
            </a:r>
            <a:r>
              <a:rPr lang="en-US" dirty="0" smtClean="0"/>
              <a:t>  The highlighted line is the September Malpractice Insurance charge from the Medical Group. The invoice number is </a:t>
            </a:r>
            <a:r>
              <a:rPr lang="en-US" dirty="0" smtClean="0"/>
              <a:t>MG0314004.  </a:t>
            </a:r>
            <a:r>
              <a:rPr lang="en-US" dirty="0" smtClean="0"/>
              <a:t>The document number is </a:t>
            </a:r>
            <a:r>
              <a:rPr lang="en-US" dirty="0" smtClean="0"/>
              <a:t>HSY14046.  </a:t>
            </a:r>
            <a:r>
              <a:rPr lang="en-US" dirty="0" smtClean="0"/>
              <a:t>These are recorded as departmental expense in account 63P0, Professional Liability Insurance.</a:t>
            </a:r>
          </a:p>
          <a:p>
            <a:r>
              <a:rPr lang="en-US" dirty="0" smtClean="0"/>
              <a:t>This screen shot is an example of UNM MG invoices that have been posted into Banner Finance. </a:t>
            </a:r>
          </a:p>
          <a:p>
            <a:endParaRPr lang="en-US" dirty="0" smtClean="0"/>
          </a:p>
        </p:txBody>
      </p:sp>
      <p:sp>
        <p:nvSpPr>
          <p:cNvPr id="4" name="Slide Number Placeholder 3"/>
          <p:cNvSpPr>
            <a:spLocks noGrp="1"/>
          </p:cNvSpPr>
          <p:nvPr>
            <p:ph type="sldNum" sz="quarter" idx="5"/>
          </p:nvPr>
        </p:nvSpPr>
        <p:spPr/>
        <p:txBody>
          <a:bodyPr/>
          <a:lstStyle/>
          <a:p>
            <a:pPr>
              <a:defRPr/>
            </a:pPr>
            <a:fld id="{B43156EC-8D5B-4E55-9876-8DD1D19646BA}" type="slidenum">
              <a:rPr lang="en-US" smtClean="0"/>
              <a:pPr>
                <a:defRPr/>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a:t>
            </a:r>
            <a:r>
              <a:rPr lang="en-US" baseline="0" dirty="0" smtClean="0"/>
              <a:t> earlier “Recon Assistance” slide.</a:t>
            </a:r>
            <a:endParaRPr lang="en-US" dirty="0"/>
          </a:p>
        </p:txBody>
      </p:sp>
      <p:sp>
        <p:nvSpPr>
          <p:cNvPr id="4" name="Slide Number Placeholder 3"/>
          <p:cNvSpPr>
            <a:spLocks noGrp="1"/>
          </p:cNvSpPr>
          <p:nvPr>
            <p:ph type="sldNum" sz="quarter" idx="10"/>
          </p:nvPr>
        </p:nvSpPr>
        <p:spPr/>
        <p:txBody>
          <a:bodyPr/>
          <a:lstStyle/>
          <a:p>
            <a:pPr>
              <a:defRPr/>
            </a:pPr>
            <a:fld id="{4212BB78-ECC5-4345-85E5-6AD593E25F85}" type="slidenum">
              <a:rPr lang="en-US" smtClean="0"/>
              <a:pPr>
                <a:defRPr/>
              </a:pPr>
              <a:t>42</a:t>
            </a:fld>
            <a:endParaRPr lang="en-US"/>
          </a:p>
        </p:txBody>
      </p:sp>
    </p:spTree>
    <p:extLst>
      <p:ext uri="{BB962C8B-B14F-4D97-AF65-F5344CB8AC3E}">
        <p14:creationId xmlns:p14="http://schemas.microsoft.com/office/powerpoint/2010/main" val="12567077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12BB78-ECC5-4345-85E5-6AD593E25F85}" type="slidenum">
              <a:rPr lang="en-US" smtClean="0"/>
              <a:pPr>
                <a:defRPr/>
              </a:pPr>
              <a:t>43</a:t>
            </a:fld>
            <a:endParaRPr lang="en-US"/>
          </a:p>
        </p:txBody>
      </p:sp>
    </p:spTree>
    <p:extLst>
      <p:ext uri="{BB962C8B-B14F-4D97-AF65-F5344CB8AC3E}">
        <p14:creationId xmlns:p14="http://schemas.microsoft.com/office/powerpoint/2010/main" val="33178292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a:t>
            </a:r>
            <a:r>
              <a:rPr lang="en-US" baseline="0" dirty="0" smtClean="0"/>
              <a:t> earlier “Recon Assistance” slide.</a:t>
            </a:r>
            <a:endParaRPr lang="en-US" dirty="0"/>
          </a:p>
        </p:txBody>
      </p:sp>
      <p:sp>
        <p:nvSpPr>
          <p:cNvPr id="4" name="Slide Number Placeholder 3"/>
          <p:cNvSpPr>
            <a:spLocks noGrp="1"/>
          </p:cNvSpPr>
          <p:nvPr>
            <p:ph type="sldNum" sz="quarter" idx="10"/>
          </p:nvPr>
        </p:nvSpPr>
        <p:spPr/>
        <p:txBody>
          <a:bodyPr/>
          <a:lstStyle/>
          <a:p>
            <a:pPr>
              <a:defRPr/>
            </a:pPr>
            <a:fld id="{4212BB78-ECC5-4345-85E5-6AD593E25F85}" type="slidenum">
              <a:rPr lang="en-US" smtClean="0"/>
              <a:pPr>
                <a:defRPr/>
              </a:pPr>
              <a:t>44</a:t>
            </a:fld>
            <a:endParaRPr lang="en-US"/>
          </a:p>
        </p:txBody>
      </p:sp>
    </p:spTree>
    <p:extLst>
      <p:ext uri="{BB962C8B-B14F-4D97-AF65-F5344CB8AC3E}">
        <p14:creationId xmlns:p14="http://schemas.microsoft.com/office/powerpoint/2010/main" val="12567077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12BB78-ECC5-4345-85E5-6AD593E25F85}" type="slidenum">
              <a:rPr lang="en-US" smtClean="0"/>
              <a:pPr>
                <a:defRPr/>
              </a:pPr>
              <a:t>45</a:t>
            </a:fld>
            <a:endParaRPr lang="en-US"/>
          </a:p>
        </p:txBody>
      </p:sp>
    </p:spTree>
    <p:extLst>
      <p:ext uri="{BB962C8B-B14F-4D97-AF65-F5344CB8AC3E}">
        <p14:creationId xmlns:p14="http://schemas.microsoft.com/office/powerpoint/2010/main" val="5656589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12BB78-ECC5-4345-85E5-6AD593E25F85}" type="slidenum">
              <a:rPr lang="en-US" smtClean="0"/>
              <a:pPr>
                <a:defRPr/>
              </a:pPr>
              <a:t>46</a:t>
            </a:fld>
            <a:endParaRPr lang="en-US"/>
          </a:p>
        </p:txBody>
      </p:sp>
    </p:spTree>
    <p:extLst>
      <p:ext uri="{BB962C8B-B14F-4D97-AF65-F5344CB8AC3E}">
        <p14:creationId xmlns:p14="http://schemas.microsoft.com/office/powerpoint/2010/main" val="3016613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UNM/HSC departments provide services and support to UH departments regularly.  </a:t>
            </a:r>
          </a:p>
          <a:p>
            <a:r>
              <a:rPr lang="en-US" dirty="0" smtClean="0"/>
              <a:t>The support frequently involves Salary Agreements for HSC employee is providing the hospital with their services, Memorandum of Understanding (MOU) for general support, Occupancy Agreements for space lease or flow through expenditures, such as utilities and insurance.  </a:t>
            </a:r>
          </a:p>
          <a:p>
            <a:r>
              <a:rPr lang="en-US" dirty="0" smtClean="0"/>
              <a:t>Once an intercompany agreement has been reached using Contract Director for the electronic</a:t>
            </a:r>
            <a:r>
              <a:rPr lang="en-US" baseline="0" dirty="0" smtClean="0"/>
              <a:t> approval </a:t>
            </a:r>
            <a:r>
              <a:rPr lang="en-US" baseline="0" dirty="0" err="1" smtClean="0"/>
              <a:t>process</a:t>
            </a:r>
            <a:r>
              <a:rPr lang="en-US" dirty="0" err="1" smtClean="0"/>
              <a:t>,the</a:t>
            </a:r>
            <a:r>
              <a:rPr lang="en-US" dirty="0" smtClean="0"/>
              <a:t> AR Coordinator prepares monthly invoices on behalf of the HSC departments that have entered into the agreements with UH.  </a:t>
            </a:r>
          </a:p>
          <a:p>
            <a:r>
              <a:rPr lang="en-US" dirty="0" smtClean="0"/>
              <a:t>At HSC, a Banner module called </a:t>
            </a:r>
            <a:r>
              <a:rPr lang="en-US" i="1" dirty="0" smtClean="0"/>
              <a:t>Non Student Accounts Receivable</a:t>
            </a:r>
            <a:r>
              <a:rPr lang="en-US" dirty="0" smtClean="0"/>
              <a:t> (NSAR) is used to produce and track these invoices.  You will frequently hear this type of invoice referred to as a “Non Student AR” invoice.</a:t>
            </a:r>
          </a:p>
          <a:p>
            <a:endParaRPr lang="en-US" dirty="0" smtClean="0"/>
          </a:p>
        </p:txBody>
      </p:sp>
      <p:sp>
        <p:nvSpPr>
          <p:cNvPr id="4" name="Slide Number Placeholder 3"/>
          <p:cNvSpPr>
            <a:spLocks noGrp="1"/>
          </p:cNvSpPr>
          <p:nvPr>
            <p:ph type="sldNum" sz="quarter" idx="5"/>
          </p:nvPr>
        </p:nvSpPr>
        <p:spPr/>
        <p:txBody>
          <a:bodyPr/>
          <a:lstStyle/>
          <a:p>
            <a:pPr>
              <a:defRPr/>
            </a:pPr>
            <a:fld id="{AF1E39A5-0BAA-436B-AAE6-9BD348BFA65A}"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 template to initiate a Salary Agreement Contract is located on the Unrestricted Accounting-HSC’s website http://hsc.unm.edu/financialservices/acccounting/ in the Forms section</a:t>
            </a:r>
          </a:p>
          <a:p>
            <a:endParaRPr lang="en-US" dirty="0" smtClean="0"/>
          </a:p>
          <a:p>
            <a:r>
              <a:rPr lang="en-US" dirty="0" smtClean="0"/>
              <a:t>It is important to use the correct version of the template as it is updated each fiscal year for current fringe benefit projections</a:t>
            </a:r>
          </a:p>
        </p:txBody>
      </p:sp>
      <p:sp>
        <p:nvSpPr>
          <p:cNvPr id="4" name="Slide Number Placeholder 3"/>
          <p:cNvSpPr>
            <a:spLocks noGrp="1"/>
          </p:cNvSpPr>
          <p:nvPr>
            <p:ph type="sldNum" sz="quarter" idx="5"/>
          </p:nvPr>
        </p:nvSpPr>
        <p:spPr/>
        <p:txBody>
          <a:bodyPr/>
          <a:lstStyle/>
          <a:p>
            <a:pPr>
              <a:defRPr/>
            </a:pPr>
            <a:fld id="{EDDE7F78-882D-4E53-854B-A50E5D654CFA}"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 form contains macros and formulas that should not be overwritten when preparing the document</a:t>
            </a:r>
          </a:p>
          <a:p>
            <a:endParaRPr lang="en-US" dirty="0" smtClean="0"/>
          </a:p>
          <a:p>
            <a:r>
              <a:rPr lang="en-US" dirty="0" smtClean="0"/>
              <a:t>Data entry is done only in the cells that are shaded yellow.</a:t>
            </a:r>
          </a:p>
          <a:p>
            <a:endParaRPr lang="en-US" dirty="0" smtClean="0"/>
          </a:p>
          <a:p>
            <a:r>
              <a:rPr lang="en-US" dirty="0" smtClean="0"/>
              <a:t>Send</a:t>
            </a:r>
            <a:r>
              <a:rPr lang="en-US" baseline="0" dirty="0" smtClean="0"/>
              <a:t> the completed form to the AR Coordinator for input into Contract Director, which will initiate the contract approval process</a:t>
            </a:r>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EDDE7F78-882D-4E53-854B-A50E5D654CFA}"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EDDE7F78-882D-4E53-854B-A50E5D654CFA}"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When an</a:t>
            </a:r>
            <a:r>
              <a:rPr lang="en-US" baseline="0" dirty="0" smtClean="0"/>
              <a:t> HSC</a:t>
            </a:r>
            <a:r>
              <a:rPr lang="en-US" dirty="0" smtClean="0"/>
              <a:t> staff member spends time on an UH(Main Hospital Carrie </a:t>
            </a:r>
            <a:r>
              <a:rPr lang="en-US" dirty="0" err="1" smtClean="0"/>
              <a:t>Tingley</a:t>
            </a:r>
            <a:r>
              <a:rPr lang="en-US" dirty="0" smtClean="0"/>
              <a:t>, University Psychiatric Center, etc.) </a:t>
            </a:r>
            <a:r>
              <a:rPr lang="en-US" baseline="0" dirty="0" smtClean="0"/>
              <a:t> or MG</a:t>
            </a:r>
            <a:r>
              <a:rPr lang="en-US" dirty="0" smtClean="0"/>
              <a:t> project, a salary agreement Contract between HSC and UH or MG is created in Contract Director so that HSC is reimbursed for the salary expense associated with that employee.  The agreement is initiated by HSC and provides the terms of the agreement, as in the example above.</a:t>
            </a:r>
          </a:p>
          <a:p>
            <a:r>
              <a:rPr lang="en-US" dirty="0" smtClean="0"/>
              <a:t>(click)Notice that two contact names are listed on Salary Agreements; one for each department involved.  </a:t>
            </a:r>
          </a:p>
          <a:p>
            <a:r>
              <a:rPr lang="en-US" dirty="0" smtClean="0"/>
              <a:t>(click)By noting which entity employs the employee,</a:t>
            </a:r>
            <a:r>
              <a:rPr lang="en-US" baseline="0" dirty="0" smtClean="0"/>
              <a:t> </a:t>
            </a:r>
            <a:r>
              <a:rPr lang="en-US" dirty="0" smtClean="0"/>
              <a:t>you will know who is paying for the employee’s services.  If the employee is an</a:t>
            </a:r>
            <a:r>
              <a:rPr lang="en-US" baseline="0" dirty="0" smtClean="0"/>
              <a:t> HSC</a:t>
            </a:r>
            <a:r>
              <a:rPr lang="en-US" dirty="0" smtClean="0"/>
              <a:t> employee, UH</a:t>
            </a:r>
            <a:r>
              <a:rPr lang="en-US" baseline="0" dirty="0" smtClean="0"/>
              <a:t> or MG</a:t>
            </a:r>
            <a:r>
              <a:rPr lang="en-US" dirty="0" smtClean="0"/>
              <a:t> is entering into an agreement to use the employee’s services, and they will be reimbursing HSC for part or all of the employee’s salary, as per the agreement.</a:t>
            </a:r>
          </a:p>
          <a:p>
            <a:endParaRPr lang="en-US" dirty="0" smtClean="0"/>
          </a:p>
        </p:txBody>
      </p:sp>
      <p:sp>
        <p:nvSpPr>
          <p:cNvPr id="4" name="Slide Number Placeholder 3"/>
          <p:cNvSpPr>
            <a:spLocks noGrp="1"/>
          </p:cNvSpPr>
          <p:nvPr>
            <p:ph type="sldNum" sz="quarter" idx="5"/>
          </p:nvPr>
        </p:nvSpPr>
        <p:spPr/>
        <p:txBody>
          <a:bodyPr/>
          <a:lstStyle/>
          <a:p>
            <a:pPr>
              <a:defRPr/>
            </a:pPr>
            <a:fld id="{ED2EEA0E-A787-4986-9C88-0FDE8DA1BA3C}"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pPr>
              <a:defRPr/>
            </a:pPr>
            <a:fld id="{7777EAAD-30A6-4DB5-AEAF-E9D410A849FD}" type="datetime1">
              <a:rPr lang="en-US" smtClean="0"/>
              <a:t>4/25/2014</a:t>
            </a:fld>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11" name="Slide Number Placeholder 10"/>
          <p:cNvSpPr>
            <a:spLocks noGrp="1"/>
          </p:cNvSpPr>
          <p:nvPr>
            <p:ph type="sldNum" sz="quarter" idx="12"/>
          </p:nvPr>
        </p:nvSpPr>
        <p:spPr/>
        <p:txBody>
          <a:bodyPr/>
          <a:lstStyle>
            <a:extLst/>
          </a:lstStyle>
          <a:p>
            <a:pPr>
              <a:defRPr/>
            </a:pPr>
            <a:fld id="{DEF398E0-612E-4B88-BEC1-4DB25E8FD5AC}"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9F004509-9B7F-461B-86B5-C119B3379B4A}" type="datetime1">
              <a:rPr lang="en-US" smtClean="0"/>
              <a:t>4/25/2014</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5E18ADDA-F389-4981-8053-B6B3EB530A0C}"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C9454F4A-CDEE-481E-9D3F-D4F204863F27}" type="datetime1">
              <a:rPr lang="en-US" smtClean="0"/>
              <a:t>4/25/2014</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3B18B112-4E16-4611-B55D-9CDFBF58ECCF}"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37CDD4BD-B0C6-4CF0-AD8F-373A1608F364}" type="datetime1">
              <a:rPr lang="en-US" smtClean="0"/>
              <a:t>4/25/2014</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2C3A241C-B085-4B64-B83E-9003E0EDE110}"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fld id="{9F0B0637-A38C-4933-9E55-5C0B055CA174}" type="datetime1">
              <a:rPr lang="en-US" smtClean="0"/>
              <a:t>4/25/2014</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65D521C8-11C8-4A54-8A12-1F491A0056B3}"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C34BC720-3AB7-4C0F-931D-AF729DEA876F}" type="datetime1">
              <a:rPr lang="en-US" smtClean="0"/>
              <a:t>4/25/2014</a:t>
            </a:fld>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8B3347F6-D8CF-4499-A988-BB03FE301A1D}"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fld id="{6222CF39-0904-4258-8159-B207418AF463}" type="datetime1">
              <a:rPr lang="en-US" smtClean="0"/>
              <a:t>4/25/2014</a:t>
            </a:fld>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9" name="Slide Number Placeholder 8"/>
          <p:cNvSpPr>
            <a:spLocks noGrp="1"/>
          </p:cNvSpPr>
          <p:nvPr>
            <p:ph type="sldNum" sz="quarter" idx="12"/>
          </p:nvPr>
        </p:nvSpPr>
        <p:spPr/>
        <p:txBody>
          <a:bodyPr/>
          <a:lstStyle>
            <a:extLst/>
          </a:lstStyle>
          <a:p>
            <a:pPr>
              <a:defRPr/>
            </a:pPr>
            <a:fld id="{63221BA3-7A88-4138-9449-3DF5303221C8}"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a:defRPr/>
            </a:pPr>
            <a:fld id="{A7E0508D-4221-4269-A67F-EFB30CCFB515}" type="datetime1">
              <a:rPr lang="en-US" smtClean="0"/>
              <a:t>4/25/2014</a:t>
            </a:fld>
            <a:endParaRPr lang="en-US"/>
          </a:p>
        </p:txBody>
      </p:sp>
      <p:sp>
        <p:nvSpPr>
          <p:cNvPr id="4" name="Footer Placeholder 3"/>
          <p:cNvSpPr>
            <a:spLocks noGrp="1"/>
          </p:cNvSpPr>
          <p:nvPr>
            <p:ph type="ftr" sz="quarter" idx="11"/>
          </p:nvPr>
        </p:nvSpPr>
        <p:spPr/>
        <p:txBody>
          <a:bodyPr/>
          <a:lstStyle>
            <a:extLst/>
          </a:lstStyle>
          <a:p>
            <a:pPr>
              <a:defRPr/>
            </a:pPr>
            <a:endParaRPr lang="en-US"/>
          </a:p>
        </p:txBody>
      </p:sp>
      <p:sp>
        <p:nvSpPr>
          <p:cNvPr id="5" name="Slide Number Placeholder 4"/>
          <p:cNvSpPr>
            <a:spLocks noGrp="1"/>
          </p:cNvSpPr>
          <p:nvPr>
            <p:ph type="sldNum" sz="quarter" idx="12"/>
          </p:nvPr>
        </p:nvSpPr>
        <p:spPr/>
        <p:txBody>
          <a:bodyPr/>
          <a:lstStyle>
            <a:extLst/>
          </a:lstStyle>
          <a:p>
            <a:pPr>
              <a:defRPr/>
            </a:pPr>
            <a:fld id="{38CEA75D-D711-4551-B51B-8899987606D7}"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pPr>
              <a:defRPr/>
            </a:pPr>
            <a:fld id="{8A4F84B7-4450-4B72-8549-71BB23A16289}" type="datetime1">
              <a:rPr lang="en-US" smtClean="0"/>
              <a:t>4/25/2014</a:t>
            </a:fld>
            <a:endParaRPr lang="en-US"/>
          </a:p>
        </p:txBody>
      </p:sp>
      <p:sp>
        <p:nvSpPr>
          <p:cNvPr id="3" name="Footer Placeholder 2"/>
          <p:cNvSpPr>
            <a:spLocks noGrp="1"/>
          </p:cNvSpPr>
          <p:nvPr>
            <p:ph type="ftr" sz="quarter" idx="11"/>
          </p:nvPr>
        </p:nvSpPr>
        <p:spPr/>
        <p:txBody>
          <a:bodyPr/>
          <a:lstStyle>
            <a:extLst/>
          </a:lstStyle>
          <a:p>
            <a:pPr>
              <a:defRPr/>
            </a:pPr>
            <a:endParaRPr lang="en-US"/>
          </a:p>
        </p:txBody>
      </p:sp>
      <p:sp>
        <p:nvSpPr>
          <p:cNvPr id="4" name="Slide Number Placeholder 3"/>
          <p:cNvSpPr>
            <a:spLocks noGrp="1"/>
          </p:cNvSpPr>
          <p:nvPr>
            <p:ph type="sldNum" sz="quarter" idx="12"/>
          </p:nvPr>
        </p:nvSpPr>
        <p:spPr/>
        <p:txBody>
          <a:bodyPr/>
          <a:lstStyle>
            <a:extLst/>
          </a:lstStyle>
          <a:p>
            <a:pPr>
              <a:defRPr/>
            </a:pPr>
            <a:fld id="{F39515AE-AC69-40B4-A10C-AF91E8AD26B6}"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5E98C26A-032E-4A55-839D-B952E3647A63}" type="datetime1">
              <a:rPr lang="en-US" smtClean="0"/>
              <a:t>4/25/2014</a:t>
            </a:fld>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00B6F280-9F3E-4DEA-8115-54FAD2F3086B}"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2D13A5C6-4FD2-46D6-9950-19664161783C}" type="datetime1">
              <a:rPr lang="en-US" smtClean="0"/>
              <a:t>4/25/2014</a:t>
            </a:fld>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9FACE3A1-1BCA-4832-9D82-5BA9ED068826}" type="slidenum">
              <a:rPr lang="en-US" smtClean="0"/>
              <a:pPr>
                <a:defRPr/>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DC3B5"/>
        </a:solidFill>
        <a:effectLst/>
      </p:bgPr>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fld id="{DED339AD-E153-47CF-998B-16566C36BFC0}" type="datetime1">
              <a:rPr lang="en-US" smtClean="0"/>
              <a:t>4/25/2014</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a:defRPr/>
            </a:pPr>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fld id="{80D6B026-7F30-4778-97C9-3CBC0E8CD52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sldNum="0" hdr="0" ftr="0" dt="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gi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mailto:shurley@salud.unm.edu"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981200"/>
            <a:ext cx="8534400" cy="3513926"/>
          </a:xfrm>
        </p:spPr>
        <p:txBody>
          <a:bodyPr>
            <a:normAutofit fontScale="90000"/>
          </a:bodyPr>
          <a:lstStyle/>
          <a:p>
            <a:pPr algn="ctr" eaLnBrk="1" fontAlgn="auto" hangingPunct="1">
              <a:spcAft>
                <a:spcPts val="0"/>
              </a:spcAft>
              <a:defRPr/>
            </a:pPr>
            <a:r>
              <a:rPr lang="en-US" cap="all" dirty="0" smtClean="0">
                <a:solidFill>
                  <a:schemeClr val="tx2"/>
                </a:solidFill>
                <a:latin typeface="Constantia" pitchFamily="18" charset="0"/>
              </a:rPr>
              <a:t>Financial interactions</a:t>
            </a:r>
            <a:br>
              <a:rPr lang="en-US" cap="all" dirty="0" smtClean="0">
                <a:solidFill>
                  <a:schemeClr val="tx2"/>
                </a:solidFill>
                <a:latin typeface="Constantia" pitchFamily="18" charset="0"/>
              </a:rPr>
            </a:br>
            <a:r>
              <a:rPr lang="en-US" cap="all" dirty="0" smtClean="0">
                <a:solidFill>
                  <a:schemeClr val="tx2"/>
                </a:solidFill>
                <a:latin typeface="Constantia" pitchFamily="18" charset="0"/>
              </a:rPr>
              <a:t> </a:t>
            </a:r>
            <a:br>
              <a:rPr lang="en-US" cap="all" dirty="0" smtClean="0">
                <a:solidFill>
                  <a:schemeClr val="tx2"/>
                </a:solidFill>
                <a:latin typeface="Constantia" pitchFamily="18" charset="0"/>
              </a:rPr>
            </a:br>
            <a:r>
              <a:rPr lang="en-US" sz="3600" cap="all" dirty="0" smtClean="0">
                <a:solidFill>
                  <a:schemeClr val="tx2"/>
                </a:solidFill>
                <a:latin typeface="Constantia" pitchFamily="18" charset="0"/>
              </a:rPr>
              <a:t>University Hospital, </a:t>
            </a:r>
            <a:br>
              <a:rPr lang="en-US" sz="3600" cap="all" dirty="0" smtClean="0">
                <a:solidFill>
                  <a:schemeClr val="tx2"/>
                </a:solidFill>
                <a:latin typeface="Constantia" pitchFamily="18" charset="0"/>
              </a:rPr>
            </a:br>
            <a:r>
              <a:rPr lang="en-US" sz="3600" cap="all" dirty="0" smtClean="0">
                <a:solidFill>
                  <a:schemeClr val="tx2"/>
                </a:solidFill>
                <a:latin typeface="Constantia" pitchFamily="18" charset="0"/>
              </a:rPr>
              <a:t>Sandoval Regional Medical Center</a:t>
            </a:r>
            <a:br>
              <a:rPr lang="en-US" sz="3600" cap="all" dirty="0" smtClean="0">
                <a:solidFill>
                  <a:schemeClr val="tx2"/>
                </a:solidFill>
                <a:latin typeface="Constantia" pitchFamily="18" charset="0"/>
              </a:rPr>
            </a:br>
            <a:r>
              <a:rPr lang="en-US" sz="3600" cap="all" dirty="0" smtClean="0">
                <a:solidFill>
                  <a:schemeClr val="tx2"/>
                </a:solidFill>
                <a:latin typeface="Constantia" pitchFamily="18" charset="0"/>
              </a:rPr>
              <a:t> and</a:t>
            </a:r>
            <a:br>
              <a:rPr lang="en-US" sz="3600" cap="all" dirty="0" smtClean="0">
                <a:solidFill>
                  <a:schemeClr val="tx2"/>
                </a:solidFill>
                <a:latin typeface="Constantia" pitchFamily="18" charset="0"/>
              </a:rPr>
            </a:br>
            <a:r>
              <a:rPr lang="en-US" sz="3600" cap="all" dirty="0" smtClean="0">
                <a:solidFill>
                  <a:schemeClr val="tx2"/>
                </a:solidFill>
                <a:latin typeface="Constantia" pitchFamily="18" charset="0"/>
              </a:rPr>
              <a:t> UNM Medical Group</a:t>
            </a:r>
            <a:endParaRPr lang="en-US" sz="3600" cap="all" dirty="0">
              <a:solidFill>
                <a:schemeClr val="tx2"/>
              </a:solidFill>
              <a:latin typeface="Constantia" pitchFamily="18" charset="0"/>
            </a:endParaRPr>
          </a:p>
        </p:txBody>
      </p:sp>
      <p:sp>
        <p:nvSpPr>
          <p:cNvPr id="15362" name="Subtitle 2"/>
          <p:cNvSpPr>
            <a:spLocks noGrp="1"/>
          </p:cNvSpPr>
          <p:nvPr>
            <p:ph type="subTitle" idx="1"/>
          </p:nvPr>
        </p:nvSpPr>
        <p:spPr>
          <a:xfrm>
            <a:off x="685800" y="5486400"/>
            <a:ext cx="7854950" cy="914400"/>
          </a:xfrm>
        </p:spPr>
        <p:txBody>
          <a:bodyPr>
            <a:normAutofit lnSpcReduction="10000"/>
          </a:bodyPr>
          <a:lstStyle/>
          <a:p>
            <a:pPr marR="0" algn="ctr" eaLnBrk="1" hangingPunct="1">
              <a:spcBef>
                <a:spcPct val="0"/>
              </a:spcBef>
            </a:pPr>
            <a:endParaRPr lang="en-US" sz="2000" dirty="0" smtClean="0"/>
          </a:p>
          <a:p>
            <a:pPr marR="0" algn="ctr" eaLnBrk="1" hangingPunct="1">
              <a:spcBef>
                <a:spcPct val="0"/>
              </a:spcBef>
            </a:pPr>
            <a:r>
              <a:rPr lang="en-US" sz="2000" dirty="0" smtClean="0"/>
              <a:t>Laura </a:t>
            </a:r>
            <a:r>
              <a:rPr lang="en-US" sz="2000" dirty="0" err="1" smtClean="0"/>
              <a:t>Putz</a:t>
            </a:r>
            <a:r>
              <a:rPr lang="en-US" sz="2000" dirty="0" smtClean="0"/>
              <a:t>, Associate Controller </a:t>
            </a:r>
          </a:p>
          <a:p>
            <a:pPr marR="0" algn="ctr" eaLnBrk="1" hangingPunct="1">
              <a:spcBef>
                <a:spcPct val="0"/>
              </a:spcBef>
            </a:pPr>
            <a:r>
              <a:rPr lang="en-US" dirty="0" smtClean="0"/>
              <a:t>4</a:t>
            </a:r>
            <a:r>
              <a:rPr lang="en-US" sz="2000" dirty="0" smtClean="0"/>
              <a:t>/24/14</a:t>
            </a:r>
          </a:p>
          <a:p>
            <a:pPr marR="0" algn="l" eaLnBrk="1" hangingPunct="1"/>
            <a:endParaRPr lang="en-US" dirty="0" smtClean="0"/>
          </a:p>
        </p:txBody>
      </p:sp>
      <p:grpSp>
        <p:nvGrpSpPr>
          <p:cNvPr id="15363" name="Group 1"/>
          <p:cNvGrpSpPr>
            <a:grpSpLocks noChangeAspect="1"/>
          </p:cNvGrpSpPr>
          <p:nvPr/>
        </p:nvGrpSpPr>
        <p:grpSpPr bwMode="auto">
          <a:xfrm>
            <a:off x="483904" y="472326"/>
            <a:ext cx="3417887" cy="2378075"/>
            <a:chOff x="0" y="0"/>
            <a:chExt cx="5383" cy="3744"/>
          </a:xfrm>
        </p:grpSpPr>
        <p:sp>
          <p:nvSpPr>
            <p:cNvPr id="15365" name="AutoShape 39"/>
            <p:cNvSpPr>
              <a:spLocks noChangeAspect="1" noChangeArrowheads="1" noTextEdit="1"/>
            </p:cNvSpPr>
            <p:nvPr/>
          </p:nvSpPr>
          <p:spPr bwMode="auto">
            <a:xfrm>
              <a:off x="0" y="0"/>
              <a:ext cx="5383" cy="3744"/>
            </a:xfrm>
            <a:prstGeom prst="rect">
              <a:avLst/>
            </a:prstGeom>
            <a:noFill/>
            <a:ln w="9525">
              <a:noFill/>
              <a:miter lim="800000"/>
              <a:headEnd/>
              <a:tailEnd/>
            </a:ln>
          </p:spPr>
          <p:txBody>
            <a:bodyPr/>
            <a:lstStyle/>
            <a:p>
              <a:endParaRPr lang="en-US"/>
            </a:p>
          </p:txBody>
        </p:sp>
        <p:sp>
          <p:nvSpPr>
            <p:cNvPr id="15366" name="Rectangle 38"/>
            <p:cNvSpPr>
              <a:spLocks noChangeArrowheads="1"/>
            </p:cNvSpPr>
            <p:nvPr/>
          </p:nvSpPr>
          <p:spPr bwMode="auto">
            <a:xfrm>
              <a:off x="0" y="0"/>
              <a:ext cx="5383" cy="3744"/>
            </a:xfrm>
            <a:prstGeom prst="rect">
              <a:avLst/>
            </a:prstGeom>
            <a:noFill/>
            <a:ln w="0">
              <a:noFill/>
              <a:miter lim="800000"/>
              <a:headEnd/>
              <a:tailEnd/>
            </a:ln>
          </p:spPr>
          <p:txBody>
            <a:bodyPr/>
            <a:lstStyle/>
            <a:p>
              <a:endParaRPr lang="en-US">
                <a:latin typeface="Century" pitchFamily="18" charset="0"/>
              </a:endParaRPr>
            </a:p>
          </p:txBody>
        </p:sp>
        <p:sp>
          <p:nvSpPr>
            <p:cNvPr id="15367" name="Freeform 37"/>
            <p:cNvSpPr>
              <a:spLocks/>
            </p:cNvSpPr>
            <p:nvPr/>
          </p:nvSpPr>
          <p:spPr bwMode="auto">
            <a:xfrm>
              <a:off x="15" y="1351"/>
              <a:ext cx="95" cy="156"/>
            </a:xfrm>
            <a:custGeom>
              <a:avLst/>
              <a:gdLst>
                <a:gd name="T0" fmla="*/ 0 w 95"/>
                <a:gd name="T1" fmla="*/ 0 h 156"/>
                <a:gd name="T2" fmla="*/ 95 w 95"/>
                <a:gd name="T3" fmla="*/ 0 h 156"/>
                <a:gd name="T4" fmla="*/ 95 w 95"/>
                <a:gd name="T5" fmla="*/ 20 h 156"/>
                <a:gd name="T6" fmla="*/ 60 w 95"/>
                <a:gd name="T7" fmla="*/ 20 h 156"/>
                <a:gd name="T8" fmla="*/ 60 w 95"/>
                <a:gd name="T9" fmla="*/ 156 h 156"/>
                <a:gd name="T10" fmla="*/ 40 w 95"/>
                <a:gd name="T11" fmla="*/ 156 h 156"/>
                <a:gd name="T12" fmla="*/ 40 w 95"/>
                <a:gd name="T13" fmla="*/ 20 h 156"/>
                <a:gd name="T14" fmla="*/ 0 w 95"/>
                <a:gd name="T15" fmla="*/ 20 h 156"/>
                <a:gd name="T16" fmla="*/ 0 w 95"/>
                <a:gd name="T17" fmla="*/ 0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5"/>
                <a:gd name="T28" fmla="*/ 0 h 156"/>
                <a:gd name="T29" fmla="*/ 95 w 95"/>
                <a:gd name="T30" fmla="*/ 156 h 1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5" h="156">
                  <a:moveTo>
                    <a:pt x="0" y="0"/>
                  </a:moveTo>
                  <a:lnTo>
                    <a:pt x="95" y="0"/>
                  </a:lnTo>
                  <a:lnTo>
                    <a:pt x="95" y="20"/>
                  </a:lnTo>
                  <a:lnTo>
                    <a:pt x="60" y="20"/>
                  </a:lnTo>
                  <a:lnTo>
                    <a:pt x="60" y="156"/>
                  </a:lnTo>
                  <a:lnTo>
                    <a:pt x="40" y="156"/>
                  </a:lnTo>
                  <a:lnTo>
                    <a:pt x="40" y="20"/>
                  </a:lnTo>
                  <a:lnTo>
                    <a:pt x="0" y="20"/>
                  </a:lnTo>
                  <a:lnTo>
                    <a:pt x="0" y="0"/>
                  </a:lnTo>
                  <a:close/>
                </a:path>
              </a:pathLst>
            </a:custGeom>
            <a:solidFill>
              <a:srgbClr val="000000"/>
            </a:solidFill>
            <a:ln w="0">
              <a:solidFill>
                <a:srgbClr val="000000"/>
              </a:solidFill>
              <a:round/>
              <a:headEnd/>
              <a:tailEnd/>
            </a:ln>
          </p:spPr>
          <p:txBody>
            <a:bodyPr/>
            <a:lstStyle/>
            <a:p>
              <a:endParaRPr lang="en-US"/>
            </a:p>
          </p:txBody>
        </p:sp>
        <p:sp>
          <p:nvSpPr>
            <p:cNvPr id="15368" name="Freeform 36"/>
            <p:cNvSpPr>
              <a:spLocks/>
            </p:cNvSpPr>
            <p:nvPr/>
          </p:nvSpPr>
          <p:spPr bwMode="auto">
            <a:xfrm>
              <a:off x="185" y="1351"/>
              <a:ext cx="115" cy="156"/>
            </a:xfrm>
            <a:custGeom>
              <a:avLst/>
              <a:gdLst>
                <a:gd name="T0" fmla="*/ 0 w 115"/>
                <a:gd name="T1" fmla="*/ 0 h 156"/>
                <a:gd name="T2" fmla="*/ 20 w 115"/>
                <a:gd name="T3" fmla="*/ 0 h 156"/>
                <a:gd name="T4" fmla="*/ 20 w 115"/>
                <a:gd name="T5" fmla="*/ 61 h 156"/>
                <a:gd name="T6" fmla="*/ 95 w 115"/>
                <a:gd name="T7" fmla="*/ 61 h 156"/>
                <a:gd name="T8" fmla="*/ 95 w 115"/>
                <a:gd name="T9" fmla="*/ 0 h 156"/>
                <a:gd name="T10" fmla="*/ 115 w 115"/>
                <a:gd name="T11" fmla="*/ 0 h 156"/>
                <a:gd name="T12" fmla="*/ 115 w 115"/>
                <a:gd name="T13" fmla="*/ 156 h 156"/>
                <a:gd name="T14" fmla="*/ 95 w 115"/>
                <a:gd name="T15" fmla="*/ 156 h 156"/>
                <a:gd name="T16" fmla="*/ 95 w 115"/>
                <a:gd name="T17" fmla="*/ 81 h 156"/>
                <a:gd name="T18" fmla="*/ 20 w 115"/>
                <a:gd name="T19" fmla="*/ 81 h 156"/>
                <a:gd name="T20" fmla="*/ 20 w 115"/>
                <a:gd name="T21" fmla="*/ 156 h 156"/>
                <a:gd name="T22" fmla="*/ 0 w 115"/>
                <a:gd name="T23" fmla="*/ 156 h 156"/>
                <a:gd name="T24" fmla="*/ 0 w 115"/>
                <a:gd name="T25" fmla="*/ 0 h 1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5"/>
                <a:gd name="T40" fmla="*/ 0 h 156"/>
                <a:gd name="T41" fmla="*/ 115 w 115"/>
                <a:gd name="T42" fmla="*/ 156 h 1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5" h="156">
                  <a:moveTo>
                    <a:pt x="0" y="0"/>
                  </a:moveTo>
                  <a:lnTo>
                    <a:pt x="20" y="0"/>
                  </a:lnTo>
                  <a:lnTo>
                    <a:pt x="20" y="61"/>
                  </a:lnTo>
                  <a:lnTo>
                    <a:pt x="95" y="61"/>
                  </a:lnTo>
                  <a:lnTo>
                    <a:pt x="95" y="0"/>
                  </a:lnTo>
                  <a:lnTo>
                    <a:pt x="115" y="0"/>
                  </a:lnTo>
                  <a:lnTo>
                    <a:pt x="115" y="156"/>
                  </a:lnTo>
                  <a:lnTo>
                    <a:pt x="95" y="156"/>
                  </a:lnTo>
                  <a:lnTo>
                    <a:pt x="95" y="81"/>
                  </a:lnTo>
                  <a:lnTo>
                    <a:pt x="20" y="81"/>
                  </a:lnTo>
                  <a:lnTo>
                    <a:pt x="20" y="156"/>
                  </a:lnTo>
                  <a:lnTo>
                    <a:pt x="0" y="156"/>
                  </a:lnTo>
                  <a:lnTo>
                    <a:pt x="0" y="0"/>
                  </a:lnTo>
                  <a:close/>
                </a:path>
              </a:pathLst>
            </a:custGeom>
            <a:solidFill>
              <a:srgbClr val="000000"/>
            </a:solidFill>
            <a:ln w="0">
              <a:solidFill>
                <a:srgbClr val="000000"/>
              </a:solidFill>
              <a:round/>
              <a:headEnd/>
              <a:tailEnd/>
            </a:ln>
          </p:spPr>
          <p:txBody>
            <a:bodyPr/>
            <a:lstStyle/>
            <a:p>
              <a:endParaRPr lang="en-US"/>
            </a:p>
          </p:txBody>
        </p:sp>
        <p:sp>
          <p:nvSpPr>
            <p:cNvPr id="15369" name="Freeform 35"/>
            <p:cNvSpPr>
              <a:spLocks/>
            </p:cNvSpPr>
            <p:nvPr/>
          </p:nvSpPr>
          <p:spPr bwMode="auto">
            <a:xfrm>
              <a:off x="385" y="1351"/>
              <a:ext cx="85" cy="156"/>
            </a:xfrm>
            <a:custGeom>
              <a:avLst/>
              <a:gdLst>
                <a:gd name="T0" fmla="*/ 0 w 85"/>
                <a:gd name="T1" fmla="*/ 0 h 156"/>
                <a:gd name="T2" fmla="*/ 85 w 85"/>
                <a:gd name="T3" fmla="*/ 0 h 156"/>
                <a:gd name="T4" fmla="*/ 85 w 85"/>
                <a:gd name="T5" fmla="*/ 20 h 156"/>
                <a:gd name="T6" fmla="*/ 20 w 85"/>
                <a:gd name="T7" fmla="*/ 20 h 156"/>
                <a:gd name="T8" fmla="*/ 20 w 85"/>
                <a:gd name="T9" fmla="*/ 61 h 156"/>
                <a:gd name="T10" fmla="*/ 85 w 85"/>
                <a:gd name="T11" fmla="*/ 61 h 156"/>
                <a:gd name="T12" fmla="*/ 85 w 85"/>
                <a:gd name="T13" fmla="*/ 81 h 156"/>
                <a:gd name="T14" fmla="*/ 20 w 85"/>
                <a:gd name="T15" fmla="*/ 81 h 156"/>
                <a:gd name="T16" fmla="*/ 20 w 85"/>
                <a:gd name="T17" fmla="*/ 136 h 156"/>
                <a:gd name="T18" fmla="*/ 85 w 85"/>
                <a:gd name="T19" fmla="*/ 136 h 156"/>
                <a:gd name="T20" fmla="*/ 85 w 85"/>
                <a:gd name="T21" fmla="*/ 156 h 156"/>
                <a:gd name="T22" fmla="*/ 0 w 85"/>
                <a:gd name="T23" fmla="*/ 156 h 156"/>
                <a:gd name="T24" fmla="*/ 0 w 85"/>
                <a:gd name="T25" fmla="*/ 0 h 1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5"/>
                <a:gd name="T40" fmla="*/ 0 h 156"/>
                <a:gd name="T41" fmla="*/ 85 w 85"/>
                <a:gd name="T42" fmla="*/ 156 h 1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5" h="156">
                  <a:moveTo>
                    <a:pt x="0" y="0"/>
                  </a:moveTo>
                  <a:lnTo>
                    <a:pt x="85" y="0"/>
                  </a:lnTo>
                  <a:lnTo>
                    <a:pt x="85" y="20"/>
                  </a:lnTo>
                  <a:lnTo>
                    <a:pt x="20" y="20"/>
                  </a:lnTo>
                  <a:lnTo>
                    <a:pt x="20" y="61"/>
                  </a:lnTo>
                  <a:lnTo>
                    <a:pt x="85" y="61"/>
                  </a:lnTo>
                  <a:lnTo>
                    <a:pt x="85" y="81"/>
                  </a:lnTo>
                  <a:lnTo>
                    <a:pt x="20" y="81"/>
                  </a:lnTo>
                  <a:lnTo>
                    <a:pt x="20" y="136"/>
                  </a:lnTo>
                  <a:lnTo>
                    <a:pt x="85" y="136"/>
                  </a:lnTo>
                  <a:lnTo>
                    <a:pt x="85" y="156"/>
                  </a:lnTo>
                  <a:lnTo>
                    <a:pt x="0" y="156"/>
                  </a:lnTo>
                  <a:lnTo>
                    <a:pt x="0" y="0"/>
                  </a:lnTo>
                  <a:close/>
                </a:path>
              </a:pathLst>
            </a:custGeom>
            <a:solidFill>
              <a:srgbClr val="000000"/>
            </a:solidFill>
            <a:ln w="0">
              <a:solidFill>
                <a:srgbClr val="000000"/>
              </a:solidFill>
              <a:round/>
              <a:headEnd/>
              <a:tailEnd/>
            </a:ln>
          </p:spPr>
          <p:txBody>
            <a:bodyPr/>
            <a:lstStyle/>
            <a:p>
              <a:endParaRPr lang="en-US"/>
            </a:p>
          </p:txBody>
        </p:sp>
        <p:sp>
          <p:nvSpPr>
            <p:cNvPr id="15370" name="Freeform 34"/>
            <p:cNvSpPr>
              <a:spLocks/>
            </p:cNvSpPr>
            <p:nvPr/>
          </p:nvSpPr>
          <p:spPr bwMode="auto">
            <a:xfrm>
              <a:off x="630" y="1351"/>
              <a:ext cx="125" cy="161"/>
            </a:xfrm>
            <a:custGeom>
              <a:avLst/>
              <a:gdLst>
                <a:gd name="T0" fmla="*/ 0 w 125"/>
                <a:gd name="T1" fmla="*/ 0 h 161"/>
                <a:gd name="T2" fmla="*/ 25 w 125"/>
                <a:gd name="T3" fmla="*/ 0 h 161"/>
                <a:gd name="T4" fmla="*/ 25 w 125"/>
                <a:gd name="T5" fmla="*/ 96 h 161"/>
                <a:gd name="T6" fmla="*/ 25 w 125"/>
                <a:gd name="T7" fmla="*/ 116 h 161"/>
                <a:gd name="T8" fmla="*/ 35 w 125"/>
                <a:gd name="T9" fmla="*/ 131 h 161"/>
                <a:gd name="T10" fmla="*/ 40 w 125"/>
                <a:gd name="T11" fmla="*/ 136 h 161"/>
                <a:gd name="T12" fmla="*/ 50 w 125"/>
                <a:gd name="T13" fmla="*/ 141 h 161"/>
                <a:gd name="T14" fmla="*/ 60 w 125"/>
                <a:gd name="T15" fmla="*/ 141 h 161"/>
                <a:gd name="T16" fmla="*/ 80 w 125"/>
                <a:gd name="T17" fmla="*/ 141 h 161"/>
                <a:gd name="T18" fmla="*/ 90 w 125"/>
                <a:gd name="T19" fmla="*/ 131 h 161"/>
                <a:gd name="T20" fmla="*/ 100 w 125"/>
                <a:gd name="T21" fmla="*/ 116 h 161"/>
                <a:gd name="T22" fmla="*/ 100 w 125"/>
                <a:gd name="T23" fmla="*/ 101 h 161"/>
                <a:gd name="T24" fmla="*/ 100 w 125"/>
                <a:gd name="T25" fmla="*/ 0 h 161"/>
                <a:gd name="T26" fmla="*/ 125 w 125"/>
                <a:gd name="T27" fmla="*/ 0 h 161"/>
                <a:gd name="T28" fmla="*/ 125 w 125"/>
                <a:gd name="T29" fmla="*/ 101 h 161"/>
                <a:gd name="T30" fmla="*/ 120 w 125"/>
                <a:gd name="T31" fmla="*/ 116 h 161"/>
                <a:gd name="T32" fmla="*/ 115 w 125"/>
                <a:gd name="T33" fmla="*/ 131 h 161"/>
                <a:gd name="T34" fmla="*/ 105 w 125"/>
                <a:gd name="T35" fmla="*/ 146 h 161"/>
                <a:gd name="T36" fmla="*/ 95 w 125"/>
                <a:gd name="T37" fmla="*/ 156 h 161"/>
                <a:gd name="T38" fmla="*/ 80 w 125"/>
                <a:gd name="T39" fmla="*/ 161 h 161"/>
                <a:gd name="T40" fmla="*/ 65 w 125"/>
                <a:gd name="T41" fmla="*/ 161 h 161"/>
                <a:gd name="T42" fmla="*/ 45 w 125"/>
                <a:gd name="T43" fmla="*/ 161 h 161"/>
                <a:gd name="T44" fmla="*/ 30 w 125"/>
                <a:gd name="T45" fmla="*/ 156 h 161"/>
                <a:gd name="T46" fmla="*/ 20 w 125"/>
                <a:gd name="T47" fmla="*/ 146 h 161"/>
                <a:gd name="T48" fmla="*/ 10 w 125"/>
                <a:gd name="T49" fmla="*/ 131 h 161"/>
                <a:gd name="T50" fmla="*/ 5 w 125"/>
                <a:gd name="T51" fmla="*/ 116 h 161"/>
                <a:gd name="T52" fmla="*/ 0 w 125"/>
                <a:gd name="T53" fmla="*/ 91 h 161"/>
                <a:gd name="T54" fmla="*/ 0 w 125"/>
                <a:gd name="T55" fmla="*/ 0 h 1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5"/>
                <a:gd name="T85" fmla="*/ 0 h 161"/>
                <a:gd name="T86" fmla="*/ 125 w 125"/>
                <a:gd name="T87" fmla="*/ 161 h 16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5" h="161">
                  <a:moveTo>
                    <a:pt x="0" y="0"/>
                  </a:moveTo>
                  <a:lnTo>
                    <a:pt x="25" y="0"/>
                  </a:lnTo>
                  <a:lnTo>
                    <a:pt x="25" y="96"/>
                  </a:lnTo>
                  <a:lnTo>
                    <a:pt x="25" y="116"/>
                  </a:lnTo>
                  <a:lnTo>
                    <a:pt x="35" y="131"/>
                  </a:lnTo>
                  <a:lnTo>
                    <a:pt x="40" y="136"/>
                  </a:lnTo>
                  <a:lnTo>
                    <a:pt x="50" y="141"/>
                  </a:lnTo>
                  <a:lnTo>
                    <a:pt x="60" y="141"/>
                  </a:lnTo>
                  <a:lnTo>
                    <a:pt x="80" y="141"/>
                  </a:lnTo>
                  <a:lnTo>
                    <a:pt x="90" y="131"/>
                  </a:lnTo>
                  <a:lnTo>
                    <a:pt x="100" y="116"/>
                  </a:lnTo>
                  <a:lnTo>
                    <a:pt x="100" y="101"/>
                  </a:lnTo>
                  <a:lnTo>
                    <a:pt x="100" y="0"/>
                  </a:lnTo>
                  <a:lnTo>
                    <a:pt x="125" y="0"/>
                  </a:lnTo>
                  <a:lnTo>
                    <a:pt x="125" y="101"/>
                  </a:lnTo>
                  <a:lnTo>
                    <a:pt x="120" y="116"/>
                  </a:lnTo>
                  <a:lnTo>
                    <a:pt x="115" y="131"/>
                  </a:lnTo>
                  <a:lnTo>
                    <a:pt x="105" y="146"/>
                  </a:lnTo>
                  <a:lnTo>
                    <a:pt x="95" y="156"/>
                  </a:lnTo>
                  <a:lnTo>
                    <a:pt x="80" y="161"/>
                  </a:lnTo>
                  <a:lnTo>
                    <a:pt x="65" y="161"/>
                  </a:lnTo>
                  <a:lnTo>
                    <a:pt x="45" y="161"/>
                  </a:lnTo>
                  <a:lnTo>
                    <a:pt x="30" y="156"/>
                  </a:lnTo>
                  <a:lnTo>
                    <a:pt x="20" y="146"/>
                  </a:lnTo>
                  <a:lnTo>
                    <a:pt x="10" y="131"/>
                  </a:lnTo>
                  <a:lnTo>
                    <a:pt x="5" y="116"/>
                  </a:lnTo>
                  <a:lnTo>
                    <a:pt x="0" y="91"/>
                  </a:lnTo>
                  <a:lnTo>
                    <a:pt x="0" y="0"/>
                  </a:lnTo>
                  <a:close/>
                </a:path>
              </a:pathLst>
            </a:custGeom>
            <a:solidFill>
              <a:srgbClr val="000000"/>
            </a:solidFill>
            <a:ln w="0">
              <a:solidFill>
                <a:srgbClr val="000000"/>
              </a:solidFill>
              <a:round/>
              <a:headEnd/>
              <a:tailEnd/>
            </a:ln>
          </p:spPr>
          <p:txBody>
            <a:bodyPr/>
            <a:lstStyle/>
            <a:p>
              <a:endParaRPr lang="en-US"/>
            </a:p>
          </p:txBody>
        </p:sp>
        <p:sp>
          <p:nvSpPr>
            <p:cNvPr id="15371" name="Freeform 33"/>
            <p:cNvSpPr>
              <a:spLocks/>
            </p:cNvSpPr>
            <p:nvPr/>
          </p:nvSpPr>
          <p:spPr bwMode="auto">
            <a:xfrm>
              <a:off x="830" y="1346"/>
              <a:ext cx="141" cy="171"/>
            </a:xfrm>
            <a:custGeom>
              <a:avLst/>
              <a:gdLst>
                <a:gd name="T0" fmla="*/ 0 w 141"/>
                <a:gd name="T1" fmla="*/ 0 h 171"/>
                <a:gd name="T2" fmla="*/ 116 w 141"/>
                <a:gd name="T3" fmla="*/ 116 h 171"/>
                <a:gd name="T4" fmla="*/ 116 w 141"/>
                <a:gd name="T5" fmla="*/ 5 h 171"/>
                <a:gd name="T6" fmla="*/ 141 w 141"/>
                <a:gd name="T7" fmla="*/ 5 h 171"/>
                <a:gd name="T8" fmla="*/ 141 w 141"/>
                <a:gd name="T9" fmla="*/ 171 h 171"/>
                <a:gd name="T10" fmla="*/ 20 w 141"/>
                <a:gd name="T11" fmla="*/ 50 h 171"/>
                <a:gd name="T12" fmla="*/ 20 w 141"/>
                <a:gd name="T13" fmla="*/ 161 h 171"/>
                <a:gd name="T14" fmla="*/ 0 w 141"/>
                <a:gd name="T15" fmla="*/ 161 h 171"/>
                <a:gd name="T16" fmla="*/ 0 w 141"/>
                <a:gd name="T17" fmla="*/ 0 h 1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1"/>
                <a:gd name="T28" fmla="*/ 0 h 171"/>
                <a:gd name="T29" fmla="*/ 141 w 141"/>
                <a:gd name="T30" fmla="*/ 171 h 1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1" h="171">
                  <a:moveTo>
                    <a:pt x="0" y="0"/>
                  </a:moveTo>
                  <a:lnTo>
                    <a:pt x="116" y="116"/>
                  </a:lnTo>
                  <a:lnTo>
                    <a:pt x="116" y="5"/>
                  </a:lnTo>
                  <a:lnTo>
                    <a:pt x="141" y="5"/>
                  </a:lnTo>
                  <a:lnTo>
                    <a:pt x="141" y="171"/>
                  </a:lnTo>
                  <a:lnTo>
                    <a:pt x="20" y="50"/>
                  </a:lnTo>
                  <a:lnTo>
                    <a:pt x="20" y="161"/>
                  </a:lnTo>
                  <a:lnTo>
                    <a:pt x="0" y="161"/>
                  </a:lnTo>
                  <a:lnTo>
                    <a:pt x="0" y="0"/>
                  </a:lnTo>
                  <a:close/>
                </a:path>
              </a:pathLst>
            </a:custGeom>
            <a:solidFill>
              <a:srgbClr val="000000"/>
            </a:solidFill>
            <a:ln w="0">
              <a:solidFill>
                <a:srgbClr val="000000"/>
              </a:solidFill>
              <a:round/>
              <a:headEnd/>
              <a:tailEnd/>
            </a:ln>
          </p:spPr>
          <p:txBody>
            <a:bodyPr/>
            <a:lstStyle/>
            <a:p>
              <a:endParaRPr lang="en-US"/>
            </a:p>
          </p:txBody>
        </p:sp>
        <p:sp>
          <p:nvSpPr>
            <p:cNvPr id="15372" name="Rectangle 32"/>
            <p:cNvSpPr>
              <a:spLocks noChangeArrowheads="1"/>
            </p:cNvSpPr>
            <p:nvPr/>
          </p:nvSpPr>
          <p:spPr bwMode="auto">
            <a:xfrm>
              <a:off x="1051" y="1351"/>
              <a:ext cx="20" cy="156"/>
            </a:xfrm>
            <a:prstGeom prst="rect">
              <a:avLst/>
            </a:prstGeom>
            <a:solidFill>
              <a:srgbClr val="000000"/>
            </a:solidFill>
            <a:ln w="0">
              <a:solidFill>
                <a:srgbClr val="000000"/>
              </a:solidFill>
              <a:miter lim="800000"/>
              <a:headEnd/>
              <a:tailEnd/>
            </a:ln>
          </p:spPr>
          <p:txBody>
            <a:bodyPr/>
            <a:lstStyle/>
            <a:p>
              <a:endParaRPr lang="en-US">
                <a:latin typeface="Century" pitchFamily="18" charset="0"/>
              </a:endParaRPr>
            </a:p>
          </p:txBody>
        </p:sp>
        <p:sp>
          <p:nvSpPr>
            <p:cNvPr id="15373" name="Freeform 31"/>
            <p:cNvSpPr>
              <a:spLocks/>
            </p:cNvSpPr>
            <p:nvPr/>
          </p:nvSpPr>
          <p:spPr bwMode="auto">
            <a:xfrm>
              <a:off x="1141" y="1351"/>
              <a:ext cx="145" cy="161"/>
            </a:xfrm>
            <a:custGeom>
              <a:avLst/>
              <a:gdLst>
                <a:gd name="T0" fmla="*/ 0 w 145"/>
                <a:gd name="T1" fmla="*/ 0 h 161"/>
                <a:gd name="T2" fmla="*/ 20 w 145"/>
                <a:gd name="T3" fmla="*/ 0 h 161"/>
                <a:gd name="T4" fmla="*/ 70 w 145"/>
                <a:gd name="T5" fmla="*/ 111 h 161"/>
                <a:gd name="T6" fmla="*/ 120 w 145"/>
                <a:gd name="T7" fmla="*/ 0 h 161"/>
                <a:gd name="T8" fmla="*/ 145 w 145"/>
                <a:gd name="T9" fmla="*/ 0 h 161"/>
                <a:gd name="T10" fmla="*/ 70 w 145"/>
                <a:gd name="T11" fmla="*/ 161 h 161"/>
                <a:gd name="T12" fmla="*/ 0 w 145"/>
                <a:gd name="T13" fmla="*/ 0 h 161"/>
                <a:gd name="T14" fmla="*/ 0 60000 65536"/>
                <a:gd name="T15" fmla="*/ 0 60000 65536"/>
                <a:gd name="T16" fmla="*/ 0 60000 65536"/>
                <a:gd name="T17" fmla="*/ 0 60000 65536"/>
                <a:gd name="T18" fmla="*/ 0 60000 65536"/>
                <a:gd name="T19" fmla="*/ 0 60000 65536"/>
                <a:gd name="T20" fmla="*/ 0 60000 65536"/>
                <a:gd name="T21" fmla="*/ 0 w 145"/>
                <a:gd name="T22" fmla="*/ 0 h 161"/>
                <a:gd name="T23" fmla="*/ 145 w 145"/>
                <a:gd name="T24" fmla="*/ 161 h 1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161">
                  <a:moveTo>
                    <a:pt x="0" y="0"/>
                  </a:moveTo>
                  <a:lnTo>
                    <a:pt x="20" y="0"/>
                  </a:lnTo>
                  <a:lnTo>
                    <a:pt x="70" y="111"/>
                  </a:lnTo>
                  <a:lnTo>
                    <a:pt x="120" y="0"/>
                  </a:lnTo>
                  <a:lnTo>
                    <a:pt x="145" y="0"/>
                  </a:lnTo>
                  <a:lnTo>
                    <a:pt x="70" y="161"/>
                  </a:lnTo>
                  <a:lnTo>
                    <a:pt x="0" y="0"/>
                  </a:lnTo>
                  <a:close/>
                </a:path>
              </a:pathLst>
            </a:custGeom>
            <a:solidFill>
              <a:srgbClr val="000000"/>
            </a:solidFill>
            <a:ln w="0">
              <a:solidFill>
                <a:srgbClr val="000000"/>
              </a:solidFill>
              <a:round/>
              <a:headEnd/>
              <a:tailEnd/>
            </a:ln>
          </p:spPr>
          <p:txBody>
            <a:bodyPr/>
            <a:lstStyle/>
            <a:p>
              <a:endParaRPr lang="en-US"/>
            </a:p>
          </p:txBody>
        </p:sp>
        <p:sp>
          <p:nvSpPr>
            <p:cNvPr id="15374" name="Freeform 30"/>
            <p:cNvSpPr>
              <a:spLocks/>
            </p:cNvSpPr>
            <p:nvPr/>
          </p:nvSpPr>
          <p:spPr bwMode="auto">
            <a:xfrm>
              <a:off x="1351" y="1351"/>
              <a:ext cx="90" cy="156"/>
            </a:xfrm>
            <a:custGeom>
              <a:avLst/>
              <a:gdLst>
                <a:gd name="T0" fmla="*/ 0 w 90"/>
                <a:gd name="T1" fmla="*/ 0 h 156"/>
                <a:gd name="T2" fmla="*/ 90 w 90"/>
                <a:gd name="T3" fmla="*/ 0 h 156"/>
                <a:gd name="T4" fmla="*/ 90 w 90"/>
                <a:gd name="T5" fmla="*/ 20 h 156"/>
                <a:gd name="T6" fmla="*/ 25 w 90"/>
                <a:gd name="T7" fmla="*/ 20 h 156"/>
                <a:gd name="T8" fmla="*/ 25 w 90"/>
                <a:gd name="T9" fmla="*/ 61 h 156"/>
                <a:gd name="T10" fmla="*/ 90 w 90"/>
                <a:gd name="T11" fmla="*/ 61 h 156"/>
                <a:gd name="T12" fmla="*/ 90 w 90"/>
                <a:gd name="T13" fmla="*/ 81 h 156"/>
                <a:gd name="T14" fmla="*/ 25 w 90"/>
                <a:gd name="T15" fmla="*/ 81 h 156"/>
                <a:gd name="T16" fmla="*/ 25 w 90"/>
                <a:gd name="T17" fmla="*/ 136 h 156"/>
                <a:gd name="T18" fmla="*/ 90 w 90"/>
                <a:gd name="T19" fmla="*/ 136 h 156"/>
                <a:gd name="T20" fmla="*/ 90 w 90"/>
                <a:gd name="T21" fmla="*/ 156 h 156"/>
                <a:gd name="T22" fmla="*/ 0 w 90"/>
                <a:gd name="T23" fmla="*/ 156 h 156"/>
                <a:gd name="T24" fmla="*/ 0 w 90"/>
                <a:gd name="T25" fmla="*/ 0 h 1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0"/>
                <a:gd name="T40" fmla="*/ 0 h 156"/>
                <a:gd name="T41" fmla="*/ 90 w 90"/>
                <a:gd name="T42" fmla="*/ 156 h 1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0" h="156">
                  <a:moveTo>
                    <a:pt x="0" y="0"/>
                  </a:moveTo>
                  <a:lnTo>
                    <a:pt x="90" y="0"/>
                  </a:lnTo>
                  <a:lnTo>
                    <a:pt x="90" y="20"/>
                  </a:lnTo>
                  <a:lnTo>
                    <a:pt x="25" y="20"/>
                  </a:lnTo>
                  <a:lnTo>
                    <a:pt x="25" y="61"/>
                  </a:lnTo>
                  <a:lnTo>
                    <a:pt x="90" y="61"/>
                  </a:lnTo>
                  <a:lnTo>
                    <a:pt x="90" y="81"/>
                  </a:lnTo>
                  <a:lnTo>
                    <a:pt x="25" y="81"/>
                  </a:lnTo>
                  <a:lnTo>
                    <a:pt x="25" y="136"/>
                  </a:lnTo>
                  <a:lnTo>
                    <a:pt x="90" y="136"/>
                  </a:lnTo>
                  <a:lnTo>
                    <a:pt x="90" y="156"/>
                  </a:lnTo>
                  <a:lnTo>
                    <a:pt x="0" y="156"/>
                  </a:lnTo>
                  <a:lnTo>
                    <a:pt x="0" y="0"/>
                  </a:lnTo>
                  <a:close/>
                </a:path>
              </a:pathLst>
            </a:custGeom>
            <a:solidFill>
              <a:srgbClr val="000000"/>
            </a:solidFill>
            <a:ln w="0">
              <a:solidFill>
                <a:srgbClr val="000000"/>
              </a:solidFill>
              <a:round/>
              <a:headEnd/>
              <a:tailEnd/>
            </a:ln>
          </p:spPr>
          <p:txBody>
            <a:bodyPr/>
            <a:lstStyle/>
            <a:p>
              <a:endParaRPr lang="en-US"/>
            </a:p>
          </p:txBody>
        </p:sp>
        <p:sp>
          <p:nvSpPr>
            <p:cNvPr id="15375" name="Freeform 29"/>
            <p:cNvSpPr>
              <a:spLocks noEditPoints="1"/>
            </p:cNvSpPr>
            <p:nvPr/>
          </p:nvSpPr>
          <p:spPr bwMode="auto">
            <a:xfrm>
              <a:off x="1516" y="1351"/>
              <a:ext cx="95" cy="156"/>
            </a:xfrm>
            <a:custGeom>
              <a:avLst/>
              <a:gdLst>
                <a:gd name="T0" fmla="*/ 0 w 95"/>
                <a:gd name="T1" fmla="*/ 0 h 156"/>
                <a:gd name="T2" fmla="*/ 35 w 95"/>
                <a:gd name="T3" fmla="*/ 0 h 156"/>
                <a:gd name="T4" fmla="*/ 50 w 95"/>
                <a:gd name="T5" fmla="*/ 0 h 156"/>
                <a:gd name="T6" fmla="*/ 65 w 95"/>
                <a:gd name="T7" fmla="*/ 5 h 156"/>
                <a:gd name="T8" fmla="*/ 75 w 95"/>
                <a:gd name="T9" fmla="*/ 10 h 156"/>
                <a:gd name="T10" fmla="*/ 85 w 95"/>
                <a:gd name="T11" fmla="*/ 20 h 156"/>
                <a:gd name="T12" fmla="*/ 90 w 95"/>
                <a:gd name="T13" fmla="*/ 30 h 156"/>
                <a:gd name="T14" fmla="*/ 90 w 95"/>
                <a:gd name="T15" fmla="*/ 45 h 156"/>
                <a:gd name="T16" fmla="*/ 90 w 95"/>
                <a:gd name="T17" fmla="*/ 61 h 156"/>
                <a:gd name="T18" fmla="*/ 80 w 95"/>
                <a:gd name="T19" fmla="*/ 71 h 156"/>
                <a:gd name="T20" fmla="*/ 70 w 95"/>
                <a:gd name="T21" fmla="*/ 81 h 156"/>
                <a:gd name="T22" fmla="*/ 50 w 95"/>
                <a:gd name="T23" fmla="*/ 91 h 156"/>
                <a:gd name="T24" fmla="*/ 95 w 95"/>
                <a:gd name="T25" fmla="*/ 156 h 156"/>
                <a:gd name="T26" fmla="*/ 70 w 95"/>
                <a:gd name="T27" fmla="*/ 156 h 156"/>
                <a:gd name="T28" fmla="*/ 25 w 95"/>
                <a:gd name="T29" fmla="*/ 91 h 156"/>
                <a:gd name="T30" fmla="*/ 20 w 95"/>
                <a:gd name="T31" fmla="*/ 91 h 156"/>
                <a:gd name="T32" fmla="*/ 20 w 95"/>
                <a:gd name="T33" fmla="*/ 156 h 156"/>
                <a:gd name="T34" fmla="*/ 0 w 95"/>
                <a:gd name="T35" fmla="*/ 156 h 156"/>
                <a:gd name="T36" fmla="*/ 0 w 95"/>
                <a:gd name="T37" fmla="*/ 0 h 156"/>
                <a:gd name="T38" fmla="*/ 20 w 95"/>
                <a:gd name="T39" fmla="*/ 20 h 156"/>
                <a:gd name="T40" fmla="*/ 20 w 95"/>
                <a:gd name="T41" fmla="*/ 76 h 156"/>
                <a:gd name="T42" fmla="*/ 45 w 95"/>
                <a:gd name="T43" fmla="*/ 71 h 156"/>
                <a:gd name="T44" fmla="*/ 55 w 95"/>
                <a:gd name="T45" fmla="*/ 66 h 156"/>
                <a:gd name="T46" fmla="*/ 65 w 95"/>
                <a:gd name="T47" fmla="*/ 61 h 156"/>
                <a:gd name="T48" fmla="*/ 70 w 95"/>
                <a:gd name="T49" fmla="*/ 45 h 156"/>
                <a:gd name="T50" fmla="*/ 70 w 95"/>
                <a:gd name="T51" fmla="*/ 35 h 156"/>
                <a:gd name="T52" fmla="*/ 65 w 95"/>
                <a:gd name="T53" fmla="*/ 30 h 156"/>
                <a:gd name="T54" fmla="*/ 55 w 95"/>
                <a:gd name="T55" fmla="*/ 25 h 156"/>
                <a:gd name="T56" fmla="*/ 50 w 95"/>
                <a:gd name="T57" fmla="*/ 20 h 156"/>
                <a:gd name="T58" fmla="*/ 40 w 95"/>
                <a:gd name="T59" fmla="*/ 20 h 156"/>
                <a:gd name="T60" fmla="*/ 20 w 95"/>
                <a:gd name="T61" fmla="*/ 20 h 15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5"/>
                <a:gd name="T94" fmla="*/ 0 h 156"/>
                <a:gd name="T95" fmla="*/ 95 w 95"/>
                <a:gd name="T96" fmla="*/ 156 h 15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5" h="156">
                  <a:moveTo>
                    <a:pt x="0" y="0"/>
                  </a:moveTo>
                  <a:lnTo>
                    <a:pt x="35" y="0"/>
                  </a:lnTo>
                  <a:lnTo>
                    <a:pt x="50" y="0"/>
                  </a:lnTo>
                  <a:lnTo>
                    <a:pt x="65" y="5"/>
                  </a:lnTo>
                  <a:lnTo>
                    <a:pt x="75" y="10"/>
                  </a:lnTo>
                  <a:lnTo>
                    <a:pt x="85" y="20"/>
                  </a:lnTo>
                  <a:lnTo>
                    <a:pt x="90" y="30"/>
                  </a:lnTo>
                  <a:lnTo>
                    <a:pt x="90" y="45"/>
                  </a:lnTo>
                  <a:lnTo>
                    <a:pt x="90" y="61"/>
                  </a:lnTo>
                  <a:lnTo>
                    <a:pt x="80" y="71"/>
                  </a:lnTo>
                  <a:lnTo>
                    <a:pt x="70" y="81"/>
                  </a:lnTo>
                  <a:lnTo>
                    <a:pt x="50" y="91"/>
                  </a:lnTo>
                  <a:lnTo>
                    <a:pt x="95" y="156"/>
                  </a:lnTo>
                  <a:lnTo>
                    <a:pt x="70" y="156"/>
                  </a:lnTo>
                  <a:lnTo>
                    <a:pt x="25" y="91"/>
                  </a:lnTo>
                  <a:lnTo>
                    <a:pt x="20" y="91"/>
                  </a:lnTo>
                  <a:lnTo>
                    <a:pt x="20" y="156"/>
                  </a:lnTo>
                  <a:lnTo>
                    <a:pt x="0" y="156"/>
                  </a:lnTo>
                  <a:lnTo>
                    <a:pt x="0" y="0"/>
                  </a:lnTo>
                  <a:close/>
                  <a:moveTo>
                    <a:pt x="20" y="20"/>
                  </a:moveTo>
                  <a:lnTo>
                    <a:pt x="20" y="76"/>
                  </a:lnTo>
                  <a:lnTo>
                    <a:pt x="45" y="71"/>
                  </a:lnTo>
                  <a:lnTo>
                    <a:pt x="55" y="66"/>
                  </a:lnTo>
                  <a:lnTo>
                    <a:pt x="65" y="61"/>
                  </a:lnTo>
                  <a:lnTo>
                    <a:pt x="70" y="45"/>
                  </a:lnTo>
                  <a:lnTo>
                    <a:pt x="70" y="35"/>
                  </a:lnTo>
                  <a:lnTo>
                    <a:pt x="65" y="30"/>
                  </a:lnTo>
                  <a:lnTo>
                    <a:pt x="55" y="25"/>
                  </a:lnTo>
                  <a:lnTo>
                    <a:pt x="50" y="20"/>
                  </a:lnTo>
                  <a:lnTo>
                    <a:pt x="40" y="20"/>
                  </a:lnTo>
                  <a:lnTo>
                    <a:pt x="20" y="20"/>
                  </a:lnTo>
                  <a:close/>
                </a:path>
              </a:pathLst>
            </a:custGeom>
            <a:solidFill>
              <a:srgbClr val="000000"/>
            </a:solidFill>
            <a:ln w="0">
              <a:solidFill>
                <a:srgbClr val="000000"/>
              </a:solidFill>
              <a:round/>
              <a:headEnd/>
              <a:tailEnd/>
            </a:ln>
          </p:spPr>
          <p:txBody>
            <a:bodyPr/>
            <a:lstStyle/>
            <a:p>
              <a:endParaRPr lang="en-US"/>
            </a:p>
          </p:txBody>
        </p:sp>
        <p:sp>
          <p:nvSpPr>
            <p:cNvPr id="15376" name="Freeform 28"/>
            <p:cNvSpPr>
              <a:spLocks/>
            </p:cNvSpPr>
            <p:nvPr/>
          </p:nvSpPr>
          <p:spPr bwMode="auto">
            <a:xfrm>
              <a:off x="1681" y="1346"/>
              <a:ext cx="105" cy="166"/>
            </a:xfrm>
            <a:custGeom>
              <a:avLst/>
              <a:gdLst>
                <a:gd name="T0" fmla="*/ 100 w 105"/>
                <a:gd name="T1" fmla="*/ 20 h 166"/>
                <a:gd name="T2" fmla="*/ 85 w 105"/>
                <a:gd name="T3" fmla="*/ 35 h 166"/>
                <a:gd name="T4" fmla="*/ 80 w 105"/>
                <a:gd name="T5" fmla="*/ 30 h 166"/>
                <a:gd name="T6" fmla="*/ 70 w 105"/>
                <a:gd name="T7" fmla="*/ 25 h 166"/>
                <a:gd name="T8" fmla="*/ 65 w 105"/>
                <a:gd name="T9" fmla="*/ 20 h 166"/>
                <a:gd name="T10" fmla="*/ 55 w 105"/>
                <a:gd name="T11" fmla="*/ 20 h 166"/>
                <a:gd name="T12" fmla="*/ 45 w 105"/>
                <a:gd name="T13" fmla="*/ 25 h 166"/>
                <a:gd name="T14" fmla="*/ 40 w 105"/>
                <a:gd name="T15" fmla="*/ 25 h 166"/>
                <a:gd name="T16" fmla="*/ 30 w 105"/>
                <a:gd name="T17" fmla="*/ 35 h 166"/>
                <a:gd name="T18" fmla="*/ 30 w 105"/>
                <a:gd name="T19" fmla="*/ 40 h 166"/>
                <a:gd name="T20" fmla="*/ 30 w 105"/>
                <a:gd name="T21" fmla="*/ 45 h 166"/>
                <a:gd name="T22" fmla="*/ 35 w 105"/>
                <a:gd name="T23" fmla="*/ 55 h 166"/>
                <a:gd name="T24" fmla="*/ 45 w 105"/>
                <a:gd name="T25" fmla="*/ 61 h 166"/>
                <a:gd name="T26" fmla="*/ 60 w 105"/>
                <a:gd name="T27" fmla="*/ 66 h 166"/>
                <a:gd name="T28" fmla="*/ 70 w 105"/>
                <a:gd name="T29" fmla="*/ 71 h 166"/>
                <a:gd name="T30" fmla="*/ 80 w 105"/>
                <a:gd name="T31" fmla="*/ 76 h 166"/>
                <a:gd name="T32" fmla="*/ 90 w 105"/>
                <a:gd name="T33" fmla="*/ 81 h 166"/>
                <a:gd name="T34" fmla="*/ 95 w 105"/>
                <a:gd name="T35" fmla="*/ 91 h 166"/>
                <a:gd name="T36" fmla="*/ 100 w 105"/>
                <a:gd name="T37" fmla="*/ 96 h 166"/>
                <a:gd name="T38" fmla="*/ 105 w 105"/>
                <a:gd name="T39" fmla="*/ 106 h 166"/>
                <a:gd name="T40" fmla="*/ 105 w 105"/>
                <a:gd name="T41" fmla="*/ 111 h 166"/>
                <a:gd name="T42" fmla="*/ 105 w 105"/>
                <a:gd name="T43" fmla="*/ 121 h 166"/>
                <a:gd name="T44" fmla="*/ 100 w 105"/>
                <a:gd name="T45" fmla="*/ 136 h 166"/>
                <a:gd name="T46" fmla="*/ 90 w 105"/>
                <a:gd name="T47" fmla="*/ 151 h 166"/>
                <a:gd name="T48" fmla="*/ 75 w 105"/>
                <a:gd name="T49" fmla="*/ 161 h 166"/>
                <a:gd name="T50" fmla="*/ 55 w 105"/>
                <a:gd name="T51" fmla="*/ 166 h 166"/>
                <a:gd name="T52" fmla="*/ 40 w 105"/>
                <a:gd name="T53" fmla="*/ 166 h 166"/>
                <a:gd name="T54" fmla="*/ 25 w 105"/>
                <a:gd name="T55" fmla="*/ 156 h 166"/>
                <a:gd name="T56" fmla="*/ 10 w 105"/>
                <a:gd name="T57" fmla="*/ 141 h 166"/>
                <a:gd name="T58" fmla="*/ 0 w 105"/>
                <a:gd name="T59" fmla="*/ 126 h 166"/>
                <a:gd name="T60" fmla="*/ 20 w 105"/>
                <a:gd name="T61" fmla="*/ 116 h 166"/>
                <a:gd name="T62" fmla="*/ 30 w 105"/>
                <a:gd name="T63" fmla="*/ 131 h 166"/>
                <a:gd name="T64" fmla="*/ 40 w 105"/>
                <a:gd name="T65" fmla="*/ 141 h 166"/>
                <a:gd name="T66" fmla="*/ 55 w 105"/>
                <a:gd name="T67" fmla="*/ 146 h 166"/>
                <a:gd name="T68" fmla="*/ 65 w 105"/>
                <a:gd name="T69" fmla="*/ 141 h 166"/>
                <a:gd name="T70" fmla="*/ 75 w 105"/>
                <a:gd name="T71" fmla="*/ 136 h 166"/>
                <a:gd name="T72" fmla="*/ 80 w 105"/>
                <a:gd name="T73" fmla="*/ 131 h 166"/>
                <a:gd name="T74" fmla="*/ 85 w 105"/>
                <a:gd name="T75" fmla="*/ 121 h 166"/>
                <a:gd name="T76" fmla="*/ 80 w 105"/>
                <a:gd name="T77" fmla="*/ 111 h 166"/>
                <a:gd name="T78" fmla="*/ 80 w 105"/>
                <a:gd name="T79" fmla="*/ 106 h 166"/>
                <a:gd name="T80" fmla="*/ 75 w 105"/>
                <a:gd name="T81" fmla="*/ 101 h 166"/>
                <a:gd name="T82" fmla="*/ 70 w 105"/>
                <a:gd name="T83" fmla="*/ 96 h 166"/>
                <a:gd name="T84" fmla="*/ 60 w 105"/>
                <a:gd name="T85" fmla="*/ 91 h 166"/>
                <a:gd name="T86" fmla="*/ 50 w 105"/>
                <a:gd name="T87" fmla="*/ 86 h 166"/>
                <a:gd name="T88" fmla="*/ 40 w 105"/>
                <a:gd name="T89" fmla="*/ 81 h 166"/>
                <a:gd name="T90" fmla="*/ 30 w 105"/>
                <a:gd name="T91" fmla="*/ 76 h 166"/>
                <a:gd name="T92" fmla="*/ 25 w 105"/>
                <a:gd name="T93" fmla="*/ 71 h 166"/>
                <a:gd name="T94" fmla="*/ 20 w 105"/>
                <a:gd name="T95" fmla="*/ 66 h 166"/>
                <a:gd name="T96" fmla="*/ 15 w 105"/>
                <a:gd name="T97" fmla="*/ 61 h 166"/>
                <a:gd name="T98" fmla="*/ 10 w 105"/>
                <a:gd name="T99" fmla="*/ 55 h 166"/>
                <a:gd name="T100" fmla="*/ 10 w 105"/>
                <a:gd name="T101" fmla="*/ 45 h 166"/>
                <a:gd name="T102" fmla="*/ 10 w 105"/>
                <a:gd name="T103" fmla="*/ 40 h 166"/>
                <a:gd name="T104" fmla="*/ 10 w 105"/>
                <a:gd name="T105" fmla="*/ 25 h 166"/>
                <a:gd name="T106" fmla="*/ 20 w 105"/>
                <a:gd name="T107" fmla="*/ 10 h 166"/>
                <a:gd name="T108" fmla="*/ 35 w 105"/>
                <a:gd name="T109" fmla="*/ 0 h 166"/>
                <a:gd name="T110" fmla="*/ 55 w 105"/>
                <a:gd name="T111" fmla="*/ 0 h 166"/>
                <a:gd name="T112" fmla="*/ 65 w 105"/>
                <a:gd name="T113" fmla="*/ 0 h 166"/>
                <a:gd name="T114" fmla="*/ 80 w 105"/>
                <a:gd name="T115" fmla="*/ 5 h 166"/>
                <a:gd name="T116" fmla="*/ 90 w 105"/>
                <a:gd name="T117" fmla="*/ 10 h 166"/>
                <a:gd name="T118" fmla="*/ 100 w 105"/>
                <a:gd name="T119" fmla="*/ 20 h 16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5"/>
                <a:gd name="T181" fmla="*/ 0 h 166"/>
                <a:gd name="T182" fmla="*/ 105 w 105"/>
                <a:gd name="T183" fmla="*/ 166 h 16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5" h="166">
                  <a:moveTo>
                    <a:pt x="100" y="20"/>
                  </a:moveTo>
                  <a:lnTo>
                    <a:pt x="85" y="35"/>
                  </a:lnTo>
                  <a:lnTo>
                    <a:pt x="80" y="30"/>
                  </a:lnTo>
                  <a:lnTo>
                    <a:pt x="70" y="25"/>
                  </a:lnTo>
                  <a:lnTo>
                    <a:pt x="65" y="20"/>
                  </a:lnTo>
                  <a:lnTo>
                    <a:pt x="55" y="20"/>
                  </a:lnTo>
                  <a:lnTo>
                    <a:pt x="45" y="25"/>
                  </a:lnTo>
                  <a:lnTo>
                    <a:pt x="40" y="25"/>
                  </a:lnTo>
                  <a:lnTo>
                    <a:pt x="30" y="35"/>
                  </a:lnTo>
                  <a:lnTo>
                    <a:pt x="30" y="40"/>
                  </a:lnTo>
                  <a:lnTo>
                    <a:pt x="30" y="45"/>
                  </a:lnTo>
                  <a:lnTo>
                    <a:pt x="35" y="55"/>
                  </a:lnTo>
                  <a:lnTo>
                    <a:pt x="45" y="61"/>
                  </a:lnTo>
                  <a:lnTo>
                    <a:pt x="60" y="66"/>
                  </a:lnTo>
                  <a:lnTo>
                    <a:pt x="70" y="71"/>
                  </a:lnTo>
                  <a:lnTo>
                    <a:pt x="80" y="76"/>
                  </a:lnTo>
                  <a:lnTo>
                    <a:pt x="90" y="81"/>
                  </a:lnTo>
                  <a:lnTo>
                    <a:pt x="95" y="91"/>
                  </a:lnTo>
                  <a:lnTo>
                    <a:pt x="100" y="96"/>
                  </a:lnTo>
                  <a:lnTo>
                    <a:pt x="105" y="106"/>
                  </a:lnTo>
                  <a:lnTo>
                    <a:pt x="105" y="111"/>
                  </a:lnTo>
                  <a:lnTo>
                    <a:pt x="105" y="121"/>
                  </a:lnTo>
                  <a:lnTo>
                    <a:pt x="100" y="136"/>
                  </a:lnTo>
                  <a:lnTo>
                    <a:pt x="90" y="151"/>
                  </a:lnTo>
                  <a:lnTo>
                    <a:pt x="75" y="161"/>
                  </a:lnTo>
                  <a:lnTo>
                    <a:pt x="55" y="166"/>
                  </a:lnTo>
                  <a:lnTo>
                    <a:pt x="40" y="166"/>
                  </a:lnTo>
                  <a:lnTo>
                    <a:pt x="25" y="156"/>
                  </a:lnTo>
                  <a:lnTo>
                    <a:pt x="10" y="141"/>
                  </a:lnTo>
                  <a:lnTo>
                    <a:pt x="0" y="126"/>
                  </a:lnTo>
                  <a:lnTo>
                    <a:pt x="20" y="116"/>
                  </a:lnTo>
                  <a:lnTo>
                    <a:pt x="30" y="131"/>
                  </a:lnTo>
                  <a:lnTo>
                    <a:pt x="40" y="141"/>
                  </a:lnTo>
                  <a:lnTo>
                    <a:pt x="55" y="146"/>
                  </a:lnTo>
                  <a:lnTo>
                    <a:pt x="65" y="141"/>
                  </a:lnTo>
                  <a:lnTo>
                    <a:pt x="75" y="136"/>
                  </a:lnTo>
                  <a:lnTo>
                    <a:pt x="80" y="131"/>
                  </a:lnTo>
                  <a:lnTo>
                    <a:pt x="85" y="121"/>
                  </a:lnTo>
                  <a:lnTo>
                    <a:pt x="80" y="111"/>
                  </a:lnTo>
                  <a:lnTo>
                    <a:pt x="80" y="106"/>
                  </a:lnTo>
                  <a:lnTo>
                    <a:pt x="75" y="101"/>
                  </a:lnTo>
                  <a:lnTo>
                    <a:pt x="70" y="96"/>
                  </a:lnTo>
                  <a:lnTo>
                    <a:pt x="60" y="91"/>
                  </a:lnTo>
                  <a:lnTo>
                    <a:pt x="50" y="86"/>
                  </a:lnTo>
                  <a:lnTo>
                    <a:pt x="40" y="81"/>
                  </a:lnTo>
                  <a:lnTo>
                    <a:pt x="30" y="76"/>
                  </a:lnTo>
                  <a:lnTo>
                    <a:pt x="25" y="71"/>
                  </a:lnTo>
                  <a:lnTo>
                    <a:pt x="20" y="66"/>
                  </a:lnTo>
                  <a:lnTo>
                    <a:pt x="15" y="61"/>
                  </a:lnTo>
                  <a:lnTo>
                    <a:pt x="10" y="55"/>
                  </a:lnTo>
                  <a:lnTo>
                    <a:pt x="10" y="45"/>
                  </a:lnTo>
                  <a:lnTo>
                    <a:pt x="10" y="40"/>
                  </a:lnTo>
                  <a:lnTo>
                    <a:pt x="10" y="25"/>
                  </a:lnTo>
                  <a:lnTo>
                    <a:pt x="20" y="10"/>
                  </a:lnTo>
                  <a:lnTo>
                    <a:pt x="35" y="0"/>
                  </a:lnTo>
                  <a:lnTo>
                    <a:pt x="55" y="0"/>
                  </a:lnTo>
                  <a:lnTo>
                    <a:pt x="65" y="0"/>
                  </a:lnTo>
                  <a:lnTo>
                    <a:pt x="80" y="5"/>
                  </a:lnTo>
                  <a:lnTo>
                    <a:pt x="90" y="10"/>
                  </a:lnTo>
                  <a:lnTo>
                    <a:pt x="100" y="20"/>
                  </a:lnTo>
                  <a:close/>
                </a:path>
              </a:pathLst>
            </a:custGeom>
            <a:solidFill>
              <a:srgbClr val="000000"/>
            </a:solidFill>
            <a:ln w="0">
              <a:solidFill>
                <a:srgbClr val="000000"/>
              </a:solidFill>
              <a:round/>
              <a:headEnd/>
              <a:tailEnd/>
            </a:ln>
          </p:spPr>
          <p:txBody>
            <a:bodyPr/>
            <a:lstStyle/>
            <a:p>
              <a:endParaRPr lang="en-US"/>
            </a:p>
          </p:txBody>
        </p:sp>
        <p:sp>
          <p:nvSpPr>
            <p:cNvPr id="15377" name="Rectangle 27"/>
            <p:cNvSpPr>
              <a:spLocks noChangeArrowheads="1"/>
            </p:cNvSpPr>
            <p:nvPr/>
          </p:nvSpPr>
          <p:spPr bwMode="auto">
            <a:xfrm>
              <a:off x="1861" y="1351"/>
              <a:ext cx="20" cy="156"/>
            </a:xfrm>
            <a:prstGeom prst="rect">
              <a:avLst/>
            </a:prstGeom>
            <a:solidFill>
              <a:srgbClr val="000000"/>
            </a:solidFill>
            <a:ln w="0">
              <a:solidFill>
                <a:srgbClr val="000000"/>
              </a:solidFill>
              <a:miter lim="800000"/>
              <a:headEnd/>
              <a:tailEnd/>
            </a:ln>
          </p:spPr>
          <p:txBody>
            <a:bodyPr/>
            <a:lstStyle/>
            <a:p>
              <a:endParaRPr lang="en-US">
                <a:latin typeface="Century" pitchFamily="18" charset="0"/>
              </a:endParaRPr>
            </a:p>
          </p:txBody>
        </p:sp>
        <p:sp>
          <p:nvSpPr>
            <p:cNvPr id="15378" name="Freeform 26"/>
            <p:cNvSpPr>
              <a:spLocks/>
            </p:cNvSpPr>
            <p:nvPr/>
          </p:nvSpPr>
          <p:spPr bwMode="auto">
            <a:xfrm>
              <a:off x="1956" y="1351"/>
              <a:ext cx="100" cy="156"/>
            </a:xfrm>
            <a:custGeom>
              <a:avLst/>
              <a:gdLst>
                <a:gd name="T0" fmla="*/ 0 w 100"/>
                <a:gd name="T1" fmla="*/ 0 h 156"/>
                <a:gd name="T2" fmla="*/ 100 w 100"/>
                <a:gd name="T3" fmla="*/ 0 h 156"/>
                <a:gd name="T4" fmla="*/ 100 w 100"/>
                <a:gd name="T5" fmla="*/ 20 h 156"/>
                <a:gd name="T6" fmla="*/ 60 w 100"/>
                <a:gd name="T7" fmla="*/ 20 h 156"/>
                <a:gd name="T8" fmla="*/ 60 w 100"/>
                <a:gd name="T9" fmla="*/ 156 h 156"/>
                <a:gd name="T10" fmla="*/ 40 w 100"/>
                <a:gd name="T11" fmla="*/ 156 h 156"/>
                <a:gd name="T12" fmla="*/ 40 w 100"/>
                <a:gd name="T13" fmla="*/ 20 h 156"/>
                <a:gd name="T14" fmla="*/ 0 w 100"/>
                <a:gd name="T15" fmla="*/ 20 h 156"/>
                <a:gd name="T16" fmla="*/ 0 w 100"/>
                <a:gd name="T17" fmla="*/ 0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0"/>
                <a:gd name="T28" fmla="*/ 0 h 156"/>
                <a:gd name="T29" fmla="*/ 100 w 100"/>
                <a:gd name="T30" fmla="*/ 156 h 1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0" h="156">
                  <a:moveTo>
                    <a:pt x="0" y="0"/>
                  </a:moveTo>
                  <a:lnTo>
                    <a:pt x="100" y="0"/>
                  </a:lnTo>
                  <a:lnTo>
                    <a:pt x="100" y="20"/>
                  </a:lnTo>
                  <a:lnTo>
                    <a:pt x="60" y="20"/>
                  </a:lnTo>
                  <a:lnTo>
                    <a:pt x="60" y="156"/>
                  </a:lnTo>
                  <a:lnTo>
                    <a:pt x="40" y="156"/>
                  </a:lnTo>
                  <a:lnTo>
                    <a:pt x="40" y="20"/>
                  </a:lnTo>
                  <a:lnTo>
                    <a:pt x="0" y="20"/>
                  </a:lnTo>
                  <a:lnTo>
                    <a:pt x="0" y="0"/>
                  </a:lnTo>
                  <a:close/>
                </a:path>
              </a:pathLst>
            </a:custGeom>
            <a:solidFill>
              <a:srgbClr val="000000"/>
            </a:solidFill>
            <a:ln w="0">
              <a:solidFill>
                <a:srgbClr val="000000"/>
              </a:solidFill>
              <a:round/>
              <a:headEnd/>
              <a:tailEnd/>
            </a:ln>
          </p:spPr>
          <p:txBody>
            <a:bodyPr/>
            <a:lstStyle/>
            <a:p>
              <a:endParaRPr lang="en-US"/>
            </a:p>
          </p:txBody>
        </p:sp>
        <p:sp>
          <p:nvSpPr>
            <p:cNvPr id="15379" name="Freeform 25"/>
            <p:cNvSpPr>
              <a:spLocks/>
            </p:cNvSpPr>
            <p:nvPr/>
          </p:nvSpPr>
          <p:spPr bwMode="auto">
            <a:xfrm>
              <a:off x="2116" y="1351"/>
              <a:ext cx="125" cy="156"/>
            </a:xfrm>
            <a:custGeom>
              <a:avLst/>
              <a:gdLst>
                <a:gd name="T0" fmla="*/ 0 w 125"/>
                <a:gd name="T1" fmla="*/ 0 h 156"/>
                <a:gd name="T2" fmla="*/ 25 w 125"/>
                <a:gd name="T3" fmla="*/ 0 h 156"/>
                <a:gd name="T4" fmla="*/ 65 w 125"/>
                <a:gd name="T5" fmla="*/ 61 h 156"/>
                <a:gd name="T6" fmla="*/ 100 w 125"/>
                <a:gd name="T7" fmla="*/ 0 h 156"/>
                <a:gd name="T8" fmla="*/ 125 w 125"/>
                <a:gd name="T9" fmla="*/ 0 h 156"/>
                <a:gd name="T10" fmla="*/ 75 w 125"/>
                <a:gd name="T11" fmla="*/ 86 h 156"/>
                <a:gd name="T12" fmla="*/ 75 w 125"/>
                <a:gd name="T13" fmla="*/ 156 h 156"/>
                <a:gd name="T14" fmla="*/ 50 w 125"/>
                <a:gd name="T15" fmla="*/ 156 h 156"/>
                <a:gd name="T16" fmla="*/ 50 w 125"/>
                <a:gd name="T17" fmla="*/ 86 h 156"/>
                <a:gd name="T18" fmla="*/ 0 w 125"/>
                <a:gd name="T19" fmla="*/ 0 h 1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5"/>
                <a:gd name="T31" fmla="*/ 0 h 156"/>
                <a:gd name="T32" fmla="*/ 125 w 125"/>
                <a:gd name="T33" fmla="*/ 156 h 1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5" h="156">
                  <a:moveTo>
                    <a:pt x="0" y="0"/>
                  </a:moveTo>
                  <a:lnTo>
                    <a:pt x="25" y="0"/>
                  </a:lnTo>
                  <a:lnTo>
                    <a:pt x="65" y="61"/>
                  </a:lnTo>
                  <a:lnTo>
                    <a:pt x="100" y="0"/>
                  </a:lnTo>
                  <a:lnTo>
                    <a:pt x="125" y="0"/>
                  </a:lnTo>
                  <a:lnTo>
                    <a:pt x="75" y="86"/>
                  </a:lnTo>
                  <a:lnTo>
                    <a:pt x="75" y="156"/>
                  </a:lnTo>
                  <a:lnTo>
                    <a:pt x="50" y="156"/>
                  </a:lnTo>
                  <a:lnTo>
                    <a:pt x="50" y="86"/>
                  </a:lnTo>
                  <a:lnTo>
                    <a:pt x="0" y="0"/>
                  </a:lnTo>
                  <a:close/>
                </a:path>
              </a:pathLst>
            </a:custGeom>
            <a:solidFill>
              <a:srgbClr val="000000"/>
            </a:solidFill>
            <a:ln w="0">
              <a:solidFill>
                <a:srgbClr val="000000"/>
              </a:solidFill>
              <a:round/>
              <a:headEnd/>
              <a:tailEnd/>
            </a:ln>
          </p:spPr>
          <p:txBody>
            <a:bodyPr/>
            <a:lstStyle/>
            <a:p>
              <a:endParaRPr lang="en-US"/>
            </a:p>
          </p:txBody>
        </p:sp>
        <p:sp>
          <p:nvSpPr>
            <p:cNvPr id="15380" name="Freeform 24"/>
            <p:cNvSpPr>
              <a:spLocks noEditPoints="1"/>
            </p:cNvSpPr>
            <p:nvPr/>
          </p:nvSpPr>
          <p:spPr bwMode="auto">
            <a:xfrm>
              <a:off x="2376" y="1346"/>
              <a:ext cx="170" cy="166"/>
            </a:xfrm>
            <a:custGeom>
              <a:avLst/>
              <a:gdLst>
                <a:gd name="T0" fmla="*/ 0 w 170"/>
                <a:gd name="T1" fmla="*/ 81 h 166"/>
                <a:gd name="T2" fmla="*/ 0 w 170"/>
                <a:gd name="T3" fmla="*/ 61 h 166"/>
                <a:gd name="T4" fmla="*/ 10 w 170"/>
                <a:gd name="T5" fmla="*/ 40 h 166"/>
                <a:gd name="T6" fmla="*/ 25 w 170"/>
                <a:gd name="T7" fmla="*/ 25 h 166"/>
                <a:gd name="T8" fmla="*/ 40 w 170"/>
                <a:gd name="T9" fmla="*/ 10 h 166"/>
                <a:gd name="T10" fmla="*/ 60 w 170"/>
                <a:gd name="T11" fmla="*/ 0 h 166"/>
                <a:gd name="T12" fmla="*/ 85 w 170"/>
                <a:gd name="T13" fmla="*/ 0 h 166"/>
                <a:gd name="T14" fmla="*/ 105 w 170"/>
                <a:gd name="T15" fmla="*/ 0 h 166"/>
                <a:gd name="T16" fmla="*/ 125 w 170"/>
                <a:gd name="T17" fmla="*/ 10 h 166"/>
                <a:gd name="T18" fmla="*/ 145 w 170"/>
                <a:gd name="T19" fmla="*/ 25 h 166"/>
                <a:gd name="T20" fmla="*/ 160 w 170"/>
                <a:gd name="T21" fmla="*/ 40 h 166"/>
                <a:gd name="T22" fmla="*/ 165 w 170"/>
                <a:gd name="T23" fmla="*/ 61 h 166"/>
                <a:gd name="T24" fmla="*/ 170 w 170"/>
                <a:gd name="T25" fmla="*/ 81 h 166"/>
                <a:gd name="T26" fmla="*/ 170 w 170"/>
                <a:gd name="T27" fmla="*/ 106 h 166"/>
                <a:gd name="T28" fmla="*/ 160 w 170"/>
                <a:gd name="T29" fmla="*/ 126 h 166"/>
                <a:gd name="T30" fmla="*/ 145 w 170"/>
                <a:gd name="T31" fmla="*/ 141 h 166"/>
                <a:gd name="T32" fmla="*/ 125 w 170"/>
                <a:gd name="T33" fmla="*/ 156 h 166"/>
                <a:gd name="T34" fmla="*/ 105 w 170"/>
                <a:gd name="T35" fmla="*/ 166 h 166"/>
                <a:gd name="T36" fmla="*/ 85 w 170"/>
                <a:gd name="T37" fmla="*/ 166 h 166"/>
                <a:gd name="T38" fmla="*/ 60 w 170"/>
                <a:gd name="T39" fmla="*/ 166 h 166"/>
                <a:gd name="T40" fmla="*/ 40 w 170"/>
                <a:gd name="T41" fmla="*/ 156 h 166"/>
                <a:gd name="T42" fmla="*/ 25 w 170"/>
                <a:gd name="T43" fmla="*/ 141 h 166"/>
                <a:gd name="T44" fmla="*/ 10 w 170"/>
                <a:gd name="T45" fmla="*/ 126 h 166"/>
                <a:gd name="T46" fmla="*/ 0 w 170"/>
                <a:gd name="T47" fmla="*/ 106 h 166"/>
                <a:gd name="T48" fmla="*/ 0 w 170"/>
                <a:gd name="T49" fmla="*/ 81 h 166"/>
                <a:gd name="T50" fmla="*/ 150 w 170"/>
                <a:gd name="T51" fmla="*/ 86 h 166"/>
                <a:gd name="T52" fmla="*/ 145 w 170"/>
                <a:gd name="T53" fmla="*/ 66 h 166"/>
                <a:gd name="T54" fmla="*/ 140 w 170"/>
                <a:gd name="T55" fmla="*/ 50 h 166"/>
                <a:gd name="T56" fmla="*/ 130 w 170"/>
                <a:gd name="T57" fmla="*/ 40 h 166"/>
                <a:gd name="T58" fmla="*/ 115 w 170"/>
                <a:gd name="T59" fmla="*/ 30 h 166"/>
                <a:gd name="T60" fmla="*/ 100 w 170"/>
                <a:gd name="T61" fmla="*/ 25 h 166"/>
                <a:gd name="T62" fmla="*/ 85 w 170"/>
                <a:gd name="T63" fmla="*/ 20 h 166"/>
                <a:gd name="T64" fmla="*/ 65 w 170"/>
                <a:gd name="T65" fmla="*/ 25 h 166"/>
                <a:gd name="T66" fmla="*/ 50 w 170"/>
                <a:gd name="T67" fmla="*/ 30 h 166"/>
                <a:gd name="T68" fmla="*/ 40 w 170"/>
                <a:gd name="T69" fmla="*/ 40 h 166"/>
                <a:gd name="T70" fmla="*/ 30 w 170"/>
                <a:gd name="T71" fmla="*/ 50 h 166"/>
                <a:gd name="T72" fmla="*/ 20 w 170"/>
                <a:gd name="T73" fmla="*/ 66 h 166"/>
                <a:gd name="T74" fmla="*/ 20 w 170"/>
                <a:gd name="T75" fmla="*/ 86 h 166"/>
                <a:gd name="T76" fmla="*/ 20 w 170"/>
                <a:gd name="T77" fmla="*/ 101 h 166"/>
                <a:gd name="T78" fmla="*/ 30 w 170"/>
                <a:gd name="T79" fmla="*/ 116 h 166"/>
                <a:gd name="T80" fmla="*/ 40 w 170"/>
                <a:gd name="T81" fmla="*/ 126 h 166"/>
                <a:gd name="T82" fmla="*/ 55 w 170"/>
                <a:gd name="T83" fmla="*/ 136 h 166"/>
                <a:gd name="T84" fmla="*/ 70 w 170"/>
                <a:gd name="T85" fmla="*/ 141 h 166"/>
                <a:gd name="T86" fmla="*/ 85 w 170"/>
                <a:gd name="T87" fmla="*/ 146 h 166"/>
                <a:gd name="T88" fmla="*/ 100 w 170"/>
                <a:gd name="T89" fmla="*/ 141 h 166"/>
                <a:gd name="T90" fmla="*/ 115 w 170"/>
                <a:gd name="T91" fmla="*/ 136 h 166"/>
                <a:gd name="T92" fmla="*/ 130 w 170"/>
                <a:gd name="T93" fmla="*/ 126 h 166"/>
                <a:gd name="T94" fmla="*/ 140 w 170"/>
                <a:gd name="T95" fmla="*/ 116 h 166"/>
                <a:gd name="T96" fmla="*/ 145 w 170"/>
                <a:gd name="T97" fmla="*/ 101 h 166"/>
                <a:gd name="T98" fmla="*/ 150 w 170"/>
                <a:gd name="T99" fmla="*/ 86 h 16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0"/>
                <a:gd name="T151" fmla="*/ 0 h 166"/>
                <a:gd name="T152" fmla="*/ 170 w 170"/>
                <a:gd name="T153" fmla="*/ 166 h 16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0" h="166">
                  <a:moveTo>
                    <a:pt x="0" y="81"/>
                  </a:moveTo>
                  <a:lnTo>
                    <a:pt x="0" y="61"/>
                  </a:lnTo>
                  <a:lnTo>
                    <a:pt x="10" y="40"/>
                  </a:lnTo>
                  <a:lnTo>
                    <a:pt x="25" y="25"/>
                  </a:lnTo>
                  <a:lnTo>
                    <a:pt x="40" y="10"/>
                  </a:lnTo>
                  <a:lnTo>
                    <a:pt x="60" y="0"/>
                  </a:lnTo>
                  <a:lnTo>
                    <a:pt x="85" y="0"/>
                  </a:lnTo>
                  <a:lnTo>
                    <a:pt x="105" y="0"/>
                  </a:lnTo>
                  <a:lnTo>
                    <a:pt x="125" y="10"/>
                  </a:lnTo>
                  <a:lnTo>
                    <a:pt x="145" y="25"/>
                  </a:lnTo>
                  <a:lnTo>
                    <a:pt x="160" y="40"/>
                  </a:lnTo>
                  <a:lnTo>
                    <a:pt x="165" y="61"/>
                  </a:lnTo>
                  <a:lnTo>
                    <a:pt x="170" y="81"/>
                  </a:lnTo>
                  <a:lnTo>
                    <a:pt x="170" y="106"/>
                  </a:lnTo>
                  <a:lnTo>
                    <a:pt x="160" y="126"/>
                  </a:lnTo>
                  <a:lnTo>
                    <a:pt x="145" y="141"/>
                  </a:lnTo>
                  <a:lnTo>
                    <a:pt x="125" y="156"/>
                  </a:lnTo>
                  <a:lnTo>
                    <a:pt x="105" y="166"/>
                  </a:lnTo>
                  <a:lnTo>
                    <a:pt x="85" y="166"/>
                  </a:lnTo>
                  <a:lnTo>
                    <a:pt x="60" y="166"/>
                  </a:lnTo>
                  <a:lnTo>
                    <a:pt x="40" y="156"/>
                  </a:lnTo>
                  <a:lnTo>
                    <a:pt x="25" y="141"/>
                  </a:lnTo>
                  <a:lnTo>
                    <a:pt x="10" y="126"/>
                  </a:lnTo>
                  <a:lnTo>
                    <a:pt x="0" y="106"/>
                  </a:lnTo>
                  <a:lnTo>
                    <a:pt x="0" y="81"/>
                  </a:lnTo>
                  <a:close/>
                  <a:moveTo>
                    <a:pt x="150" y="86"/>
                  </a:moveTo>
                  <a:lnTo>
                    <a:pt x="145" y="66"/>
                  </a:lnTo>
                  <a:lnTo>
                    <a:pt x="140" y="50"/>
                  </a:lnTo>
                  <a:lnTo>
                    <a:pt x="130" y="40"/>
                  </a:lnTo>
                  <a:lnTo>
                    <a:pt x="115" y="30"/>
                  </a:lnTo>
                  <a:lnTo>
                    <a:pt x="100" y="25"/>
                  </a:lnTo>
                  <a:lnTo>
                    <a:pt x="85" y="20"/>
                  </a:lnTo>
                  <a:lnTo>
                    <a:pt x="65" y="25"/>
                  </a:lnTo>
                  <a:lnTo>
                    <a:pt x="50" y="30"/>
                  </a:lnTo>
                  <a:lnTo>
                    <a:pt x="40" y="40"/>
                  </a:lnTo>
                  <a:lnTo>
                    <a:pt x="30" y="50"/>
                  </a:lnTo>
                  <a:lnTo>
                    <a:pt x="20" y="66"/>
                  </a:lnTo>
                  <a:lnTo>
                    <a:pt x="20" y="86"/>
                  </a:lnTo>
                  <a:lnTo>
                    <a:pt x="20" y="101"/>
                  </a:lnTo>
                  <a:lnTo>
                    <a:pt x="30" y="116"/>
                  </a:lnTo>
                  <a:lnTo>
                    <a:pt x="40" y="126"/>
                  </a:lnTo>
                  <a:lnTo>
                    <a:pt x="55" y="136"/>
                  </a:lnTo>
                  <a:lnTo>
                    <a:pt x="70" y="141"/>
                  </a:lnTo>
                  <a:lnTo>
                    <a:pt x="85" y="146"/>
                  </a:lnTo>
                  <a:lnTo>
                    <a:pt x="100" y="141"/>
                  </a:lnTo>
                  <a:lnTo>
                    <a:pt x="115" y="136"/>
                  </a:lnTo>
                  <a:lnTo>
                    <a:pt x="130" y="126"/>
                  </a:lnTo>
                  <a:lnTo>
                    <a:pt x="140" y="116"/>
                  </a:lnTo>
                  <a:lnTo>
                    <a:pt x="145" y="101"/>
                  </a:lnTo>
                  <a:lnTo>
                    <a:pt x="150" y="86"/>
                  </a:lnTo>
                  <a:close/>
                </a:path>
              </a:pathLst>
            </a:custGeom>
            <a:solidFill>
              <a:srgbClr val="000000"/>
            </a:solidFill>
            <a:ln w="0">
              <a:solidFill>
                <a:srgbClr val="000000"/>
              </a:solidFill>
              <a:round/>
              <a:headEnd/>
              <a:tailEnd/>
            </a:ln>
          </p:spPr>
          <p:txBody>
            <a:bodyPr/>
            <a:lstStyle/>
            <a:p>
              <a:endParaRPr lang="en-US"/>
            </a:p>
          </p:txBody>
        </p:sp>
        <p:sp>
          <p:nvSpPr>
            <p:cNvPr id="15381" name="Freeform 23"/>
            <p:cNvSpPr>
              <a:spLocks/>
            </p:cNvSpPr>
            <p:nvPr/>
          </p:nvSpPr>
          <p:spPr bwMode="auto">
            <a:xfrm>
              <a:off x="2621" y="1351"/>
              <a:ext cx="86" cy="156"/>
            </a:xfrm>
            <a:custGeom>
              <a:avLst/>
              <a:gdLst>
                <a:gd name="T0" fmla="*/ 0 w 86"/>
                <a:gd name="T1" fmla="*/ 0 h 156"/>
                <a:gd name="T2" fmla="*/ 86 w 86"/>
                <a:gd name="T3" fmla="*/ 0 h 156"/>
                <a:gd name="T4" fmla="*/ 86 w 86"/>
                <a:gd name="T5" fmla="*/ 20 h 156"/>
                <a:gd name="T6" fmla="*/ 20 w 86"/>
                <a:gd name="T7" fmla="*/ 20 h 156"/>
                <a:gd name="T8" fmla="*/ 20 w 86"/>
                <a:gd name="T9" fmla="*/ 61 h 156"/>
                <a:gd name="T10" fmla="*/ 86 w 86"/>
                <a:gd name="T11" fmla="*/ 61 h 156"/>
                <a:gd name="T12" fmla="*/ 86 w 86"/>
                <a:gd name="T13" fmla="*/ 81 h 156"/>
                <a:gd name="T14" fmla="*/ 20 w 86"/>
                <a:gd name="T15" fmla="*/ 81 h 156"/>
                <a:gd name="T16" fmla="*/ 20 w 86"/>
                <a:gd name="T17" fmla="*/ 156 h 156"/>
                <a:gd name="T18" fmla="*/ 0 w 86"/>
                <a:gd name="T19" fmla="*/ 156 h 156"/>
                <a:gd name="T20" fmla="*/ 0 w 86"/>
                <a:gd name="T21" fmla="*/ 0 h 1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
                <a:gd name="T34" fmla="*/ 0 h 156"/>
                <a:gd name="T35" fmla="*/ 86 w 86"/>
                <a:gd name="T36" fmla="*/ 156 h 1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 h="156">
                  <a:moveTo>
                    <a:pt x="0" y="0"/>
                  </a:moveTo>
                  <a:lnTo>
                    <a:pt x="86" y="0"/>
                  </a:lnTo>
                  <a:lnTo>
                    <a:pt x="86" y="20"/>
                  </a:lnTo>
                  <a:lnTo>
                    <a:pt x="20" y="20"/>
                  </a:lnTo>
                  <a:lnTo>
                    <a:pt x="20" y="61"/>
                  </a:lnTo>
                  <a:lnTo>
                    <a:pt x="86" y="61"/>
                  </a:lnTo>
                  <a:lnTo>
                    <a:pt x="86" y="81"/>
                  </a:lnTo>
                  <a:lnTo>
                    <a:pt x="20" y="81"/>
                  </a:lnTo>
                  <a:lnTo>
                    <a:pt x="20" y="156"/>
                  </a:lnTo>
                  <a:lnTo>
                    <a:pt x="0" y="156"/>
                  </a:lnTo>
                  <a:lnTo>
                    <a:pt x="0" y="0"/>
                  </a:lnTo>
                  <a:close/>
                </a:path>
              </a:pathLst>
            </a:custGeom>
            <a:solidFill>
              <a:srgbClr val="000000"/>
            </a:solidFill>
            <a:ln w="0">
              <a:solidFill>
                <a:srgbClr val="000000"/>
              </a:solidFill>
              <a:round/>
              <a:headEnd/>
              <a:tailEnd/>
            </a:ln>
          </p:spPr>
          <p:txBody>
            <a:bodyPr/>
            <a:lstStyle/>
            <a:p>
              <a:endParaRPr lang="en-US"/>
            </a:p>
          </p:txBody>
        </p:sp>
        <p:sp>
          <p:nvSpPr>
            <p:cNvPr id="15382" name="Freeform 22"/>
            <p:cNvSpPr>
              <a:spLocks/>
            </p:cNvSpPr>
            <p:nvPr/>
          </p:nvSpPr>
          <p:spPr bwMode="auto">
            <a:xfrm>
              <a:off x="2872" y="1346"/>
              <a:ext cx="135" cy="171"/>
            </a:xfrm>
            <a:custGeom>
              <a:avLst/>
              <a:gdLst>
                <a:gd name="T0" fmla="*/ 0 w 135"/>
                <a:gd name="T1" fmla="*/ 0 h 171"/>
                <a:gd name="T2" fmla="*/ 115 w 135"/>
                <a:gd name="T3" fmla="*/ 116 h 171"/>
                <a:gd name="T4" fmla="*/ 115 w 135"/>
                <a:gd name="T5" fmla="*/ 5 h 171"/>
                <a:gd name="T6" fmla="*/ 135 w 135"/>
                <a:gd name="T7" fmla="*/ 5 h 171"/>
                <a:gd name="T8" fmla="*/ 135 w 135"/>
                <a:gd name="T9" fmla="*/ 171 h 171"/>
                <a:gd name="T10" fmla="*/ 20 w 135"/>
                <a:gd name="T11" fmla="*/ 50 h 171"/>
                <a:gd name="T12" fmla="*/ 20 w 135"/>
                <a:gd name="T13" fmla="*/ 161 h 171"/>
                <a:gd name="T14" fmla="*/ 0 w 135"/>
                <a:gd name="T15" fmla="*/ 161 h 171"/>
                <a:gd name="T16" fmla="*/ 0 w 135"/>
                <a:gd name="T17" fmla="*/ 0 h 1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5"/>
                <a:gd name="T28" fmla="*/ 0 h 171"/>
                <a:gd name="T29" fmla="*/ 135 w 135"/>
                <a:gd name="T30" fmla="*/ 171 h 1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5" h="171">
                  <a:moveTo>
                    <a:pt x="0" y="0"/>
                  </a:moveTo>
                  <a:lnTo>
                    <a:pt x="115" y="116"/>
                  </a:lnTo>
                  <a:lnTo>
                    <a:pt x="115" y="5"/>
                  </a:lnTo>
                  <a:lnTo>
                    <a:pt x="135" y="5"/>
                  </a:lnTo>
                  <a:lnTo>
                    <a:pt x="135" y="171"/>
                  </a:lnTo>
                  <a:lnTo>
                    <a:pt x="20" y="50"/>
                  </a:lnTo>
                  <a:lnTo>
                    <a:pt x="20" y="161"/>
                  </a:lnTo>
                  <a:lnTo>
                    <a:pt x="0" y="161"/>
                  </a:lnTo>
                  <a:lnTo>
                    <a:pt x="0" y="0"/>
                  </a:lnTo>
                  <a:close/>
                </a:path>
              </a:pathLst>
            </a:custGeom>
            <a:solidFill>
              <a:srgbClr val="000000"/>
            </a:solidFill>
            <a:ln w="0">
              <a:solidFill>
                <a:srgbClr val="000000"/>
              </a:solidFill>
              <a:round/>
              <a:headEnd/>
              <a:tailEnd/>
            </a:ln>
          </p:spPr>
          <p:txBody>
            <a:bodyPr/>
            <a:lstStyle/>
            <a:p>
              <a:endParaRPr lang="en-US"/>
            </a:p>
          </p:txBody>
        </p:sp>
        <p:sp>
          <p:nvSpPr>
            <p:cNvPr id="15383" name="Freeform 21"/>
            <p:cNvSpPr>
              <a:spLocks/>
            </p:cNvSpPr>
            <p:nvPr/>
          </p:nvSpPr>
          <p:spPr bwMode="auto">
            <a:xfrm>
              <a:off x="3087" y="1351"/>
              <a:ext cx="85" cy="156"/>
            </a:xfrm>
            <a:custGeom>
              <a:avLst/>
              <a:gdLst>
                <a:gd name="T0" fmla="*/ 0 w 85"/>
                <a:gd name="T1" fmla="*/ 0 h 156"/>
                <a:gd name="T2" fmla="*/ 85 w 85"/>
                <a:gd name="T3" fmla="*/ 0 h 156"/>
                <a:gd name="T4" fmla="*/ 85 w 85"/>
                <a:gd name="T5" fmla="*/ 20 h 156"/>
                <a:gd name="T6" fmla="*/ 20 w 85"/>
                <a:gd name="T7" fmla="*/ 20 h 156"/>
                <a:gd name="T8" fmla="*/ 20 w 85"/>
                <a:gd name="T9" fmla="*/ 61 h 156"/>
                <a:gd name="T10" fmla="*/ 85 w 85"/>
                <a:gd name="T11" fmla="*/ 61 h 156"/>
                <a:gd name="T12" fmla="*/ 85 w 85"/>
                <a:gd name="T13" fmla="*/ 81 h 156"/>
                <a:gd name="T14" fmla="*/ 20 w 85"/>
                <a:gd name="T15" fmla="*/ 81 h 156"/>
                <a:gd name="T16" fmla="*/ 20 w 85"/>
                <a:gd name="T17" fmla="*/ 136 h 156"/>
                <a:gd name="T18" fmla="*/ 85 w 85"/>
                <a:gd name="T19" fmla="*/ 136 h 156"/>
                <a:gd name="T20" fmla="*/ 85 w 85"/>
                <a:gd name="T21" fmla="*/ 156 h 156"/>
                <a:gd name="T22" fmla="*/ 0 w 85"/>
                <a:gd name="T23" fmla="*/ 156 h 156"/>
                <a:gd name="T24" fmla="*/ 0 w 85"/>
                <a:gd name="T25" fmla="*/ 0 h 1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5"/>
                <a:gd name="T40" fmla="*/ 0 h 156"/>
                <a:gd name="T41" fmla="*/ 85 w 85"/>
                <a:gd name="T42" fmla="*/ 156 h 1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5" h="156">
                  <a:moveTo>
                    <a:pt x="0" y="0"/>
                  </a:moveTo>
                  <a:lnTo>
                    <a:pt x="85" y="0"/>
                  </a:lnTo>
                  <a:lnTo>
                    <a:pt x="85" y="20"/>
                  </a:lnTo>
                  <a:lnTo>
                    <a:pt x="20" y="20"/>
                  </a:lnTo>
                  <a:lnTo>
                    <a:pt x="20" y="61"/>
                  </a:lnTo>
                  <a:lnTo>
                    <a:pt x="85" y="61"/>
                  </a:lnTo>
                  <a:lnTo>
                    <a:pt x="85" y="81"/>
                  </a:lnTo>
                  <a:lnTo>
                    <a:pt x="20" y="81"/>
                  </a:lnTo>
                  <a:lnTo>
                    <a:pt x="20" y="136"/>
                  </a:lnTo>
                  <a:lnTo>
                    <a:pt x="85" y="136"/>
                  </a:lnTo>
                  <a:lnTo>
                    <a:pt x="85" y="156"/>
                  </a:lnTo>
                  <a:lnTo>
                    <a:pt x="0" y="156"/>
                  </a:lnTo>
                  <a:lnTo>
                    <a:pt x="0" y="0"/>
                  </a:lnTo>
                  <a:close/>
                </a:path>
              </a:pathLst>
            </a:custGeom>
            <a:solidFill>
              <a:srgbClr val="000000"/>
            </a:solidFill>
            <a:ln w="0">
              <a:solidFill>
                <a:srgbClr val="000000"/>
              </a:solidFill>
              <a:round/>
              <a:headEnd/>
              <a:tailEnd/>
            </a:ln>
          </p:spPr>
          <p:txBody>
            <a:bodyPr/>
            <a:lstStyle/>
            <a:p>
              <a:endParaRPr lang="en-US"/>
            </a:p>
          </p:txBody>
        </p:sp>
        <p:sp>
          <p:nvSpPr>
            <p:cNvPr id="15384" name="Freeform 20"/>
            <p:cNvSpPr>
              <a:spLocks/>
            </p:cNvSpPr>
            <p:nvPr/>
          </p:nvSpPr>
          <p:spPr bwMode="auto">
            <a:xfrm>
              <a:off x="3237" y="1346"/>
              <a:ext cx="240" cy="166"/>
            </a:xfrm>
            <a:custGeom>
              <a:avLst/>
              <a:gdLst>
                <a:gd name="T0" fmla="*/ 120 w 240"/>
                <a:gd name="T1" fmla="*/ 0 h 166"/>
                <a:gd name="T2" fmla="*/ 170 w 240"/>
                <a:gd name="T3" fmla="*/ 116 h 166"/>
                <a:gd name="T4" fmla="*/ 215 w 240"/>
                <a:gd name="T5" fmla="*/ 5 h 166"/>
                <a:gd name="T6" fmla="*/ 240 w 240"/>
                <a:gd name="T7" fmla="*/ 5 h 166"/>
                <a:gd name="T8" fmla="*/ 170 w 240"/>
                <a:gd name="T9" fmla="*/ 166 h 166"/>
                <a:gd name="T10" fmla="*/ 120 w 240"/>
                <a:gd name="T11" fmla="*/ 50 h 166"/>
                <a:gd name="T12" fmla="*/ 70 w 240"/>
                <a:gd name="T13" fmla="*/ 166 h 166"/>
                <a:gd name="T14" fmla="*/ 0 w 240"/>
                <a:gd name="T15" fmla="*/ 5 h 166"/>
                <a:gd name="T16" fmla="*/ 20 w 240"/>
                <a:gd name="T17" fmla="*/ 5 h 166"/>
                <a:gd name="T18" fmla="*/ 70 w 240"/>
                <a:gd name="T19" fmla="*/ 116 h 166"/>
                <a:gd name="T20" fmla="*/ 120 w 240"/>
                <a:gd name="T21" fmla="*/ 0 h 1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0"/>
                <a:gd name="T34" fmla="*/ 0 h 166"/>
                <a:gd name="T35" fmla="*/ 240 w 240"/>
                <a:gd name="T36" fmla="*/ 166 h 1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0" h="166">
                  <a:moveTo>
                    <a:pt x="120" y="0"/>
                  </a:moveTo>
                  <a:lnTo>
                    <a:pt x="170" y="116"/>
                  </a:lnTo>
                  <a:lnTo>
                    <a:pt x="215" y="5"/>
                  </a:lnTo>
                  <a:lnTo>
                    <a:pt x="240" y="5"/>
                  </a:lnTo>
                  <a:lnTo>
                    <a:pt x="170" y="166"/>
                  </a:lnTo>
                  <a:lnTo>
                    <a:pt x="120" y="50"/>
                  </a:lnTo>
                  <a:lnTo>
                    <a:pt x="70" y="166"/>
                  </a:lnTo>
                  <a:lnTo>
                    <a:pt x="0" y="5"/>
                  </a:lnTo>
                  <a:lnTo>
                    <a:pt x="20" y="5"/>
                  </a:lnTo>
                  <a:lnTo>
                    <a:pt x="70" y="116"/>
                  </a:lnTo>
                  <a:lnTo>
                    <a:pt x="120" y="0"/>
                  </a:lnTo>
                  <a:close/>
                </a:path>
              </a:pathLst>
            </a:custGeom>
            <a:solidFill>
              <a:srgbClr val="000000"/>
            </a:solidFill>
            <a:ln w="0">
              <a:solidFill>
                <a:srgbClr val="000000"/>
              </a:solidFill>
              <a:round/>
              <a:headEnd/>
              <a:tailEnd/>
            </a:ln>
          </p:spPr>
          <p:txBody>
            <a:bodyPr/>
            <a:lstStyle/>
            <a:p>
              <a:endParaRPr lang="en-US"/>
            </a:p>
          </p:txBody>
        </p:sp>
        <p:sp>
          <p:nvSpPr>
            <p:cNvPr id="15385" name="Freeform 19"/>
            <p:cNvSpPr>
              <a:spLocks/>
            </p:cNvSpPr>
            <p:nvPr/>
          </p:nvSpPr>
          <p:spPr bwMode="auto">
            <a:xfrm>
              <a:off x="3597" y="1346"/>
              <a:ext cx="185" cy="166"/>
            </a:xfrm>
            <a:custGeom>
              <a:avLst/>
              <a:gdLst>
                <a:gd name="T0" fmla="*/ 140 w 185"/>
                <a:gd name="T1" fmla="*/ 0 h 166"/>
                <a:gd name="T2" fmla="*/ 185 w 185"/>
                <a:gd name="T3" fmla="*/ 161 h 166"/>
                <a:gd name="T4" fmla="*/ 165 w 185"/>
                <a:gd name="T5" fmla="*/ 161 h 166"/>
                <a:gd name="T6" fmla="*/ 140 w 185"/>
                <a:gd name="T7" fmla="*/ 61 h 166"/>
                <a:gd name="T8" fmla="*/ 95 w 185"/>
                <a:gd name="T9" fmla="*/ 166 h 166"/>
                <a:gd name="T10" fmla="*/ 50 w 185"/>
                <a:gd name="T11" fmla="*/ 61 h 166"/>
                <a:gd name="T12" fmla="*/ 25 w 185"/>
                <a:gd name="T13" fmla="*/ 161 h 166"/>
                <a:gd name="T14" fmla="*/ 0 w 185"/>
                <a:gd name="T15" fmla="*/ 161 h 166"/>
                <a:gd name="T16" fmla="*/ 45 w 185"/>
                <a:gd name="T17" fmla="*/ 0 h 166"/>
                <a:gd name="T18" fmla="*/ 95 w 185"/>
                <a:gd name="T19" fmla="*/ 116 h 166"/>
                <a:gd name="T20" fmla="*/ 140 w 185"/>
                <a:gd name="T21" fmla="*/ 0 h 1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5"/>
                <a:gd name="T34" fmla="*/ 0 h 166"/>
                <a:gd name="T35" fmla="*/ 185 w 185"/>
                <a:gd name="T36" fmla="*/ 166 h 1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5" h="166">
                  <a:moveTo>
                    <a:pt x="140" y="0"/>
                  </a:moveTo>
                  <a:lnTo>
                    <a:pt x="185" y="161"/>
                  </a:lnTo>
                  <a:lnTo>
                    <a:pt x="165" y="161"/>
                  </a:lnTo>
                  <a:lnTo>
                    <a:pt x="140" y="61"/>
                  </a:lnTo>
                  <a:lnTo>
                    <a:pt x="95" y="166"/>
                  </a:lnTo>
                  <a:lnTo>
                    <a:pt x="50" y="61"/>
                  </a:lnTo>
                  <a:lnTo>
                    <a:pt x="25" y="161"/>
                  </a:lnTo>
                  <a:lnTo>
                    <a:pt x="0" y="161"/>
                  </a:lnTo>
                  <a:lnTo>
                    <a:pt x="45" y="0"/>
                  </a:lnTo>
                  <a:lnTo>
                    <a:pt x="95" y="116"/>
                  </a:lnTo>
                  <a:lnTo>
                    <a:pt x="140" y="0"/>
                  </a:lnTo>
                  <a:close/>
                </a:path>
              </a:pathLst>
            </a:custGeom>
            <a:solidFill>
              <a:srgbClr val="000000"/>
            </a:solidFill>
            <a:ln w="0">
              <a:solidFill>
                <a:srgbClr val="000000"/>
              </a:solidFill>
              <a:round/>
              <a:headEnd/>
              <a:tailEnd/>
            </a:ln>
          </p:spPr>
          <p:txBody>
            <a:bodyPr/>
            <a:lstStyle/>
            <a:p>
              <a:endParaRPr lang="en-US"/>
            </a:p>
          </p:txBody>
        </p:sp>
        <p:sp>
          <p:nvSpPr>
            <p:cNvPr id="15386" name="Freeform 18"/>
            <p:cNvSpPr>
              <a:spLocks/>
            </p:cNvSpPr>
            <p:nvPr/>
          </p:nvSpPr>
          <p:spPr bwMode="auto">
            <a:xfrm>
              <a:off x="3852" y="1351"/>
              <a:ext cx="90" cy="156"/>
            </a:xfrm>
            <a:custGeom>
              <a:avLst/>
              <a:gdLst>
                <a:gd name="T0" fmla="*/ 0 w 90"/>
                <a:gd name="T1" fmla="*/ 0 h 156"/>
                <a:gd name="T2" fmla="*/ 90 w 90"/>
                <a:gd name="T3" fmla="*/ 0 h 156"/>
                <a:gd name="T4" fmla="*/ 90 w 90"/>
                <a:gd name="T5" fmla="*/ 20 h 156"/>
                <a:gd name="T6" fmla="*/ 25 w 90"/>
                <a:gd name="T7" fmla="*/ 20 h 156"/>
                <a:gd name="T8" fmla="*/ 25 w 90"/>
                <a:gd name="T9" fmla="*/ 61 h 156"/>
                <a:gd name="T10" fmla="*/ 90 w 90"/>
                <a:gd name="T11" fmla="*/ 61 h 156"/>
                <a:gd name="T12" fmla="*/ 90 w 90"/>
                <a:gd name="T13" fmla="*/ 81 h 156"/>
                <a:gd name="T14" fmla="*/ 25 w 90"/>
                <a:gd name="T15" fmla="*/ 81 h 156"/>
                <a:gd name="T16" fmla="*/ 25 w 90"/>
                <a:gd name="T17" fmla="*/ 136 h 156"/>
                <a:gd name="T18" fmla="*/ 90 w 90"/>
                <a:gd name="T19" fmla="*/ 136 h 156"/>
                <a:gd name="T20" fmla="*/ 90 w 90"/>
                <a:gd name="T21" fmla="*/ 156 h 156"/>
                <a:gd name="T22" fmla="*/ 0 w 90"/>
                <a:gd name="T23" fmla="*/ 156 h 156"/>
                <a:gd name="T24" fmla="*/ 0 w 90"/>
                <a:gd name="T25" fmla="*/ 0 h 1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0"/>
                <a:gd name="T40" fmla="*/ 0 h 156"/>
                <a:gd name="T41" fmla="*/ 90 w 90"/>
                <a:gd name="T42" fmla="*/ 156 h 1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0" h="156">
                  <a:moveTo>
                    <a:pt x="0" y="0"/>
                  </a:moveTo>
                  <a:lnTo>
                    <a:pt x="90" y="0"/>
                  </a:lnTo>
                  <a:lnTo>
                    <a:pt x="90" y="20"/>
                  </a:lnTo>
                  <a:lnTo>
                    <a:pt x="25" y="20"/>
                  </a:lnTo>
                  <a:lnTo>
                    <a:pt x="25" y="61"/>
                  </a:lnTo>
                  <a:lnTo>
                    <a:pt x="90" y="61"/>
                  </a:lnTo>
                  <a:lnTo>
                    <a:pt x="90" y="81"/>
                  </a:lnTo>
                  <a:lnTo>
                    <a:pt x="25" y="81"/>
                  </a:lnTo>
                  <a:lnTo>
                    <a:pt x="25" y="136"/>
                  </a:lnTo>
                  <a:lnTo>
                    <a:pt x="90" y="136"/>
                  </a:lnTo>
                  <a:lnTo>
                    <a:pt x="90" y="156"/>
                  </a:lnTo>
                  <a:lnTo>
                    <a:pt x="0" y="156"/>
                  </a:lnTo>
                  <a:lnTo>
                    <a:pt x="0" y="0"/>
                  </a:lnTo>
                  <a:close/>
                </a:path>
              </a:pathLst>
            </a:custGeom>
            <a:solidFill>
              <a:srgbClr val="000000"/>
            </a:solidFill>
            <a:ln w="0">
              <a:solidFill>
                <a:srgbClr val="000000"/>
              </a:solidFill>
              <a:round/>
              <a:headEnd/>
              <a:tailEnd/>
            </a:ln>
          </p:spPr>
          <p:txBody>
            <a:bodyPr/>
            <a:lstStyle/>
            <a:p>
              <a:endParaRPr lang="en-US"/>
            </a:p>
          </p:txBody>
        </p:sp>
        <p:sp>
          <p:nvSpPr>
            <p:cNvPr id="15387" name="Freeform 17"/>
            <p:cNvSpPr>
              <a:spLocks/>
            </p:cNvSpPr>
            <p:nvPr/>
          </p:nvSpPr>
          <p:spPr bwMode="auto">
            <a:xfrm>
              <a:off x="4007" y="1351"/>
              <a:ext cx="120" cy="156"/>
            </a:xfrm>
            <a:custGeom>
              <a:avLst/>
              <a:gdLst>
                <a:gd name="T0" fmla="*/ 0 w 120"/>
                <a:gd name="T1" fmla="*/ 0 h 156"/>
                <a:gd name="T2" fmla="*/ 25 w 120"/>
                <a:gd name="T3" fmla="*/ 0 h 156"/>
                <a:gd name="T4" fmla="*/ 60 w 120"/>
                <a:gd name="T5" fmla="*/ 56 h 156"/>
                <a:gd name="T6" fmla="*/ 95 w 120"/>
                <a:gd name="T7" fmla="*/ 0 h 156"/>
                <a:gd name="T8" fmla="*/ 120 w 120"/>
                <a:gd name="T9" fmla="*/ 0 h 156"/>
                <a:gd name="T10" fmla="*/ 70 w 120"/>
                <a:gd name="T11" fmla="*/ 76 h 156"/>
                <a:gd name="T12" fmla="*/ 120 w 120"/>
                <a:gd name="T13" fmla="*/ 156 h 156"/>
                <a:gd name="T14" fmla="*/ 95 w 120"/>
                <a:gd name="T15" fmla="*/ 156 h 156"/>
                <a:gd name="T16" fmla="*/ 60 w 120"/>
                <a:gd name="T17" fmla="*/ 96 h 156"/>
                <a:gd name="T18" fmla="*/ 25 w 120"/>
                <a:gd name="T19" fmla="*/ 156 h 156"/>
                <a:gd name="T20" fmla="*/ 0 w 120"/>
                <a:gd name="T21" fmla="*/ 156 h 156"/>
                <a:gd name="T22" fmla="*/ 50 w 120"/>
                <a:gd name="T23" fmla="*/ 76 h 156"/>
                <a:gd name="T24" fmla="*/ 0 w 120"/>
                <a:gd name="T25" fmla="*/ 0 h 1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
                <a:gd name="T40" fmla="*/ 0 h 156"/>
                <a:gd name="T41" fmla="*/ 120 w 120"/>
                <a:gd name="T42" fmla="*/ 156 h 1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 h="156">
                  <a:moveTo>
                    <a:pt x="0" y="0"/>
                  </a:moveTo>
                  <a:lnTo>
                    <a:pt x="25" y="0"/>
                  </a:lnTo>
                  <a:lnTo>
                    <a:pt x="60" y="56"/>
                  </a:lnTo>
                  <a:lnTo>
                    <a:pt x="95" y="0"/>
                  </a:lnTo>
                  <a:lnTo>
                    <a:pt x="120" y="0"/>
                  </a:lnTo>
                  <a:lnTo>
                    <a:pt x="70" y="76"/>
                  </a:lnTo>
                  <a:lnTo>
                    <a:pt x="120" y="156"/>
                  </a:lnTo>
                  <a:lnTo>
                    <a:pt x="95" y="156"/>
                  </a:lnTo>
                  <a:lnTo>
                    <a:pt x="60" y="96"/>
                  </a:lnTo>
                  <a:lnTo>
                    <a:pt x="25" y="156"/>
                  </a:lnTo>
                  <a:lnTo>
                    <a:pt x="0" y="156"/>
                  </a:lnTo>
                  <a:lnTo>
                    <a:pt x="50" y="76"/>
                  </a:lnTo>
                  <a:lnTo>
                    <a:pt x="0" y="0"/>
                  </a:lnTo>
                  <a:close/>
                </a:path>
              </a:pathLst>
            </a:custGeom>
            <a:solidFill>
              <a:srgbClr val="000000"/>
            </a:solidFill>
            <a:ln w="0">
              <a:solidFill>
                <a:srgbClr val="000000"/>
              </a:solidFill>
              <a:round/>
              <a:headEnd/>
              <a:tailEnd/>
            </a:ln>
          </p:spPr>
          <p:txBody>
            <a:bodyPr/>
            <a:lstStyle/>
            <a:p>
              <a:endParaRPr lang="en-US"/>
            </a:p>
          </p:txBody>
        </p:sp>
        <p:sp>
          <p:nvSpPr>
            <p:cNvPr id="15388" name="Rectangle 16"/>
            <p:cNvSpPr>
              <a:spLocks noChangeArrowheads="1"/>
            </p:cNvSpPr>
            <p:nvPr/>
          </p:nvSpPr>
          <p:spPr bwMode="auto">
            <a:xfrm>
              <a:off x="4202" y="1351"/>
              <a:ext cx="20" cy="156"/>
            </a:xfrm>
            <a:prstGeom prst="rect">
              <a:avLst/>
            </a:prstGeom>
            <a:solidFill>
              <a:srgbClr val="000000"/>
            </a:solidFill>
            <a:ln w="0">
              <a:solidFill>
                <a:srgbClr val="000000"/>
              </a:solidFill>
              <a:miter lim="800000"/>
              <a:headEnd/>
              <a:tailEnd/>
            </a:ln>
          </p:spPr>
          <p:txBody>
            <a:bodyPr/>
            <a:lstStyle/>
            <a:p>
              <a:endParaRPr lang="en-US">
                <a:latin typeface="Century" pitchFamily="18" charset="0"/>
              </a:endParaRPr>
            </a:p>
          </p:txBody>
        </p:sp>
        <p:sp>
          <p:nvSpPr>
            <p:cNvPr id="15389" name="Freeform 15"/>
            <p:cNvSpPr>
              <a:spLocks/>
            </p:cNvSpPr>
            <p:nvPr/>
          </p:nvSpPr>
          <p:spPr bwMode="auto">
            <a:xfrm>
              <a:off x="4302" y="1346"/>
              <a:ext cx="130" cy="166"/>
            </a:xfrm>
            <a:custGeom>
              <a:avLst/>
              <a:gdLst>
                <a:gd name="T0" fmla="*/ 130 w 130"/>
                <a:gd name="T1" fmla="*/ 10 h 166"/>
                <a:gd name="T2" fmla="*/ 130 w 130"/>
                <a:gd name="T3" fmla="*/ 35 h 166"/>
                <a:gd name="T4" fmla="*/ 110 w 130"/>
                <a:gd name="T5" fmla="*/ 25 h 166"/>
                <a:gd name="T6" fmla="*/ 85 w 130"/>
                <a:gd name="T7" fmla="*/ 20 h 166"/>
                <a:gd name="T8" fmla="*/ 70 w 130"/>
                <a:gd name="T9" fmla="*/ 25 h 166"/>
                <a:gd name="T10" fmla="*/ 55 w 130"/>
                <a:gd name="T11" fmla="*/ 30 h 166"/>
                <a:gd name="T12" fmla="*/ 40 w 130"/>
                <a:gd name="T13" fmla="*/ 40 h 166"/>
                <a:gd name="T14" fmla="*/ 30 w 130"/>
                <a:gd name="T15" fmla="*/ 50 h 166"/>
                <a:gd name="T16" fmla="*/ 20 w 130"/>
                <a:gd name="T17" fmla="*/ 66 h 166"/>
                <a:gd name="T18" fmla="*/ 20 w 130"/>
                <a:gd name="T19" fmla="*/ 81 h 166"/>
                <a:gd name="T20" fmla="*/ 25 w 130"/>
                <a:gd name="T21" fmla="*/ 101 h 166"/>
                <a:gd name="T22" fmla="*/ 30 w 130"/>
                <a:gd name="T23" fmla="*/ 116 h 166"/>
                <a:gd name="T24" fmla="*/ 40 w 130"/>
                <a:gd name="T25" fmla="*/ 126 h 166"/>
                <a:gd name="T26" fmla="*/ 55 w 130"/>
                <a:gd name="T27" fmla="*/ 136 h 166"/>
                <a:gd name="T28" fmla="*/ 70 w 130"/>
                <a:gd name="T29" fmla="*/ 141 h 166"/>
                <a:gd name="T30" fmla="*/ 90 w 130"/>
                <a:gd name="T31" fmla="*/ 146 h 166"/>
                <a:gd name="T32" fmla="*/ 110 w 130"/>
                <a:gd name="T33" fmla="*/ 141 h 166"/>
                <a:gd name="T34" fmla="*/ 130 w 130"/>
                <a:gd name="T35" fmla="*/ 131 h 166"/>
                <a:gd name="T36" fmla="*/ 130 w 130"/>
                <a:gd name="T37" fmla="*/ 156 h 166"/>
                <a:gd name="T38" fmla="*/ 110 w 130"/>
                <a:gd name="T39" fmla="*/ 166 h 166"/>
                <a:gd name="T40" fmla="*/ 85 w 130"/>
                <a:gd name="T41" fmla="*/ 166 h 166"/>
                <a:gd name="T42" fmla="*/ 65 w 130"/>
                <a:gd name="T43" fmla="*/ 166 h 166"/>
                <a:gd name="T44" fmla="*/ 40 w 130"/>
                <a:gd name="T45" fmla="*/ 156 h 166"/>
                <a:gd name="T46" fmla="*/ 25 w 130"/>
                <a:gd name="T47" fmla="*/ 141 h 166"/>
                <a:gd name="T48" fmla="*/ 10 w 130"/>
                <a:gd name="T49" fmla="*/ 126 h 166"/>
                <a:gd name="T50" fmla="*/ 0 w 130"/>
                <a:gd name="T51" fmla="*/ 106 h 166"/>
                <a:gd name="T52" fmla="*/ 0 w 130"/>
                <a:gd name="T53" fmla="*/ 81 h 166"/>
                <a:gd name="T54" fmla="*/ 0 w 130"/>
                <a:gd name="T55" fmla="*/ 61 h 166"/>
                <a:gd name="T56" fmla="*/ 10 w 130"/>
                <a:gd name="T57" fmla="*/ 40 h 166"/>
                <a:gd name="T58" fmla="*/ 25 w 130"/>
                <a:gd name="T59" fmla="*/ 25 h 166"/>
                <a:gd name="T60" fmla="*/ 40 w 130"/>
                <a:gd name="T61" fmla="*/ 10 h 166"/>
                <a:gd name="T62" fmla="*/ 60 w 130"/>
                <a:gd name="T63" fmla="*/ 0 h 166"/>
                <a:gd name="T64" fmla="*/ 85 w 130"/>
                <a:gd name="T65" fmla="*/ 0 h 166"/>
                <a:gd name="T66" fmla="*/ 110 w 130"/>
                <a:gd name="T67" fmla="*/ 0 h 166"/>
                <a:gd name="T68" fmla="*/ 130 w 130"/>
                <a:gd name="T69" fmla="*/ 10 h 1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0"/>
                <a:gd name="T106" fmla="*/ 0 h 166"/>
                <a:gd name="T107" fmla="*/ 130 w 130"/>
                <a:gd name="T108" fmla="*/ 166 h 16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0" h="166">
                  <a:moveTo>
                    <a:pt x="130" y="10"/>
                  </a:moveTo>
                  <a:lnTo>
                    <a:pt x="130" y="35"/>
                  </a:lnTo>
                  <a:lnTo>
                    <a:pt x="110" y="25"/>
                  </a:lnTo>
                  <a:lnTo>
                    <a:pt x="85" y="20"/>
                  </a:lnTo>
                  <a:lnTo>
                    <a:pt x="70" y="25"/>
                  </a:lnTo>
                  <a:lnTo>
                    <a:pt x="55" y="30"/>
                  </a:lnTo>
                  <a:lnTo>
                    <a:pt x="40" y="40"/>
                  </a:lnTo>
                  <a:lnTo>
                    <a:pt x="30" y="50"/>
                  </a:lnTo>
                  <a:lnTo>
                    <a:pt x="20" y="66"/>
                  </a:lnTo>
                  <a:lnTo>
                    <a:pt x="20" y="81"/>
                  </a:lnTo>
                  <a:lnTo>
                    <a:pt x="25" y="101"/>
                  </a:lnTo>
                  <a:lnTo>
                    <a:pt x="30" y="116"/>
                  </a:lnTo>
                  <a:lnTo>
                    <a:pt x="40" y="126"/>
                  </a:lnTo>
                  <a:lnTo>
                    <a:pt x="55" y="136"/>
                  </a:lnTo>
                  <a:lnTo>
                    <a:pt x="70" y="141"/>
                  </a:lnTo>
                  <a:lnTo>
                    <a:pt x="90" y="146"/>
                  </a:lnTo>
                  <a:lnTo>
                    <a:pt x="110" y="141"/>
                  </a:lnTo>
                  <a:lnTo>
                    <a:pt x="130" y="131"/>
                  </a:lnTo>
                  <a:lnTo>
                    <a:pt x="130" y="156"/>
                  </a:lnTo>
                  <a:lnTo>
                    <a:pt x="110" y="166"/>
                  </a:lnTo>
                  <a:lnTo>
                    <a:pt x="85" y="166"/>
                  </a:lnTo>
                  <a:lnTo>
                    <a:pt x="65" y="166"/>
                  </a:lnTo>
                  <a:lnTo>
                    <a:pt x="40" y="156"/>
                  </a:lnTo>
                  <a:lnTo>
                    <a:pt x="25" y="141"/>
                  </a:lnTo>
                  <a:lnTo>
                    <a:pt x="10" y="126"/>
                  </a:lnTo>
                  <a:lnTo>
                    <a:pt x="0" y="106"/>
                  </a:lnTo>
                  <a:lnTo>
                    <a:pt x="0" y="81"/>
                  </a:lnTo>
                  <a:lnTo>
                    <a:pt x="0" y="61"/>
                  </a:lnTo>
                  <a:lnTo>
                    <a:pt x="10" y="40"/>
                  </a:lnTo>
                  <a:lnTo>
                    <a:pt x="25" y="25"/>
                  </a:lnTo>
                  <a:lnTo>
                    <a:pt x="40" y="10"/>
                  </a:lnTo>
                  <a:lnTo>
                    <a:pt x="60" y="0"/>
                  </a:lnTo>
                  <a:lnTo>
                    <a:pt x="85" y="0"/>
                  </a:lnTo>
                  <a:lnTo>
                    <a:pt x="110" y="0"/>
                  </a:lnTo>
                  <a:lnTo>
                    <a:pt x="130" y="10"/>
                  </a:lnTo>
                  <a:close/>
                </a:path>
              </a:pathLst>
            </a:custGeom>
            <a:solidFill>
              <a:srgbClr val="000000"/>
            </a:solidFill>
            <a:ln w="0">
              <a:solidFill>
                <a:srgbClr val="000000"/>
              </a:solidFill>
              <a:round/>
              <a:headEnd/>
              <a:tailEnd/>
            </a:ln>
          </p:spPr>
          <p:txBody>
            <a:bodyPr/>
            <a:lstStyle/>
            <a:p>
              <a:endParaRPr lang="en-US"/>
            </a:p>
          </p:txBody>
        </p:sp>
        <p:sp>
          <p:nvSpPr>
            <p:cNvPr id="15390" name="Freeform 14"/>
            <p:cNvSpPr>
              <a:spLocks noEditPoints="1"/>
            </p:cNvSpPr>
            <p:nvPr/>
          </p:nvSpPr>
          <p:spPr bwMode="auto">
            <a:xfrm>
              <a:off x="4503" y="1346"/>
              <a:ext cx="170" cy="166"/>
            </a:xfrm>
            <a:custGeom>
              <a:avLst/>
              <a:gdLst>
                <a:gd name="T0" fmla="*/ 0 w 170"/>
                <a:gd name="T1" fmla="*/ 81 h 166"/>
                <a:gd name="T2" fmla="*/ 0 w 170"/>
                <a:gd name="T3" fmla="*/ 61 h 166"/>
                <a:gd name="T4" fmla="*/ 10 w 170"/>
                <a:gd name="T5" fmla="*/ 40 h 166"/>
                <a:gd name="T6" fmla="*/ 25 w 170"/>
                <a:gd name="T7" fmla="*/ 25 h 166"/>
                <a:gd name="T8" fmla="*/ 45 w 170"/>
                <a:gd name="T9" fmla="*/ 10 h 166"/>
                <a:gd name="T10" fmla="*/ 65 w 170"/>
                <a:gd name="T11" fmla="*/ 0 h 166"/>
                <a:gd name="T12" fmla="*/ 85 w 170"/>
                <a:gd name="T13" fmla="*/ 0 h 166"/>
                <a:gd name="T14" fmla="*/ 110 w 170"/>
                <a:gd name="T15" fmla="*/ 0 h 166"/>
                <a:gd name="T16" fmla="*/ 130 w 170"/>
                <a:gd name="T17" fmla="*/ 10 h 166"/>
                <a:gd name="T18" fmla="*/ 145 w 170"/>
                <a:gd name="T19" fmla="*/ 25 h 166"/>
                <a:gd name="T20" fmla="*/ 160 w 170"/>
                <a:gd name="T21" fmla="*/ 40 h 166"/>
                <a:gd name="T22" fmla="*/ 170 w 170"/>
                <a:gd name="T23" fmla="*/ 61 h 166"/>
                <a:gd name="T24" fmla="*/ 170 w 170"/>
                <a:gd name="T25" fmla="*/ 81 h 166"/>
                <a:gd name="T26" fmla="*/ 170 w 170"/>
                <a:gd name="T27" fmla="*/ 106 h 166"/>
                <a:gd name="T28" fmla="*/ 160 w 170"/>
                <a:gd name="T29" fmla="*/ 126 h 166"/>
                <a:gd name="T30" fmla="*/ 145 w 170"/>
                <a:gd name="T31" fmla="*/ 141 h 166"/>
                <a:gd name="T32" fmla="*/ 130 w 170"/>
                <a:gd name="T33" fmla="*/ 156 h 166"/>
                <a:gd name="T34" fmla="*/ 110 w 170"/>
                <a:gd name="T35" fmla="*/ 166 h 166"/>
                <a:gd name="T36" fmla="*/ 85 w 170"/>
                <a:gd name="T37" fmla="*/ 166 h 166"/>
                <a:gd name="T38" fmla="*/ 65 w 170"/>
                <a:gd name="T39" fmla="*/ 166 h 166"/>
                <a:gd name="T40" fmla="*/ 40 w 170"/>
                <a:gd name="T41" fmla="*/ 156 h 166"/>
                <a:gd name="T42" fmla="*/ 25 w 170"/>
                <a:gd name="T43" fmla="*/ 141 h 166"/>
                <a:gd name="T44" fmla="*/ 10 w 170"/>
                <a:gd name="T45" fmla="*/ 126 h 166"/>
                <a:gd name="T46" fmla="*/ 0 w 170"/>
                <a:gd name="T47" fmla="*/ 106 h 166"/>
                <a:gd name="T48" fmla="*/ 0 w 170"/>
                <a:gd name="T49" fmla="*/ 81 h 166"/>
                <a:gd name="T50" fmla="*/ 150 w 170"/>
                <a:gd name="T51" fmla="*/ 86 h 166"/>
                <a:gd name="T52" fmla="*/ 145 w 170"/>
                <a:gd name="T53" fmla="*/ 66 h 166"/>
                <a:gd name="T54" fmla="*/ 140 w 170"/>
                <a:gd name="T55" fmla="*/ 50 h 166"/>
                <a:gd name="T56" fmla="*/ 130 w 170"/>
                <a:gd name="T57" fmla="*/ 40 h 166"/>
                <a:gd name="T58" fmla="*/ 115 w 170"/>
                <a:gd name="T59" fmla="*/ 30 h 166"/>
                <a:gd name="T60" fmla="*/ 100 w 170"/>
                <a:gd name="T61" fmla="*/ 25 h 166"/>
                <a:gd name="T62" fmla="*/ 85 w 170"/>
                <a:gd name="T63" fmla="*/ 20 h 166"/>
                <a:gd name="T64" fmla="*/ 70 w 170"/>
                <a:gd name="T65" fmla="*/ 25 h 166"/>
                <a:gd name="T66" fmla="*/ 55 w 170"/>
                <a:gd name="T67" fmla="*/ 30 h 166"/>
                <a:gd name="T68" fmla="*/ 40 w 170"/>
                <a:gd name="T69" fmla="*/ 40 h 166"/>
                <a:gd name="T70" fmla="*/ 30 w 170"/>
                <a:gd name="T71" fmla="*/ 50 h 166"/>
                <a:gd name="T72" fmla="*/ 25 w 170"/>
                <a:gd name="T73" fmla="*/ 66 h 166"/>
                <a:gd name="T74" fmla="*/ 20 w 170"/>
                <a:gd name="T75" fmla="*/ 86 h 166"/>
                <a:gd name="T76" fmla="*/ 25 w 170"/>
                <a:gd name="T77" fmla="*/ 101 h 166"/>
                <a:gd name="T78" fmla="*/ 30 w 170"/>
                <a:gd name="T79" fmla="*/ 116 h 166"/>
                <a:gd name="T80" fmla="*/ 40 w 170"/>
                <a:gd name="T81" fmla="*/ 126 h 166"/>
                <a:gd name="T82" fmla="*/ 55 w 170"/>
                <a:gd name="T83" fmla="*/ 136 h 166"/>
                <a:gd name="T84" fmla="*/ 70 w 170"/>
                <a:gd name="T85" fmla="*/ 141 h 166"/>
                <a:gd name="T86" fmla="*/ 85 w 170"/>
                <a:gd name="T87" fmla="*/ 146 h 166"/>
                <a:gd name="T88" fmla="*/ 105 w 170"/>
                <a:gd name="T89" fmla="*/ 141 h 166"/>
                <a:gd name="T90" fmla="*/ 120 w 170"/>
                <a:gd name="T91" fmla="*/ 136 h 166"/>
                <a:gd name="T92" fmla="*/ 130 w 170"/>
                <a:gd name="T93" fmla="*/ 126 h 166"/>
                <a:gd name="T94" fmla="*/ 140 w 170"/>
                <a:gd name="T95" fmla="*/ 116 h 166"/>
                <a:gd name="T96" fmla="*/ 145 w 170"/>
                <a:gd name="T97" fmla="*/ 101 h 166"/>
                <a:gd name="T98" fmla="*/ 150 w 170"/>
                <a:gd name="T99" fmla="*/ 86 h 16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0"/>
                <a:gd name="T151" fmla="*/ 0 h 166"/>
                <a:gd name="T152" fmla="*/ 170 w 170"/>
                <a:gd name="T153" fmla="*/ 166 h 16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0" h="166">
                  <a:moveTo>
                    <a:pt x="0" y="81"/>
                  </a:moveTo>
                  <a:lnTo>
                    <a:pt x="0" y="61"/>
                  </a:lnTo>
                  <a:lnTo>
                    <a:pt x="10" y="40"/>
                  </a:lnTo>
                  <a:lnTo>
                    <a:pt x="25" y="25"/>
                  </a:lnTo>
                  <a:lnTo>
                    <a:pt x="45" y="10"/>
                  </a:lnTo>
                  <a:lnTo>
                    <a:pt x="65" y="0"/>
                  </a:lnTo>
                  <a:lnTo>
                    <a:pt x="85" y="0"/>
                  </a:lnTo>
                  <a:lnTo>
                    <a:pt x="110" y="0"/>
                  </a:lnTo>
                  <a:lnTo>
                    <a:pt x="130" y="10"/>
                  </a:lnTo>
                  <a:lnTo>
                    <a:pt x="145" y="25"/>
                  </a:lnTo>
                  <a:lnTo>
                    <a:pt x="160" y="40"/>
                  </a:lnTo>
                  <a:lnTo>
                    <a:pt x="170" y="61"/>
                  </a:lnTo>
                  <a:lnTo>
                    <a:pt x="170" y="81"/>
                  </a:lnTo>
                  <a:lnTo>
                    <a:pt x="170" y="106"/>
                  </a:lnTo>
                  <a:lnTo>
                    <a:pt x="160" y="126"/>
                  </a:lnTo>
                  <a:lnTo>
                    <a:pt x="145" y="141"/>
                  </a:lnTo>
                  <a:lnTo>
                    <a:pt x="130" y="156"/>
                  </a:lnTo>
                  <a:lnTo>
                    <a:pt x="110" y="166"/>
                  </a:lnTo>
                  <a:lnTo>
                    <a:pt x="85" y="166"/>
                  </a:lnTo>
                  <a:lnTo>
                    <a:pt x="65" y="166"/>
                  </a:lnTo>
                  <a:lnTo>
                    <a:pt x="40" y="156"/>
                  </a:lnTo>
                  <a:lnTo>
                    <a:pt x="25" y="141"/>
                  </a:lnTo>
                  <a:lnTo>
                    <a:pt x="10" y="126"/>
                  </a:lnTo>
                  <a:lnTo>
                    <a:pt x="0" y="106"/>
                  </a:lnTo>
                  <a:lnTo>
                    <a:pt x="0" y="81"/>
                  </a:lnTo>
                  <a:close/>
                  <a:moveTo>
                    <a:pt x="150" y="86"/>
                  </a:moveTo>
                  <a:lnTo>
                    <a:pt x="145" y="66"/>
                  </a:lnTo>
                  <a:lnTo>
                    <a:pt x="140" y="50"/>
                  </a:lnTo>
                  <a:lnTo>
                    <a:pt x="130" y="40"/>
                  </a:lnTo>
                  <a:lnTo>
                    <a:pt x="115" y="30"/>
                  </a:lnTo>
                  <a:lnTo>
                    <a:pt x="100" y="25"/>
                  </a:lnTo>
                  <a:lnTo>
                    <a:pt x="85" y="20"/>
                  </a:lnTo>
                  <a:lnTo>
                    <a:pt x="70" y="25"/>
                  </a:lnTo>
                  <a:lnTo>
                    <a:pt x="55" y="30"/>
                  </a:lnTo>
                  <a:lnTo>
                    <a:pt x="40" y="40"/>
                  </a:lnTo>
                  <a:lnTo>
                    <a:pt x="30" y="50"/>
                  </a:lnTo>
                  <a:lnTo>
                    <a:pt x="25" y="66"/>
                  </a:lnTo>
                  <a:lnTo>
                    <a:pt x="20" y="86"/>
                  </a:lnTo>
                  <a:lnTo>
                    <a:pt x="25" y="101"/>
                  </a:lnTo>
                  <a:lnTo>
                    <a:pt x="30" y="116"/>
                  </a:lnTo>
                  <a:lnTo>
                    <a:pt x="40" y="126"/>
                  </a:lnTo>
                  <a:lnTo>
                    <a:pt x="55" y="136"/>
                  </a:lnTo>
                  <a:lnTo>
                    <a:pt x="70" y="141"/>
                  </a:lnTo>
                  <a:lnTo>
                    <a:pt x="85" y="146"/>
                  </a:lnTo>
                  <a:lnTo>
                    <a:pt x="105" y="141"/>
                  </a:lnTo>
                  <a:lnTo>
                    <a:pt x="120" y="136"/>
                  </a:lnTo>
                  <a:lnTo>
                    <a:pt x="130" y="126"/>
                  </a:lnTo>
                  <a:lnTo>
                    <a:pt x="140" y="116"/>
                  </a:lnTo>
                  <a:lnTo>
                    <a:pt x="145" y="101"/>
                  </a:lnTo>
                  <a:lnTo>
                    <a:pt x="150" y="86"/>
                  </a:lnTo>
                  <a:close/>
                </a:path>
              </a:pathLst>
            </a:custGeom>
            <a:solidFill>
              <a:srgbClr val="000000"/>
            </a:solidFill>
            <a:ln w="0">
              <a:solidFill>
                <a:srgbClr val="000000"/>
              </a:solidFill>
              <a:round/>
              <a:headEnd/>
              <a:tailEnd/>
            </a:ln>
          </p:spPr>
          <p:txBody>
            <a:bodyPr/>
            <a:lstStyle/>
            <a:p>
              <a:endParaRPr lang="en-US"/>
            </a:p>
          </p:txBody>
        </p:sp>
        <p:sp>
          <p:nvSpPr>
            <p:cNvPr id="15391" name="Line 13"/>
            <p:cNvSpPr>
              <a:spLocks noChangeShapeType="1"/>
            </p:cNvSpPr>
            <p:nvPr/>
          </p:nvSpPr>
          <p:spPr bwMode="auto">
            <a:xfrm flipH="1">
              <a:off x="30" y="1642"/>
              <a:ext cx="4643" cy="0"/>
            </a:xfrm>
            <a:prstGeom prst="line">
              <a:avLst/>
            </a:prstGeom>
            <a:noFill/>
            <a:ln w="6350">
              <a:solidFill>
                <a:srgbClr val="000000"/>
              </a:solidFill>
              <a:round/>
              <a:headEnd/>
              <a:tailEnd/>
            </a:ln>
          </p:spPr>
          <p:txBody>
            <a:bodyPr/>
            <a:lstStyle/>
            <a:p>
              <a:endParaRPr lang="en-US"/>
            </a:p>
          </p:txBody>
        </p:sp>
        <p:sp>
          <p:nvSpPr>
            <p:cNvPr id="15392" name="Freeform 12"/>
            <p:cNvSpPr>
              <a:spLocks/>
            </p:cNvSpPr>
            <p:nvPr/>
          </p:nvSpPr>
          <p:spPr bwMode="auto">
            <a:xfrm>
              <a:off x="1021" y="400"/>
              <a:ext cx="425" cy="661"/>
            </a:xfrm>
            <a:custGeom>
              <a:avLst/>
              <a:gdLst>
                <a:gd name="T0" fmla="*/ 425 w 425"/>
                <a:gd name="T1" fmla="*/ 661 h 661"/>
                <a:gd name="T2" fmla="*/ 410 w 425"/>
                <a:gd name="T3" fmla="*/ 661 h 661"/>
                <a:gd name="T4" fmla="*/ 380 w 425"/>
                <a:gd name="T5" fmla="*/ 651 h 661"/>
                <a:gd name="T6" fmla="*/ 335 w 425"/>
                <a:gd name="T7" fmla="*/ 636 h 661"/>
                <a:gd name="T8" fmla="*/ 280 w 425"/>
                <a:gd name="T9" fmla="*/ 616 h 661"/>
                <a:gd name="T10" fmla="*/ 225 w 425"/>
                <a:gd name="T11" fmla="*/ 601 h 661"/>
                <a:gd name="T12" fmla="*/ 170 w 425"/>
                <a:gd name="T13" fmla="*/ 591 h 661"/>
                <a:gd name="T14" fmla="*/ 120 w 425"/>
                <a:gd name="T15" fmla="*/ 581 h 661"/>
                <a:gd name="T16" fmla="*/ 85 w 425"/>
                <a:gd name="T17" fmla="*/ 581 h 661"/>
                <a:gd name="T18" fmla="*/ 40 w 425"/>
                <a:gd name="T19" fmla="*/ 586 h 661"/>
                <a:gd name="T20" fmla="*/ 15 w 425"/>
                <a:gd name="T21" fmla="*/ 591 h 661"/>
                <a:gd name="T22" fmla="*/ 0 w 425"/>
                <a:gd name="T23" fmla="*/ 596 h 661"/>
                <a:gd name="T24" fmla="*/ 0 w 425"/>
                <a:gd name="T25" fmla="*/ 596 h 661"/>
                <a:gd name="T26" fmla="*/ 5 w 425"/>
                <a:gd name="T27" fmla="*/ 0 h 661"/>
                <a:gd name="T28" fmla="*/ 400 w 425"/>
                <a:gd name="T29" fmla="*/ 156 h 661"/>
                <a:gd name="T30" fmla="*/ 425 w 425"/>
                <a:gd name="T31" fmla="*/ 661 h 6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25"/>
                <a:gd name="T49" fmla="*/ 0 h 661"/>
                <a:gd name="T50" fmla="*/ 425 w 425"/>
                <a:gd name="T51" fmla="*/ 661 h 6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25" h="661">
                  <a:moveTo>
                    <a:pt x="425" y="661"/>
                  </a:moveTo>
                  <a:lnTo>
                    <a:pt x="410" y="661"/>
                  </a:lnTo>
                  <a:lnTo>
                    <a:pt x="380" y="651"/>
                  </a:lnTo>
                  <a:lnTo>
                    <a:pt x="335" y="636"/>
                  </a:lnTo>
                  <a:lnTo>
                    <a:pt x="280" y="616"/>
                  </a:lnTo>
                  <a:lnTo>
                    <a:pt x="225" y="601"/>
                  </a:lnTo>
                  <a:lnTo>
                    <a:pt x="170" y="591"/>
                  </a:lnTo>
                  <a:lnTo>
                    <a:pt x="120" y="581"/>
                  </a:lnTo>
                  <a:lnTo>
                    <a:pt x="85" y="581"/>
                  </a:lnTo>
                  <a:lnTo>
                    <a:pt x="40" y="586"/>
                  </a:lnTo>
                  <a:lnTo>
                    <a:pt x="15" y="591"/>
                  </a:lnTo>
                  <a:lnTo>
                    <a:pt x="0" y="596"/>
                  </a:lnTo>
                  <a:lnTo>
                    <a:pt x="5" y="0"/>
                  </a:lnTo>
                  <a:lnTo>
                    <a:pt x="400" y="156"/>
                  </a:lnTo>
                  <a:lnTo>
                    <a:pt x="425" y="661"/>
                  </a:lnTo>
                  <a:close/>
                </a:path>
              </a:pathLst>
            </a:custGeom>
            <a:solidFill>
              <a:srgbClr val="FFFFFF"/>
            </a:solidFill>
            <a:ln w="0">
              <a:solidFill>
                <a:srgbClr val="FFFFFF"/>
              </a:solidFill>
              <a:round/>
              <a:headEnd/>
              <a:tailEnd/>
            </a:ln>
          </p:spPr>
          <p:txBody>
            <a:bodyPr/>
            <a:lstStyle/>
            <a:p>
              <a:endParaRPr lang="en-US"/>
            </a:p>
          </p:txBody>
        </p:sp>
        <p:sp>
          <p:nvSpPr>
            <p:cNvPr id="15393" name="Freeform 11"/>
            <p:cNvSpPr>
              <a:spLocks/>
            </p:cNvSpPr>
            <p:nvPr/>
          </p:nvSpPr>
          <p:spPr bwMode="auto">
            <a:xfrm>
              <a:off x="0" y="5"/>
              <a:ext cx="1876" cy="1196"/>
            </a:xfrm>
            <a:custGeom>
              <a:avLst/>
              <a:gdLst>
                <a:gd name="T0" fmla="*/ 1751 w 1876"/>
                <a:gd name="T1" fmla="*/ 476 h 1196"/>
                <a:gd name="T2" fmla="*/ 1816 w 1876"/>
                <a:gd name="T3" fmla="*/ 606 h 1196"/>
                <a:gd name="T4" fmla="*/ 1856 w 1876"/>
                <a:gd name="T5" fmla="*/ 746 h 1196"/>
                <a:gd name="T6" fmla="*/ 1876 w 1876"/>
                <a:gd name="T7" fmla="*/ 896 h 1196"/>
                <a:gd name="T8" fmla="*/ 1871 w 1876"/>
                <a:gd name="T9" fmla="*/ 1046 h 1196"/>
                <a:gd name="T10" fmla="*/ 1851 w 1876"/>
                <a:gd name="T11" fmla="*/ 1196 h 1196"/>
                <a:gd name="T12" fmla="*/ 1446 w 1876"/>
                <a:gd name="T13" fmla="*/ 1056 h 1196"/>
                <a:gd name="T14" fmla="*/ 1436 w 1876"/>
                <a:gd name="T15" fmla="*/ 896 h 1196"/>
                <a:gd name="T16" fmla="*/ 1426 w 1876"/>
                <a:gd name="T17" fmla="*/ 736 h 1196"/>
                <a:gd name="T18" fmla="*/ 1411 w 1876"/>
                <a:gd name="T19" fmla="*/ 576 h 1196"/>
                <a:gd name="T20" fmla="*/ 1326 w 1876"/>
                <a:gd name="T21" fmla="*/ 536 h 1196"/>
                <a:gd name="T22" fmla="*/ 1236 w 1876"/>
                <a:gd name="T23" fmla="*/ 496 h 1196"/>
                <a:gd name="T24" fmla="*/ 1156 w 1876"/>
                <a:gd name="T25" fmla="*/ 460 h 1196"/>
                <a:gd name="T26" fmla="*/ 1076 w 1876"/>
                <a:gd name="T27" fmla="*/ 435 h 1196"/>
                <a:gd name="T28" fmla="*/ 1011 w 1876"/>
                <a:gd name="T29" fmla="*/ 425 h 1196"/>
                <a:gd name="T30" fmla="*/ 951 w 1876"/>
                <a:gd name="T31" fmla="*/ 435 h 1196"/>
                <a:gd name="T32" fmla="*/ 575 w 1876"/>
                <a:gd name="T33" fmla="*/ 496 h 1196"/>
                <a:gd name="T34" fmla="*/ 560 w 1876"/>
                <a:gd name="T35" fmla="*/ 636 h 1196"/>
                <a:gd name="T36" fmla="*/ 555 w 1876"/>
                <a:gd name="T37" fmla="*/ 781 h 1196"/>
                <a:gd name="T38" fmla="*/ 380 w 1876"/>
                <a:gd name="T39" fmla="*/ 731 h 1196"/>
                <a:gd name="T40" fmla="*/ 375 w 1876"/>
                <a:gd name="T41" fmla="*/ 891 h 1196"/>
                <a:gd name="T42" fmla="*/ 0 w 1876"/>
                <a:gd name="T43" fmla="*/ 786 h 1196"/>
                <a:gd name="T44" fmla="*/ 30 w 1876"/>
                <a:gd name="T45" fmla="*/ 636 h 1196"/>
                <a:gd name="T46" fmla="*/ 95 w 1876"/>
                <a:gd name="T47" fmla="*/ 491 h 1196"/>
                <a:gd name="T48" fmla="*/ 185 w 1876"/>
                <a:gd name="T49" fmla="*/ 355 h 1196"/>
                <a:gd name="T50" fmla="*/ 295 w 1876"/>
                <a:gd name="T51" fmla="*/ 235 h 1196"/>
                <a:gd name="T52" fmla="*/ 425 w 1876"/>
                <a:gd name="T53" fmla="*/ 135 h 1196"/>
                <a:gd name="T54" fmla="*/ 545 w 1876"/>
                <a:gd name="T55" fmla="*/ 70 h 1196"/>
                <a:gd name="T56" fmla="*/ 675 w 1876"/>
                <a:gd name="T57" fmla="*/ 30 h 1196"/>
                <a:gd name="T58" fmla="*/ 810 w 1876"/>
                <a:gd name="T59" fmla="*/ 5 h 1196"/>
                <a:gd name="T60" fmla="*/ 951 w 1876"/>
                <a:gd name="T61" fmla="*/ 0 h 1196"/>
                <a:gd name="T62" fmla="*/ 951 w 1876"/>
                <a:gd name="T63" fmla="*/ 0 h 1196"/>
                <a:gd name="T64" fmla="*/ 1091 w 1876"/>
                <a:gd name="T65" fmla="*/ 15 h 1196"/>
                <a:gd name="T66" fmla="*/ 1226 w 1876"/>
                <a:gd name="T67" fmla="*/ 45 h 1196"/>
                <a:gd name="T68" fmla="*/ 1356 w 1876"/>
                <a:gd name="T69" fmla="*/ 100 h 1196"/>
                <a:gd name="T70" fmla="*/ 1466 w 1876"/>
                <a:gd name="T71" fmla="*/ 170 h 1196"/>
                <a:gd name="T72" fmla="*/ 1576 w 1876"/>
                <a:gd name="T73" fmla="*/ 255 h 1196"/>
                <a:gd name="T74" fmla="*/ 1671 w 1876"/>
                <a:gd name="T75" fmla="*/ 360 h 1196"/>
                <a:gd name="T76" fmla="*/ 1751 w 1876"/>
                <a:gd name="T77" fmla="*/ 476 h 1196"/>
                <a:gd name="T78" fmla="*/ 1751 w 1876"/>
                <a:gd name="T79" fmla="*/ 476 h 119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76"/>
                <a:gd name="T121" fmla="*/ 0 h 1196"/>
                <a:gd name="T122" fmla="*/ 1876 w 1876"/>
                <a:gd name="T123" fmla="*/ 1196 h 119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76" h="1196">
                  <a:moveTo>
                    <a:pt x="1751" y="476"/>
                  </a:moveTo>
                  <a:lnTo>
                    <a:pt x="1816" y="606"/>
                  </a:lnTo>
                  <a:lnTo>
                    <a:pt x="1856" y="746"/>
                  </a:lnTo>
                  <a:lnTo>
                    <a:pt x="1876" y="896"/>
                  </a:lnTo>
                  <a:lnTo>
                    <a:pt x="1871" y="1046"/>
                  </a:lnTo>
                  <a:lnTo>
                    <a:pt x="1851" y="1196"/>
                  </a:lnTo>
                  <a:lnTo>
                    <a:pt x="1446" y="1056"/>
                  </a:lnTo>
                  <a:lnTo>
                    <a:pt x="1436" y="896"/>
                  </a:lnTo>
                  <a:lnTo>
                    <a:pt x="1426" y="736"/>
                  </a:lnTo>
                  <a:lnTo>
                    <a:pt x="1411" y="576"/>
                  </a:lnTo>
                  <a:lnTo>
                    <a:pt x="1326" y="536"/>
                  </a:lnTo>
                  <a:lnTo>
                    <a:pt x="1236" y="496"/>
                  </a:lnTo>
                  <a:lnTo>
                    <a:pt x="1156" y="460"/>
                  </a:lnTo>
                  <a:lnTo>
                    <a:pt x="1076" y="435"/>
                  </a:lnTo>
                  <a:lnTo>
                    <a:pt x="1011" y="425"/>
                  </a:lnTo>
                  <a:lnTo>
                    <a:pt x="951" y="435"/>
                  </a:lnTo>
                  <a:lnTo>
                    <a:pt x="575" y="496"/>
                  </a:lnTo>
                  <a:lnTo>
                    <a:pt x="560" y="636"/>
                  </a:lnTo>
                  <a:lnTo>
                    <a:pt x="555" y="781"/>
                  </a:lnTo>
                  <a:lnTo>
                    <a:pt x="380" y="731"/>
                  </a:lnTo>
                  <a:lnTo>
                    <a:pt x="375" y="891"/>
                  </a:lnTo>
                  <a:lnTo>
                    <a:pt x="0" y="786"/>
                  </a:lnTo>
                  <a:lnTo>
                    <a:pt x="30" y="636"/>
                  </a:lnTo>
                  <a:lnTo>
                    <a:pt x="95" y="491"/>
                  </a:lnTo>
                  <a:lnTo>
                    <a:pt x="185" y="355"/>
                  </a:lnTo>
                  <a:lnTo>
                    <a:pt x="295" y="235"/>
                  </a:lnTo>
                  <a:lnTo>
                    <a:pt x="425" y="135"/>
                  </a:lnTo>
                  <a:lnTo>
                    <a:pt x="545" y="70"/>
                  </a:lnTo>
                  <a:lnTo>
                    <a:pt x="675" y="30"/>
                  </a:lnTo>
                  <a:lnTo>
                    <a:pt x="810" y="5"/>
                  </a:lnTo>
                  <a:lnTo>
                    <a:pt x="951" y="0"/>
                  </a:lnTo>
                  <a:lnTo>
                    <a:pt x="1091" y="15"/>
                  </a:lnTo>
                  <a:lnTo>
                    <a:pt x="1226" y="45"/>
                  </a:lnTo>
                  <a:lnTo>
                    <a:pt x="1356" y="100"/>
                  </a:lnTo>
                  <a:lnTo>
                    <a:pt x="1466" y="170"/>
                  </a:lnTo>
                  <a:lnTo>
                    <a:pt x="1576" y="255"/>
                  </a:lnTo>
                  <a:lnTo>
                    <a:pt x="1671" y="360"/>
                  </a:lnTo>
                  <a:lnTo>
                    <a:pt x="1751" y="476"/>
                  </a:lnTo>
                  <a:close/>
                </a:path>
              </a:pathLst>
            </a:custGeom>
            <a:solidFill>
              <a:srgbClr val="009999"/>
            </a:solidFill>
            <a:ln w="0">
              <a:solidFill>
                <a:srgbClr val="00C375"/>
              </a:solidFill>
              <a:round/>
              <a:headEnd/>
              <a:tailEnd/>
            </a:ln>
          </p:spPr>
          <p:txBody>
            <a:bodyPr/>
            <a:lstStyle/>
            <a:p>
              <a:endParaRPr lang="en-US"/>
            </a:p>
          </p:txBody>
        </p:sp>
        <p:sp>
          <p:nvSpPr>
            <p:cNvPr id="15394" name="Freeform 10"/>
            <p:cNvSpPr>
              <a:spLocks/>
            </p:cNvSpPr>
            <p:nvPr/>
          </p:nvSpPr>
          <p:spPr bwMode="auto">
            <a:xfrm>
              <a:off x="1176" y="626"/>
              <a:ext cx="20" cy="175"/>
            </a:xfrm>
            <a:custGeom>
              <a:avLst/>
              <a:gdLst>
                <a:gd name="T0" fmla="*/ 20 w 20"/>
                <a:gd name="T1" fmla="*/ 10 h 175"/>
                <a:gd name="T2" fmla="*/ 20 w 20"/>
                <a:gd name="T3" fmla="*/ 175 h 175"/>
                <a:gd name="T4" fmla="*/ 20 w 20"/>
                <a:gd name="T5" fmla="*/ 160 h 175"/>
                <a:gd name="T6" fmla="*/ 15 w 20"/>
                <a:gd name="T7" fmla="*/ 145 h 175"/>
                <a:gd name="T8" fmla="*/ 15 w 20"/>
                <a:gd name="T9" fmla="*/ 130 h 175"/>
                <a:gd name="T10" fmla="*/ 10 w 20"/>
                <a:gd name="T11" fmla="*/ 120 h 175"/>
                <a:gd name="T12" fmla="*/ 0 w 20"/>
                <a:gd name="T13" fmla="*/ 115 h 175"/>
                <a:gd name="T14" fmla="*/ 0 w 20"/>
                <a:gd name="T15" fmla="*/ 60 h 175"/>
                <a:gd name="T16" fmla="*/ 0 w 20"/>
                <a:gd name="T17" fmla="*/ 0 h 175"/>
                <a:gd name="T18" fmla="*/ 10 w 20"/>
                <a:gd name="T19" fmla="*/ 5 h 175"/>
                <a:gd name="T20" fmla="*/ 20 w 20"/>
                <a:gd name="T21" fmla="*/ 10 h 1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175"/>
                <a:gd name="T35" fmla="*/ 20 w 20"/>
                <a:gd name="T36" fmla="*/ 175 h 17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175">
                  <a:moveTo>
                    <a:pt x="20" y="10"/>
                  </a:moveTo>
                  <a:lnTo>
                    <a:pt x="20" y="175"/>
                  </a:lnTo>
                  <a:lnTo>
                    <a:pt x="20" y="160"/>
                  </a:lnTo>
                  <a:lnTo>
                    <a:pt x="15" y="145"/>
                  </a:lnTo>
                  <a:lnTo>
                    <a:pt x="15" y="130"/>
                  </a:lnTo>
                  <a:lnTo>
                    <a:pt x="10" y="120"/>
                  </a:lnTo>
                  <a:lnTo>
                    <a:pt x="0" y="115"/>
                  </a:lnTo>
                  <a:lnTo>
                    <a:pt x="0" y="60"/>
                  </a:lnTo>
                  <a:lnTo>
                    <a:pt x="0" y="0"/>
                  </a:lnTo>
                  <a:lnTo>
                    <a:pt x="10" y="5"/>
                  </a:lnTo>
                  <a:lnTo>
                    <a:pt x="20" y="10"/>
                  </a:lnTo>
                  <a:close/>
                </a:path>
              </a:pathLst>
            </a:custGeom>
            <a:solidFill>
              <a:srgbClr val="000000"/>
            </a:solidFill>
            <a:ln w="0">
              <a:solidFill>
                <a:srgbClr val="000000"/>
              </a:solidFill>
              <a:round/>
              <a:headEnd/>
              <a:tailEnd/>
            </a:ln>
          </p:spPr>
          <p:txBody>
            <a:bodyPr/>
            <a:lstStyle/>
            <a:p>
              <a:endParaRPr lang="en-US"/>
            </a:p>
          </p:txBody>
        </p:sp>
        <p:sp>
          <p:nvSpPr>
            <p:cNvPr id="15395" name="Freeform 9"/>
            <p:cNvSpPr>
              <a:spLocks/>
            </p:cNvSpPr>
            <p:nvPr/>
          </p:nvSpPr>
          <p:spPr bwMode="auto">
            <a:xfrm>
              <a:off x="1231" y="651"/>
              <a:ext cx="20" cy="165"/>
            </a:xfrm>
            <a:custGeom>
              <a:avLst/>
              <a:gdLst>
                <a:gd name="T0" fmla="*/ 20 w 20"/>
                <a:gd name="T1" fmla="*/ 5 h 165"/>
                <a:gd name="T2" fmla="*/ 20 w 20"/>
                <a:gd name="T3" fmla="*/ 165 h 165"/>
                <a:gd name="T4" fmla="*/ 15 w 20"/>
                <a:gd name="T5" fmla="*/ 150 h 165"/>
                <a:gd name="T6" fmla="*/ 15 w 20"/>
                <a:gd name="T7" fmla="*/ 140 h 165"/>
                <a:gd name="T8" fmla="*/ 15 w 20"/>
                <a:gd name="T9" fmla="*/ 125 h 165"/>
                <a:gd name="T10" fmla="*/ 10 w 20"/>
                <a:gd name="T11" fmla="*/ 115 h 165"/>
                <a:gd name="T12" fmla="*/ 10 w 20"/>
                <a:gd name="T13" fmla="*/ 110 h 165"/>
                <a:gd name="T14" fmla="*/ 0 w 20"/>
                <a:gd name="T15" fmla="*/ 105 h 165"/>
                <a:gd name="T16" fmla="*/ 0 w 20"/>
                <a:gd name="T17" fmla="*/ 55 h 165"/>
                <a:gd name="T18" fmla="*/ 0 w 20"/>
                <a:gd name="T19" fmla="*/ 0 h 165"/>
                <a:gd name="T20" fmla="*/ 10 w 20"/>
                <a:gd name="T21" fmla="*/ 5 h 165"/>
                <a:gd name="T22" fmla="*/ 20 w 20"/>
                <a:gd name="T23" fmla="*/ 5 h 1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65"/>
                <a:gd name="T38" fmla="*/ 20 w 20"/>
                <a:gd name="T39" fmla="*/ 165 h 1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65">
                  <a:moveTo>
                    <a:pt x="20" y="5"/>
                  </a:moveTo>
                  <a:lnTo>
                    <a:pt x="20" y="165"/>
                  </a:lnTo>
                  <a:lnTo>
                    <a:pt x="15" y="150"/>
                  </a:lnTo>
                  <a:lnTo>
                    <a:pt x="15" y="140"/>
                  </a:lnTo>
                  <a:lnTo>
                    <a:pt x="15" y="125"/>
                  </a:lnTo>
                  <a:lnTo>
                    <a:pt x="10" y="115"/>
                  </a:lnTo>
                  <a:lnTo>
                    <a:pt x="10" y="110"/>
                  </a:lnTo>
                  <a:lnTo>
                    <a:pt x="0" y="105"/>
                  </a:lnTo>
                  <a:lnTo>
                    <a:pt x="0" y="55"/>
                  </a:lnTo>
                  <a:lnTo>
                    <a:pt x="0" y="0"/>
                  </a:lnTo>
                  <a:lnTo>
                    <a:pt x="10" y="5"/>
                  </a:lnTo>
                  <a:lnTo>
                    <a:pt x="20" y="5"/>
                  </a:lnTo>
                  <a:close/>
                </a:path>
              </a:pathLst>
            </a:custGeom>
            <a:solidFill>
              <a:srgbClr val="000000"/>
            </a:solidFill>
            <a:ln w="0">
              <a:solidFill>
                <a:srgbClr val="000000"/>
              </a:solidFill>
              <a:round/>
              <a:headEnd/>
              <a:tailEnd/>
            </a:ln>
          </p:spPr>
          <p:txBody>
            <a:bodyPr/>
            <a:lstStyle/>
            <a:p>
              <a:endParaRPr lang="en-US"/>
            </a:p>
          </p:txBody>
        </p:sp>
        <p:sp>
          <p:nvSpPr>
            <p:cNvPr id="15396" name="Freeform 8"/>
            <p:cNvSpPr>
              <a:spLocks/>
            </p:cNvSpPr>
            <p:nvPr/>
          </p:nvSpPr>
          <p:spPr bwMode="auto">
            <a:xfrm>
              <a:off x="1286" y="671"/>
              <a:ext cx="20" cy="155"/>
            </a:xfrm>
            <a:custGeom>
              <a:avLst/>
              <a:gdLst>
                <a:gd name="T0" fmla="*/ 20 w 20"/>
                <a:gd name="T1" fmla="*/ 10 h 155"/>
                <a:gd name="T2" fmla="*/ 20 w 20"/>
                <a:gd name="T3" fmla="*/ 155 h 155"/>
                <a:gd name="T4" fmla="*/ 15 w 20"/>
                <a:gd name="T5" fmla="*/ 145 h 155"/>
                <a:gd name="T6" fmla="*/ 15 w 20"/>
                <a:gd name="T7" fmla="*/ 135 h 155"/>
                <a:gd name="T8" fmla="*/ 15 w 20"/>
                <a:gd name="T9" fmla="*/ 125 h 155"/>
                <a:gd name="T10" fmla="*/ 10 w 20"/>
                <a:gd name="T11" fmla="*/ 115 h 155"/>
                <a:gd name="T12" fmla="*/ 10 w 20"/>
                <a:gd name="T13" fmla="*/ 110 h 155"/>
                <a:gd name="T14" fmla="*/ 0 w 20"/>
                <a:gd name="T15" fmla="*/ 110 h 155"/>
                <a:gd name="T16" fmla="*/ 0 w 20"/>
                <a:gd name="T17" fmla="*/ 55 h 155"/>
                <a:gd name="T18" fmla="*/ 0 w 20"/>
                <a:gd name="T19" fmla="*/ 0 h 155"/>
                <a:gd name="T20" fmla="*/ 10 w 20"/>
                <a:gd name="T21" fmla="*/ 5 h 155"/>
                <a:gd name="T22" fmla="*/ 15 w 20"/>
                <a:gd name="T23" fmla="*/ 5 h 155"/>
                <a:gd name="T24" fmla="*/ 20 w 20"/>
                <a:gd name="T25" fmla="*/ 10 h 1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55"/>
                <a:gd name="T41" fmla="*/ 20 w 20"/>
                <a:gd name="T42" fmla="*/ 155 h 1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55">
                  <a:moveTo>
                    <a:pt x="20" y="10"/>
                  </a:moveTo>
                  <a:lnTo>
                    <a:pt x="20" y="155"/>
                  </a:lnTo>
                  <a:lnTo>
                    <a:pt x="15" y="145"/>
                  </a:lnTo>
                  <a:lnTo>
                    <a:pt x="15" y="135"/>
                  </a:lnTo>
                  <a:lnTo>
                    <a:pt x="15" y="125"/>
                  </a:lnTo>
                  <a:lnTo>
                    <a:pt x="10" y="115"/>
                  </a:lnTo>
                  <a:lnTo>
                    <a:pt x="10" y="110"/>
                  </a:lnTo>
                  <a:lnTo>
                    <a:pt x="0" y="110"/>
                  </a:lnTo>
                  <a:lnTo>
                    <a:pt x="0" y="55"/>
                  </a:lnTo>
                  <a:lnTo>
                    <a:pt x="0" y="0"/>
                  </a:lnTo>
                  <a:lnTo>
                    <a:pt x="10" y="5"/>
                  </a:lnTo>
                  <a:lnTo>
                    <a:pt x="15" y="5"/>
                  </a:lnTo>
                  <a:lnTo>
                    <a:pt x="20" y="10"/>
                  </a:lnTo>
                  <a:close/>
                </a:path>
              </a:pathLst>
            </a:custGeom>
            <a:solidFill>
              <a:srgbClr val="000000"/>
            </a:solidFill>
            <a:ln w="0">
              <a:solidFill>
                <a:srgbClr val="000000"/>
              </a:solidFill>
              <a:round/>
              <a:headEnd/>
              <a:tailEnd/>
            </a:ln>
          </p:spPr>
          <p:txBody>
            <a:bodyPr/>
            <a:lstStyle/>
            <a:p>
              <a:endParaRPr lang="en-US"/>
            </a:p>
          </p:txBody>
        </p:sp>
        <p:sp>
          <p:nvSpPr>
            <p:cNvPr id="15397" name="Freeform 7"/>
            <p:cNvSpPr>
              <a:spLocks/>
            </p:cNvSpPr>
            <p:nvPr/>
          </p:nvSpPr>
          <p:spPr bwMode="auto">
            <a:xfrm>
              <a:off x="800" y="981"/>
              <a:ext cx="311" cy="120"/>
            </a:xfrm>
            <a:custGeom>
              <a:avLst/>
              <a:gdLst>
                <a:gd name="T0" fmla="*/ 306 w 311"/>
                <a:gd name="T1" fmla="*/ 0 h 120"/>
                <a:gd name="T2" fmla="*/ 311 w 311"/>
                <a:gd name="T3" fmla="*/ 60 h 120"/>
                <a:gd name="T4" fmla="*/ 311 w 311"/>
                <a:gd name="T5" fmla="*/ 120 h 120"/>
                <a:gd name="T6" fmla="*/ 0 w 311"/>
                <a:gd name="T7" fmla="*/ 35 h 120"/>
                <a:gd name="T8" fmla="*/ 101 w 311"/>
                <a:gd name="T9" fmla="*/ 20 h 120"/>
                <a:gd name="T10" fmla="*/ 201 w 311"/>
                <a:gd name="T11" fmla="*/ 10 h 120"/>
                <a:gd name="T12" fmla="*/ 306 w 311"/>
                <a:gd name="T13" fmla="*/ 0 h 120"/>
                <a:gd name="T14" fmla="*/ 0 60000 65536"/>
                <a:gd name="T15" fmla="*/ 0 60000 65536"/>
                <a:gd name="T16" fmla="*/ 0 60000 65536"/>
                <a:gd name="T17" fmla="*/ 0 60000 65536"/>
                <a:gd name="T18" fmla="*/ 0 60000 65536"/>
                <a:gd name="T19" fmla="*/ 0 60000 65536"/>
                <a:gd name="T20" fmla="*/ 0 60000 65536"/>
                <a:gd name="T21" fmla="*/ 0 w 311"/>
                <a:gd name="T22" fmla="*/ 0 h 120"/>
                <a:gd name="T23" fmla="*/ 311 w 311"/>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1" h="120">
                  <a:moveTo>
                    <a:pt x="306" y="0"/>
                  </a:moveTo>
                  <a:lnTo>
                    <a:pt x="311" y="60"/>
                  </a:lnTo>
                  <a:lnTo>
                    <a:pt x="311" y="120"/>
                  </a:lnTo>
                  <a:lnTo>
                    <a:pt x="0" y="35"/>
                  </a:lnTo>
                  <a:lnTo>
                    <a:pt x="101" y="20"/>
                  </a:lnTo>
                  <a:lnTo>
                    <a:pt x="201" y="10"/>
                  </a:lnTo>
                  <a:lnTo>
                    <a:pt x="306" y="0"/>
                  </a:lnTo>
                  <a:close/>
                </a:path>
              </a:pathLst>
            </a:custGeom>
            <a:solidFill>
              <a:srgbClr val="404040"/>
            </a:solidFill>
            <a:ln w="0">
              <a:solidFill>
                <a:srgbClr val="404040"/>
              </a:solidFill>
              <a:round/>
              <a:headEnd/>
              <a:tailEnd/>
            </a:ln>
          </p:spPr>
          <p:txBody>
            <a:bodyPr/>
            <a:lstStyle/>
            <a:p>
              <a:endParaRPr lang="en-US"/>
            </a:p>
          </p:txBody>
        </p:sp>
        <p:sp>
          <p:nvSpPr>
            <p:cNvPr id="15398" name="Freeform 6"/>
            <p:cNvSpPr>
              <a:spLocks/>
            </p:cNvSpPr>
            <p:nvPr/>
          </p:nvSpPr>
          <p:spPr bwMode="auto">
            <a:xfrm>
              <a:off x="0" y="736"/>
              <a:ext cx="380" cy="160"/>
            </a:xfrm>
            <a:custGeom>
              <a:avLst/>
              <a:gdLst>
                <a:gd name="T0" fmla="*/ 0 w 380"/>
                <a:gd name="T1" fmla="*/ 55 h 160"/>
                <a:gd name="T2" fmla="*/ 380 w 380"/>
                <a:gd name="T3" fmla="*/ 0 h 160"/>
                <a:gd name="T4" fmla="*/ 380 w 380"/>
                <a:gd name="T5" fmla="*/ 160 h 160"/>
                <a:gd name="T6" fmla="*/ 0 w 380"/>
                <a:gd name="T7" fmla="*/ 55 h 160"/>
                <a:gd name="T8" fmla="*/ 0 60000 65536"/>
                <a:gd name="T9" fmla="*/ 0 60000 65536"/>
                <a:gd name="T10" fmla="*/ 0 60000 65536"/>
                <a:gd name="T11" fmla="*/ 0 60000 65536"/>
                <a:gd name="T12" fmla="*/ 0 w 380"/>
                <a:gd name="T13" fmla="*/ 0 h 160"/>
                <a:gd name="T14" fmla="*/ 380 w 380"/>
                <a:gd name="T15" fmla="*/ 160 h 160"/>
              </a:gdLst>
              <a:ahLst/>
              <a:cxnLst>
                <a:cxn ang="T8">
                  <a:pos x="T0" y="T1"/>
                </a:cxn>
                <a:cxn ang="T9">
                  <a:pos x="T2" y="T3"/>
                </a:cxn>
                <a:cxn ang="T10">
                  <a:pos x="T4" y="T5"/>
                </a:cxn>
                <a:cxn ang="T11">
                  <a:pos x="T6" y="T7"/>
                </a:cxn>
              </a:cxnLst>
              <a:rect l="T12" t="T13" r="T14" b="T15"/>
              <a:pathLst>
                <a:path w="380" h="160">
                  <a:moveTo>
                    <a:pt x="0" y="55"/>
                  </a:moveTo>
                  <a:lnTo>
                    <a:pt x="380" y="0"/>
                  </a:lnTo>
                  <a:lnTo>
                    <a:pt x="380" y="160"/>
                  </a:lnTo>
                  <a:lnTo>
                    <a:pt x="0" y="55"/>
                  </a:lnTo>
                  <a:close/>
                </a:path>
              </a:pathLst>
            </a:custGeom>
            <a:solidFill>
              <a:srgbClr val="404040"/>
            </a:solidFill>
            <a:ln w="0">
              <a:solidFill>
                <a:srgbClr val="404040"/>
              </a:solidFill>
              <a:round/>
              <a:headEnd/>
              <a:tailEnd/>
            </a:ln>
          </p:spPr>
          <p:txBody>
            <a:bodyPr/>
            <a:lstStyle/>
            <a:p>
              <a:endParaRPr lang="en-US"/>
            </a:p>
          </p:txBody>
        </p:sp>
        <p:sp>
          <p:nvSpPr>
            <p:cNvPr id="15399" name="Freeform 5"/>
            <p:cNvSpPr>
              <a:spLocks/>
            </p:cNvSpPr>
            <p:nvPr/>
          </p:nvSpPr>
          <p:spPr bwMode="auto">
            <a:xfrm>
              <a:off x="380" y="430"/>
              <a:ext cx="661" cy="586"/>
            </a:xfrm>
            <a:custGeom>
              <a:avLst/>
              <a:gdLst>
                <a:gd name="T0" fmla="*/ 0 w 661"/>
                <a:gd name="T1" fmla="*/ 306 h 586"/>
                <a:gd name="T2" fmla="*/ 0 w 661"/>
                <a:gd name="T3" fmla="*/ 466 h 586"/>
                <a:gd name="T4" fmla="*/ 420 w 661"/>
                <a:gd name="T5" fmla="*/ 586 h 586"/>
                <a:gd name="T6" fmla="*/ 661 w 661"/>
                <a:gd name="T7" fmla="*/ 556 h 586"/>
                <a:gd name="T8" fmla="*/ 661 w 661"/>
                <a:gd name="T9" fmla="*/ 0 h 586"/>
                <a:gd name="T10" fmla="*/ 641 w 661"/>
                <a:gd name="T11" fmla="*/ 0 h 586"/>
                <a:gd name="T12" fmla="*/ 626 w 661"/>
                <a:gd name="T13" fmla="*/ 0 h 586"/>
                <a:gd name="T14" fmla="*/ 616 w 661"/>
                <a:gd name="T15" fmla="*/ 5 h 586"/>
                <a:gd name="T16" fmla="*/ 606 w 661"/>
                <a:gd name="T17" fmla="*/ 5 h 586"/>
                <a:gd name="T18" fmla="*/ 601 w 661"/>
                <a:gd name="T19" fmla="*/ 5 h 586"/>
                <a:gd name="T20" fmla="*/ 190 w 661"/>
                <a:gd name="T21" fmla="*/ 71 h 586"/>
                <a:gd name="T22" fmla="*/ 185 w 661"/>
                <a:gd name="T23" fmla="*/ 106 h 586"/>
                <a:gd name="T24" fmla="*/ 180 w 661"/>
                <a:gd name="T25" fmla="*/ 146 h 586"/>
                <a:gd name="T26" fmla="*/ 180 w 661"/>
                <a:gd name="T27" fmla="*/ 186 h 586"/>
                <a:gd name="T28" fmla="*/ 175 w 661"/>
                <a:gd name="T29" fmla="*/ 216 h 586"/>
                <a:gd name="T30" fmla="*/ 175 w 661"/>
                <a:gd name="T31" fmla="*/ 226 h 586"/>
                <a:gd name="T32" fmla="*/ 175 w 661"/>
                <a:gd name="T33" fmla="*/ 356 h 586"/>
                <a:gd name="T34" fmla="*/ 0 w 661"/>
                <a:gd name="T35" fmla="*/ 306 h 58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1"/>
                <a:gd name="T55" fmla="*/ 0 h 586"/>
                <a:gd name="T56" fmla="*/ 661 w 661"/>
                <a:gd name="T57" fmla="*/ 586 h 58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1" h="586">
                  <a:moveTo>
                    <a:pt x="0" y="306"/>
                  </a:moveTo>
                  <a:lnTo>
                    <a:pt x="0" y="466"/>
                  </a:lnTo>
                  <a:lnTo>
                    <a:pt x="420" y="586"/>
                  </a:lnTo>
                  <a:lnTo>
                    <a:pt x="661" y="556"/>
                  </a:lnTo>
                  <a:lnTo>
                    <a:pt x="661" y="0"/>
                  </a:lnTo>
                  <a:lnTo>
                    <a:pt x="641" y="0"/>
                  </a:lnTo>
                  <a:lnTo>
                    <a:pt x="626" y="0"/>
                  </a:lnTo>
                  <a:lnTo>
                    <a:pt x="616" y="5"/>
                  </a:lnTo>
                  <a:lnTo>
                    <a:pt x="606" y="5"/>
                  </a:lnTo>
                  <a:lnTo>
                    <a:pt x="601" y="5"/>
                  </a:lnTo>
                  <a:lnTo>
                    <a:pt x="190" y="71"/>
                  </a:lnTo>
                  <a:lnTo>
                    <a:pt x="185" y="106"/>
                  </a:lnTo>
                  <a:lnTo>
                    <a:pt x="180" y="146"/>
                  </a:lnTo>
                  <a:lnTo>
                    <a:pt x="180" y="186"/>
                  </a:lnTo>
                  <a:lnTo>
                    <a:pt x="175" y="216"/>
                  </a:lnTo>
                  <a:lnTo>
                    <a:pt x="175" y="226"/>
                  </a:lnTo>
                  <a:lnTo>
                    <a:pt x="175" y="356"/>
                  </a:lnTo>
                  <a:lnTo>
                    <a:pt x="0" y="306"/>
                  </a:lnTo>
                  <a:close/>
                </a:path>
              </a:pathLst>
            </a:custGeom>
            <a:solidFill>
              <a:srgbClr val="CCCCCC"/>
            </a:solidFill>
            <a:ln w="0">
              <a:solidFill>
                <a:srgbClr val="CCCCCC"/>
              </a:solidFill>
              <a:round/>
              <a:headEnd/>
              <a:tailEnd/>
            </a:ln>
          </p:spPr>
          <p:txBody>
            <a:bodyPr/>
            <a:lstStyle/>
            <a:p>
              <a:endParaRPr lang="en-US"/>
            </a:p>
          </p:txBody>
        </p:sp>
        <p:sp>
          <p:nvSpPr>
            <p:cNvPr id="15400" name="Freeform 4"/>
            <p:cNvSpPr>
              <a:spLocks/>
            </p:cNvSpPr>
            <p:nvPr/>
          </p:nvSpPr>
          <p:spPr bwMode="auto">
            <a:xfrm>
              <a:off x="880" y="596"/>
              <a:ext cx="46" cy="160"/>
            </a:xfrm>
            <a:custGeom>
              <a:avLst/>
              <a:gdLst>
                <a:gd name="T0" fmla="*/ 46 w 46"/>
                <a:gd name="T1" fmla="*/ 125 h 160"/>
                <a:gd name="T2" fmla="*/ 26 w 46"/>
                <a:gd name="T3" fmla="*/ 125 h 160"/>
                <a:gd name="T4" fmla="*/ 15 w 46"/>
                <a:gd name="T5" fmla="*/ 130 h 160"/>
                <a:gd name="T6" fmla="*/ 10 w 46"/>
                <a:gd name="T7" fmla="*/ 135 h 160"/>
                <a:gd name="T8" fmla="*/ 5 w 46"/>
                <a:gd name="T9" fmla="*/ 150 h 160"/>
                <a:gd name="T10" fmla="*/ 0 w 46"/>
                <a:gd name="T11" fmla="*/ 160 h 160"/>
                <a:gd name="T12" fmla="*/ 0 w 46"/>
                <a:gd name="T13" fmla="*/ 5 h 160"/>
                <a:gd name="T14" fmla="*/ 46 w 46"/>
                <a:gd name="T15" fmla="*/ 0 h 160"/>
                <a:gd name="T16" fmla="*/ 46 w 46"/>
                <a:gd name="T17" fmla="*/ 125 h 1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160"/>
                <a:gd name="T29" fmla="*/ 46 w 46"/>
                <a:gd name="T30" fmla="*/ 160 h 1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160">
                  <a:moveTo>
                    <a:pt x="46" y="125"/>
                  </a:moveTo>
                  <a:lnTo>
                    <a:pt x="26" y="125"/>
                  </a:lnTo>
                  <a:lnTo>
                    <a:pt x="15" y="130"/>
                  </a:lnTo>
                  <a:lnTo>
                    <a:pt x="10" y="135"/>
                  </a:lnTo>
                  <a:lnTo>
                    <a:pt x="5" y="150"/>
                  </a:lnTo>
                  <a:lnTo>
                    <a:pt x="0" y="160"/>
                  </a:lnTo>
                  <a:lnTo>
                    <a:pt x="0" y="5"/>
                  </a:lnTo>
                  <a:lnTo>
                    <a:pt x="46" y="0"/>
                  </a:lnTo>
                  <a:lnTo>
                    <a:pt x="46" y="125"/>
                  </a:lnTo>
                  <a:close/>
                </a:path>
              </a:pathLst>
            </a:custGeom>
            <a:solidFill>
              <a:srgbClr val="000000"/>
            </a:solidFill>
            <a:ln w="0">
              <a:solidFill>
                <a:srgbClr val="000000"/>
              </a:solidFill>
              <a:round/>
              <a:headEnd/>
              <a:tailEnd/>
            </a:ln>
          </p:spPr>
          <p:txBody>
            <a:bodyPr/>
            <a:lstStyle/>
            <a:p>
              <a:endParaRPr lang="en-US"/>
            </a:p>
          </p:txBody>
        </p:sp>
        <p:sp>
          <p:nvSpPr>
            <p:cNvPr id="15401" name="Freeform 3"/>
            <p:cNvSpPr>
              <a:spLocks/>
            </p:cNvSpPr>
            <p:nvPr/>
          </p:nvSpPr>
          <p:spPr bwMode="auto">
            <a:xfrm>
              <a:off x="770" y="611"/>
              <a:ext cx="50" cy="155"/>
            </a:xfrm>
            <a:custGeom>
              <a:avLst/>
              <a:gdLst>
                <a:gd name="T0" fmla="*/ 50 w 50"/>
                <a:gd name="T1" fmla="*/ 120 h 155"/>
                <a:gd name="T2" fmla="*/ 35 w 50"/>
                <a:gd name="T3" fmla="*/ 120 h 155"/>
                <a:gd name="T4" fmla="*/ 20 w 50"/>
                <a:gd name="T5" fmla="*/ 125 h 155"/>
                <a:gd name="T6" fmla="*/ 10 w 50"/>
                <a:gd name="T7" fmla="*/ 130 h 155"/>
                <a:gd name="T8" fmla="*/ 5 w 50"/>
                <a:gd name="T9" fmla="*/ 140 h 155"/>
                <a:gd name="T10" fmla="*/ 0 w 50"/>
                <a:gd name="T11" fmla="*/ 155 h 155"/>
                <a:gd name="T12" fmla="*/ 0 w 50"/>
                <a:gd name="T13" fmla="*/ 5 h 155"/>
                <a:gd name="T14" fmla="*/ 50 w 50"/>
                <a:gd name="T15" fmla="*/ 0 h 155"/>
                <a:gd name="T16" fmla="*/ 50 w 50"/>
                <a:gd name="T17" fmla="*/ 120 h 1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155"/>
                <a:gd name="T29" fmla="*/ 50 w 50"/>
                <a:gd name="T30" fmla="*/ 155 h 1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155">
                  <a:moveTo>
                    <a:pt x="50" y="120"/>
                  </a:moveTo>
                  <a:lnTo>
                    <a:pt x="35" y="120"/>
                  </a:lnTo>
                  <a:lnTo>
                    <a:pt x="20" y="125"/>
                  </a:lnTo>
                  <a:lnTo>
                    <a:pt x="10" y="130"/>
                  </a:lnTo>
                  <a:lnTo>
                    <a:pt x="5" y="140"/>
                  </a:lnTo>
                  <a:lnTo>
                    <a:pt x="0" y="155"/>
                  </a:lnTo>
                  <a:lnTo>
                    <a:pt x="0" y="5"/>
                  </a:lnTo>
                  <a:lnTo>
                    <a:pt x="50" y="0"/>
                  </a:lnTo>
                  <a:lnTo>
                    <a:pt x="50" y="120"/>
                  </a:lnTo>
                  <a:close/>
                </a:path>
              </a:pathLst>
            </a:custGeom>
            <a:solidFill>
              <a:srgbClr val="000000"/>
            </a:solidFill>
            <a:ln w="0">
              <a:solidFill>
                <a:srgbClr val="000000"/>
              </a:solidFill>
              <a:round/>
              <a:headEnd/>
              <a:tailEnd/>
            </a:ln>
          </p:spPr>
          <p:txBody>
            <a:bodyPr/>
            <a:lstStyle/>
            <a:p>
              <a:endParaRPr lang="en-US"/>
            </a:p>
          </p:txBody>
        </p:sp>
        <p:sp>
          <p:nvSpPr>
            <p:cNvPr id="15402" name="Freeform 2"/>
            <p:cNvSpPr>
              <a:spLocks/>
            </p:cNvSpPr>
            <p:nvPr/>
          </p:nvSpPr>
          <p:spPr bwMode="auto">
            <a:xfrm>
              <a:off x="675" y="621"/>
              <a:ext cx="50" cy="160"/>
            </a:xfrm>
            <a:custGeom>
              <a:avLst/>
              <a:gdLst>
                <a:gd name="T0" fmla="*/ 50 w 50"/>
                <a:gd name="T1" fmla="*/ 115 h 160"/>
                <a:gd name="T2" fmla="*/ 30 w 50"/>
                <a:gd name="T3" fmla="*/ 115 h 160"/>
                <a:gd name="T4" fmla="*/ 20 w 50"/>
                <a:gd name="T5" fmla="*/ 115 h 160"/>
                <a:gd name="T6" fmla="*/ 10 w 50"/>
                <a:gd name="T7" fmla="*/ 120 h 160"/>
                <a:gd name="T8" fmla="*/ 5 w 50"/>
                <a:gd name="T9" fmla="*/ 130 h 160"/>
                <a:gd name="T10" fmla="*/ 0 w 50"/>
                <a:gd name="T11" fmla="*/ 140 h 160"/>
                <a:gd name="T12" fmla="*/ 0 w 50"/>
                <a:gd name="T13" fmla="*/ 160 h 160"/>
                <a:gd name="T14" fmla="*/ 0 w 50"/>
                <a:gd name="T15" fmla="*/ 5 h 160"/>
                <a:gd name="T16" fmla="*/ 50 w 50"/>
                <a:gd name="T17" fmla="*/ 0 h 160"/>
                <a:gd name="T18" fmla="*/ 50 w 50"/>
                <a:gd name="T19" fmla="*/ 115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
                <a:gd name="T31" fmla="*/ 0 h 160"/>
                <a:gd name="T32" fmla="*/ 50 w 50"/>
                <a:gd name="T33" fmla="*/ 160 h 1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 h="160">
                  <a:moveTo>
                    <a:pt x="50" y="115"/>
                  </a:moveTo>
                  <a:lnTo>
                    <a:pt x="30" y="115"/>
                  </a:lnTo>
                  <a:lnTo>
                    <a:pt x="20" y="115"/>
                  </a:lnTo>
                  <a:lnTo>
                    <a:pt x="10" y="120"/>
                  </a:lnTo>
                  <a:lnTo>
                    <a:pt x="5" y="130"/>
                  </a:lnTo>
                  <a:lnTo>
                    <a:pt x="0" y="140"/>
                  </a:lnTo>
                  <a:lnTo>
                    <a:pt x="0" y="160"/>
                  </a:lnTo>
                  <a:lnTo>
                    <a:pt x="0" y="5"/>
                  </a:lnTo>
                  <a:lnTo>
                    <a:pt x="50" y="0"/>
                  </a:lnTo>
                  <a:lnTo>
                    <a:pt x="50" y="115"/>
                  </a:lnTo>
                  <a:close/>
                </a:path>
              </a:pathLst>
            </a:custGeom>
            <a:solidFill>
              <a:srgbClr val="000000"/>
            </a:solidFill>
            <a:ln w="0">
              <a:solidFill>
                <a:srgbClr val="000000"/>
              </a:solidFill>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457200" y="457200"/>
            <a:ext cx="8183880" cy="1051560"/>
          </a:xfrm>
        </p:spPr>
        <p:txBody>
          <a:bodyPr/>
          <a:lstStyle/>
          <a:p>
            <a:pPr algn="ctr"/>
            <a:r>
              <a:rPr lang="en-US" dirty="0" smtClean="0"/>
              <a:t>Identifying the Revenue</a:t>
            </a:r>
          </a:p>
        </p:txBody>
      </p:sp>
      <p:sp>
        <p:nvSpPr>
          <p:cNvPr id="3" name="Content Placeholder 2"/>
          <p:cNvSpPr>
            <a:spLocks noGrp="1"/>
          </p:cNvSpPr>
          <p:nvPr>
            <p:ph idx="1"/>
          </p:nvPr>
        </p:nvSpPr>
        <p:spPr>
          <a:xfrm>
            <a:off x="381000" y="1981200"/>
            <a:ext cx="8183880" cy="3505200"/>
          </a:xfrm>
        </p:spPr>
        <p:txBody>
          <a:bodyPr/>
          <a:lstStyle/>
          <a:p>
            <a:pPr>
              <a:buClr>
                <a:schemeClr val="tx1"/>
              </a:buClr>
              <a:buFont typeface="Wingdings" pitchFamily="2" charset="2"/>
              <a:buChar char="ü"/>
            </a:pPr>
            <a:r>
              <a:rPr lang="en-US" sz="2600" dirty="0" smtClean="0">
                <a:latin typeface="Constantia" pitchFamily="18" charset="0"/>
              </a:rPr>
              <a:t>Revenue is recorded in the department index each time an invoice is generated</a:t>
            </a:r>
          </a:p>
          <a:p>
            <a:pPr marL="0" indent="0">
              <a:buClr>
                <a:schemeClr val="tx1"/>
              </a:buClr>
              <a:buNone/>
            </a:pPr>
            <a:endParaRPr lang="en-US" sz="2600" dirty="0" smtClean="0">
              <a:latin typeface="Constantia" pitchFamily="18" charset="0"/>
            </a:endParaRPr>
          </a:p>
          <a:p>
            <a:pPr>
              <a:buClr>
                <a:schemeClr val="tx1"/>
              </a:buClr>
              <a:buFont typeface="Wingdings" pitchFamily="2" charset="2"/>
              <a:buChar char="ü"/>
            </a:pPr>
            <a:r>
              <a:rPr lang="en-US" sz="2600" dirty="0" smtClean="0">
                <a:latin typeface="Constantia" pitchFamily="18" charset="0"/>
              </a:rPr>
              <a:t>Banner form FGITRND supplies a detail listing of account detail</a:t>
            </a:r>
          </a:p>
          <a:p>
            <a:pPr marL="0" indent="0">
              <a:buClr>
                <a:schemeClr val="tx1"/>
              </a:buClr>
              <a:buNone/>
            </a:pPr>
            <a:endParaRPr lang="en-US" sz="2600" dirty="0" smtClean="0">
              <a:latin typeface="Constantia" pitchFamily="18" charset="0"/>
            </a:endParaRPr>
          </a:p>
          <a:p>
            <a:pPr>
              <a:buClr>
                <a:schemeClr val="tx1"/>
              </a:buClr>
              <a:buFont typeface="Wingdings" pitchFamily="2" charset="2"/>
              <a:buChar char="ü"/>
            </a:pPr>
            <a:r>
              <a:rPr lang="en-US" sz="2600" dirty="0" smtClean="0">
                <a:latin typeface="Constantia" pitchFamily="18" charset="0"/>
              </a:rPr>
              <a:t>Account code 0340 – University Hospital Revenue is used</a:t>
            </a:r>
          </a:p>
          <a:p>
            <a:pPr>
              <a:buClr>
                <a:schemeClr val="tx1"/>
              </a:buClr>
              <a:buFont typeface="Wingdings" pitchFamily="2" charset="2"/>
              <a:buChar char="q"/>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480060" y="457200"/>
            <a:ext cx="8183880" cy="838200"/>
          </a:xfrm>
        </p:spPr>
        <p:txBody>
          <a:bodyPr/>
          <a:lstStyle/>
          <a:p>
            <a:pPr algn="ctr"/>
            <a:r>
              <a:rPr lang="en-US" dirty="0" smtClean="0"/>
              <a:t>Identifying the Revenue</a:t>
            </a:r>
          </a:p>
        </p:txBody>
      </p:sp>
      <p:sp>
        <p:nvSpPr>
          <p:cNvPr id="68612" name="Rectangle 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68613" name="Rectangle 4"/>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83126"/>
            <a:ext cx="8229599" cy="4267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val 2"/>
          <p:cNvSpPr>
            <a:spLocks noChangeArrowheads="1"/>
          </p:cNvSpPr>
          <p:nvPr/>
        </p:nvSpPr>
        <p:spPr bwMode="auto">
          <a:xfrm>
            <a:off x="380999" y="4191000"/>
            <a:ext cx="8305799" cy="457200"/>
          </a:xfrm>
          <a:prstGeom prst="ellipse">
            <a:avLst/>
          </a:prstGeom>
          <a:noFill/>
          <a:ln w="25400">
            <a:solidFill>
              <a:srgbClr val="FF0000"/>
            </a:solidFill>
            <a:round/>
            <a:headEnd/>
            <a:tailEnd/>
          </a:ln>
        </p:spPr>
        <p:txBody>
          <a:bodyPr/>
          <a:lstStyle/>
          <a:p>
            <a:endParaRPr lang="en-US"/>
          </a:p>
        </p:txBody>
      </p:sp>
      <p:sp>
        <p:nvSpPr>
          <p:cNvPr id="12" name="Oval 11"/>
          <p:cNvSpPr/>
          <p:nvPr/>
        </p:nvSpPr>
        <p:spPr>
          <a:xfrm>
            <a:off x="3733800" y="2438400"/>
            <a:ext cx="685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a:xfrm>
            <a:off x="457200" y="533400"/>
            <a:ext cx="8229600" cy="781050"/>
          </a:xfrm>
        </p:spPr>
        <p:txBody>
          <a:bodyPr/>
          <a:lstStyle/>
          <a:p>
            <a:pPr algn="ctr"/>
            <a:r>
              <a:rPr lang="en-US" smtClean="0"/>
              <a:t>Identifying the Revenue</a:t>
            </a:r>
          </a:p>
        </p:txBody>
      </p:sp>
      <p:sp>
        <p:nvSpPr>
          <p:cNvPr id="70659" name="Rectangle 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70660" name="Rectangle 4"/>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endParaRPr lang="en-US"/>
          </a:p>
        </p:txBody>
      </p:sp>
      <p:sp>
        <p:nvSpPr>
          <p:cNvPr id="70662" name="Rectangle 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70663" name="Rectangle 4"/>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2538" y="1295400"/>
            <a:ext cx="663892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2538" y="4313906"/>
            <a:ext cx="6638925" cy="2018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Oval 13"/>
          <p:cNvSpPr/>
          <p:nvPr/>
        </p:nvSpPr>
        <p:spPr>
          <a:xfrm>
            <a:off x="685800" y="4322122"/>
            <a:ext cx="7696200" cy="1600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a:xfrm>
            <a:off x="502920" y="454228"/>
            <a:ext cx="8183880" cy="841172"/>
          </a:xfrm>
        </p:spPr>
        <p:txBody>
          <a:bodyPr/>
          <a:lstStyle/>
          <a:p>
            <a:pPr algn="ctr"/>
            <a:r>
              <a:rPr lang="en-US" dirty="0" smtClean="0"/>
              <a:t>Identifying the Revenue</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412093" y="-388257"/>
            <a:ext cx="4300764" cy="805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1219200" y="4746625"/>
            <a:ext cx="6400800" cy="12636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457200" y="457200"/>
            <a:ext cx="8229600" cy="838200"/>
          </a:xfrm>
        </p:spPr>
        <p:txBody>
          <a:bodyPr/>
          <a:lstStyle/>
          <a:p>
            <a:pPr algn="ctr"/>
            <a:r>
              <a:rPr lang="en-US" dirty="0" smtClean="0"/>
              <a:t>Travel Reimbursements</a:t>
            </a:r>
          </a:p>
        </p:txBody>
      </p:sp>
      <p:sp useBgFill="1">
        <p:nvSpPr>
          <p:cNvPr id="5" name="TextBox 4"/>
          <p:cNvSpPr txBox="1">
            <a:spLocks noChangeArrowheads="1"/>
          </p:cNvSpPr>
          <p:nvPr/>
        </p:nvSpPr>
        <p:spPr bwMode="auto">
          <a:xfrm>
            <a:off x="304800" y="1373862"/>
            <a:ext cx="4572000" cy="3693319"/>
          </a:xfrm>
          <a:prstGeom prst="rect">
            <a:avLst/>
          </a:prstGeom>
          <a:ln w="9525">
            <a:noFill/>
            <a:miter lim="800000"/>
            <a:headEnd/>
            <a:tailEnd/>
          </a:ln>
        </p:spPr>
        <p:txBody>
          <a:bodyPr wrap="square">
            <a:spAutoFit/>
          </a:bodyPr>
          <a:lstStyle/>
          <a:p>
            <a:r>
              <a:rPr lang="en-US" sz="2600" dirty="0" smtClean="0">
                <a:latin typeface="Constantia" pitchFamily="18" charset="0"/>
              </a:rPr>
              <a:t>HSC </a:t>
            </a:r>
            <a:r>
              <a:rPr lang="en-US" sz="2600" dirty="0">
                <a:latin typeface="Constantia" pitchFamily="18" charset="0"/>
              </a:rPr>
              <a:t>Traveler submits receipts to </a:t>
            </a:r>
            <a:r>
              <a:rPr lang="en-US" sz="2600" dirty="0" smtClean="0">
                <a:latin typeface="Constantia" pitchFamily="18" charset="0"/>
              </a:rPr>
              <a:t>HSC</a:t>
            </a:r>
            <a:endParaRPr lang="en-US" sz="2600" dirty="0">
              <a:latin typeface="Constantia" pitchFamily="18" charset="0"/>
            </a:endParaRPr>
          </a:p>
          <a:p>
            <a:endParaRPr lang="en-US" sz="2600" dirty="0">
              <a:latin typeface="Constantia" pitchFamily="18" charset="0"/>
            </a:endParaRPr>
          </a:p>
          <a:p>
            <a:r>
              <a:rPr lang="en-US" sz="2600" dirty="0" smtClean="0">
                <a:latin typeface="Constantia" pitchFamily="18" charset="0"/>
              </a:rPr>
              <a:t>HSC department </a:t>
            </a:r>
            <a:r>
              <a:rPr lang="en-US" sz="2600" dirty="0">
                <a:latin typeface="Constantia" pitchFamily="18" charset="0"/>
              </a:rPr>
              <a:t>reimburses employee</a:t>
            </a:r>
          </a:p>
          <a:p>
            <a:endParaRPr lang="en-US" sz="2600" dirty="0">
              <a:latin typeface="Constantia" pitchFamily="18" charset="0"/>
            </a:endParaRPr>
          </a:p>
          <a:p>
            <a:r>
              <a:rPr lang="en-US" sz="2600" dirty="0" smtClean="0">
                <a:latin typeface="Constantia" pitchFamily="18" charset="0"/>
              </a:rPr>
              <a:t>HSC bills Hospital while providing documentation on agreed upon support.</a:t>
            </a:r>
            <a:endParaRPr lang="en-US" sz="2600" dirty="0">
              <a:latin typeface="Constantia" pitchFamily="18" charset="0"/>
            </a:endParaRPr>
          </a:p>
        </p:txBody>
      </p:sp>
      <p:pic>
        <p:nvPicPr>
          <p:cNvPr id="50180" name="Picture 4" descr="http://useesuccess.com/images/Cartoon%20world.gif"/>
          <p:cNvPicPr>
            <a:picLocks noChangeAspect="1" noChangeArrowheads="1"/>
          </p:cNvPicPr>
          <p:nvPr/>
        </p:nvPicPr>
        <p:blipFill>
          <a:blip r:embed="rId3"/>
          <a:srcRect/>
          <a:stretch>
            <a:fillRect/>
          </a:stretch>
        </p:blipFill>
        <p:spPr bwMode="auto">
          <a:xfrm>
            <a:off x="5105400" y="2231571"/>
            <a:ext cx="3552825" cy="3629025"/>
          </a:xfrm>
          <a:prstGeom prst="rect">
            <a:avLst/>
          </a:prstGeom>
          <a:noFill/>
          <a:ln w="9525">
            <a:noFill/>
            <a:miter lim="800000"/>
            <a:headEnd/>
            <a:tailEnd/>
          </a:ln>
        </p:spPr>
      </p:pic>
    </p:spTree>
    <p:extLst>
      <p:ext uri="{BB962C8B-B14F-4D97-AF65-F5344CB8AC3E}">
        <p14:creationId xmlns:p14="http://schemas.microsoft.com/office/powerpoint/2010/main" val="4269089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8"/>
          <p:cNvSpPr>
            <a:spLocks noGrp="1"/>
          </p:cNvSpPr>
          <p:nvPr>
            <p:ph type="title"/>
          </p:nvPr>
        </p:nvSpPr>
        <p:spPr>
          <a:xfrm>
            <a:off x="609600" y="533400"/>
            <a:ext cx="8183880" cy="685800"/>
          </a:xfrm>
        </p:spPr>
        <p:txBody>
          <a:bodyPr/>
          <a:lstStyle/>
          <a:p>
            <a:pPr algn="ctr"/>
            <a:r>
              <a:rPr lang="en-US" dirty="0" smtClean="0"/>
              <a:t>UNM Hospital</a:t>
            </a:r>
          </a:p>
        </p:txBody>
      </p:sp>
      <p:pic>
        <p:nvPicPr>
          <p:cNvPr id="18435" name="Picture 7" descr="unmh"/>
          <p:cNvPicPr>
            <a:picLocks noChangeAspect="1" noChangeArrowheads="1"/>
          </p:cNvPicPr>
          <p:nvPr/>
        </p:nvPicPr>
        <p:blipFill>
          <a:blip r:embed="rId3"/>
          <a:srcRect/>
          <a:stretch>
            <a:fillRect/>
          </a:stretch>
        </p:blipFill>
        <p:spPr bwMode="auto">
          <a:xfrm>
            <a:off x="685800" y="1676400"/>
            <a:ext cx="7796981" cy="4648200"/>
          </a:xfrm>
          <a:prstGeom prst="rect">
            <a:avLst/>
          </a:prstGeom>
          <a:noFill/>
          <a:ln w="9525">
            <a:noFill/>
            <a:miter lim="800000"/>
            <a:headEnd/>
            <a:tailEnd/>
          </a:ln>
        </p:spPr>
      </p:pic>
    </p:spTree>
    <p:extLst>
      <p:ext uri="{BB962C8B-B14F-4D97-AF65-F5344CB8AC3E}">
        <p14:creationId xmlns:p14="http://schemas.microsoft.com/office/powerpoint/2010/main" val="19045604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57200" y="457200"/>
            <a:ext cx="8183880" cy="838200"/>
          </a:xfrm>
        </p:spPr>
        <p:txBody>
          <a:bodyPr/>
          <a:lstStyle/>
          <a:p>
            <a:pPr algn="ctr"/>
            <a:r>
              <a:rPr lang="en-US" dirty="0" smtClean="0"/>
              <a:t>When UH bills HSC</a:t>
            </a:r>
          </a:p>
        </p:txBody>
      </p:sp>
      <p:sp>
        <p:nvSpPr>
          <p:cNvPr id="3" name="Content Placeholder 2"/>
          <p:cNvSpPr>
            <a:spLocks noGrp="1"/>
          </p:cNvSpPr>
          <p:nvPr>
            <p:ph idx="1"/>
          </p:nvPr>
        </p:nvSpPr>
        <p:spPr>
          <a:xfrm>
            <a:off x="457200" y="1752600"/>
            <a:ext cx="8183880" cy="4187952"/>
          </a:xfrm>
        </p:spPr>
        <p:txBody>
          <a:bodyPr>
            <a:normAutofit/>
          </a:bodyPr>
          <a:lstStyle/>
          <a:p>
            <a:pPr>
              <a:buFont typeface="Wingdings 2" pitchFamily="18" charset="2"/>
              <a:buNone/>
            </a:pPr>
            <a:r>
              <a:rPr lang="en-US" sz="2600" b="1" dirty="0" smtClean="0">
                <a:latin typeface="Constantia" pitchFamily="18" charset="0"/>
              </a:rPr>
              <a:t>What they bill:</a:t>
            </a:r>
          </a:p>
          <a:p>
            <a:pPr lvl="1">
              <a:buClr>
                <a:schemeClr val="tx1"/>
              </a:buClr>
              <a:buSzTx/>
              <a:buFont typeface="Wingdings" pitchFamily="2" charset="2"/>
              <a:buChar char="ü"/>
            </a:pPr>
            <a:r>
              <a:rPr lang="en-US" sz="2600" dirty="0" smtClean="0">
                <a:latin typeface="Constantia" pitchFamily="18" charset="0"/>
              </a:rPr>
              <a:t>Salary Agreements </a:t>
            </a:r>
          </a:p>
          <a:p>
            <a:pPr lvl="1">
              <a:buClr>
                <a:schemeClr val="tx1"/>
              </a:buClr>
              <a:buSzTx/>
              <a:buFont typeface="Wingdings" pitchFamily="2" charset="2"/>
              <a:buChar char="ü"/>
            </a:pPr>
            <a:r>
              <a:rPr lang="en-US" sz="2600" dirty="0" smtClean="0">
                <a:latin typeface="Constantia" pitchFamily="18" charset="0"/>
              </a:rPr>
              <a:t>Memorandum of Understanding (MOU)</a:t>
            </a:r>
          </a:p>
          <a:p>
            <a:pPr lvl="1">
              <a:buClr>
                <a:schemeClr val="tx1"/>
              </a:buClr>
              <a:buSzTx/>
              <a:buFont typeface="Wingdings" pitchFamily="2" charset="2"/>
              <a:buChar char="ü"/>
            </a:pPr>
            <a:r>
              <a:rPr lang="en-US" sz="2600" dirty="0" smtClean="0">
                <a:latin typeface="Constantia" pitchFamily="18" charset="0"/>
              </a:rPr>
              <a:t>Interpreter Services</a:t>
            </a:r>
          </a:p>
          <a:p>
            <a:pPr lvl="1">
              <a:buClr>
                <a:schemeClr val="tx1"/>
              </a:buClr>
              <a:buSzTx/>
              <a:buFont typeface="Wingdings" pitchFamily="2" charset="2"/>
              <a:buChar char="ü"/>
            </a:pPr>
            <a:r>
              <a:rPr lang="en-US" sz="2600" dirty="0" smtClean="0">
                <a:latin typeface="Constantia" pitchFamily="18" charset="0"/>
              </a:rPr>
              <a:t>Catering Charges</a:t>
            </a:r>
          </a:p>
          <a:p>
            <a:pPr lvl="1">
              <a:buClr>
                <a:schemeClr val="tx1"/>
              </a:buClr>
              <a:buSzTx/>
              <a:buFont typeface="Wingdings" pitchFamily="2" charset="2"/>
              <a:buChar char="ü"/>
            </a:pPr>
            <a:r>
              <a:rPr lang="en-US" sz="2600" dirty="0" smtClean="0">
                <a:latin typeface="Constantia" pitchFamily="18" charset="0"/>
              </a:rPr>
              <a:t>Facility Charges related to Clinical Trials</a:t>
            </a:r>
          </a:p>
          <a:p>
            <a:pPr lvl="2">
              <a:buClr>
                <a:schemeClr val="tx1"/>
              </a:buClr>
              <a:buSzTx/>
              <a:buFont typeface="Wingdings" pitchFamily="2" charset="2"/>
              <a:buChar char="ü"/>
            </a:pPr>
            <a:r>
              <a:rPr lang="en-US" sz="2600" dirty="0" smtClean="0">
                <a:latin typeface="Constantia" pitchFamily="18" charset="0"/>
              </a:rPr>
              <a:t>X-rays</a:t>
            </a:r>
          </a:p>
          <a:p>
            <a:pPr lvl="2">
              <a:buClr>
                <a:schemeClr val="tx1"/>
              </a:buClr>
              <a:buSzTx/>
              <a:buFont typeface="Wingdings" pitchFamily="2" charset="2"/>
              <a:buChar char="ü"/>
            </a:pPr>
            <a:r>
              <a:rPr lang="en-US" sz="2600" dirty="0" smtClean="0">
                <a:latin typeface="Constantia" pitchFamily="18" charset="0"/>
              </a:rPr>
              <a:t>Blood tests</a:t>
            </a:r>
          </a:p>
          <a:p>
            <a:pPr lvl="2">
              <a:buClr>
                <a:schemeClr val="tx1"/>
              </a:buClr>
              <a:buSzTx/>
              <a:buFont typeface="Wingdings" pitchFamily="2" charset="2"/>
              <a:buChar char="ü"/>
            </a:pPr>
            <a:r>
              <a:rPr lang="en-US" sz="2600" dirty="0" smtClean="0">
                <a:latin typeface="Constantia" pitchFamily="18" charset="0"/>
              </a:rPr>
              <a:t>Lab work</a:t>
            </a:r>
          </a:p>
        </p:txBody>
      </p:sp>
    </p:spTree>
    <p:extLst>
      <p:ext uri="{BB962C8B-B14F-4D97-AF65-F5344CB8AC3E}">
        <p14:creationId xmlns:p14="http://schemas.microsoft.com/office/powerpoint/2010/main" val="1201895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457200" y="533400"/>
            <a:ext cx="8229600" cy="857250"/>
          </a:xfrm>
        </p:spPr>
        <p:txBody>
          <a:bodyPr>
            <a:normAutofit fontScale="90000"/>
          </a:bodyPr>
          <a:lstStyle/>
          <a:p>
            <a:pPr algn="ctr"/>
            <a:r>
              <a:rPr lang="en-US" dirty="0" smtClean="0"/>
              <a:t>Salary Agreement Procedures</a:t>
            </a:r>
            <a:br>
              <a:rPr lang="en-US" dirty="0" smtClean="0"/>
            </a:br>
            <a:r>
              <a:rPr lang="en-US" dirty="0" smtClean="0"/>
              <a:t>UH Employee	</a:t>
            </a:r>
          </a:p>
        </p:txBody>
      </p:sp>
      <p:sp>
        <p:nvSpPr>
          <p:cNvPr id="2" name="Rectangle 1"/>
          <p:cNvSpPr/>
          <p:nvPr/>
        </p:nvSpPr>
        <p:spPr>
          <a:xfrm>
            <a:off x="419100" y="1824837"/>
            <a:ext cx="8343900" cy="3970318"/>
          </a:xfrm>
          <a:prstGeom prst="rect">
            <a:avLst/>
          </a:prstGeom>
        </p:spPr>
        <p:txBody>
          <a:bodyPr wrap="square">
            <a:spAutoFit/>
          </a:bodyPr>
          <a:lstStyle/>
          <a:p>
            <a:pPr marL="495300" indent="-495300">
              <a:buClr>
                <a:schemeClr val="tx1"/>
              </a:buClr>
              <a:buFont typeface="Wingdings 2" pitchFamily="18" charset="2"/>
              <a:buAutoNum type="arabicPeriod"/>
            </a:pPr>
            <a:r>
              <a:rPr lang="en-US" dirty="0" smtClean="0">
                <a:latin typeface="Constantia" pitchFamily="18" charset="0"/>
              </a:rPr>
              <a:t>UH </a:t>
            </a:r>
            <a:r>
              <a:rPr lang="en-US" dirty="0">
                <a:latin typeface="Constantia" pitchFamily="18" charset="0"/>
              </a:rPr>
              <a:t>department initiates the Salary Agreement and sends to </a:t>
            </a:r>
            <a:r>
              <a:rPr lang="en-US" dirty="0" smtClean="0">
                <a:latin typeface="Constantia" pitchFamily="18" charset="0"/>
              </a:rPr>
              <a:t>UH Financial Analyst III </a:t>
            </a:r>
            <a:r>
              <a:rPr lang="en-US" dirty="0">
                <a:latin typeface="Constantia" pitchFamily="18" charset="0"/>
              </a:rPr>
              <a:t>for </a:t>
            </a:r>
            <a:r>
              <a:rPr lang="en-US" dirty="0" smtClean="0">
                <a:latin typeface="Constantia" pitchFamily="18" charset="0"/>
              </a:rPr>
              <a:t>entry into Contract Director and routes to HSC AR Coordinator.  </a:t>
            </a:r>
          </a:p>
          <a:p>
            <a:pPr marL="495300" indent="-495300">
              <a:buClr>
                <a:schemeClr val="tx1"/>
              </a:buClr>
              <a:buFont typeface="Wingdings 2" pitchFamily="18" charset="2"/>
              <a:buAutoNum type="arabicPeriod"/>
            </a:pPr>
            <a:endParaRPr lang="en-US" dirty="0">
              <a:latin typeface="Constantia" pitchFamily="18" charset="0"/>
            </a:endParaRPr>
          </a:p>
          <a:p>
            <a:pPr marL="495300" indent="-495300">
              <a:buClr>
                <a:schemeClr val="tx1"/>
              </a:buClr>
              <a:buFont typeface="Wingdings 2" pitchFamily="18" charset="2"/>
              <a:buAutoNum type="arabicPeriod"/>
            </a:pPr>
            <a:r>
              <a:rPr lang="en-US" dirty="0">
                <a:latin typeface="Constantia" pitchFamily="18" charset="0"/>
              </a:rPr>
              <a:t>HSC AR Coordinator </a:t>
            </a:r>
            <a:r>
              <a:rPr lang="en-US" dirty="0" smtClean="0">
                <a:latin typeface="Constantia" pitchFamily="18" charset="0"/>
              </a:rPr>
              <a:t>sends the contract via workflow to the department for electronic review and approval.</a:t>
            </a:r>
          </a:p>
          <a:p>
            <a:pPr marL="342900" indent="-342900">
              <a:buClr>
                <a:schemeClr val="tx1"/>
              </a:buClr>
              <a:buFont typeface="+mj-lt"/>
              <a:buAutoNum type="arabicPeriod"/>
            </a:pPr>
            <a:endParaRPr lang="en-US" dirty="0" smtClean="0">
              <a:latin typeface="Constantia" pitchFamily="18" charset="0"/>
            </a:endParaRPr>
          </a:p>
          <a:p>
            <a:pPr marL="495300" indent="-495300">
              <a:buClr>
                <a:schemeClr val="tx1"/>
              </a:buClr>
              <a:buFont typeface="Wingdings 2" pitchFamily="18" charset="2"/>
              <a:buAutoNum type="arabicPeriod"/>
            </a:pPr>
            <a:r>
              <a:rPr lang="en-US" dirty="0" smtClean="0">
                <a:latin typeface="Constantia" pitchFamily="18" charset="0"/>
              </a:rPr>
              <a:t>Department attaches Internal Purchase Requisition to agreement in Contract Director and electronically  approves by the agreement.</a:t>
            </a:r>
          </a:p>
          <a:p>
            <a:pPr marL="495300" indent="-495300">
              <a:buClr>
                <a:schemeClr val="tx1"/>
              </a:buClr>
              <a:buFont typeface="Wingdings 2" pitchFamily="18" charset="2"/>
              <a:buAutoNum type="arabicPeriod"/>
            </a:pPr>
            <a:endParaRPr lang="en-US" dirty="0" smtClean="0">
              <a:latin typeface="Constantia" pitchFamily="18" charset="0"/>
            </a:endParaRPr>
          </a:p>
          <a:p>
            <a:pPr marL="495300" indent="-495300">
              <a:buClr>
                <a:schemeClr val="tx1"/>
              </a:buClr>
              <a:buFont typeface="Wingdings 2" pitchFamily="18" charset="2"/>
              <a:buAutoNum type="arabicPeriod"/>
            </a:pPr>
            <a:r>
              <a:rPr lang="en-US" dirty="0" smtClean="0">
                <a:latin typeface="Constantia" pitchFamily="18" charset="0"/>
              </a:rPr>
              <a:t>When approved electronically by all parties, the contract is considered an executed contract.</a:t>
            </a:r>
          </a:p>
          <a:p>
            <a:pPr marL="495300" indent="-495300">
              <a:buClr>
                <a:schemeClr val="tx1"/>
              </a:buClr>
              <a:buFont typeface="Wingdings 2" pitchFamily="18" charset="2"/>
              <a:buAutoNum type="arabicPeriod"/>
            </a:pPr>
            <a:endParaRPr lang="en-US" dirty="0" smtClean="0">
              <a:latin typeface="Constantia" pitchFamily="18" charset="0"/>
            </a:endParaRPr>
          </a:p>
          <a:p>
            <a:pPr marL="495300" indent="-495300">
              <a:buClr>
                <a:schemeClr val="tx1"/>
              </a:buClr>
              <a:buFont typeface="Wingdings 2" pitchFamily="18" charset="2"/>
              <a:buAutoNum type="arabicPeriod"/>
            </a:pPr>
            <a:r>
              <a:rPr lang="en-US" dirty="0" smtClean="0">
                <a:latin typeface="Constantia" pitchFamily="18" charset="0"/>
              </a:rPr>
              <a:t>The UH Special Billing Unit creates monthly invoices to send to HSC AR Coordinator</a:t>
            </a:r>
            <a:r>
              <a:rPr lang="en-US" dirty="0" smtClean="0"/>
              <a:t>.</a:t>
            </a:r>
            <a:endParaRPr lang="en-US" dirty="0"/>
          </a:p>
        </p:txBody>
      </p:sp>
    </p:spTree>
    <p:extLst>
      <p:ext uri="{BB962C8B-B14F-4D97-AF65-F5344CB8AC3E}">
        <p14:creationId xmlns:p14="http://schemas.microsoft.com/office/powerpoint/2010/main" val="3610601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479836" y="457200"/>
            <a:ext cx="8183880" cy="914400"/>
          </a:xfrm>
        </p:spPr>
        <p:txBody>
          <a:bodyPr/>
          <a:lstStyle/>
          <a:p>
            <a:pPr algn="ctr"/>
            <a:r>
              <a:rPr lang="en-US" dirty="0" smtClean="0"/>
              <a:t>When UH bills HSC</a:t>
            </a:r>
          </a:p>
        </p:txBody>
      </p:sp>
      <p:sp>
        <p:nvSpPr>
          <p:cNvPr id="22530" name="Content Placeholder 2"/>
          <p:cNvSpPr>
            <a:spLocks noGrp="1"/>
          </p:cNvSpPr>
          <p:nvPr>
            <p:ph idx="1"/>
          </p:nvPr>
        </p:nvSpPr>
        <p:spPr>
          <a:xfrm>
            <a:off x="403860" y="1752600"/>
            <a:ext cx="8183880" cy="4187952"/>
          </a:xfrm>
        </p:spPr>
        <p:txBody>
          <a:bodyPr/>
          <a:lstStyle/>
          <a:p>
            <a:pPr>
              <a:buFont typeface="Wingdings 2" pitchFamily="18" charset="2"/>
              <a:buNone/>
            </a:pPr>
            <a:endParaRPr lang="en-US" b="1" dirty="0" smtClean="0"/>
          </a:p>
          <a:p>
            <a:pPr>
              <a:buFont typeface="Wingdings 2" pitchFamily="18" charset="2"/>
              <a:buNone/>
            </a:pPr>
            <a:r>
              <a:rPr lang="en-US" dirty="0" smtClean="0"/>
              <a:t>	</a:t>
            </a:r>
            <a:r>
              <a:rPr lang="en-US" sz="2600" dirty="0" smtClean="0">
                <a:latin typeface="Constantia" pitchFamily="18" charset="0"/>
              </a:rPr>
              <a:t>HSC department issues an internal purchase requisition</a:t>
            </a:r>
          </a:p>
          <a:p>
            <a:pPr>
              <a:buFont typeface="Wingdings 2" pitchFamily="18" charset="2"/>
              <a:buNone/>
            </a:pPr>
            <a:endParaRPr lang="en-US" sz="2600" dirty="0" smtClean="0">
              <a:latin typeface="Constantia" pitchFamily="18" charset="0"/>
            </a:endParaRPr>
          </a:p>
        </p:txBody>
      </p:sp>
      <p:pic>
        <p:nvPicPr>
          <p:cNvPr id="22532" name="Picture 4" descr="http://academic.uofs.edu/department/printing/requisition.jpg"/>
          <p:cNvPicPr>
            <a:picLocks noChangeAspect="1" noChangeArrowheads="1"/>
          </p:cNvPicPr>
          <p:nvPr/>
        </p:nvPicPr>
        <p:blipFill>
          <a:blip r:embed="rId3"/>
          <a:srcRect/>
          <a:stretch>
            <a:fillRect/>
          </a:stretch>
        </p:blipFill>
        <p:spPr bwMode="auto">
          <a:xfrm rot="-853517">
            <a:off x="5361559" y="3097213"/>
            <a:ext cx="2603500" cy="3324225"/>
          </a:xfrm>
          <a:prstGeom prst="rect">
            <a:avLst/>
          </a:prstGeom>
          <a:noFill/>
          <a:ln w="9525">
            <a:noFill/>
            <a:miter lim="800000"/>
            <a:headEnd/>
            <a:tailEnd/>
          </a:ln>
        </p:spPr>
      </p:pic>
      <p:grpSp>
        <p:nvGrpSpPr>
          <p:cNvPr id="7" name="Group 1"/>
          <p:cNvGrpSpPr>
            <a:grpSpLocks noChangeAspect="1"/>
          </p:cNvGrpSpPr>
          <p:nvPr/>
        </p:nvGrpSpPr>
        <p:grpSpPr bwMode="auto">
          <a:xfrm rot="20741340">
            <a:off x="4690188" y="3496202"/>
            <a:ext cx="595771" cy="414522"/>
            <a:chOff x="0" y="0"/>
            <a:chExt cx="5383" cy="3744"/>
          </a:xfrm>
          <a:solidFill>
            <a:srgbClr val="D9D9D9"/>
          </a:solidFill>
        </p:grpSpPr>
        <p:sp>
          <p:nvSpPr>
            <p:cNvPr id="8" name="AutoShape 39"/>
            <p:cNvSpPr>
              <a:spLocks noChangeAspect="1" noChangeArrowheads="1" noTextEdit="1"/>
            </p:cNvSpPr>
            <p:nvPr/>
          </p:nvSpPr>
          <p:spPr bwMode="auto">
            <a:xfrm>
              <a:off x="0" y="0"/>
              <a:ext cx="5383" cy="3744"/>
            </a:xfrm>
            <a:prstGeom prst="rect">
              <a:avLst/>
            </a:prstGeom>
            <a:grpFill/>
            <a:ln w="9525">
              <a:noFill/>
              <a:miter lim="800000"/>
              <a:headEnd/>
              <a:tailEnd/>
            </a:ln>
          </p:spPr>
          <p:txBody>
            <a:bodyPr/>
            <a:lstStyle/>
            <a:p>
              <a:pPr>
                <a:defRPr/>
              </a:pPr>
              <a:endParaRPr lang="en-US"/>
            </a:p>
          </p:txBody>
        </p:sp>
        <p:sp>
          <p:nvSpPr>
            <p:cNvPr id="9" name="Rectangle 38"/>
            <p:cNvSpPr>
              <a:spLocks noChangeArrowheads="1"/>
            </p:cNvSpPr>
            <p:nvPr/>
          </p:nvSpPr>
          <p:spPr bwMode="auto">
            <a:xfrm>
              <a:off x="0" y="0"/>
              <a:ext cx="5383" cy="3744"/>
            </a:xfrm>
            <a:prstGeom prst="rect">
              <a:avLst/>
            </a:prstGeom>
            <a:grpFill/>
            <a:ln w="0">
              <a:noFill/>
              <a:miter lim="800000"/>
              <a:headEnd/>
              <a:tailEnd/>
            </a:ln>
          </p:spPr>
          <p:txBody>
            <a:bodyPr/>
            <a:lstStyle/>
            <a:p>
              <a:pPr>
                <a:defRPr/>
              </a:pPr>
              <a:endParaRPr lang="en-US">
                <a:latin typeface="Century" pitchFamily="18" charset="0"/>
              </a:endParaRPr>
            </a:p>
          </p:txBody>
        </p:sp>
        <p:sp>
          <p:nvSpPr>
            <p:cNvPr id="10" name="Freeform 37"/>
            <p:cNvSpPr>
              <a:spLocks/>
            </p:cNvSpPr>
            <p:nvPr/>
          </p:nvSpPr>
          <p:spPr bwMode="auto">
            <a:xfrm>
              <a:off x="15" y="1351"/>
              <a:ext cx="95" cy="156"/>
            </a:xfrm>
            <a:custGeom>
              <a:avLst/>
              <a:gdLst>
                <a:gd name="T0" fmla="*/ 0 w 95"/>
                <a:gd name="T1" fmla="*/ 0 h 156"/>
                <a:gd name="T2" fmla="*/ 95 w 95"/>
                <a:gd name="T3" fmla="*/ 0 h 156"/>
                <a:gd name="T4" fmla="*/ 95 w 95"/>
                <a:gd name="T5" fmla="*/ 20 h 156"/>
                <a:gd name="T6" fmla="*/ 60 w 95"/>
                <a:gd name="T7" fmla="*/ 20 h 156"/>
                <a:gd name="T8" fmla="*/ 60 w 95"/>
                <a:gd name="T9" fmla="*/ 156 h 156"/>
                <a:gd name="T10" fmla="*/ 40 w 95"/>
                <a:gd name="T11" fmla="*/ 156 h 156"/>
                <a:gd name="T12" fmla="*/ 40 w 95"/>
                <a:gd name="T13" fmla="*/ 20 h 156"/>
                <a:gd name="T14" fmla="*/ 0 w 95"/>
                <a:gd name="T15" fmla="*/ 20 h 156"/>
                <a:gd name="T16" fmla="*/ 0 w 95"/>
                <a:gd name="T17" fmla="*/ 0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5"/>
                <a:gd name="T28" fmla="*/ 0 h 156"/>
                <a:gd name="T29" fmla="*/ 95 w 95"/>
                <a:gd name="T30" fmla="*/ 156 h 1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5" h="156">
                  <a:moveTo>
                    <a:pt x="0" y="0"/>
                  </a:moveTo>
                  <a:lnTo>
                    <a:pt x="95" y="0"/>
                  </a:lnTo>
                  <a:lnTo>
                    <a:pt x="95" y="20"/>
                  </a:lnTo>
                  <a:lnTo>
                    <a:pt x="60" y="20"/>
                  </a:lnTo>
                  <a:lnTo>
                    <a:pt x="60" y="156"/>
                  </a:lnTo>
                  <a:lnTo>
                    <a:pt x="40" y="156"/>
                  </a:lnTo>
                  <a:lnTo>
                    <a:pt x="40" y="20"/>
                  </a:lnTo>
                  <a:lnTo>
                    <a:pt x="0" y="20"/>
                  </a:lnTo>
                  <a:lnTo>
                    <a:pt x="0" y="0"/>
                  </a:lnTo>
                  <a:close/>
                </a:path>
              </a:pathLst>
            </a:custGeom>
            <a:grpFill/>
            <a:ln w="0">
              <a:solidFill>
                <a:srgbClr val="000000"/>
              </a:solidFill>
              <a:round/>
              <a:headEnd/>
              <a:tailEnd/>
            </a:ln>
          </p:spPr>
          <p:txBody>
            <a:bodyPr/>
            <a:lstStyle/>
            <a:p>
              <a:pPr>
                <a:defRPr/>
              </a:pPr>
              <a:endParaRPr lang="en-US">
                <a:latin typeface="Century" pitchFamily="18" charset="0"/>
              </a:endParaRPr>
            </a:p>
          </p:txBody>
        </p:sp>
        <p:sp>
          <p:nvSpPr>
            <p:cNvPr id="11" name="Freeform 36"/>
            <p:cNvSpPr>
              <a:spLocks/>
            </p:cNvSpPr>
            <p:nvPr/>
          </p:nvSpPr>
          <p:spPr bwMode="auto">
            <a:xfrm>
              <a:off x="185" y="1351"/>
              <a:ext cx="115" cy="156"/>
            </a:xfrm>
            <a:custGeom>
              <a:avLst/>
              <a:gdLst>
                <a:gd name="T0" fmla="*/ 0 w 115"/>
                <a:gd name="T1" fmla="*/ 0 h 156"/>
                <a:gd name="T2" fmla="*/ 20 w 115"/>
                <a:gd name="T3" fmla="*/ 0 h 156"/>
                <a:gd name="T4" fmla="*/ 20 w 115"/>
                <a:gd name="T5" fmla="*/ 61 h 156"/>
                <a:gd name="T6" fmla="*/ 95 w 115"/>
                <a:gd name="T7" fmla="*/ 61 h 156"/>
                <a:gd name="T8" fmla="*/ 95 w 115"/>
                <a:gd name="T9" fmla="*/ 0 h 156"/>
                <a:gd name="T10" fmla="*/ 115 w 115"/>
                <a:gd name="T11" fmla="*/ 0 h 156"/>
                <a:gd name="T12" fmla="*/ 115 w 115"/>
                <a:gd name="T13" fmla="*/ 156 h 156"/>
                <a:gd name="T14" fmla="*/ 95 w 115"/>
                <a:gd name="T15" fmla="*/ 156 h 156"/>
                <a:gd name="T16" fmla="*/ 95 w 115"/>
                <a:gd name="T17" fmla="*/ 81 h 156"/>
                <a:gd name="T18" fmla="*/ 20 w 115"/>
                <a:gd name="T19" fmla="*/ 81 h 156"/>
                <a:gd name="T20" fmla="*/ 20 w 115"/>
                <a:gd name="T21" fmla="*/ 156 h 156"/>
                <a:gd name="T22" fmla="*/ 0 w 115"/>
                <a:gd name="T23" fmla="*/ 156 h 156"/>
                <a:gd name="T24" fmla="*/ 0 w 115"/>
                <a:gd name="T25" fmla="*/ 0 h 1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5"/>
                <a:gd name="T40" fmla="*/ 0 h 156"/>
                <a:gd name="T41" fmla="*/ 115 w 115"/>
                <a:gd name="T42" fmla="*/ 156 h 1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5" h="156">
                  <a:moveTo>
                    <a:pt x="0" y="0"/>
                  </a:moveTo>
                  <a:lnTo>
                    <a:pt x="20" y="0"/>
                  </a:lnTo>
                  <a:lnTo>
                    <a:pt x="20" y="61"/>
                  </a:lnTo>
                  <a:lnTo>
                    <a:pt x="95" y="61"/>
                  </a:lnTo>
                  <a:lnTo>
                    <a:pt x="95" y="0"/>
                  </a:lnTo>
                  <a:lnTo>
                    <a:pt x="115" y="0"/>
                  </a:lnTo>
                  <a:lnTo>
                    <a:pt x="115" y="156"/>
                  </a:lnTo>
                  <a:lnTo>
                    <a:pt x="95" y="156"/>
                  </a:lnTo>
                  <a:lnTo>
                    <a:pt x="95" y="81"/>
                  </a:lnTo>
                  <a:lnTo>
                    <a:pt x="20" y="81"/>
                  </a:lnTo>
                  <a:lnTo>
                    <a:pt x="20" y="156"/>
                  </a:lnTo>
                  <a:lnTo>
                    <a:pt x="0" y="156"/>
                  </a:lnTo>
                  <a:lnTo>
                    <a:pt x="0" y="0"/>
                  </a:lnTo>
                  <a:close/>
                </a:path>
              </a:pathLst>
            </a:custGeom>
            <a:grpFill/>
            <a:ln w="0">
              <a:solidFill>
                <a:srgbClr val="000000"/>
              </a:solidFill>
              <a:round/>
              <a:headEnd/>
              <a:tailEnd/>
            </a:ln>
          </p:spPr>
          <p:txBody>
            <a:bodyPr/>
            <a:lstStyle/>
            <a:p>
              <a:pPr>
                <a:defRPr/>
              </a:pPr>
              <a:endParaRPr lang="en-US">
                <a:latin typeface="Century" pitchFamily="18" charset="0"/>
              </a:endParaRPr>
            </a:p>
          </p:txBody>
        </p:sp>
        <p:sp>
          <p:nvSpPr>
            <p:cNvPr id="12" name="Freeform 35"/>
            <p:cNvSpPr>
              <a:spLocks/>
            </p:cNvSpPr>
            <p:nvPr/>
          </p:nvSpPr>
          <p:spPr bwMode="auto">
            <a:xfrm>
              <a:off x="385" y="1351"/>
              <a:ext cx="85" cy="156"/>
            </a:xfrm>
            <a:custGeom>
              <a:avLst/>
              <a:gdLst>
                <a:gd name="T0" fmla="*/ 0 w 85"/>
                <a:gd name="T1" fmla="*/ 0 h 156"/>
                <a:gd name="T2" fmla="*/ 85 w 85"/>
                <a:gd name="T3" fmla="*/ 0 h 156"/>
                <a:gd name="T4" fmla="*/ 85 w 85"/>
                <a:gd name="T5" fmla="*/ 20 h 156"/>
                <a:gd name="T6" fmla="*/ 20 w 85"/>
                <a:gd name="T7" fmla="*/ 20 h 156"/>
                <a:gd name="T8" fmla="*/ 20 w 85"/>
                <a:gd name="T9" fmla="*/ 61 h 156"/>
                <a:gd name="T10" fmla="*/ 85 w 85"/>
                <a:gd name="T11" fmla="*/ 61 h 156"/>
                <a:gd name="T12" fmla="*/ 85 w 85"/>
                <a:gd name="T13" fmla="*/ 81 h 156"/>
                <a:gd name="T14" fmla="*/ 20 w 85"/>
                <a:gd name="T15" fmla="*/ 81 h 156"/>
                <a:gd name="T16" fmla="*/ 20 w 85"/>
                <a:gd name="T17" fmla="*/ 136 h 156"/>
                <a:gd name="T18" fmla="*/ 85 w 85"/>
                <a:gd name="T19" fmla="*/ 136 h 156"/>
                <a:gd name="T20" fmla="*/ 85 w 85"/>
                <a:gd name="T21" fmla="*/ 156 h 156"/>
                <a:gd name="T22" fmla="*/ 0 w 85"/>
                <a:gd name="T23" fmla="*/ 156 h 156"/>
                <a:gd name="T24" fmla="*/ 0 w 85"/>
                <a:gd name="T25" fmla="*/ 0 h 1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5"/>
                <a:gd name="T40" fmla="*/ 0 h 156"/>
                <a:gd name="T41" fmla="*/ 85 w 85"/>
                <a:gd name="T42" fmla="*/ 156 h 1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5" h="156">
                  <a:moveTo>
                    <a:pt x="0" y="0"/>
                  </a:moveTo>
                  <a:lnTo>
                    <a:pt x="85" y="0"/>
                  </a:lnTo>
                  <a:lnTo>
                    <a:pt x="85" y="20"/>
                  </a:lnTo>
                  <a:lnTo>
                    <a:pt x="20" y="20"/>
                  </a:lnTo>
                  <a:lnTo>
                    <a:pt x="20" y="61"/>
                  </a:lnTo>
                  <a:lnTo>
                    <a:pt x="85" y="61"/>
                  </a:lnTo>
                  <a:lnTo>
                    <a:pt x="85" y="81"/>
                  </a:lnTo>
                  <a:lnTo>
                    <a:pt x="20" y="81"/>
                  </a:lnTo>
                  <a:lnTo>
                    <a:pt x="20" y="136"/>
                  </a:lnTo>
                  <a:lnTo>
                    <a:pt x="85" y="136"/>
                  </a:lnTo>
                  <a:lnTo>
                    <a:pt x="85" y="156"/>
                  </a:lnTo>
                  <a:lnTo>
                    <a:pt x="0" y="156"/>
                  </a:lnTo>
                  <a:lnTo>
                    <a:pt x="0" y="0"/>
                  </a:lnTo>
                  <a:close/>
                </a:path>
              </a:pathLst>
            </a:custGeom>
            <a:grpFill/>
            <a:ln w="0">
              <a:solidFill>
                <a:srgbClr val="000000"/>
              </a:solidFill>
              <a:round/>
              <a:headEnd/>
              <a:tailEnd/>
            </a:ln>
          </p:spPr>
          <p:txBody>
            <a:bodyPr/>
            <a:lstStyle/>
            <a:p>
              <a:pPr>
                <a:defRPr/>
              </a:pPr>
              <a:endParaRPr lang="en-US">
                <a:latin typeface="Century" pitchFamily="18" charset="0"/>
              </a:endParaRPr>
            </a:p>
          </p:txBody>
        </p:sp>
        <p:sp>
          <p:nvSpPr>
            <p:cNvPr id="13" name="Freeform 34"/>
            <p:cNvSpPr>
              <a:spLocks/>
            </p:cNvSpPr>
            <p:nvPr/>
          </p:nvSpPr>
          <p:spPr bwMode="auto">
            <a:xfrm>
              <a:off x="630" y="1351"/>
              <a:ext cx="125" cy="161"/>
            </a:xfrm>
            <a:custGeom>
              <a:avLst/>
              <a:gdLst>
                <a:gd name="T0" fmla="*/ 0 w 125"/>
                <a:gd name="T1" fmla="*/ 0 h 161"/>
                <a:gd name="T2" fmla="*/ 25 w 125"/>
                <a:gd name="T3" fmla="*/ 0 h 161"/>
                <a:gd name="T4" fmla="*/ 25 w 125"/>
                <a:gd name="T5" fmla="*/ 96 h 161"/>
                <a:gd name="T6" fmla="*/ 25 w 125"/>
                <a:gd name="T7" fmla="*/ 116 h 161"/>
                <a:gd name="T8" fmla="*/ 35 w 125"/>
                <a:gd name="T9" fmla="*/ 131 h 161"/>
                <a:gd name="T10" fmla="*/ 40 w 125"/>
                <a:gd name="T11" fmla="*/ 136 h 161"/>
                <a:gd name="T12" fmla="*/ 50 w 125"/>
                <a:gd name="T13" fmla="*/ 141 h 161"/>
                <a:gd name="T14" fmla="*/ 60 w 125"/>
                <a:gd name="T15" fmla="*/ 141 h 161"/>
                <a:gd name="T16" fmla="*/ 80 w 125"/>
                <a:gd name="T17" fmla="*/ 141 h 161"/>
                <a:gd name="T18" fmla="*/ 90 w 125"/>
                <a:gd name="T19" fmla="*/ 131 h 161"/>
                <a:gd name="T20" fmla="*/ 100 w 125"/>
                <a:gd name="T21" fmla="*/ 116 h 161"/>
                <a:gd name="T22" fmla="*/ 100 w 125"/>
                <a:gd name="T23" fmla="*/ 101 h 161"/>
                <a:gd name="T24" fmla="*/ 100 w 125"/>
                <a:gd name="T25" fmla="*/ 0 h 161"/>
                <a:gd name="T26" fmla="*/ 125 w 125"/>
                <a:gd name="T27" fmla="*/ 0 h 161"/>
                <a:gd name="T28" fmla="*/ 125 w 125"/>
                <a:gd name="T29" fmla="*/ 101 h 161"/>
                <a:gd name="T30" fmla="*/ 120 w 125"/>
                <a:gd name="T31" fmla="*/ 116 h 161"/>
                <a:gd name="T32" fmla="*/ 115 w 125"/>
                <a:gd name="T33" fmla="*/ 131 h 161"/>
                <a:gd name="T34" fmla="*/ 105 w 125"/>
                <a:gd name="T35" fmla="*/ 146 h 161"/>
                <a:gd name="T36" fmla="*/ 95 w 125"/>
                <a:gd name="T37" fmla="*/ 156 h 161"/>
                <a:gd name="T38" fmla="*/ 80 w 125"/>
                <a:gd name="T39" fmla="*/ 161 h 161"/>
                <a:gd name="T40" fmla="*/ 65 w 125"/>
                <a:gd name="T41" fmla="*/ 161 h 161"/>
                <a:gd name="T42" fmla="*/ 45 w 125"/>
                <a:gd name="T43" fmla="*/ 161 h 161"/>
                <a:gd name="T44" fmla="*/ 30 w 125"/>
                <a:gd name="T45" fmla="*/ 156 h 161"/>
                <a:gd name="T46" fmla="*/ 20 w 125"/>
                <a:gd name="T47" fmla="*/ 146 h 161"/>
                <a:gd name="T48" fmla="*/ 10 w 125"/>
                <a:gd name="T49" fmla="*/ 131 h 161"/>
                <a:gd name="T50" fmla="*/ 5 w 125"/>
                <a:gd name="T51" fmla="*/ 116 h 161"/>
                <a:gd name="T52" fmla="*/ 0 w 125"/>
                <a:gd name="T53" fmla="*/ 91 h 161"/>
                <a:gd name="T54" fmla="*/ 0 w 125"/>
                <a:gd name="T55" fmla="*/ 0 h 1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5"/>
                <a:gd name="T85" fmla="*/ 0 h 161"/>
                <a:gd name="T86" fmla="*/ 125 w 125"/>
                <a:gd name="T87" fmla="*/ 161 h 16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5" h="161">
                  <a:moveTo>
                    <a:pt x="0" y="0"/>
                  </a:moveTo>
                  <a:lnTo>
                    <a:pt x="25" y="0"/>
                  </a:lnTo>
                  <a:lnTo>
                    <a:pt x="25" y="96"/>
                  </a:lnTo>
                  <a:lnTo>
                    <a:pt x="25" y="116"/>
                  </a:lnTo>
                  <a:lnTo>
                    <a:pt x="35" y="131"/>
                  </a:lnTo>
                  <a:lnTo>
                    <a:pt x="40" y="136"/>
                  </a:lnTo>
                  <a:lnTo>
                    <a:pt x="50" y="141"/>
                  </a:lnTo>
                  <a:lnTo>
                    <a:pt x="60" y="141"/>
                  </a:lnTo>
                  <a:lnTo>
                    <a:pt x="80" y="141"/>
                  </a:lnTo>
                  <a:lnTo>
                    <a:pt x="90" y="131"/>
                  </a:lnTo>
                  <a:lnTo>
                    <a:pt x="100" y="116"/>
                  </a:lnTo>
                  <a:lnTo>
                    <a:pt x="100" y="101"/>
                  </a:lnTo>
                  <a:lnTo>
                    <a:pt x="100" y="0"/>
                  </a:lnTo>
                  <a:lnTo>
                    <a:pt x="125" y="0"/>
                  </a:lnTo>
                  <a:lnTo>
                    <a:pt x="125" y="101"/>
                  </a:lnTo>
                  <a:lnTo>
                    <a:pt x="120" y="116"/>
                  </a:lnTo>
                  <a:lnTo>
                    <a:pt x="115" y="131"/>
                  </a:lnTo>
                  <a:lnTo>
                    <a:pt x="105" y="146"/>
                  </a:lnTo>
                  <a:lnTo>
                    <a:pt x="95" y="156"/>
                  </a:lnTo>
                  <a:lnTo>
                    <a:pt x="80" y="161"/>
                  </a:lnTo>
                  <a:lnTo>
                    <a:pt x="65" y="161"/>
                  </a:lnTo>
                  <a:lnTo>
                    <a:pt x="45" y="161"/>
                  </a:lnTo>
                  <a:lnTo>
                    <a:pt x="30" y="156"/>
                  </a:lnTo>
                  <a:lnTo>
                    <a:pt x="20" y="146"/>
                  </a:lnTo>
                  <a:lnTo>
                    <a:pt x="10" y="131"/>
                  </a:lnTo>
                  <a:lnTo>
                    <a:pt x="5" y="116"/>
                  </a:lnTo>
                  <a:lnTo>
                    <a:pt x="0" y="91"/>
                  </a:lnTo>
                  <a:lnTo>
                    <a:pt x="0" y="0"/>
                  </a:lnTo>
                  <a:close/>
                </a:path>
              </a:pathLst>
            </a:custGeom>
            <a:grpFill/>
            <a:ln w="0">
              <a:solidFill>
                <a:srgbClr val="000000"/>
              </a:solidFill>
              <a:round/>
              <a:headEnd/>
              <a:tailEnd/>
            </a:ln>
          </p:spPr>
          <p:txBody>
            <a:bodyPr/>
            <a:lstStyle/>
            <a:p>
              <a:pPr>
                <a:defRPr/>
              </a:pPr>
              <a:endParaRPr lang="en-US">
                <a:latin typeface="Century" pitchFamily="18" charset="0"/>
              </a:endParaRPr>
            </a:p>
          </p:txBody>
        </p:sp>
        <p:sp>
          <p:nvSpPr>
            <p:cNvPr id="14" name="Freeform 33"/>
            <p:cNvSpPr>
              <a:spLocks/>
            </p:cNvSpPr>
            <p:nvPr/>
          </p:nvSpPr>
          <p:spPr bwMode="auto">
            <a:xfrm>
              <a:off x="830" y="1346"/>
              <a:ext cx="141" cy="171"/>
            </a:xfrm>
            <a:custGeom>
              <a:avLst/>
              <a:gdLst>
                <a:gd name="T0" fmla="*/ 0 w 141"/>
                <a:gd name="T1" fmla="*/ 0 h 171"/>
                <a:gd name="T2" fmla="*/ 116 w 141"/>
                <a:gd name="T3" fmla="*/ 116 h 171"/>
                <a:gd name="T4" fmla="*/ 116 w 141"/>
                <a:gd name="T5" fmla="*/ 5 h 171"/>
                <a:gd name="T6" fmla="*/ 141 w 141"/>
                <a:gd name="T7" fmla="*/ 5 h 171"/>
                <a:gd name="T8" fmla="*/ 141 w 141"/>
                <a:gd name="T9" fmla="*/ 171 h 171"/>
                <a:gd name="T10" fmla="*/ 20 w 141"/>
                <a:gd name="T11" fmla="*/ 50 h 171"/>
                <a:gd name="T12" fmla="*/ 20 w 141"/>
                <a:gd name="T13" fmla="*/ 161 h 171"/>
                <a:gd name="T14" fmla="*/ 0 w 141"/>
                <a:gd name="T15" fmla="*/ 161 h 171"/>
                <a:gd name="T16" fmla="*/ 0 w 141"/>
                <a:gd name="T17" fmla="*/ 0 h 1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1"/>
                <a:gd name="T28" fmla="*/ 0 h 171"/>
                <a:gd name="T29" fmla="*/ 141 w 141"/>
                <a:gd name="T30" fmla="*/ 171 h 1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1" h="171">
                  <a:moveTo>
                    <a:pt x="0" y="0"/>
                  </a:moveTo>
                  <a:lnTo>
                    <a:pt x="116" y="116"/>
                  </a:lnTo>
                  <a:lnTo>
                    <a:pt x="116" y="5"/>
                  </a:lnTo>
                  <a:lnTo>
                    <a:pt x="141" y="5"/>
                  </a:lnTo>
                  <a:lnTo>
                    <a:pt x="141" y="171"/>
                  </a:lnTo>
                  <a:lnTo>
                    <a:pt x="20" y="50"/>
                  </a:lnTo>
                  <a:lnTo>
                    <a:pt x="20" y="161"/>
                  </a:lnTo>
                  <a:lnTo>
                    <a:pt x="0" y="161"/>
                  </a:lnTo>
                  <a:lnTo>
                    <a:pt x="0" y="0"/>
                  </a:lnTo>
                  <a:close/>
                </a:path>
              </a:pathLst>
            </a:custGeom>
            <a:grpFill/>
            <a:ln w="0">
              <a:solidFill>
                <a:srgbClr val="000000"/>
              </a:solidFill>
              <a:round/>
              <a:headEnd/>
              <a:tailEnd/>
            </a:ln>
          </p:spPr>
          <p:txBody>
            <a:bodyPr/>
            <a:lstStyle/>
            <a:p>
              <a:pPr>
                <a:defRPr/>
              </a:pPr>
              <a:endParaRPr lang="en-US">
                <a:latin typeface="Century" pitchFamily="18" charset="0"/>
              </a:endParaRPr>
            </a:p>
          </p:txBody>
        </p:sp>
        <p:sp>
          <p:nvSpPr>
            <p:cNvPr id="15" name="Rectangle 32"/>
            <p:cNvSpPr>
              <a:spLocks noChangeArrowheads="1"/>
            </p:cNvSpPr>
            <p:nvPr/>
          </p:nvSpPr>
          <p:spPr bwMode="auto">
            <a:xfrm>
              <a:off x="1051" y="1351"/>
              <a:ext cx="20" cy="156"/>
            </a:xfrm>
            <a:prstGeom prst="rect">
              <a:avLst/>
            </a:prstGeom>
            <a:grpFill/>
            <a:ln w="0">
              <a:solidFill>
                <a:srgbClr val="000000"/>
              </a:solidFill>
              <a:miter lim="800000"/>
              <a:headEnd/>
              <a:tailEnd/>
            </a:ln>
          </p:spPr>
          <p:txBody>
            <a:bodyPr/>
            <a:lstStyle/>
            <a:p>
              <a:pPr>
                <a:defRPr/>
              </a:pPr>
              <a:endParaRPr lang="en-US">
                <a:latin typeface="Century" pitchFamily="18" charset="0"/>
              </a:endParaRPr>
            </a:p>
          </p:txBody>
        </p:sp>
        <p:sp>
          <p:nvSpPr>
            <p:cNvPr id="16" name="Freeform 31"/>
            <p:cNvSpPr>
              <a:spLocks/>
            </p:cNvSpPr>
            <p:nvPr/>
          </p:nvSpPr>
          <p:spPr bwMode="auto">
            <a:xfrm>
              <a:off x="1141" y="1351"/>
              <a:ext cx="145" cy="161"/>
            </a:xfrm>
            <a:custGeom>
              <a:avLst/>
              <a:gdLst>
                <a:gd name="T0" fmla="*/ 0 w 145"/>
                <a:gd name="T1" fmla="*/ 0 h 161"/>
                <a:gd name="T2" fmla="*/ 20 w 145"/>
                <a:gd name="T3" fmla="*/ 0 h 161"/>
                <a:gd name="T4" fmla="*/ 70 w 145"/>
                <a:gd name="T5" fmla="*/ 111 h 161"/>
                <a:gd name="T6" fmla="*/ 120 w 145"/>
                <a:gd name="T7" fmla="*/ 0 h 161"/>
                <a:gd name="T8" fmla="*/ 145 w 145"/>
                <a:gd name="T9" fmla="*/ 0 h 161"/>
                <a:gd name="T10" fmla="*/ 70 w 145"/>
                <a:gd name="T11" fmla="*/ 161 h 161"/>
                <a:gd name="T12" fmla="*/ 0 w 145"/>
                <a:gd name="T13" fmla="*/ 0 h 161"/>
                <a:gd name="T14" fmla="*/ 0 60000 65536"/>
                <a:gd name="T15" fmla="*/ 0 60000 65536"/>
                <a:gd name="T16" fmla="*/ 0 60000 65536"/>
                <a:gd name="T17" fmla="*/ 0 60000 65536"/>
                <a:gd name="T18" fmla="*/ 0 60000 65536"/>
                <a:gd name="T19" fmla="*/ 0 60000 65536"/>
                <a:gd name="T20" fmla="*/ 0 60000 65536"/>
                <a:gd name="T21" fmla="*/ 0 w 145"/>
                <a:gd name="T22" fmla="*/ 0 h 161"/>
                <a:gd name="T23" fmla="*/ 145 w 145"/>
                <a:gd name="T24" fmla="*/ 161 h 1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161">
                  <a:moveTo>
                    <a:pt x="0" y="0"/>
                  </a:moveTo>
                  <a:lnTo>
                    <a:pt x="20" y="0"/>
                  </a:lnTo>
                  <a:lnTo>
                    <a:pt x="70" y="111"/>
                  </a:lnTo>
                  <a:lnTo>
                    <a:pt x="120" y="0"/>
                  </a:lnTo>
                  <a:lnTo>
                    <a:pt x="145" y="0"/>
                  </a:lnTo>
                  <a:lnTo>
                    <a:pt x="70" y="161"/>
                  </a:lnTo>
                  <a:lnTo>
                    <a:pt x="0" y="0"/>
                  </a:lnTo>
                  <a:close/>
                </a:path>
              </a:pathLst>
            </a:custGeom>
            <a:grpFill/>
            <a:ln w="0">
              <a:solidFill>
                <a:srgbClr val="000000"/>
              </a:solidFill>
              <a:round/>
              <a:headEnd/>
              <a:tailEnd/>
            </a:ln>
          </p:spPr>
          <p:txBody>
            <a:bodyPr/>
            <a:lstStyle/>
            <a:p>
              <a:pPr>
                <a:defRPr/>
              </a:pPr>
              <a:endParaRPr lang="en-US">
                <a:latin typeface="Century" pitchFamily="18" charset="0"/>
              </a:endParaRPr>
            </a:p>
          </p:txBody>
        </p:sp>
        <p:sp>
          <p:nvSpPr>
            <p:cNvPr id="17" name="Freeform 30"/>
            <p:cNvSpPr>
              <a:spLocks/>
            </p:cNvSpPr>
            <p:nvPr/>
          </p:nvSpPr>
          <p:spPr bwMode="auto">
            <a:xfrm>
              <a:off x="1351" y="1351"/>
              <a:ext cx="90" cy="156"/>
            </a:xfrm>
            <a:custGeom>
              <a:avLst/>
              <a:gdLst>
                <a:gd name="T0" fmla="*/ 0 w 90"/>
                <a:gd name="T1" fmla="*/ 0 h 156"/>
                <a:gd name="T2" fmla="*/ 90 w 90"/>
                <a:gd name="T3" fmla="*/ 0 h 156"/>
                <a:gd name="T4" fmla="*/ 90 w 90"/>
                <a:gd name="T5" fmla="*/ 20 h 156"/>
                <a:gd name="T6" fmla="*/ 25 w 90"/>
                <a:gd name="T7" fmla="*/ 20 h 156"/>
                <a:gd name="T8" fmla="*/ 25 w 90"/>
                <a:gd name="T9" fmla="*/ 61 h 156"/>
                <a:gd name="T10" fmla="*/ 90 w 90"/>
                <a:gd name="T11" fmla="*/ 61 h 156"/>
                <a:gd name="T12" fmla="*/ 90 w 90"/>
                <a:gd name="T13" fmla="*/ 81 h 156"/>
                <a:gd name="T14" fmla="*/ 25 w 90"/>
                <a:gd name="T15" fmla="*/ 81 h 156"/>
                <a:gd name="T16" fmla="*/ 25 w 90"/>
                <a:gd name="T17" fmla="*/ 136 h 156"/>
                <a:gd name="T18" fmla="*/ 90 w 90"/>
                <a:gd name="T19" fmla="*/ 136 h 156"/>
                <a:gd name="T20" fmla="*/ 90 w 90"/>
                <a:gd name="T21" fmla="*/ 156 h 156"/>
                <a:gd name="T22" fmla="*/ 0 w 90"/>
                <a:gd name="T23" fmla="*/ 156 h 156"/>
                <a:gd name="T24" fmla="*/ 0 w 90"/>
                <a:gd name="T25" fmla="*/ 0 h 1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0"/>
                <a:gd name="T40" fmla="*/ 0 h 156"/>
                <a:gd name="T41" fmla="*/ 90 w 90"/>
                <a:gd name="T42" fmla="*/ 156 h 1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0" h="156">
                  <a:moveTo>
                    <a:pt x="0" y="0"/>
                  </a:moveTo>
                  <a:lnTo>
                    <a:pt x="90" y="0"/>
                  </a:lnTo>
                  <a:lnTo>
                    <a:pt x="90" y="20"/>
                  </a:lnTo>
                  <a:lnTo>
                    <a:pt x="25" y="20"/>
                  </a:lnTo>
                  <a:lnTo>
                    <a:pt x="25" y="61"/>
                  </a:lnTo>
                  <a:lnTo>
                    <a:pt x="90" y="61"/>
                  </a:lnTo>
                  <a:lnTo>
                    <a:pt x="90" y="81"/>
                  </a:lnTo>
                  <a:lnTo>
                    <a:pt x="25" y="81"/>
                  </a:lnTo>
                  <a:lnTo>
                    <a:pt x="25" y="136"/>
                  </a:lnTo>
                  <a:lnTo>
                    <a:pt x="90" y="136"/>
                  </a:lnTo>
                  <a:lnTo>
                    <a:pt x="90" y="156"/>
                  </a:lnTo>
                  <a:lnTo>
                    <a:pt x="0" y="156"/>
                  </a:lnTo>
                  <a:lnTo>
                    <a:pt x="0" y="0"/>
                  </a:lnTo>
                  <a:close/>
                </a:path>
              </a:pathLst>
            </a:custGeom>
            <a:grpFill/>
            <a:ln w="0">
              <a:solidFill>
                <a:srgbClr val="000000"/>
              </a:solidFill>
              <a:round/>
              <a:headEnd/>
              <a:tailEnd/>
            </a:ln>
          </p:spPr>
          <p:txBody>
            <a:bodyPr/>
            <a:lstStyle/>
            <a:p>
              <a:pPr>
                <a:defRPr/>
              </a:pPr>
              <a:endParaRPr lang="en-US">
                <a:latin typeface="Century" pitchFamily="18" charset="0"/>
              </a:endParaRPr>
            </a:p>
          </p:txBody>
        </p:sp>
        <p:sp>
          <p:nvSpPr>
            <p:cNvPr id="18" name="Freeform 29"/>
            <p:cNvSpPr>
              <a:spLocks noEditPoints="1"/>
            </p:cNvSpPr>
            <p:nvPr/>
          </p:nvSpPr>
          <p:spPr bwMode="auto">
            <a:xfrm>
              <a:off x="1516" y="1351"/>
              <a:ext cx="95" cy="156"/>
            </a:xfrm>
            <a:custGeom>
              <a:avLst/>
              <a:gdLst>
                <a:gd name="T0" fmla="*/ 0 w 95"/>
                <a:gd name="T1" fmla="*/ 0 h 156"/>
                <a:gd name="T2" fmla="*/ 35 w 95"/>
                <a:gd name="T3" fmla="*/ 0 h 156"/>
                <a:gd name="T4" fmla="*/ 50 w 95"/>
                <a:gd name="T5" fmla="*/ 0 h 156"/>
                <a:gd name="T6" fmla="*/ 65 w 95"/>
                <a:gd name="T7" fmla="*/ 5 h 156"/>
                <a:gd name="T8" fmla="*/ 75 w 95"/>
                <a:gd name="T9" fmla="*/ 10 h 156"/>
                <a:gd name="T10" fmla="*/ 85 w 95"/>
                <a:gd name="T11" fmla="*/ 20 h 156"/>
                <a:gd name="T12" fmla="*/ 90 w 95"/>
                <a:gd name="T13" fmla="*/ 30 h 156"/>
                <a:gd name="T14" fmla="*/ 90 w 95"/>
                <a:gd name="T15" fmla="*/ 45 h 156"/>
                <a:gd name="T16" fmla="*/ 90 w 95"/>
                <a:gd name="T17" fmla="*/ 61 h 156"/>
                <a:gd name="T18" fmla="*/ 80 w 95"/>
                <a:gd name="T19" fmla="*/ 71 h 156"/>
                <a:gd name="T20" fmla="*/ 70 w 95"/>
                <a:gd name="T21" fmla="*/ 81 h 156"/>
                <a:gd name="T22" fmla="*/ 50 w 95"/>
                <a:gd name="T23" fmla="*/ 91 h 156"/>
                <a:gd name="T24" fmla="*/ 95 w 95"/>
                <a:gd name="T25" fmla="*/ 156 h 156"/>
                <a:gd name="T26" fmla="*/ 70 w 95"/>
                <a:gd name="T27" fmla="*/ 156 h 156"/>
                <a:gd name="T28" fmla="*/ 25 w 95"/>
                <a:gd name="T29" fmla="*/ 91 h 156"/>
                <a:gd name="T30" fmla="*/ 20 w 95"/>
                <a:gd name="T31" fmla="*/ 91 h 156"/>
                <a:gd name="T32" fmla="*/ 20 w 95"/>
                <a:gd name="T33" fmla="*/ 156 h 156"/>
                <a:gd name="T34" fmla="*/ 0 w 95"/>
                <a:gd name="T35" fmla="*/ 156 h 156"/>
                <a:gd name="T36" fmla="*/ 0 w 95"/>
                <a:gd name="T37" fmla="*/ 0 h 156"/>
                <a:gd name="T38" fmla="*/ 20 w 95"/>
                <a:gd name="T39" fmla="*/ 20 h 156"/>
                <a:gd name="T40" fmla="*/ 20 w 95"/>
                <a:gd name="T41" fmla="*/ 76 h 156"/>
                <a:gd name="T42" fmla="*/ 45 w 95"/>
                <a:gd name="T43" fmla="*/ 71 h 156"/>
                <a:gd name="T44" fmla="*/ 55 w 95"/>
                <a:gd name="T45" fmla="*/ 66 h 156"/>
                <a:gd name="T46" fmla="*/ 65 w 95"/>
                <a:gd name="T47" fmla="*/ 61 h 156"/>
                <a:gd name="T48" fmla="*/ 70 w 95"/>
                <a:gd name="T49" fmla="*/ 45 h 156"/>
                <a:gd name="T50" fmla="*/ 70 w 95"/>
                <a:gd name="T51" fmla="*/ 35 h 156"/>
                <a:gd name="T52" fmla="*/ 65 w 95"/>
                <a:gd name="T53" fmla="*/ 30 h 156"/>
                <a:gd name="T54" fmla="*/ 55 w 95"/>
                <a:gd name="T55" fmla="*/ 25 h 156"/>
                <a:gd name="T56" fmla="*/ 50 w 95"/>
                <a:gd name="T57" fmla="*/ 20 h 156"/>
                <a:gd name="T58" fmla="*/ 40 w 95"/>
                <a:gd name="T59" fmla="*/ 20 h 156"/>
                <a:gd name="T60" fmla="*/ 20 w 95"/>
                <a:gd name="T61" fmla="*/ 20 h 15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5"/>
                <a:gd name="T94" fmla="*/ 0 h 156"/>
                <a:gd name="T95" fmla="*/ 95 w 95"/>
                <a:gd name="T96" fmla="*/ 156 h 15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5" h="156">
                  <a:moveTo>
                    <a:pt x="0" y="0"/>
                  </a:moveTo>
                  <a:lnTo>
                    <a:pt x="35" y="0"/>
                  </a:lnTo>
                  <a:lnTo>
                    <a:pt x="50" y="0"/>
                  </a:lnTo>
                  <a:lnTo>
                    <a:pt x="65" y="5"/>
                  </a:lnTo>
                  <a:lnTo>
                    <a:pt x="75" y="10"/>
                  </a:lnTo>
                  <a:lnTo>
                    <a:pt x="85" y="20"/>
                  </a:lnTo>
                  <a:lnTo>
                    <a:pt x="90" y="30"/>
                  </a:lnTo>
                  <a:lnTo>
                    <a:pt x="90" y="45"/>
                  </a:lnTo>
                  <a:lnTo>
                    <a:pt x="90" y="61"/>
                  </a:lnTo>
                  <a:lnTo>
                    <a:pt x="80" y="71"/>
                  </a:lnTo>
                  <a:lnTo>
                    <a:pt x="70" y="81"/>
                  </a:lnTo>
                  <a:lnTo>
                    <a:pt x="50" y="91"/>
                  </a:lnTo>
                  <a:lnTo>
                    <a:pt x="95" y="156"/>
                  </a:lnTo>
                  <a:lnTo>
                    <a:pt x="70" y="156"/>
                  </a:lnTo>
                  <a:lnTo>
                    <a:pt x="25" y="91"/>
                  </a:lnTo>
                  <a:lnTo>
                    <a:pt x="20" y="91"/>
                  </a:lnTo>
                  <a:lnTo>
                    <a:pt x="20" y="156"/>
                  </a:lnTo>
                  <a:lnTo>
                    <a:pt x="0" y="156"/>
                  </a:lnTo>
                  <a:lnTo>
                    <a:pt x="0" y="0"/>
                  </a:lnTo>
                  <a:close/>
                  <a:moveTo>
                    <a:pt x="20" y="20"/>
                  </a:moveTo>
                  <a:lnTo>
                    <a:pt x="20" y="76"/>
                  </a:lnTo>
                  <a:lnTo>
                    <a:pt x="45" y="71"/>
                  </a:lnTo>
                  <a:lnTo>
                    <a:pt x="55" y="66"/>
                  </a:lnTo>
                  <a:lnTo>
                    <a:pt x="65" y="61"/>
                  </a:lnTo>
                  <a:lnTo>
                    <a:pt x="70" y="45"/>
                  </a:lnTo>
                  <a:lnTo>
                    <a:pt x="70" y="35"/>
                  </a:lnTo>
                  <a:lnTo>
                    <a:pt x="65" y="30"/>
                  </a:lnTo>
                  <a:lnTo>
                    <a:pt x="55" y="25"/>
                  </a:lnTo>
                  <a:lnTo>
                    <a:pt x="50" y="20"/>
                  </a:lnTo>
                  <a:lnTo>
                    <a:pt x="40" y="20"/>
                  </a:lnTo>
                  <a:lnTo>
                    <a:pt x="20" y="20"/>
                  </a:lnTo>
                  <a:close/>
                </a:path>
              </a:pathLst>
            </a:custGeom>
            <a:grpFill/>
            <a:ln w="0">
              <a:solidFill>
                <a:srgbClr val="000000"/>
              </a:solidFill>
              <a:round/>
              <a:headEnd/>
              <a:tailEnd/>
            </a:ln>
          </p:spPr>
          <p:txBody>
            <a:bodyPr/>
            <a:lstStyle/>
            <a:p>
              <a:pPr>
                <a:defRPr/>
              </a:pPr>
              <a:endParaRPr lang="en-US">
                <a:latin typeface="Century" pitchFamily="18" charset="0"/>
              </a:endParaRPr>
            </a:p>
          </p:txBody>
        </p:sp>
        <p:sp>
          <p:nvSpPr>
            <p:cNvPr id="19" name="Freeform 28"/>
            <p:cNvSpPr>
              <a:spLocks/>
            </p:cNvSpPr>
            <p:nvPr/>
          </p:nvSpPr>
          <p:spPr bwMode="auto">
            <a:xfrm>
              <a:off x="1681" y="1346"/>
              <a:ext cx="105" cy="166"/>
            </a:xfrm>
            <a:custGeom>
              <a:avLst/>
              <a:gdLst>
                <a:gd name="T0" fmla="*/ 100 w 105"/>
                <a:gd name="T1" fmla="*/ 20 h 166"/>
                <a:gd name="T2" fmla="*/ 85 w 105"/>
                <a:gd name="T3" fmla="*/ 35 h 166"/>
                <a:gd name="T4" fmla="*/ 80 w 105"/>
                <a:gd name="T5" fmla="*/ 30 h 166"/>
                <a:gd name="T6" fmla="*/ 70 w 105"/>
                <a:gd name="T7" fmla="*/ 25 h 166"/>
                <a:gd name="T8" fmla="*/ 65 w 105"/>
                <a:gd name="T9" fmla="*/ 20 h 166"/>
                <a:gd name="T10" fmla="*/ 55 w 105"/>
                <a:gd name="T11" fmla="*/ 20 h 166"/>
                <a:gd name="T12" fmla="*/ 45 w 105"/>
                <a:gd name="T13" fmla="*/ 25 h 166"/>
                <a:gd name="T14" fmla="*/ 40 w 105"/>
                <a:gd name="T15" fmla="*/ 25 h 166"/>
                <a:gd name="T16" fmla="*/ 30 w 105"/>
                <a:gd name="T17" fmla="*/ 35 h 166"/>
                <a:gd name="T18" fmla="*/ 30 w 105"/>
                <a:gd name="T19" fmla="*/ 40 h 166"/>
                <a:gd name="T20" fmla="*/ 30 w 105"/>
                <a:gd name="T21" fmla="*/ 45 h 166"/>
                <a:gd name="T22" fmla="*/ 35 w 105"/>
                <a:gd name="T23" fmla="*/ 55 h 166"/>
                <a:gd name="T24" fmla="*/ 45 w 105"/>
                <a:gd name="T25" fmla="*/ 61 h 166"/>
                <a:gd name="T26" fmla="*/ 60 w 105"/>
                <a:gd name="T27" fmla="*/ 66 h 166"/>
                <a:gd name="T28" fmla="*/ 70 w 105"/>
                <a:gd name="T29" fmla="*/ 71 h 166"/>
                <a:gd name="T30" fmla="*/ 80 w 105"/>
                <a:gd name="T31" fmla="*/ 76 h 166"/>
                <a:gd name="T32" fmla="*/ 90 w 105"/>
                <a:gd name="T33" fmla="*/ 81 h 166"/>
                <a:gd name="T34" fmla="*/ 95 w 105"/>
                <a:gd name="T35" fmla="*/ 91 h 166"/>
                <a:gd name="T36" fmla="*/ 100 w 105"/>
                <a:gd name="T37" fmla="*/ 96 h 166"/>
                <a:gd name="T38" fmla="*/ 105 w 105"/>
                <a:gd name="T39" fmla="*/ 106 h 166"/>
                <a:gd name="T40" fmla="*/ 105 w 105"/>
                <a:gd name="T41" fmla="*/ 111 h 166"/>
                <a:gd name="T42" fmla="*/ 105 w 105"/>
                <a:gd name="T43" fmla="*/ 121 h 166"/>
                <a:gd name="T44" fmla="*/ 100 w 105"/>
                <a:gd name="T45" fmla="*/ 136 h 166"/>
                <a:gd name="T46" fmla="*/ 90 w 105"/>
                <a:gd name="T47" fmla="*/ 151 h 166"/>
                <a:gd name="T48" fmla="*/ 75 w 105"/>
                <a:gd name="T49" fmla="*/ 161 h 166"/>
                <a:gd name="T50" fmla="*/ 55 w 105"/>
                <a:gd name="T51" fmla="*/ 166 h 166"/>
                <a:gd name="T52" fmla="*/ 40 w 105"/>
                <a:gd name="T53" fmla="*/ 166 h 166"/>
                <a:gd name="T54" fmla="*/ 25 w 105"/>
                <a:gd name="T55" fmla="*/ 156 h 166"/>
                <a:gd name="T56" fmla="*/ 10 w 105"/>
                <a:gd name="T57" fmla="*/ 141 h 166"/>
                <a:gd name="T58" fmla="*/ 0 w 105"/>
                <a:gd name="T59" fmla="*/ 126 h 166"/>
                <a:gd name="T60" fmla="*/ 20 w 105"/>
                <a:gd name="T61" fmla="*/ 116 h 166"/>
                <a:gd name="T62" fmla="*/ 30 w 105"/>
                <a:gd name="T63" fmla="*/ 131 h 166"/>
                <a:gd name="T64" fmla="*/ 40 w 105"/>
                <a:gd name="T65" fmla="*/ 141 h 166"/>
                <a:gd name="T66" fmla="*/ 55 w 105"/>
                <a:gd name="T67" fmla="*/ 146 h 166"/>
                <a:gd name="T68" fmla="*/ 65 w 105"/>
                <a:gd name="T69" fmla="*/ 141 h 166"/>
                <a:gd name="T70" fmla="*/ 75 w 105"/>
                <a:gd name="T71" fmla="*/ 136 h 166"/>
                <a:gd name="T72" fmla="*/ 80 w 105"/>
                <a:gd name="T73" fmla="*/ 131 h 166"/>
                <a:gd name="T74" fmla="*/ 85 w 105"/>
                <a:gd name="T75" fmla="*/ 121 h 166"/>
                <a:gd name="T76" fmla="*/ 80 w 105"/>
                <a:gd name="T77" fmla="*/ 111 h 166"/>
                <a:gd name="T78" fmla="*/ 80 w 105"/>
                <a:gd name="T79" fmla="*/ 106 h 166"/>
                <a:gd name="T80" fmla="*/ 75 w 105"/>
                <a:gd name="T81" fmla="*/ 101 h 166"/>
                <a:gd name="T82" fmla="*/ 70 w 105"/>
                <a:gd name="T83" fmla="*/ 96 h 166"/>
                <a:gd name="T84" fmla="*/ 60 w 105"/>
                <a:gd name="T85" fmla="*/ 91 h 166"/>
                <a:gd name="T86" fmla="*/ 50 w 105"/>
                <a:gd name="T87" fmla="*/ 86 h 166"/>
                <a:gd name="T88" fmla="*/ 40 w 105"/>
                <a:gd name="T89" fmla="*/ 81 h 166"/>
                <a:gd name="T90" fmla="*/ 30 w 105"/>
                <a:gd name="T91" fmla="*/ 76 h 166"/>
                <a:gd name="T92" fmla="*/ 25 w 105"/>
                <a:gd name="T93" fmla="*/ 71 h 166"/>
                <a:gd name="T94" fmla="*/ 20 w 105"/>
                <a:gd name="T95" fmla="*/ 66 h 166"/>
                <a:gd name="T96" fmla="*/ 15 w 105"/>
                <a:gd name="T97" fmla="*/ 61 h 166"/>
                <a:gd name="T98" fmla="*/ 10 w 105"/>
                <a:gd name="T99" fmla="*/ 55 h 166"/>
                <a:gd name="T100" fmla="*/ 10 w 105"/>
                <a:gd name="T101" fmla="*/ 45 h 166"/>
                <a:gd name="T102" fmla="*/ 10 w 105"/>
                <a:gd name="T103" fmla="*/ 40 h 166"/>
                <a:gd name="T104" fmla="*/ 10 w 105"/>
                <a:gd name="T105" fmla="*/ 25 h 166"/>
                <a:gd name="T106" fmla="*/ 20 w 105"/>
                <a:gd name="T107" fmla="*/ 10 h 166"/>
                <a:gd name="T108" fmla="*/ 35 w 105"/>
                <a:gd name="T109" fmla="*/ 0 h 166"/>
                <a:gd name="T110" fmla="*/ 55 w 105"/>
                <a:gd name="T111" fmla="*/ 0 h 166"/>
                <a:gd name="T112" fmla="*/ 65 w 105"/>
                <a:gd name="T113" fmla="*/ 0 h 166"/>
                <a:gd name="T114" fmla="*/ 80 w 105"/>
                <a:gd name="T115" fmla="*/ 5 h 166"/>
                <a:gd name="T116" fmla="*/ 90 w 105"/>
                <a:gd name="T117" fmla="*/ 10 h 166"/>
                <a:gd name="T118" fmla="*/ 100 w 105"/>
                <a:gd name="T119" fmla="*/ 20 h 16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5"/>
                <a:gd name="T181" fmla="*/ 0 h 166"/>
                <a:gd name="T182" fmla="*/ 105 w 105"/>
                <a:gd name="T183" fmla="*/ 166 h 16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5" h="166">
                  <a:moveTo>
                    <a:pt x="100" y="20"/>
                  </a:moveTo>
                  <a:lnTo>
                    <a:pt x="85" y="35"/>
                  </a:lnTo>
                  <a:lnTo>
                    <a:pt x="80" y="30"/>
                  </a:lnTo>
                  <a:lnTo>
                    <a:pt x="70" y="25"/>
                  </a:lnTo>
                  <a:lnTo>
                    <a:pt x="65" y="20"/>
                  </a:lnTo>
                  <a:lnTo>
                    <a:pt x="55" y="20"/>
                  </a:lnTo>
                  <a:lnTo>
                    <a:pt x="45" y="25"/>
                  </a:lnTo>
                  <a:lnTo>
                    <a:pt x="40" y="25"/>
                  </a:lnTo>
                  <a:lnTo>
                    <a:pt x="30" y="35"/>
                  </a:lnTo>
                  <a:lnTo>
                    <a:pt x="30" y="40"/>
                  </a:lnTo>
                  <a:lnTo>
                    <a:pt x="30" y="45"/>
                  </a:lnTo>
                  <a:lnTo>
                    <a:pt x="35" y="55"/>
                  </a:lnTo>
                  <a:lnTo>
                    <a:pt x="45" y="61"/>
                  </a:lnTo>
                  <a:lnTo>
                    <a:pt x="60" y="66"/>
                  </a:lnTo>
                  <a:lnTo>
                    <a:pt x="70" y="71"/>
                  </a:lnTo>
                  <a:lnTo>
                    <a:pt x="80" y="76"/>
                  </a:lnTo>
                  <a:lnTo>
                    <a:pt x="90" y="81"/>
                  </a:lnTo>
                  <a:lnTo>
                    <a:pt x="95" y="91"/>
                  </a:lnTo>
                  <a:lnTo>
                    <a:pt x="100" y="96"/>
                  </a:lnTo>
                  <a:lnTo>
                    <a:pt x="105" y="106"/>
                  </a:lnTo>
                  <a:lnTo>
                    <a:pt x="105" y="111"/>
                  </a:lnTo>
                  <a:lnTo>
                    <a:pt x="105" y="121"/>
                  </a:lnTo>
                  <a:lnTo>
                    <a:pt x="100" y="136"/>
                  </a:lnTo>
                  <a:lnTo>
                    <a:pt x="90" y="151"/>
                  </a:lnTo>
                  <a:lnTo>
                    <a:pt x="75" y="161"/>
                  </a:lnTo>
                  <a:lnTo>
                    <a:pt x="55" y="166"/>
                  </a:lnTo>
                  <a:lnTo>
                    <a:pt x="40" y="166"/>
                  </a:lnTo>
                  <a:lnTo>
                    <a:pt x="25" y="156"/>
                  </a:lnTo>
                  <a:lnTo>
                    <a:pt x="10" y="141"/>
                  </a:lnTo>
                  <a:lnTo>
                    <a:pt x="0" y="126"/>
                  </a:lnTo>
                  <a:lnTo>
                    <a:pt x="20" y="116"/>
                  </a:lnTo>
                  <a:lnTo>
                    <a:pt x="30" y="131"/>
                  </a:lnTo>
                  <a:lnTo>
                    <a:pt x="40" y="141"/>
                  </a:lnTo>
                  <a:lnTo>
                    <a:pt x="55" y="146"/>
                  </a:lnTo>
                  <a:lnTo>
                    <a:pt x="65" y="141"/>
                  </a:lnTo>
                  <a:lnTo>
                    <a:pt x="75" y="136"/>
                  </a:lnTo>
                  <a:lnTo>
                    <a:pt x="80" y="131"/>
                  </a:lnTo>
                  <a:lnTo>
                    <a:pt x="85" y="121"/>
                  </a:lnTo>
                  <a:lnTo>
                    <a:pt x="80" y="111"/>
                  </a:lnTo>
                  <a:lnTo>
                    <a:pt x="80" y="106"/>
                  </a:lnTo>
                  <a:lnTo>
                    <a:pt x="75" y="101"/>
                  </a:lnTo>
                  <a:lnTo>
                    <a:pt x="70" y="96"/>
                  </a:lnTo>
                  <a:lnTo>
                    <a:pt x="60" y="91"/>
                  </a:lnTo>
                  <a:lnTo>
                    <a:pt x="50" y="86"/>
                  </a:lnTo>
                  <a:lnTo>
                    <a:pt x="40" y="81"/>
                  </a:lnTo>
                  <a:lnTo>
                    <a:pt x="30" y="76"/>
                  </a:lnTo>
                  <a:lnTo>
                    <a:pt x="25" y="71"/>
                  </a:lnTo>
                  <a:lnTo>
                    <a:pt x="20" y="66"/>
                  </a:lnTo>
                  <a:lnTo>
                    <a:pt x="15" y="61"/>
                  </a:lnTo>
                  <a:lnTo>
                    <a:pt x="10" y="55"/>
                  </a:lnTo>
                  <a:lnTo>
                    <a:pt x="10" y="45"/>
                  </a:lnTo>
                  <a:lnTo>
                    <a:pt x="10" y="40"/>
                  </a:lnTo>
                  <a:lnTo>
                    <a:pt x="10" y="25"/>
                  </a:lnTo>
                  <a:lnTo>
                    <a:pt x="20" y="10"/>
                  </a:lnTo>
                  <a:lnTo>
                    <a:pt x="35" y="0"/>
                  </a:lnTo>
                  <a:lnTo>
                    <a:pt x="55" y="0"/>
                  </a:lnTo>
                  <a:lnTo>
                    <a:pt x="65" y="0"/>
                  </a:lnTo>
                  <a:lnTo>
                    <a:pt x="80" y="5"/>
                  </a:lnTo>
                  <a:lnTo>
                    <a:pt x="90" y="10"/>
                  </a:lnTo>
                  <a:lnTo>
                    <a:pt x="100" y="20"/>
                  </a:lnTo>
                  <a:close/>
                </a:path>
              </a:pathLst>
            </a:custGeom>
            <a:grpFill/>
            <a:ln w="0">
              <a:solidFill>
                <a:srgbClr val="000000"/>
              </a:solidFill>
              <a:round/>
              <a:headEnd/>
              <a:tailEnd/>
            </a:ln>
          </p:spPr>
          <p:txBody>
            <a:bodyPr/>
            <a:lstStyle/>
            <a:p>
              <a:pPr>
                <a:defRPr/>
              </a:pPr>
              <a:endParaRPr lang="en-US">
                <a:latin typeface="Century" pitchFamily="18" charset="0"/>
              </a:endParaRPr>
            </a:p>
          </p:txBody>
        </p:sp>
        <p:sp>
          <p:nvSpPr>
            <p:cNvPr id="20" name="Rectangle 27"/>
            <p:cNvSpPr>
              <a:spLocks noChangeArrowheads="1"/>
            </p:cNvSpPr>
            <p:nvPr/>
          </p:nvSpPr>
          <p:spPr bwMode="auto">
            <a:xfrm>
              <a:off x="1861" y="1351"/>
              <a:ext cx="20" cy="156"/>
            </a:xfrm>
            <a:prstGeom prst="rect">
              <a:avLst/>
            </a:prstGeom>
            <a:grpFill/>
            <a:ln w="0">
              <a:solidFill>
                <a:srgbClr val="000000"/>
              </a:solidFill>
              <a:miter lim="800000"/>
              <a:headEnd/>
              <a:tailEnd/>
            </a:ln>
          </p:spPr>
          <p:txBody>
            <a:bodyPr/>
            <a:lstStyle/>
            <a:p>
              <a:pPr>
                <a:defRPr/>
              </a:pPr>
              <a:endParaRPr lang="en-US">
                <a:latin typeface="Century" pitchFamily="18" charset="0"/>
              </a:endParaRPr>
            </a:p>
          </p:txBody>
        </p:sp>
        <p:sp>
          <p:nvSpPr>
            <p:cNvPr id="21" name="Freeform 26"/>
            <p:cNvSpPr>
              <a:spLocks/>
            </p:cNvSpPr>
            <p:nvPr/>
          </p:nvSpPr>
          <p:spPr bwMode="auto">
            <a:xfrm>
              <a:off x="1956" y="1351"/>
              <a:ext cx="100" cy="156"/>
            </a:xfrm>
            <a:custGeom>
              <a:avLst/>
              <a:gdLst>
                <a:gd name="T0" fmla="*/ 0 w 100"/>
                <a:gd name="T1" fmla="*/ 0 h 156"/>
                <a:gd name="T2" fmla="*/ 100 w 100"/>
                <a:gd name="T3" fmla="*/ 0 h 156"/>
                <a:gd name="T4" fmla="*/ 100 w 100"/>
                <a:gd name="T5" fmla="*/ 20 h 156"/>
                <a:gd name="T6" fmla="*/ 60 w 100"/>
                <a:gd name="T7" fmla="*/ 20 h 156"/>
                <a:gd name="T8" fmla="*/ 60 w 100"/>
                <a:gd name="T9" fmla="*/ 156 h 156"/>
                <a:gd name="T10" fmla="*/ 40 w 100"/>
                <a:gd name="T11" fmla="*/ 156 h 156"/>
                <a:gd name="T12" fmla="*/ 40 w 100"/>
                <a:gd name="T13" fmla="*/ 20 h 156"/>
                <a:gd name="T14" fmla="*/ 0 w 100"/>
                <a:gd name="T15" fmla="*/ 20 h 156"/>
                <a:gd name="T16" fmla="*/ 0 w 100"/>
                <a:gd name="T17" fmla="*/ 0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0"/>
                <a:gd name="T28" fmla="*/ 0 h 156"/>
                <a:gd name="T29" fmla="*/ 100 w 100"/>
                <a:gd name="T30" fmla="*/ 156 h 1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0" h="156">
                  <a:moveTo>
                    <a:pt x="0" y="0"/>
                  </a:moveTo>
                  <a:lnTo>
                    <a:pt x="100" y="0"/>
                  </a:lnTo>
                  <a:lnTo>
                    <a:pt x="100" y="20"/>
                  </a:lnTo>
                  <a:lnTo>
                    <a:pt x="60" y="20"/>
                  </a:lnTo>
                  <a:lnTo>
                    <a:pt x="60" y="156"/>
                  </a:lnTo>
                  <a:lnTo>
                    <a:pt x="40" y="156"/>
                  </a:lnTo>
                  <a:lnTo>
                    <a:pt x="40" y="20"/>
                  </a:lnTo>
                  <a:lnTo>
                    <a:pt x="0" y="20"/>
                  </a:lnTo>
                  <a:lnTo>
                    <a:pt x="0" y="0"/>
                  </a:lnTo>
                  <a:close/>
                </a:path>
              </a:pathLst>
            </a:custGeom>
            <a:grpFill/>
            <a:ln w="0">
              <a:solidFill>
                <a:srgbClr val="000000"/>
              </a:solidFill>
              <a:round/>
              <a:headEnd/>
              <a:tailEnd/>
            </a:ln>
          </p:spPr>
          <p:txBody>
            <a:bodyPr/>
            <a:lstStyle/>
            <a:p>
              <a:pPr>
                <a:defRPr/>
              </a:pPr>
              <a:endParaRPr lang="en-US">
                <a:latin typeface="Century" pitchFamily="18" charset="0"/>
              </a:endParaRPr>
            </a:p>
          </p:txBody>
        </p:sp>
        <p:sp>
          <p:nvSpPr>
            <p:cNvPr id="22" name="Freeform 25"/>
            <p:cNvSpPr>
              <a:spLocks/>
            </p:cNvSpPr>
            <p:nvPr/>
          </p:nvSpPr>
          <p:spPr bwMode="auto">
            <a:xfrm>
              <a:off x="2116" y="1351"/>
              <a:ext cx="125" cy="156"/>
            </a:xfrm>
            <a:custGeom>
              <a:avLst/>
              <a:gdLst>
                <a:gd name="T0" fmla="*/ 0 w 125"/>
                <a:gd name="T1" fmla="*/ 0 h 156"/>
                <a:gd name="T2" fmla="*/ 25 w 125"/>
                <a:gd name="T3" fmla="*/ 0 h 156"/>
                <a:gd name="T4" fmla="*/ 65 w 125"/>
                <a:gd name="T5" fmla="*/ 61 h 156"/>
                <a:gd name="T6" fmla="*/ 100 w 125"/>
                <a:gd name="T7" fmla="*/ 0 h 156"/>
                <a:gd name="T8" fmla="*/ 125 w 125"/>
                <a:gd name="T9" fmla="*/ 0 h 156"/>
                <a:gd name="T10" fmla="*/ 75 w 125"/>
                <a:gd name="T11" fmla="*/ 86 h 156"/>
                <a:gd name="T12" fmla="*/ 75 w 125"/>
                <a:gd name="T13" fmla="*/ 156 h 156"/>
                <a:gd name="T14" fmla="*/ 50 w 125"/>
                <a:gd name="T15" fmla="*/ 156 h 156"/>
                <a:gd name="T16" fmla="*/ 50 w 125"/>
                <a:gd name="T17" fmla="*/ 86 h 156"/>
                <a:gd name="T18" fmla="*/ 0 w 125"/>
                <a:gd name="T19" fmla="*/ 0 h 1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5"/>
                <a:gd name="T31" fmla="*/ 0 h 156"/>
                <a:gd name="T32" fmla="*/ 125 w 125"/>
                <a:gd name="T33" fmla="*/ 156 h 1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5" h="156">
                  <a:moveTo>
                    <a:pt x="0" y="0"/>
                  </a:moveTo>
                  <a:lnTo>
                    <a:pt x="25" y="0"/>
                  </a:lnTo>
                  <a:lnTo>
                    <a:pt x="65" y="61"/>
                  </a:lnTo>
                  <a:lnTo>
                    <a:pt x="100" y="0"/>
                  </a:lnTo>
                  <a:lnTo>
                    <a:pt x="125" y="0"/>
                  </a:lnTo>
                  <a:lnTo>
                    <a:pt x="75" y="86"/>
                  </a:lnTo>
                  <a:lnTo>
                    <a:pt x="75" y="156"/>
                  </a:lnTo>
                  <a:lnTo>
                    <a:pt x="50" y="156"/>
                  </a:lnTo>
                  <a:lnTo>
                    <a:pt x="50" y="86"/>
                  </a:lnTo>
                  <a:lnTo>
                    <a:pt x="0" y="0"/>
                  </a:lnTo>
                  <a:close/>
                </a:path>
              </a:pathLst>
            </a:custGeom>
            <a:grpFill/>
            <a:ln w="0">
              <a:solidFill>
                <a:srgbClr val="000000"/>
              </a:solidFill>
              <a:round/>
              <a:headEnd/>
              <a:tailEnd/>
            </a:ln>
          </p:spPr>
          <p:txBody>
            <a:bodyPr/>
            <a:lstStyle/>
            <a:p>
              <a:pPr>
                <a:defRPr/>
              </a:pPr>
              <a:endParaRPr lang="en-US">
                <a:latin typeface="Century" pitchFamily="18" charset="0"/>
              </a:endParaRPr>
            </a:p>
          </p:txBody>
        </p:sp>
        <p:sp>
          <p:nvSpPr>
            <p:cNvPr id="23" name="Freeform 24"/>
            <p:cNvSpPr>
              <a:spLocks noEditPoints="1"/>
            </p:cNvSpPr>
            <p:nvPr/>
          </p:nvSpPr>
          <p:spPr bwMode="auto">
            <a:xfrm>
              <a:off x="2376" y="1346"/>
              <a:ext cx="170" cy="166"/>
            </a:xfrm>
            <a:custGeom>
              <a:avLst/>
              <a:gdLst>
                <a:gd name="T0" fmla="*/ 0 w 170"/>
                <a:gd name="T1" fmla="*/ 81 h 166"/>
                <a:gd name="T2" fmla="*/ 0 w 170"/>
                <a:gd name="T3" fmla="*/ 61 h 166"/>
                <a:gd name="T4" fmla="*/ 10 w 170"/>
                <a:gd name="T5" fmla="*/ 40 h 166"/>
                <a:gd name="T6" fmla="*/ 25 w 170"/>
                <a:gd name="T7" fmla="*/ 25 h 166"/>
                <a:gd name="T8" fmla="*/ 40 w 170"/>
                <a:gd name="T9" fmla="*/ 10 h 166"/>
                <a:gd name="T10" fmla="*/ 60 w 170"/>
                <a:gd name="T11" fmla="*/ 0 h 166"/>
                <a:gd name="T12" fmla="*/ 85 w 170"/>
                <a:gd name="T13" fmla="*/ 0 h 166"/>
                <a:gd name="T14" fmla="*/ 105 w 170"/>
                <a:gd name="T15" fmla="*/ 0 h 166"/>
                <a:gd name="T16" fmla="*/ 125 w 170"/>
                <a:gd name="T17" fmla="*/ 10 h 166"/>
                <a:gd name="T18" fmla="*/ 145 w 170"/>
                <a:gd name="T19" fmla="*/ 25 h 166"/>
                <a:gd name="T20" fmla="*/ 160 w 170"/>
                <a:gd name="T21" fmla="*/ 40 h 166"/>
                <a:gd name="T22" fmla="*/ 165 w 170"/>
                <a:gd name="T23" fmla="*/ 61 h 166"/>
                <a:gd name="T24" fmla="*/ 170 w 170"/>
                <a:gd name="T25" fmla="*/ 81 h 166"/>
                <a:gd name="T26" fmla="*/ 170 w 170"/>
                <a:gd name="T27" fmla="*/ 106 h 166"/>
                <a:gd name="T28" fmla="*/ 160 w 170"/>
                <a:gd name="T29" fmla="*/ 126 h 166"/>
                <a:gd name="T30" fmla="*/ 145 w 170"/>
                <a:gd name="T31" fmla="*/ 141 h 166"/>
                <a:gd name="T32" fmla="*/ 125 w 170"/>
                <a:gd name="T33" fmla="*/ 156 h 166"/>
                <a:gd name="T34" fmla="*/ 105 w 170"/>
                <a:gd name="T35" fmla="*/ 166 h 166"/>
                <a:gd name="T36" fmla="*/ 85 w 170"/>
                <a:gd name="T37" fmla="*/ 166 h 166"/>
                <a:gd name="T38" fmla="*/ 60 w 170"/>
                <a:gd name="T39" fmla="*/ 166 h 166"/>
                <a:gd name="T40" fmla="*/ 40 w 170"/>
                <a:gd name="T41" fmla="*/ 156 h 166"/>
                <a:gd name="T42" fmla="*/ 25 w 170"/>
                <a:gd name="T43" fmla="*/ 141 h 166"/>
                <a:gd name="T44" fmla="*/ 10 w 170"/>
                <a:gd name="T45" fmla="*/ 126 h 166"/>
                <a:gd name="T46" fmla="*/ 0 w 170"/>
                <a:gd name="T47" fmla="*/ 106 h 166"/>
                <a:gd name="T48" fmla="*/ 0 w 170"/>
                <a:gd name="T49" fmla="*/ 81 h 166"/>
                <a:gd name="T50" fmla="*/ 150 w 170"/>
                <a:gd name="T51" fmla="*/ 86 h 166"/>
                <a:gd name="T52" fmla="*/ 145 w 170"/>
                <a:gd name="T53" fmla="*/ 66 h 166"/>
                <a:gd name="T54" fmla="*/ 140 w 170"/>
                <a:gd name="T55" fmla="*/ 50 h 166"/>
                <a:gd name="T56" fmla="*/ 130 w 170"/>
                <a:gd name="T57" fmla="*/ 40 h 166"/>
                <a:gd name="T58" fmla="*/ 115 w 170"/>
                <a:gd name="T59" fmla="*/ 30 h 166"/>
                <a:gd name="T60" fmla="*/ 100 w 170"/>
                <a:gd name="T61" fmla="*/ 25 h 166"/>
                <a:gd name="T62" fmla="*/ 85 w 170"/>
                <a:gd name="T63" fmla="*/ 20 h 166"/>
                <a:gd name="T64" fmla="*/ 65 w 170"/>
                <a:gd name="T65" fmla="*/ 25 h 166"/>
                <a:gd name="T66" fmla="*/ 50 w 170"/>
                <a:gd name="T67" fmla="*/ 30 h 166"/>
                <a:gd name="T68" fmla="*/ 40 w 170"/>
                <a:gd name="T69" fmla="*/ 40 h 166"/>
                <a:gd name="T70" fmla="*/ 30 w 170"/>
                <a:gd name="T71" fmla="*/ 50 h 166"/>
                <a:gd name="T72" fmla="*/ 20 w 170"/>
                <a:gd name="T73" fmla="*/ 66 h 166"/>
                <a:gd name="T74" fmla="*/ 20 w 170"/>
                <a:gd name="T75" fmla="*/ 86 h 166"/>
                <a:gd name="T76" fmla="*/ 20 w 170"/>
                <a:gd name="T77" fmla="*/ 101 h 166"/>
                <a:gd name="T78" fmla="*/ 30 w 170"/>
                <a:gd name="T79" fmla="*/ 116 h 166"/>
                <a:gd name="T80" fmla="*/ 40 w 170"/>
                <a:gd name="T81" fmla="*/ 126 h 166"/>
                <a:gd name="T82" fmla="*/ 55 w 170"/>
                <a:gd name="T83" fmla="*/ 136 h 166"/>
                <a:gd name="T84" fmla="*/ 70 w 170"/>
                <a:gd name="T85" fmla="*/ 141 h 166"/>
                <a:gd name="T86" fmla="*/ 85 w 170"/>
                <a:gd name="T87" fmla="*/ 146 h 166"/>
                <a:gd name="T88" fmla="*/ 100 w 170"/>
                <a:gd name="T89" fmla="*/ 141 h 166"/>
                <a:gd name="T90" fmla="*/ 115 w 170"/>
                <a:gd name="T91" fmla="*/ 136 h 166"/>
                <a:gd name="T92" fmla="*/ 130 w 170"/>
                <a:gd name="T93" fmla="*/ 126 h 166"/>
                <a:gd name="T94" fmla="*/ 140 w 170"/>
                <a:gd name="T95" fmla="*/ 116 h 166"/>
                <a:gd name="T96" fmla="*/ 145 w 170"/>
                <a:gd name="T97" fmla="*/ 101 h 166"/>
                <a:gd name="T98" fmla="*/ 150 w 170"/>
                <a:gd name="T99" fmla="*/ 86 h 16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0"/>
                <a:gd name="T151" fmla="*/ 0 h 166"/>
                <a:gd name="T152" fmla="*/ 170 w 170"/>
                <a:gd name="T153" fmla="*/ 166 h 16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0" h="166">
                  <a:moveTo>
                    <a:pt x="0" y="81"/>
                  </a:moveTo>
                  <a:lnTo>
                    <a:pt x="0" y="61"/>
                  </a:lnTo>
                  <a:lnTo>
                    <a:pt x="10" y="40"/>
                  </a:lnTo>
                  <a:lnTo>
                    <a:pt x="25" y="25"/>
                  </a:lnTo>
                  <a:lnTo>
                    <a:pt x="40" y="10"/>
                  </a:lnTo>
                  <a:lnTo>
                    <a:pt x="60" y="0"/>
                  </a:lnTo>
                  <a:lnTo>
                    <a:pt x="85" y="0"/>
                  </a:lnTo>
                  <a:lnTo>
                    <a:pt x="105" y="0"/>
                  </a:lnTo>
                  <a:lnTo>
                    <a:pt x="125" y="10"/>
                  </a:lnTo>
                  <a:lnTo>
                    <a:pt x="145" y="25"/>
                  </a:lnTo>
                  <a:lnTo>
                    <a:pt x="160" y="40"/>
                  </a:lnTo>
                  <a:lnTo>
                    <a:pt x="165" y="61"/>
                  </a:lnTo>
                  <a:lnTo>
                    <a:pt x="170" y="81"/>
                  </a:lnTo>
                  <a:lnTo>
                    <a:pt x="170" y="106"/>
                  </a:lnTo>
                  <a:lnTo>
                    <a:pt x="160" y="126"/>
                  </a:lnTo>
                  <a:lnTo>
                    <a:pt x="145" y="141"/>
                  </a:lnTo>
                  <a:lnTo>
                    <a:pt x="125" y="156"/>
                  </a:lnTo>
                  <a:lnTo>
                    <a:pt x="105" y="166"/>
                  </a:lnTo>
                  <a:lnTo>
                    <a:pt x="85" y="166"/>
                  </a:lnTo>
                  <a:lnTo>
                    <a:pt x="60" y="166"/>
                  </a:lnTo>
                  <a:lnTo>
                    <a:pt x="40" y="156"/>
                  </a:lnTo>
                  <a:lnTo>
                    <a:pt x="25" y="141"/>
                  </a:lnTo>
                  <a:lnTo>
                    <a:pt x="10" y="126"/>
                  </a:lnTo>
                  <a:lnTo>
                    <a:pt x="0" y="106"/>
                  </a:lnTo>
                  <a:lnTo>
                    <a:pt x="0" y="81"/>
                  </a:lnTo>
                  <a:close/>
                  <a:moveTo>
                    <a:pt x="150" y="86"/>
                  </a:moveTo>
                  <a:lnTo>
                    <a:pt x="145" y="66"/>
                  </a:lnTo>
                  <a:lnTo>
                    <a:pt x="140" y="50"/>
                  </a:lnTo>
                  <a:lnTo>
                    <a:pt x="130" y="40"/>
                  </a:lnTo>
                  <a:lnTo>
                    <a:pt x="115" y="30"/>
                  </a:lnTo>
                  <a:lnTo>
                    <a:pt x="100" y="25"/>
                  </a:lnTo>
                  <a:lnTo>
                    <a:pt x="85" y="20"/>
                  </a:lnTo>
                  <a:lnTo>
                    <a:pt x="65" y="25"/>
                  </a:lnTo>
                  <a:lnTo>
                    <a:pt x="50" y="30"/>
                  </a:lnTo>
                  <a:lnTo>
                    <a:pt x="40" y="40"/>
                  </a:lnTo>
                  <a:lnTo>
                    <a:pt x="30" y="50"/>
                  </a:lnTo>
                  <a:lnTo>
                    <a:pt x="20" y="66"/>
                  </a:lnTo>
                  <a:lnTo>
                    <a:pt x="20" y="86"/>
                  </a:lnTo>
                  <a:lnTo>
                    <a:pt x="20" y="101"/>
                  </a:lnTo>
                  <a:lnTo>
                    <a:pt x="30" y="116"/>
                  </a:lnTo>
                  <a:lnTo>
                    <a:pt x="40" y="126"/>
                  </a:lnTo>
                  <a:lnTo>
                    <a:pt x="55" y="136"/>
                  </a:lnTo>
                  <a:lnTo>
                    <a:pt x="70" y="141"/>
                  </a:lnTo>
                  <a:lnTo>
                    <a:pt x="85" y="146"/>
                  </a:lnTo>
                  <a:lnTo>
                    <a:pt x="100" y="141"/>
                  </a:lnTo>
                  <a:lnTo>
                    <a:pt x="115" y="136"/>
                  </a:lnTo>
                  <a:lnTo>
                    <a:pt x="130" y="126"/>
                  </a:lnTo>
                  <a:lnTo>
                    <a:pt x="140" y="116"/>
                  </a:lnTo>
                  <a:lnTo>
                    <a:pt x="145" y="101"/>
                  </a:lnTo>
                  <a:lnTo>
                    <a:pt x="150" y="86"/>
                  </a:lnTo>
                  <a:close/>
                </a:path>
              </a:pathLst>
            </a:custGeom>
            <a:grpFill/>
            <a:ln w="0">
              <a:solidFill>
                <a:srgbClr val="000000"/>
              </a:solidFill>
              <a:round/>
              <a:headEnd/>
              <a:tailEnd/>
            </a:ln>
          </p:spPr>
          <p:txBody>
            <a:bodyPr/>
            <a:lstStyle/>
            <a:p>
              <a:pPr>
                <a:defRPr/>
              </a:pPr>
              <a:endParaRPr lang="en-US">
                <a:latin typeface="Century" pitchFamily="18" charset="0"/>
              </a:endParaRPr>
            </a:p>
          </p:txBody>
        </p:sp>
        <p:sp>
          <p:nvSpPr>
            <p:cNvPr id="24" name="Freeform 23"/>
            <p:cNvSpPr>
              <a:spLocks/>
            </p:cNvSpPr>
            <p:nvPr/>
          </p:nvSpPr>
          <p:spPr bwMode="auto">
            <a:xfrm>
              <a:off x="2621" y="1351"/>
              <a:ext cx="86" cy="156"/>
            </a:xfrm>
            <a:custGeom>
              <a:avLst/>
              <a:gdLst>
                <a:gd name="T0" fmla="*/ 0 w 86"/>
                <a:gd name="T1" fmla="*/ 0 h 156"/>
                <a:gd name="T2" fmla="*/ 86 w 86"/>
                <a:gd name="T3" fmla="*/ 0 h 156"/>
                <a:gd name="T4" fmla="*/ 86 w 86"/>
                <a:gd name="T5" fmla="*/ 20 h 156"/>
                <a:gd name="T6" fmla="*/ 20 w 86"/>
                <a:gd name="T7" fmla="*/ 20 h 156"/>
                <a:gd name="T8" fmla="*/ 20 w 86"/>
                <a:gd name="T9" fmla="*/ 61 h 156"/>
                <a:gd name="T10" fmla="*/ 86 w 86"/>
                <a:gd name="T11" fmla="*/ 61 h 156"/>
                <a:gd name="T12" fmla="*/ 86 w 86"/>
                <a:gd name="T13" fmla="*/ 81 h 156"/>
                <a:gd name="T14" fmla="*/ 20 w 86"/>
                <a:gd name="T15" fmla="*/ 81 h 156"/>
                <a:gd name="T16" fmla="*/ 20 w 86"/>
                <a:gd name="T17" fmla="*/ 156 h 156"/>
                <a:gd name="T18" fmla="*/ 0 w 86"/>
                <a:gd name="T19" fmla="*/ 156 h 156"/>
                <a:gd name="T20" fmla="*/ 0 w 86"/>
                <a:gd name="T21" fmla="*/ 0 h 1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
                <a:gd name="T34" fmla="*/ 0 h 156"/>
                <a:gd name="T35" fmla="*/ 86 w 86"/>
                <a:gd name="T36" fmla="*/ 156 h 1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 h="156">
                  <a:moveTo>
                    <a:pt x="0" y="0"/>
                  </a:moveTo>
                  <a:lnTo>
                    <a:pt x="86" y="0"/>
                  </a:lnTo>
                  <a:lnTo>
                    <a:pt x="86" y="20"/>
                  </a:lnTo>
                  <a:lnTo>
                    <a:pt x="20" y="20"/>
                  </a:lnTo>
                  <a:lnTo>
                    <a:pt x="20" y="61"/>
                  </a:lnTo>
                  <a:lnTo>
                    <a:pt x="86" y="61"/>
                  </a:lnTo>
                  <a:lnTo>
                    <a:pt x="86" y="81"/>
                  </a:lnTo>
                  <a:lnTo>
                    <a:pt x="20" y="81"/>
                  </a:lnTo>
                  <a:lnTo>
                    <a:pt x="20" y="156"/>
                  </a:lnTo>
                  <a:lnTo>
                    <a:pt x="0" y="156"/>
                  </a:lnTo>
                  <a:lnTo>
                    <a:pt x="0" y="0"/>
                  </a:lnTo>
                  <a:close/>
                </a:path>
              </a:pathLst>
            </a:custGeom>
            <a:grpFill/>
            <a:ln w="0">
              <a:solidFill>
                <a:srgbClr val="000000"/>
              </a:solidFill>
              <a:round/>
              <a:headEnd/>
              <a:tailEnd/>
            </a:ln>
          </p:spPr>
          <p:txBody>
            <a:bodyPr/>
            <a:lstStyle/>
            <a:p>
              <a:pPr>
                <a:defRPr/>
              </a:pPr>
              <a:endParaRPr lang="en-US">
                <a:latin typeface="Century" pitchFamily="18" charset="0"/>
              </a:endParaRPr>
            </a:p>
          </p:txBody>
        </p:sp>
        <p:sp>
          <p:nvSpPr>
            <p:cNvPr id="25" name="Freeform 22"/>
            <p:cNvSpPr>
              <a:spLocks/>
            </p:cNvSpPr>
            <p:nvPr/>
          </p:nvSpPr>
          <p:spPr bwMode="auto">
            <a:xfrm>
              <a:off x="2872" y="1346"/>
              <a:ext cx="135" cy="171"/>
            </a:xfrm>
            <a:custGeom>
              <a:avLst/>
              <a:gdLst>
                <a:gd name="T0" fmla="*/ 0 w 135"/>
                <a:gd name="T1" fmla="*/ 0 h 171"/>
                <a:gd name="T2" fmla="*/ 115 w 135"/>
                <a:gd name="T3" fmla="*/ 116 h 171"/>
                <a:gd name="T4" fmla="*/ 115 w 135"/>
                <a:gd name="T5" fmla="*/ 5 h 171"/>
                <a:gd name="T6" fmla="*/ 135 w 135"/>
                <a:gd name="T7" fmla="*/ 5 h 171"/>
                <a:gd name="T8" fmla="*/ 135 w 135"/>
                <a:gd name="T9" fmla="*/ 171 h 171"/>
                <a:gd name="T10" fmla="*/ 20 w 135"/>
                <a:gd name="T11" fmla="*/ 50 h 171"/>
                <a:gd name="T12" fmla="*/ 20 w 135"/>
                <a:gd name="T13" fmla="*/ 161 h 171"/>
                <a:gd name="T14" fmla="*/ 0 w 135"/>
                <a:gd name="T15" fmla="*/ 161 h 171"/>
                <a:gd name="T16" fmla="*/ 0 w 135"/>
                <a:gd name="T17" fmla="*/ 0 h 1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5"/>
                <a:gd name="T28" fmla="*/ 0 h 171"/>
                <a:gd name="T29" fmla="*/ 135 w 135"/>
                <a:gd name="T30" fmla="*/ 171 h 1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5" h="171">
                  <a:moveTo>
                    <a:pt x="0" y="0"/>
                  </a:moveTo>
                  <a:lnTo>
                    <a:pt x="115" y="116"/>
                  </a:lnTo>
                  <a:lnTo>
                    <a:pt x="115" y="5"/>
                  </a:lnTo>
                  <a:lnTo>
                    <a:pt x="135" y="5"/>
                  </a:lnTo>
                  <a:lnTo>
                    <a:pt x="135" y="171"/>
                  </a:lnTo>
                  <a:lnTo>
                    <a:pt x="20" y="50"/>
                  </a:lnTo>
                  <a:lnTo>
                    <a:pt x="20" y="161"/>
                  </a:lnTo>
                  <a:lnTo>
                    <a:pt x="0" y="161"/>
                  </a:lnTo>
                  <a:lnTo>
                    <a:pt x="0" y="0"/>
                  </a:lnTo>
                  <a:close/>
                </a:path>
              </a:pathLst>
            </a:custGeom>
            <a:grpFill/>
            <a:ln w="0">
              <a:solidFill>
                <a:srgbClr val="000000"/>
              </a:solidFill>
              <a:round/>
              <a:headEnd/>
              <a:tailEnd/>
            </a:ln>
          </p:spPr>
          <p:txBody>
            <a:bodyPr/>
            <a:lstStyle/>
            <a:p>
              <a:pPr>
                <a:defRPr/>
              </a:pPr>
              <a:endParaRPr lang="en-US">
                <a:latin typeface="Century" pitchFamily="18" charset="0"/>
              </a:endParaRPr>
            </a:p>
          </p:txBody>
        </p:sp>
        <p:sp>
          <p:nvSpPr>
            <p:cNvPr id="26" name="Freeform 21"/>
            <p:cNvSpPr>
              <a:spLocks/>
            </p:cNvSpPr>
            <p:nvPr/>
          </p:nvSpPr>
          <p:spPr bwMode="auto">
            <a:xfrm>
              <a:off x="3087" y="1351"/>
              <a:ext cx="85" cy="156"/>
            </a:xfrm>
            <a:custGeom>
              <a:avLst/>
              <a:gdLst>
                <a:gd name="T0" fmla="*/ 0 w 85"/>
                <a:gd name="T1" fmla="*/ 0 h 156"/>
                <a:gd name="T2" fmla="*/ 85 w 85"/>
                <a:gd name="T3" fmla="*/ 0 h 156"/>
                <a:gd name="T4" fmla="*/ 85 w 85"/>
                <a:gd name="T5" fmla="*/ 20 h 156"/>
                <a:gd name="T6" fmla="*/ 20 w 85"/>
                <a:gd name="T7" fmla="*/ 20 h 156"/>
                <a:gd name="T8" fmla="*/ 20 w 85"/>
                <a:gd name="T9" fmla="*/ 61 h 156"/>
                <a:gd name="T10" fmla="*/ 85 w 85"/>
                <a:gd name="T11" fmla="*/ 61 h 156"/>
                <a:gd name="T12" fmla="*/ 85 w 85"/>
                <a:gd name="T13" fmla="*/ 81 h 156"/>
                <a:gd name="T14" fmla="*/ 20 w 85"/>
                <a:gd name="T15" fmla="*/ 81 h 156"/>
                <a:gd name="T16" fmla="*/ 20 w 85"/>
                <a:gd name="T17" fmla="*/ 136 h 156"/>
                <a:gd name="T18" fmla="*/ 85 w 85"/>
                <a:gd name="T19" fmla="*/ 136 h 156"/>
                <a:gd name="T20" fmla="*/ 85 w 85"/>
                <a:gd name="T21" fmla="*/ 156 h 156"/>
                <a:gd name="T22" fmla="*/ 0 w 85"/>
                <a:gd name="T23" fmla="*/ 156 h 156"/>
                <a:gd name="T24" fmla="*/ 0 w 85"/>
                <a:gd name="T25" fmla="*/ 0 h 1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5"/>
                <a:gd name="T40" fmla="*/ 0 h 156"/>
                <a:gd name="T41" fmla="*/ 85 w 85"/>
                <a:gd name="T42" fmla="*/ 156 h 1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5" h="156">
                  <a:moveTo>
                    <a:pt x="0" y="0"/>
                  </a:moveTo>
                  <a:lnTo>
                    <a:pt x="85" y="0"/>
                  </a:lnTo>
                  <a:lnTo>
                    <a:pt x="85" y="20"/>
                  </a:lnTo>
                  <a:lnTo>
                    <a:pt x="20" y="20"/>
                  </a:lnTo>
                  <a:lnTo>
                    <a:pt x="20" y="61"/>
                  </a:lnTo>
                  <a:lnTo>
                    <a:pt x="85" y="61"/>
                  </a:lnTo>
                  <a:lnTo>
                    <a:pt x="85" y="81"/>
                  </a:lnTo>
                  <a:lnTo>
                    <a:pt x="20" y="81"/>
                  </a:lnTo>
                  <a:lnTo>
                    <a:pt x="20" y="136"/>
                  </a:lnTo>
                  <a:lnTo>
                    <a:pt x="85" y="136"/>
                  </a:lnTo>
                  <a:lnTo>
                    <a:pt x="85" y="156"/>
                  </a:lnTo>
                  <a:lnTo>
                    <a:pt x="0" y="156"/>
                  </a:lnTo>
                  <a:lnTo>
                    <a:pt x="0" y="0"/>
                  </a:lnTo>
                  <a:close/>
                </a:path>
              </a:pathLst>
            </a:custGeom>
            <a:grpFill/>
            <a:ln w="0">
              <a:solidFill>
                <a:srgbClr val="000000"/>
              </a:solidFill>
              <a:round/>
              <a:headEnd/>
              <a:tailEnd/>
            </a:ln>
          </p:spPr>
          <p:txBody>
            <a:bodyPr/>
            <a:lstStyle/>
            <a:p>
              <a:pPr>
                <a:defRPr/>
              </a:pPr>
              <a:endParaRPr lang="en-US">
                <a:latin typeface="Century" pitchFamily="18" charset="0"/>
              </a:endParaRPr>
            </a:p>
          </p:txBody>
        </p:sp>
        <p:sp>
          <p:nvSpPr>
            <p:cNvPr id="27" name="Freeform 20"/>
            <p:cNvSpPr>
              <a:spLocks/>
            </p:cNvSpPr>
            <p:nvPr/>
          </p:nvSpPr>
          <p:spPr bwMode="auto">
            <a:xfrm>
              <a:off x="3237" y="1346"/>
              <a:ext cx="240" cy="166"/>
            </a:xfrm>
            <a:custGeom>
              <a:avLst/>
              <a:gdLst>
                <a:gd name="T0" fmla="*/ 120 w 240"/>
                <a:gd name="T1" fmla="*/ 0 h 166"/>
                <a:gd name="T2" fmla="*/ 170 w 240"/>
                <a:gd name="T3" fmla="*/ 116 h 166"/>
                <a:gd name="T4" fmla="*/ 215 w 240"/>
                <a:gd name="T5" fmla="*/ 5 h 166"/>
                <a:gd name="T6" fmla="*/ 240 w 240"/>
                <a:gd name="T7" fmla="*/ 5 h 166"/>
                <a:gd name="T8" fmla="*/ 170 w 240"/>
                <a:gd name="T9" fmla="*/ 166 h 166"/>
                <a:gd name="T10" fmla="*/ 120 w 240"/>
                <a:gd name="T11" fmla="*/ 50 h 166"/>
                <a:gd name="T12" fmla="*/ 70 w 240"/>
                <a:gd name="T13" fmla="*/ 166 h 166"/>
                <a:gd name="T14" fmla="*/ 0 w 240"/>
                <a:gd name="T15" fmla="*/ 5 h 166"/>
                <a:gd name="T16" fmla="*/ 20 w 240"/>
                <a:gd name="T17" fmla="*/ 5 h 166"/>
                <a:gd name="T18" fmla="*/ 70 w 240"/>
                <a:gd name="T19" fmla="*/ 116 h 166"/>
                <a:gd name="T20" fmla="*/ 120 w 240"/>
                <a:gd name="T21" fmla="*/ 0 h 1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0"/>
                <a:gd name="T34" fmla="*/ 0 h 166"/>
                <a:gd name="T35" fmla="*/ 240 w 240"/>
                <a:gd name="T36" fmla="*/ 166 h 1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0" h="166">
                  <a:moveTo>
                    <a:pt x="120" y="0"/>
                  </a:moveTo>
                  <a:lnTo>
                    <a:pt x="170" y="116"/>
                  </a:lnTo>
                  <a:lnTo>
                    <a:pt x="215" y="5"/>
                  </a:lnTo>
                  <a:lnTo>
                    <a:pt x="240" y="5"/>
                  </a:lnTo>
                  <a:lnTo>
                    <a:pt x="170" y="166"/>
                  </a:lnTo>
                  <a:lnTo>
                    <a:pt x="120" y="50"/>
                  </a:lnTo>
                  <a:lnTo>
                    <a:pt x="70" y="166"/>
                  </a:lnTo>
                  <a:lnTo>
                    <a:pt x="0" y="5"/>
                  </a:lnTo>
                  <a:lnTo>
                    <a:pt x="20" y="5"/>
                  </a:lnTo>
                  <a:lnTo>
                    <a:pt x="70" y="116"/>
                  </a:lnTo>
                  <a:lnTo>
                    <a:pt x="120" y="0"/>
                  </a:lnTo>
                  <a:close/>
                </a:path>
              </a:pathLst>
            </a:custGeom>
            <a:grpFill/>
            <a:ln w="0">
              <a:solidFill>
                <a:srgbClr val="000000"/>
              </a:solidFill>
              <a:round/>
              <a:headEnd/>
              <a:tailEnd/>
            </a:ln>
          </p:spPr>
          <p:txBody>
            <a:bodyPr/>
            <a:lstStyle/>
            <a:p>
              <a:pPr>
                <a:defRPr/>
              </a:pPr>
              <a:endParaRPr lang="en-US">
                <a:latin typeface="Century" pitchFamily="18" charset="0"/>
              </a:endParaRPr>
            </a:p>
          </p:txBody>
        </p:sp>
        <p:sp>
          <p:nvSpPr>
            <p:cNvPr id="28" name="Freeform 19"/>
            <p:cNvSpPr>
              <a:spLocks/>
            </p:cNvSpPr>
            <p:nvPr/>
          </p:nvSpPr>
          <p:spPr bwMode="auto">
            <a:xfrm>
              <a:off x="3597" y="1346"/>
              <a:ext cx="185" cy="166"/>
            </a:xfrm>
            <a:custGeom>
              <a:avLst/>
              <a:gdLst>
                <a:gd name="T0" fmla="*/ 140 w 185"/>
                <a:gd name="T1" fmla="*/ 0 h 166"/>
                <a:gd name="T2" fmla="*/ 185 w 185"/>
                <a:gd name="T3" fmla="*/ 161 h 166"/>
                <a:gd name="T4" fmla="*/ 165 w 185"/>
                <a:gd name="T5" fmla="*/ 161 h 166"/>
                <a:gd name="T6" fmla="*/ 140 w 185"/>
                <a:gd name="T7" fmla="*/ 61 h 166"/>
                <a:gd name="T8" fmla="*/ 95 w 185"/>
                <a:gd name="T9" fmla="*/ 166 h 166"/>
                <a:gd name="T10" fmla="*/ 50 w 185"/>
                <a:gd name="T11" fmla="*/ 61 h 166"/>
                <a:gd name="T12" fmla="*/ 25 w 185"/>
                <a:gd name="T13" fmla="*/ 161 h 166"/>
                <a:gd name="T14" fmla="*/ 0 w 185"/>
                <a:gd name="T15" fmla="*/ 161 h 166"/>
                <a:gd name="T16" fmla="*/ 45 w 185"/>
                <a:gd name="T17" fmla="*/ 0 h 166"/>
                <a:gd name="T18" fmla="*/ 95 w 185"/>
                <a:gd name="T19" fmla="*/ 116 h 166"/>
                <a:gd name="T20" fmla="*/ 140 w 185"/>
                <a:gd name="T21" fmla="*/ 0 h 1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5"/>
                <a:gd name="T34" fmla="*/ 0 h 166"/>
                <a:gd name="T35" fmla="*/ 185 w 185"/>
                <a:gd name="T36" fmla="*/ 166 h 1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5" h="166">
                  <a:moveTo>
                    <a:pt x="140" y="0"/>
                  </a:moveTo>
                  <a:lnTo>
                    <a:pt x="185" y="161"/>
                  </a:lnTo>
                  <a:lnTo>
                    <a:pt x="165" y="161"/>
                  </a:lnTo>
                  <a:lnTo>
                    <a:pt x="140" y="61"/>
                  </a:lnTo>
                  <a:lnTo>
                    <a:pt x="95" y="166"/>
                  </a:lnTo>
                  <a:lnTo>
                    <a:pt x="50" y="61"/>
                  </a:lnTo>
                  <a:lnTo>
                    <a:pt x="25" y="161"/>
                  </a:lnTo>
                  <a:lnTo>
                    <a:pt x="0" y="161"/>
                  </a:lnTo>
                  <a:lnTo>
                    <a:pt x="45" y="0"/>
                  </a:lnTo>
                  <a:lnTo>
                    <a:pt x="95" y="116"/>
                  </a:lnTo>
                  <a:lnTo>
                    <a:pt x="140" y="0"/>
                  </a:lnTo>
                  <a:close/>
                </a:path>
              </a:pathLst>
            </a:custGeom>
            <a:grpFill/>
            <a:ln w="0">
              <a:solidFill>
                <a:srgbClr val="000000"/>
              </a:solidFill>
              <a:round/>
              <a:headEnd/>
              <a:tailEnd/>
            </a:ln>
          </p:spPr>
          <p:txBody>
            <a:bodyPr/>
            <a:lstStyle/>
            <a:p>
              <a:pPr>
                <a:defRPr/>
              </a:pPr>
              <a:endParaRPr lang="en-US">
                <a:latin typeface="Century" pitchFamily="18" charset="0"/>
              </a:endParaRPr>
            </a:p>
          </p:txBody>
        </p:sp>
        <p:sp>
          <p:nvSpPr>
            <p:cNvPr id="29" name="Freeform 18"/>
            <p:cNvSpPr>
              <a:spLocks/>
            </p:cNvSpPr>
            <p:nvPr/>
          </p:nvSpPr>
          <p:spPr bwMode="auto">
            <a:xfrm>
              <a:off x="3852" y="1351"/>
              <a:ext cx="90" cy="156"/>
            </a:xfrm>
            <a:custGeom>
              <a:avLst/>
              <a:gdLst>
                <a:gd name="T0" fmla="*/ 0 w 90"/>
                <a:gd name="T1" fmla="*/ 0 h 156"/>
                <a:gd name="T2" fmla="*/ 90 w 90"/>
                <a:gd name="T3" fmla="*/ 0 h 156"/>
                <a:gd name="T4" fmla="*/ 90 w 90"/>
                <a:gd name="T5" fmla="*/ 20 h 156"/>
                <a:gd name="T6" fmla="*/ 25 w 90"/>
                <a:gd name="T7" fmla="*/ 20 h 156"/>
                <a:gd name="T8" fmla="*/ 25 w 90"/>
                <a:gd name="T9" fmla="*/ 61 h 156"/>
                <a:gd name="T10" fmla="*/ 90 w 90"/>
                <a:gd name="T11" fmla="*/ 61 h 156"/>
                <a:gd name="T12" fmla="*/ 90 w 90"/>
                <a:gd name="T13" fmla="*/ 81 h 156"/>
                <a:gd name="T14" fmla="*/ 25 w 90"/>
                <a:gd name="T15" fmla="*/ 81 h 156"/>
                <a:gd name="T16" fmla="*/ 25 w 90"/>
                <a:gd name="T17" fmla="*/ 136 h 156"/>
                <a:gd name="T18" fmla="*/ 90 w 90"/>
                <a:gd name="T19" fmla="*/ 136 h 156"/>
                <a:gd name="T20" fmla="*/ 90 w 90"/>
                <a:gd name="T21" fmla="*/ 156 h 156"/>
                <a:gd name="T22" fmla="*/ 0 w 90"/>
                <a:gd name="T23" fmla="*/ 156 h 156"/>
                <a:gd name="T24" fmla="*/ 0 w 90"/>
                <a:gd name="T25" fmla="*/ 0 h 1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0"/>
                <a:gd name="T40" fmla="*/ 0 h 156"/>
                <a:gd name="T41" fmla="*/ 90 w 90"/>
                <a:gd name="T42" fmla="*/ 156 h 1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0" h="156">
                  <a:moveTo>
                    <a:pt x="0" y="0"/>
                  </a:moveTo>
                  <a:lnTo>
                    <a:pt x="90" y="0"/>
                  </a:lnTo>
                  <a:lnTo>
                    <a:pt x="90" y="20"/>
                  </a:lnTo>
                  <a:lnTo>
                    <a:pt x="25" y="20"/>
                  </a:lnTo>
                  <a:lnTo>
                    <a:pt x="25" y="61"/>
                  </a:lnTo>
                  <a:lnTo>
                    <a:pt x="90" y="61"/>
                  </a:lnTo>
                  <a:lnTo>
                    <a:pt x="90" y="81"/>
                  </a:lnTo>
                  <a:lnTo>
                    <a:pt x="25" y="81"/>
                  </a:lnTo>
                  <a:lnTo>
                    <a:pt x="25" y="136"/>
                  </a:lnTo>
                  <a:lnTo>
                    <a:pt x="90" y="136"/>
                  </a:lnTo>
                  <a:lnTo>
                    <a:pt x="90" y="156"/>
                  </a:lnTo>
                  <a:lnTo>
                    <a:pt x="0" y="156"/>
                  </a:lnTo>
                  <a:lnTo>
                    <a:pt x="0" y="0"/>
                  </a:lnTo>
                  <a:close/>
                </a:path>
              </a:pathLst>
            </a:custGeom>
            <a:grpFill/>
            <a:ln w="0">
              <a:solidFill>
                <a:srgbClr val="000000"/>
              </a:solidFill>
              <a:round/>
              <a:headEnd/>
              <a:tailEnd/>
            </a:ln>
          </p:spPr>
          <p:txBody>
            <a:bodyPr/>
            <a:lstStyle/>
            <a:p>
              <a:pPr>
                <a:defRPr/>
              </a:pPr>
              <a:endParaRPr lang="en-US">
                <a:latin typeface="Century" pitchFamily="18" charset="0"/>
              </a:endParaRPr>
            </a:p>
          </p:txBody>
        </p:sp>
        <p:sp>
          <p:nvSpPr>
            <p:cNvPr id="30" name="Freeform 17"/>
            <p:cNvSpPr>
              <a:spLocks/>
            </p:cNvSpPr>
            <p:nvPr/>
          </p:nvSpPr>
          <p:spPr bwMode="auto">
            <a:xfrm>
              <a:off x="4007" y="1351"/>
              <a:ext cx="120" cy="156"/>
            </a:xfrm>
            <a:custGeom>
              <a:avLst/>
              <a:gdLst>
                <a:gd name="T0" fmla="*/ 0 w 120"/>
                <a:gd name="T1" fmla="*/ 0 h 156"/>
                <a:gd name="T2" fmla="*/ 25 w 120"/>
                <a:gd name="T3" fmla="*/ 0 h 156"/>
                <a:gd name="T4" fmla="*/ 60 w 120"/>
                <a:gd name="T5" fmla="*/ 56 h 156"/>
                <a:gd name="T6" fmla="*/ 95 w 120"/>
                <a:gd name="T7" fmla="*/ 0 h 156"/>
                <a:gd name="T8" fmla="*/ 120 w 120"/>
                <a:gd name="T9" fmla="*/ 0 h 156"/>
                <a:gd name="T10" fmla="*/ 70 w 120"/>
                <a:gd name="T11" fmla="*/ 76 h 156"/>
                <a:gd name="T12" fmla="*/ 120 w 120"/>
                <a:gd name="T13" fmla="*/ 156 h 156"/>
                <a:gd name="T14" fmla="*/ 95 w 120"/>
                <a:gd name="T15" fmla="*/ 156 h 156"/>
                <a:gd name="T16" fmla="*/ 60 w 120"/>
                <a:gd name="T17" fmla="*/ 96 h 156"/>
                <a:gd name="T18" fmla="*/ 25 w 120"/>
                <a:gd name="T19" fmla="*/ 156 h 156"/>
                <a:gd name="T20" fmla="*/ 0 w 120"/>
                <a:gd name="T21" fmla="*/ 156 h 156"/>
                <a:gd name="T22" fmla="*/ 50 w 120"/>
                <a:gd name="T23" fmla="*/ 76 h 156"/>
                <a:gd name="T24" fmla="*/ 0 w 120"/>
                <a:gd name="T25" fmla="*/ 0 h 1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
                <a:gd name="T40" fmla="*/ 0 h 156"/>
                <a:gd name="T41" fmla="*/ 120 w 120"/>
                <a:gd name="T42" fmla="*/ 156 h 1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 h="156">
                  <a:moveTo>
                    <a:pt x="0" y="0"/>
                  </a:moveTo>
                  <a:lnTo>
                    <a:pt x="25" y="0"/>
                  </a:lnTo>
                  <a:lnTo>
                    <a:pt x="60" y="56"/>
                  </a:lnTo>
                  <a:lnTo>
                    <a:pt x="95" y="0"/>
                  </a:lnTo>
                  <a:lnTo>
                    <a:pt x="120" y="0"/>
                  </a:lnTo>
                  <a:lnTo>
                    <a:pt x="70" y="76"/>
                  </a:lnTo>
                  <a:lnTo>
                    <a:pt x="120" y="156"/>
                  </a:lnTo>
                  <a:lnTo>
                    <a:pt x="95" y="156"/>
                  </a:lnTo>
                  <a:lnTo>
                    <a:pt x="60" y="96"/>
                  </a:lnTo>
                  <a:lnTo>
                    <a:pt x="25" y="156"/>
                  </a:lnTo>
                  <a:lnTo>
                    <a:pt x="0" y="156"/>
                  </a:lnTo>
                  <a:lnTo>
                    <a:pt x="50" y="76"/>
                  </a:lnTo>
                  <a:lnTo>
                    <a:pt x="0" y="0"/>
                  </a:lnTo>
                  <a:close/>
                </a:path>
              </a:pathLst>
            </a:custGeom>
            <a:grpFill/>
            <a:ln w="0">
              <a:solidFill>
                <a:srgbClr val="000000"/>
              </a:solidFill>
              <a:round/>
              <a:headEnd/>
              <a:tailEnd/>
            </a:ln>
          </p:spPr>
          <p:txBody>
            <a:bodyPr/>
            <a:lstStyle/>
            <a:p>
              <a:pPr>
                <a:defRPr/>
              </a:pPr>
              <a:endParaRPr lang="en-US">
                <a:latin typeface="Century" pitchFamily="18" charset="0"/>
              </a:endParaRPr>
            </a:p>
          </p:txBody>
        </p:sp>
        <p:sp>
          <p:nvSpPr>
            <p:cNvPr id="31" name="Rectangle 16"/>
            <p:cNvSpPr>
              <a:spLocks noChangeArrowheads="1"/>
            </p:cNvSpPr>
            <p:nvPr/>
          </p:nvSpPr>
          <p:spPr bwMode="auto">
            <a:xfrm>
              <a:off x="4202" y="1351"/>
              <a:ext cx="20" cy="156"/>
            </a:xfrm>
            <a:prstGeom prst="rect">
              <a:avLst/>
            </a:prstGeom>
            <a:grpFill/>
            <a:ln w="0">
              <a:solidFill>
                <a:srgbClr val="000000"/>
              </a:solidFill>
              <a:miter lim="800000"/>
              <a:headEnd/>
              <a:tailEnd/>
            </a:ln>
          </p:spPr>
          <p:txBody>
            <a:bodyPr/>
            <a:lstStyle/>
            <a:p>
              <a:pPr>
                <a:defRPr/>
              </a:pPr>
              <a:endParaRPr lang="en-US">
                <a:latin typeface="Century" pitchFamily="18" charset="0"/>
              </a:endParaRPr>
            </a:p>
          </p:txBody>
        </p:sp>
        <p:sp>
          <p:nvSpPr>
            <p:cNvPr id="32" name="Freeform 15"/>
            <p:cNvSpPr>
              <a:spLocks/>
            </p:cNvSpPr>
            <p:nvPr/>
          </p:nvSpPr>
          <p:spPr bwMode="auto">
            <a:xfrm>
              <a:off x="4302" y="1346"/>
              <a:ext cx="130" cy="166"/>
            </a:xfrm>
            <a:custGeom>
              <a:avLst/>
              <a:gdLst>
                <a:gd name="T0" fmla="*/ 130 w 130"/>
                <a:gd name="T1" fmla="*/ 10 h 166"/>
                <a:gd name="T2" fmla="*/ 130 w 130"/>
                <a:gd name="T3" fmla="*/ 35 h 166"/>
                <a:gd name="T4" fmla="*/ 110 w 130"/>
                <a:gd name="T5" fmla="*/ 25 h 166"/>
                <a:gd name="T6" fmla="*/ 85 w 130"/>
                <a:gd name="T7" fmla="*/ 20 h 166"/>
                <a:gd name="T8" fmla="*/ 70 w 130"/>
                <a:gd name="T9" fmla="*/ 25 h 166"/>
                <a:gd name="T10" fmla="*/ 55 w 130"/>
                <a:gd name="T11" fmla="*/ 30 h 166"/>
                <a:gd name="T12" fmla="*/ 40 w 130"/>
                <a:gd name="T13" fmla="*/ 40 h 166"/>
                <a:gd name="T14" fmla="*/ 30 w 130"/>
                <a:gd name="T15" fmla="*/ 50 h 166"/>
                <a:gd name="T16" fmla="*/ 20 w 130"/>
                <a:gd name="T17" fmla="*/ 66 h 166"/>
                <a:gd name="T18" fmla="*/ 20 w 130"/>
                <a:gd name="T19" fmla="*/ 81 h 166"/>
                <a:gd name="T20" fmla="*/ 25 w 130"/>
                <a:gd name="T21" fmla="*/ 101 h 166"/>
                <a:gd name="T22" fmla="*/ 30 w 130"/>
                <a:gd name="T23" fmla="*/ 116 h 166"/>
                <a:gd name="T24" fmla="*/ 40 w 130"/>
                <a:gd name="T25" fmla="*/ 126 h 166"/>
                <a:gd name="T26" fmla="*/ 55 w 130"/>
                <a:gd name="T27" fmla="*/ 136 h 166"/>
                <a:gd name="T28" fmla="*/ 70 w 130"/>
                <a:gd name="T29" fmla="*/ 141 h 166"/>
                <a:gd name="T30" fmla="*/ 90 w 130"/>
                <a:gd name="T31" fmla="*/ 146 h 166"/>
                <a:gd name="T32" fmla="*/ 110 w 130"/>
                <a:gd name="T33" fmla="*/ 141 h 166"/>
                <a:gd name="T34" fmla="*/ 130 w 130"/>
                <a:gd name="T35" fmla="*/ 131 h 166"/>
                <a:gd name="T36" fmla="*/ 130 w 130"/>
                <a:gd name="T37" fmla="*/ 156 h 166"/>
                <a:gd name="T38" fmla="*/ 110 w 130"/>
                <a:gd name="T39" fmla="*/ 166 h 166"/>
                <a:gd name="T40" fmla="*/ 85 w 130"/>
                <a:gd name="T41" fmla="*/ 166 h 166"/>
                <a:gd name="T42" fmla="*/ 65 w 130"/>
                <a:gd name="T43" fmla="*/ 166 h 166"/>
                <a:gd name="T44" fmla="*/ 40 w 130"/>
                <a:gd name="T45" fmla="*/ 156 h 166"/>
                <a:gd name="T46" fmla="*/ 25 w 130"/>
                <a:gd name="T47" fmla="*/ 141 h 166"/>
                <a:gd name="T48" fmla="*/ 10 w 130"/>
                <a:gd name="T49" fmla="*/ 126 h 166"/>
                <a:gd name="T50" fmla="*/ 0 w 130"/>
                <a:gd name="T51" fmla="*/ 106 h 166"/>
                <a:gd name="T52" fmla="*/ 0 w 130"/>
                <a:gd name="T53" fmla="*/ 81 h 166"/>
                <a:gd name="T54" fmla="*/ 0 w 130"/>
                <a:gd name="T55" fmla="*/ 61 h 166"/>
                <a:gd name="T56" fmla="*/ 10 w 130"/>
                <a:gd name="T57" fmla="*/ 40 h 166"/>
                <a:gd name="T58" fmla="*/ 25 w 130"/>
                <a:gd name="T59" fmla="*/ 25 h 166"/>
                <a:gd name="T60" fmla="*/ 40 w 130"/>
                <a:gd name="T61" fmla="*/ 10 h 166"/>
                <a:gd name="T62" fmla="*/ 60 w 130"/>
                <a:gd name="T63" fmla="*/ 0 h 166"/>
                <a:gd name="T64" fmla="*/ 85 w 130"/>
                <a:gd name="T65" fmla="*/ 0 h 166"/>
                <a:gd name="T66" fmla="*/ 110 w 130"/>
                <a:gd name="T67" fmla="*/ 0 h 166"/>
                <a:gd name="T68" fmla="*/ 130 w 130"/>
                <a:gd name="T69" fmla="*/ 10 h 1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0"/>
                <a:gd name="T106" fmla="*/ 0 h 166"/>
                <a:gd name="T107" fmla="*/ 130 w 130"/>
                <a:gd name="T108" fmla="*/ 166 h 16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0" h="166">
                  <a:moveTo>
                    <a:pt x="130" y="10"/>
                  </a:moveTo>
                  <a:lnTo>
                    <a:pt x="130" y="35"/>
                  </a:lnTo>
                  <a:lnTo>
                    <a:pt x="110" y="25"/>
                  </a:lnTo>
                  <a:lnTo>
                    <a:pt x="85" y="20"/>
                  </a:lnTo>
                  <a:lnTo>
                    <a:pt x="70" y="25"/>
                  </a:lnTo>
                  <a:lnTo>
                    <a:pt x="55" y="30"/>
                  </a:lnTo>
                  <a:lnTo>
                    <a:pt x="40" y="40"/>
                  </a:lnTo>
                  <a:lnTo>
                    <a:pt x="30" y="50"/>
                  </a:lnTo>
                  <a:lnTo>
                    <a:pt x="20" y="66"/>
                  </a:lnTo>
                  <a:lnTo>
                    <a:pt x="20" y="81"/>
                  </a:lnTo>
                  <a:lnTo>
                    <a:pt x="25" y="101"/>
                  </a:lnTo>
                  <a:lnTo>
                    <a:pt x="30" y="116"/>
                  </a:lnTo>
                  <a:lnTo>
                    <a:pt x="40" y="126"/>
                  </a:lnTo>
                  <a:lnTo>
                    <a:pt x="55" y="136"/>
                  </a:lnTo>
                  <a:lnTo>
                    <a:pt x="70" y="141"/>
                  </a:lnTo>
                  <a:lnTo>
                    <a:pt x="90" y="146"/>
                  </a:lnTo>
                  <a:lnTo>
                    <a:pt x="110" y="141"/>
                  </a:lnTo>
                  <a:lnTo>
                    <a:pt x="130" y="131"/>
                  </a:lnTo>
                  <a:lnTo>
                    <a:pt x="130" y="156"/>
                  </a:lnTo>
                  <a:lnTo>
                    <a:pt x="110" y="166"/>
                  </a:lnTo>
                  <a:lnTo>
                    <a:pt x="85" y="166"/>
                  </a:lnTo>
                  <a:lnTo>
                    <a:pt x="65" y="166"/>
                  </a:lnTo>
                  <a:lnTo>
                    <a:pt x="40" y="156"/>
                  </a:lnTo>
                  <a:lnTo>
                    <a:pt x="25" y="141"/>
                  </a:lnTo>
                  <a:lnTo>
                    <a:pt x="10" y="126"/>
                  </a:lnTo>
                  <a:lnTo>
                    <a:pt x="0" y="106"/>
                  </a:lnTo>
                  <a:lnTo>
                    <a:pt x="0" y="81"/>
                  </a:lnTo>
                  <a:lnTo>
                    <a:pt x="0" y="61"/>
                  </a:lnTo>
                  <a:lnTo>
                    <a:pt x="10" y="40"/>
                  </a:lnTo>
                  <a:lnTo>
                    <a:pt x="25" y="25"/>
                  </a:lnTo>
                  <a:lnTo>
                    <a:pt x="40" y="10"/>
                  </a:lnTo>
                  <a:lnTo>
                    <a:pt x="60" y="0"/>
                  </a:lnTo>
                  <a:lnTo>
                    <a:pt x="85" y="0"/>
                  </a:lnTo>
                  <a:lnTo>
                    <a:pt x="110" y="0"/>
                  </a:lnTo>
                  <a:lnTo>
                    <a:pt x="130" y="10"/>
                  </a:lnTo>
                  <a:close/>
                </a:path>
              </a:pathLst>
            </a:custGeom>
            <a:grpFill/>
            <a:ln w="0">
              <a:solidFill>
                <a:srgbClr val="000000"/>
              </a:solidFill>
              <a:round/>
              <a:headEnd/>
              <a:tailEnd/>
            </a:ln>
          </p:spPr>
          <p:txBody>
            <a:bodyPr/>
            <a:lstStyle/>
            <a:p>
              <a:pPr>
                <a:defRPr/>
              </a:pPr>
              <a:endParaRPr lang="en-US">
                <a:latin typeface="Century" pitchFamily="18" charset="0"/>
              </a:endParaRPr>
            </a:p>
          </p:txBody>
        </p:sp>
        <p:sp>
          <p:nvSpPr>
            <p:cNvPr id="33" name="Freeform 14"/>
            <p:cNvSpPr>
              <a:spLocks noEditPoints="1"/>
            </p:cNvSpPr>
            <p:nvPr/>
          </p:nvSpPr>
          <p:spPr bwMode="auto">
            <a:xfrm>
              <a:off x="4503" y="1346"/>
              <a:ext cx="170" cy="166"/>
            </a:xfrm>
            <a:custGeom>
              <a:avLst/>
              <a:gdLst>
                <a:gd name="T0" fmla="*/ 0 w 170"/>
                <a:gd name="T1" fmla="*/ 81 h 166"/>
                <a:gd name="T2" fmla="*/ 0 w 170"/>
                <a:gd name="T3" fmla="*/ 61 h 166"/>
                <a:gd name="T4" fmla="*/ 10 w 170"/>
                <a:gd name="T5" fmla="*/ 40 h 166"/>
                <a:gd name="T6" fmla="*/ 25 w 170"/>
                <a:gd name="T7" fmla="*/ 25 h 166"/>
                <a:gd name="T8" fmla="*/ 45 w 170"/>
                <a:gd name="T9" fmla="*/ 10 h 166"/>
                <a:gd name="T10" fmla="*/ 65 w 170"/>
                <a:gd name="T11" fmla="*/ 0 h 166"/>
                <a:gd name="T12" fmla="*/ 85 w 170"/>
                <a:gd name="T13" fmla="*/ 0 h 166"/>
                <a:gd name="T14" fmla="*/ 110 w 170"/>
                <a:gd name="T15" fmla="*/ 0 h 166"/>
                <a:gd name="T16" fmla="*/ 130 w 170"/>
                <a:gd name="T17" fmla="*/ 10 h 166"/>
                <a:gd name="T18" fmla="*/ 145 w 170"/>
                <a:gd name="T19" fmla="*/ 25 h 166"/>
                <a:gd name="T20" fmla="*/ 160 w 170"/>
                <a:gd name="T21" fmla="*/ 40 h 166"/>
                <a:gd name="T22" fmla="*/ 170 w 170"/>
                <a:gd name="T23" fmla="*/ 61 h 166"/>
                <a:gd name="T24" fmla="*/ 170 w 170"/>
                <a:gd name="T25" fmla="*/ 81 h 166"/>
                <a:gd name="T26" fmla="*/ 170 w 170"/>
                <a:gd name="T27" fmla="*/ 106 h 166"/>
                <a:gd name="T28" fmla="*/ 160 w 170"/>
                <a:gd name="T29" fmla="*/ 126 h 166"/>
                <a:gd name="T30" fmla="*/ 145 w 170"/>
                <a:gd name="T31" fmla="*/ 141 h 166"/>
                <a:gd name="T32" fmla="*/ 130 w 170"/>
                <a:gd name="T33" fmla="*/ 156 h 166"/>
                <a:gd name="T34" fmla="*/ 110 w 170"/>
                <a:gd name="T35" fmla="*/ 166 h 166"/>
                <a:gd name="T36" fmla="*/ 85 w 170"/>
                <a:gd name="T37" fmla="*/ 166 h 166"/>
                <a:gd name="T38" fmla="*/ 65 w 170"/>
                <a:gd name="T39" fmla="*/ 166 h 166"/>
                <a:gd name="T40" fmla="*/ 40 w 170"/>
                <a:gd name="T41" fmla="*/ 156 h 166"/>
                <a:gd name="T42" fmla="*/ 25 w 170"/>
                <a:gd name="T43" fmla="*/ 141 h 166"/>
                <a:gd name="T44" fmla="*/ 10 w 170"/>
                <a:gd name="T45" fmla="*/ 126 h 166"/>
                <a:gd name="T46" fmla="*/ 0 w 170"/>
                <a:gd name="T47" fmla="*/ 106 h 166"/>
                <a:gd name="T48" fmla="*/ 0 w 170"/>
                <a:gd name="T49" fmla="*/ 81 h 166"/>
                <a:gd name="T50" fmla="*/ 150 w 170"/>
                <a:gd name="T51" fmla="*/ 86 h 166"/>
                <a:gd name="T52" fmla="*/ 145 w 170"/>
                <a:gd name="T53" fmla="*/ 66 h 166"/>
                <a:gd name="T54" fmla="*/ 140 w 170"/>
                <a:gd name="T55" fmla="*/ 50 h 166"/>
                <a:gd name="T56" fmla="*/ 130 w 170"/>
                <a:gd name="T57" fmla="*/ 40 h 166"/>
                <a:gd name="T58" fmla="*/ 115 w 170"/>
                <a:gd name="T59" fmla="*/ 30 h 166"/>
                <a:gd name="T60" fmla="*/ 100 w 170"/>
                <a:gd name="T61" fmla="*/ 25 h 166"/>
                <a:gd name="T62" fmla="*/ 85 w 170"/>
                <a:gd name="T63" fmla="*/ 20 h 166"/>
                <a:gd name="T64" fmla="*/ 70 w 170"/>
                <a:gd name="T65" fmla="*/ 25 h 166"/>
                <a:gd name="T66" fmla="*/ 55 w 170"/>
                <a:gd name="T67" fmla="*/ 30 h 166"/>
                <a:gd name="T68" fmla="*/ 40 w 170"/>
                <a:gd name="T69" fmla="*/ 40 h 166"/>
                <a:gd name="T70" fmla="*/ 30 w 170"/>
                <a:gd name="T71" fmla="*/ 50 h 166"/>
                <a:gd name="T72" fmla="*/ 25 w 170"/>
                <a:gd name="T73" fmla="*/ 66 h 166"/>
                <a:gd name="T74" fmla="*/ 20 w 170"/>
                <a:gd name="T75" fmla="*/ 86 h 166"/>
                <a:gd name="T76" fmla="*/ 25 w 170"/>
                <a:gd name="T77" fmla="*/ 101 h 166"/>
                <a:gd name="T78" fmla="*/ 30 w 170"/>
                <a:gd name="T79" fmla="*/ 116 h 166"/>
                <a:gd name="T80" fmla="*/ 40 w 170"/>
                <a:gd name="T81" fmla="*/ 126 h 166"/>
                <a:gd name="T82" fmla="*/ 55 w 170"/>
                <a:gd name="T83" fmla="*/ 136 h 166"/>
                <a:gd name="T84" fmla="*/ 70 w 170"/>
                <a:gd name="T85" fmla="*/ 141 h 166"/>
                <a:gd name="T86" fmla="*/ 85 w 170"/>
                <a:gd name="T87" fmla="*/ 146 h 166"/>
                <a:gd name="T88" fmla="*/ 105 w 170"/>
                <a:gd name="T89" fmla="*/ 141 h 166"/>
                <a:gd name="T90" fmla="*/ 120 w 170"/>
                <a:gd name="T91" fmla="*/ 136 h 166"/>
                <a:gd name="T92" fmla="*/ 130 w 170"/>
                <a:gd name="T93" fmla="*/ 126 h 166"/>
                <a:gd name="T94" fmla="*/ 140 w 170"/>
                <a:gd name="T95" fmla="*/ 116 h 166"/>
                <a:gd name="T96" fmla="*/ 145 w 170"/>
                <a:gd name="T97" fmla="*/ 101 h 166"/>
                <a:gd name="T98" fmla="*/ 150 w 170"/>
                <a:gd name="T99" fmla="*/ 86 h 16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0"/>
                <a:gd name="T151" fmla="*/ 0 h 166"/>
                <a:gd name="T152" fmla="*/ 170 w 170"/>
                <a:gd name="T153" fmla="*/ 166 h 16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0" h="166">
                  <a:moveTo>
                    <a:pt x="0" y="81"/>
                  </a:moveTo>
                  <a:lnTo>
                    <a:pt x="0" y="61"/>
                  </a:lnTo>
                  <a:lnTo>
                    <a:pt x="10" y="40"/>
                  </a:lnTo>
                  <a:lnTo>
                    <a:pt x="25" y="25"/>
                  </a:lnTo>
                  <a:lnTo>
                    <a:pt x="45" y="10"/>
                  </a:lnTo>
                  <a:lnTo>
                    <a:pt x="65" y="0"/>
                  </a:lnTo>
                  <a:lnTo>
                    <a:pt x="85" y="0"/>
                  </a:lnTo>
                  <a:lnTo>
                    <a:pt x="110" y="0"/>
                  </a:lnTo>
                  <a:lnTo>
                    <a:pt x="130" y="10"/>
                  </a:lnTo>
                  <a:lnTo>
                    <a:pt x="145" y="25"/>
                  </a:lnTo>
                  <a:lnTo>
                    <a:pt x="160" y="40"/>
                  </a:lnTo>
                  <a:lnTo>
                    <a:pt x="170" y="61"/>
                  </a:lnTo>
                  <a:lnTo>
                    <a:pt x="170" y="81"/>
                  </a:lnTo>
                  <a:lnTo>
                    <a:pt x="170" y="106"/>
                  </a:lnTo>
                  <a:lnTo>
                    <a:pt x="160" y="126"/>
                  </a:lnTo>
                  <a:lnTo>
                    <a:pt x="145" y="141"/>
                  </a:lnTo>
                  <a:lnTo>
                    <a:pt x="130" y="156"/>
                  </a:lnTo>
                  <a:lnTo>
                    <a:pt x="110" y="166"/>
                  </a:lnTo>
                  <a:lnTo>
                    <a:pt x="85" y="166"/>
                  </a:lnTo>
                  <a:lnTo>
                    <a:pt x="65" y="166"/>
                  </a:lnTo>
                  <a:lnTo>
                    <a:pt x="40" y="156"/>
                  </a:lnTo>
                  <a:lnTo>
                    <a:pt x="25" y="141"/>
                  </a:lnTo>
                  <a:lnTo>
                    <a:pt x="10" y="126"/>
                  </a:lnTo>
                  <a:lnTo>
                    <a:pt x="0" y="106"/>
                  </a:lnTo>
                  <a:lnTo>
                    <a:pt x="0" y="81"/>
                  </a:lnTo>
                  <a:close/>
                  <a:moveTo>
                    <a:pt x="150" y="86"/>
                  </a:moveTo>
                  <a:lnTo>
                    <a:pt x="145" y="66"/>
                  </a:lnTo>
                  <a:lnTo>
                    <a:pt x="140" y="50"/>
                  </a:lnTo>
                  <a:lnTo>
                    <a:pt x="130" y="40"/>
                  </a:lnTo>
                  <a:lnTo>
                    <a:pt x="115" y="30"/>
                  </a:lnTo>
                  <a:lnTo>
                    <a:pt x="100" y="25"/>
                  </a:lnTo>
                  <a:lnTo>
                    <a:pt x="85" y="20"/>
                  </a:lnTo>
                  <a:lnTo>
                    <a:pt x="70" y="25"/>
                  </a:lnTo>
                  <a:lnTo>
                    <a:pt x="55" y="30"/>
                  </a:lnTo>
                  <a:lnTo>
                    <a:pt x="40" y="40"/>
                  </a:lnTo>
                  <a:lnTo>
                    <a:pt x="30" y="50"/>
                  </a:lnTo>
                  <a:lnTo>
                    <a:pt x="25" y="66"/>
                  </a:lnTo>
                  <a:lnTo>
                    <a:pt x="20" y="86"/>
                  </a:lnTo>
                  <a:lnTo>
                    <a:pt x="25" y="101"/>
                  </a:lnTo>
                  <a:lnTo>
                    <a:pt x="30" y="116"/>
                  </a:lnTo>
                  <a:lnTo>
                    <a:pt x="40" y="126"/>
                  </a:lnTo>
                  <a:lnTo>
                    <a:pt x="55" y="136"/>
                  </a:lnTo>
                  <a:lnTo>
                    <a:pt x="70" y="141"/>
                  </a:lnTo>
                  <a:lnTo>
                    <a:pt x="85" y="146"/>
                  </a:lnTo>
                  <a:lnTo>
                    <a:pt x="105" y="141"/>
                  </a:lnTo>
                  <a:lnTo>
                    <a:pt x="120" y="136"/>
                  </a:lnTo>
                  <a:lnTo>
                    <a:pt x="130" y="126"/>
                  </a:lnTo>
                  <a:lnTo>
                    <a:pt x="140" y="116"/>
                  </a:lnTo>
                  <a:lnTo>
                    <a:pt x="145" y="101"/>
                  </a:lnTo>
                  <a:lnTo>
                    <a:pt x="150" y="86"/>
                  </a:lnTo>
                  <a:close/>
                </a:path>
              </a:pathLst>
            </a:custGeom>
            <a:grpFill/>
            <a:ln w="0">
              <a:solidFill>
                <a:srgbClr val="000000"/>
              </a:solidFill>
              <a:round/>
              <a:headEnd/>
              <a:tailEnd/>
            </a:ln>
          </p:spPr>
          <p:txBody>
            <a:bodyPr/>
            <a:lstStyle/>
            <a:p>
              <a:pPr>
                <a:defRPr/>
              </a:pPr>
              <a:endParaRPr lang="en-US">
                <a:latin typeface="Century" pitchFamily="18" charset="0"/>
              </a:endParaRPr>
            </a:p>
          </p:txBody>
        </p:sp>
        <p:sp>
          <p:nvSpPr>
            <p:cNvPr id="34" name="Line 13"/>
            <p:cNvSpPr>
              <a:spLocks noChangeShapeType="1"/>
            </p:cNvSpPr>
            <p:nvPr/>
          </p:nvSpPr>
          <p:spPr bwMode="auto">
            <a:xfrm flipH="1">
              <a:off x="30" y="1642"/>
              <a:ext cx="4643" cy="0"/>
            </a:xfrm>
            <a:prstGeom prst="line">
              <a:avLst/>
            </a:prstGeom>
            <a:grpFill/>
            <a:ln w="6350">
              <a:solidFill>
                <a:srgbClr val="000000"/>
              </a:solidFill>
              <a:round/>
              <a:headEnd/>
              <a:tailEnd/>
            </a:ln>
          </p:spPr>
          <p:txBody>
            <a:bodyPr/>
            <a:lstStyle/>
            <a:p>
              <a:pPr>
                <a:defRPr/>
              </a:pPr>
              <a:endParaRPr lang="en-US"/>
            </a:p>
          </p:txBody>
        </p:sp>
        <p:sp>
          <p:nvSpPr>
            <p:cNvPr id="35" name="Freeform 12"/>
            <p:cNvSpPr>
              <a:spLocks/>
            </p:cNvSpPr>
            <p:nvPr/>
          </p:nvSpPr>
          <p:spPr bwMode="auto">
            <a:xfrm>
              <a:off x="1021" y="400"/>
              <a:ext cx="425" cy="661"/>
            </a:xfrm>
            <a:custGeom>
              <a:avLst/>
              <a:gdLst>
                <a:gd name="T0" fmla="*/ 425 w 425"/>
                <a:gd name="T1" fmla="*/ 661 h 661"/>
                <a:gd name="T2" fmla="*/ 410 w 425"/>
                <a:gd name="T3" fmla="*/ 661 h 661"/>
                <a:gd name="T4" fmla="*/ 380 w 425"/>
                <a:gd name="T5" fmla="*/ 651 h 661"/>
                <a:gd name="T6" fmla="*/ 335 w 425"/>
                <a:gd name="T7" fmla="*/ 636 h 661"/>
                <a:gd name="T8" fmla="*/ 280 w 425"/>
                <a:gd name="T9" fmla="*/ 616 h 661"/>
                <a:gd name="T10" fmla="*/ 225 w 425"/>
                <a:gd name="T11" fmla="*/ 601 h 661"/>
                <a:gd name="T12" fmla="*/ 170 w 425"/>
                <a:gd name="T13" fmla="*/ 591 h 661"/>
                <a:gd name="T14" fmla="*/ 120 w 425"/>
                <a:gd name="T15" fmla="*/ 581 h 661"/>
                <a:gd name="T16" fmla="*/ 85 w 425"/>
                <a:gd name="T17" fmla="*/ 581 h 661"/>
                <a:gd name="T18" fmla="*/ 40 w 425"/>
                <a:gd name="T19" fmla="*/ 586 h 661"/>
                <a:gd name="T20" fmla="*/ 15 w 425"/>
                <a:gd name="T21" fmla="*/ 591 h 661"/>
                <a:gd name="T22" fmla="*/ 0 w 425"/>
                <a:gd name="T23" fmla="*/ 596 h 661"/>
                <a:gd name="T24" fmla="*/ 0 w 425"/>
                <a:gd name="T25" fmla="*/ 596 h 661"/>
                <a:gd name="T26" fmla="*/ 5 w 425"/>
                <a:gd name="T27" fmla="*/ 0 h 661"/>
                <a:gd name="T28" fmla="*/ 400 w 425"/>
                <a:gd name="T29" fmla="*/ 156 h 661"/>
                <a:gd name="T30" fmla="*/ 425 w 425"/>
                <a:gd name="T31" fmla="*/ 661 h 6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25"/>
                <a:gd name="T49" fmla="*/ 0 h 661"/>
                <a:gd name="T50" fmla="*/ 425 w 425"/>
                <a:gd name="T51" fmla="*/ 661 h 6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25" h="661">
                  <a:moveTo>
                    <a:pt x="425" y="661"/>
                  </a:moveTo>
                  <a:lnTo>
                    <a:pt x="410" y="661"/>
                  </a:lnTo>
                  <a:lnTo>
                    <a:pt x="380" y="651"/>
                  </a:lnTo>
                  <a:lnTo>
                    <a:pt x="335" y="636"/>
                  </a:lnTo>
                  <a:lnTo>
                    <a:pt x="280" y="616"/>
                  </a:lnTo>
                  <a:lnTo>
                    <a:pt x="225" y="601"/>
                  </a:lnTo>
                  <a:lnTo>
                    <a:pt x="170" y="591"/>
                  </a:lnTo>
                  <a:lnTo>
                    <a:pt x="120" y="581"/>
                  </a:lnTo>
                  <a:lnTo>
                    <a:pt x="85" y="581"/>
                  </a:lnTo>
                  <a:lnTo>
                    <a:pt x="40" y="586"/>
                  </a:lnTo>
                  <a:lnTo>
                    <a:pt x="15" y="591"/>
                  </a:lnTo>
                  <a:lnTo>
                    <a:pt x="0" y="596"/>
                  </a:lnTo>
                  <a:lnTo>
                    <a:pt x="5" y="0"/>
                  </a:lnTo>
                  <a:lnTo>
                    <a:pt x="400" y="156"/>
                  </a:lnTo>
                  <a:lnTo>
                    <a:pt x="425" y="661"/>
                  </a:lnTo>
                  <a:close/>
                </a:path>
              </a:pathLst>
            </a:custGeom>
            <a:grpFill/>
            <a:ln w="0">
              <a:solidFill>
                <a:srgbClr val="FFFFFF"/>
              </a:solidFill>
              <a:round/>
              <a:headEnd/>
              <a:tailEnd/>
            </a:ln>
          </p:spPr>
          <p:txBody>
            <a:bodyPr/>
            <a:lstStyle/>
            <a:p>
              <a:pPr>
                <a:defRPr/>
              </a:pPr>
              <a:endParaRPr lang="en-US">
                <a:latin typeface="Century" pitchFamily="18" charset="0"/>
              </a:endParaRPr>
            </a:p>
          </p:txBody>
        </p:sp>
        <p:sp>
          <p:nvSpPr>
            <p:cNvPr id="36" name="Freeform 11"/>
            <p:cNvSpPr>
              <a:spLocks/>
            </p:cNvSpPr>
            <p:nvPr/>
          </p:nvSpPr>
          <p:spPr bwMode="auto">
            <a:xfrm>
              <a:off x="0" y="5"/>
              <a:ext cx="1876" cy="1196"/>
            </a:xfrm>
            <a:custGeom>
              <a:avLst/>
              <a:gdLst>
                <a:gd name="T0" fmla="*/ 1751 w 1876"/>
                <a:gd name="T1" fmla="*/ 476 h 1196"/>
                <a:gd name="T2" fmla="*/ 1816 w 1876"/>
                <a:gd name="T3" fmla="*/ 606 h 1196"/>
                <a:gd name="T4" fmla="*/ 1856 w 1876"/>
                <a:gd name="T5" fmla="*/ 746 h 1196"/>
                <a:gd name="T6" fmla="*/ 1876 w 1876"/>
                <a:gd name="T7" fmla="*/ 896 h 1196"/>
                <a:gd name="T8" fmla="*/ 1871 w 1876"/>
                <a:gd name="T9" fmla="*/ 1046 h 1196"/>
                <a:gd name="T10" fmla="*/ 1851 w 1876"/>
                <a:gd name="T11" fmla="*/ 1196 h 1196"/>
                <a:gd name="T12" fmla="*/ 1446 w 1876"/>
                <a:gd name="T13" fmla="*/ 1056 h 1196"/>
                <a:gd name="T14" fmla="*/ 1436 w 1876"/>
                <a:gd name="T15" fmla="*/ 896 h 1196"/>
                <a:gd name="T16" fmla="*/ 1426 w 1876"/>
                <a:gd name="T17" fmla="*/ 736 h 1196"/>
                <a:gd name="T18" fmla="*/ 1411 w 1876"/>
                <a:gd name="T19" fmla="*/ 576 h 1196"/>
                <a:gd name="T20" fmla="*/ 1326 w 1876"/>
                <a:gd name="T21" fmla="*/ 536 h 1196"/>
                <a:gd name="T22" fmla="*/ 1236 w 1876"/>
                <a:gd name="T23" fmla="*/ 496 h 1196"/>
                <a:gd name="T24" fmla="*/ 1156 w 1876"/>
                <a:gd name="T25" fmla="*/ 460 h 1196"/>
                <a:gd name="T26" fmla="*/ 1076 w 1876"/>
                <a:gd name="T27" fmla="*/ 435 h 1196"/>
                <a:gd name="T28" fmla="*/ 1011 w 1876"/>
                <a:gd name="T29" fmla="*/ 425 h 1196"/>
                <a:gd name="T30" fmla="*/ 951 w 1876"/>
                <a:gd name="T31" fmla="*/ 435 h 1196"/>
                <a:gd name="T32" fmla="*/ 575 w 1876"/>
                <a:gd name="T33" fmla="*/ 496 h 1196"/>
                <a:gd name="T34" fmla="*/ 560 w 1876"/>
                <a:gd name="T35" fmla="*/ 636 h 1196"/>
                <a:gd name="T36" fmla="*/ 555 w 1876"/>
                <a:gd name="T37" fmla="*/ 781 h 1196"/>
                <a:gd name="T38" fmla="*/ 380 w 1876"/>
                <a:gd name="T39" fmla="*/ 731 h 1196"/>
                <a:gd name="T40" fmla="*/ 375 w 1876"/>
                <a:gd name="T41" fmla="*/ 891 h 1196"/>
                <a:gd name="T42" fmla="*/ 0 w 1876"/>
                <a:gd name="T43" fmla="*/ 786 h 1196"/>
                <a:gd name="T44" fmla="*/ 30 w 1876"/>
                <a:gd name="T45" fmla="*/ 636 h 1196"/>
                <a:gd name="T46" fmla="*/ 95 w 1876"/>
                <a:gd name="T47" fmla="*/ 491 h 1196"/>
                <a:gd name="T48" fmla="*/ 185 w 1876"/>
                <a:gd name="T49" fmla="*/ 355 h 1196"/>
                <a:gd name="T50" fmla="*/ 295 w 1876"/>
                <a:gd name="T51" fmla="*/ 235 h 1196"/>
                <a:gd name="T52" fmla="*/ 425 w 1876"/>
                <a:gd name="T53" fmla="*/ 135 h 1196"/>
                <a:gd name="T54" fmla="*/ 545 w 1876"/>
                <a:gd name="T55" fmla="*/ 70 h 1196"/>
                <a:gd name="T56" fmla="*/ 675 w 1876"/>
                <a:gd name="T57" fmla="*/ 30 h 1196"/>
                <a:gd name="T58" fmla="*/ 810 w 1876"/>
                <a:gd name="T59" fmla="*/ 5 h 1196"/>
                <a:gd name="T60" fmla="*/ 951 w 1876"/>
                <a:gd name="T61" fmla="*/ 0 h 1196"/>
                <a:gd name="T62" fmla="*/ 951 w 1876"/>
                <a:gd name="T63" fmla="*/ 0 h 1196"/>
                <a:gd name="T64" fmla="*/ 1091 w 1876"/>
                <a:gd name="T65" fmla="*/ 15 h 1196"/>
                <a:gd name="T66" fmla="*/ 1226 w 1876"/>
                <a:gd name="T67" fmla="*/ 45 h 1196"/>
                <a:gd name="T68" fmla="*/ 1356 w 1876"/>
                <a:gd name="T69" fmla="*/ 100 h 1196"/>
                <a:gd name="T70" fmla="*/ 1466 w 1876"/>
                <a:gd name="T71" fmla="*/ 170 h 1196"/>
                <a:gd name="T72" fmla="*/ 1576 w 1876"/>
                <a:gd name="T73" fmla="*/ 255 h 1196"/>
                <a:gd name="T74" fmla="*/ 1671 w 1876"/>
                <a:gd name="T75" fmla="*/ 360 h 1196"/>
                <a:gd name="T76" fmla="*/ 1751 w 1876"/>
                <a:gd name="T77" fmla="*/ 476 h 1196"/>
                <a:gd name="T78" fmla="*/ 1751 w 1876"/>
                <a:gd name="T79" fmla="*/ 476 h 119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76"/>
                <a:gd name="T121" fmla="*/ 0 h 1196"/>
                <a:gd name="T122" fmla="*/ 1876 w 1876"/>
                <a:gd name="T123" fmla="*/ 1196 h 119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76" h="1196">
                  <a:moveTo>
                    <a:pt x="1751" y="476"/>
                  </a:moveTo>
                  <a:lnTo>
                    <a:pt x="1816" y="606"/>
                  </a:lnTo>
                  <a:lnTo>
                    <a:pt x="1856" y="746"/>
                  </a:lnTo>
                  <a:lnTo>
                    <a:pt x="1876" y="896"/>
                  </a:lnTo>
                  <a:lnTo>
                    <a:pt x="1871" y="1046"/>
                  </a:lnTo>
                  <a:lnTo>
                    <a:pt x="1851" y="1196"/>
                  </a:lnTo>
                  <a:lnTo>
                    <a:pt x="1446" y="1056"/>
                  </a:lnTo>
                  <a:lnTo>
                    <a:pt x="1436" y="896"/>
                  </a:lnTo>
                  <a:lnTo>
                    <a:pt x="1426" y="736"/>
                  </a:lnTo>
                  <a:lnTo>
                    <a:pt x="1411" y="576"/>
                  </a:lnTo>
                  <a:lnTo>
                    <a:pt x="1326" y="536"/>
                  </a:lnTo>
                  <a:lnTo>
                    <a:pt x="1236" y="496"/>
                  </a:lnTo>
                  <a:lnTo>
                    <a:pt x="1156" y="460"/>
                  </a:lnTo>
                  <a:lnTo>
                    <a:pt x="1076" y="435"/>
                  </a:lnTo>
                  <a:lnTo>
                    <a:pt x="1011" y="425"/>
                  </a:lnTo>
                  <a:lnTo>
                    <a:pt x="951" y="435"/>
                  </a:lnTo>
                  <a:lnTo>
                    <a:pt x="575" y="496"/>
                  </a:lnTo>
                  <a:lnTo>
                    <a:pt x="560" y="636"/>
                  </a:lnTo>
                  <a:lnTo>
                    <a:pt x="555" y="781"/>
                  </a:lnTo>
                  <a:lnTo>
                    <a:pt x="380" y="731"/>
                  </a:lnTo>
                  <a:lnTo>
                    <a:pt x="375" y="891"/>
                  </a:lnTo>
                  <a:lnTo>
                    <a:pt x="0" y="786"/>
                  </a:lnTo>
                  <a:lnTo>
                    <a:pt x="30" y="636"/>
                  </a:lnTo>
                  <a:lnTo>
                    <a:pt x="95" y="491"/>
                  </a:lnTo>
                  <a:lnTo>
                    <a:pt x="185" y="355"/>
                  </a:lnTo>
                  <a:lnTo>
                    <a:pt x="295" y="235"/>
                  </a:lnTo>
                  <a:lnTo>
                    <a:pt x="425" y="135"/>
                  </a:lnTo>
                  <a:lnTo>
                    <a:pt x="545" y="70"/>
                  </a:lnTo>
                  <a:lnTo>
                    <a:pt x="675" y="30"/>
                  </a:lnTo>
                  <a:lnTo>
                    <a:pt x="810" y="5"/>
                  </a:lnTo>
                  <a:lnTo>
                    <a:pt x="951" y="0"/>
                  </a:lnTo>
                  <a:lnTo>
                    <a:pt x="1091" y="15"/>
                  </a:lnTo>
                  <a:lnTo>
                    <a:pt x="1226" y="45"/>
                  </a:lnTo>
                  <a:lnTo>
                    <a:pt x="1356" y="100"/>
                  </a:lnTo>
                  <a:lnTo>
                    <a:pt x="1466" y="170"/>
                  </a:lnTo>
                  <a:lnTo>
                    <a:pt x="1576" y="255"/>
                  </a:lnTo>
                  <a:lnTo>
                    <a:pt x="1671" y="360"/>
                  </a:lnTo>
                  <a:lnTo>
                    <a:pt x="1751" y="476"/>
                  </a:lnTo>
                  <a:close/>
                </a:path>
              </a:pathLst>
            </a:custGeom>
            <a:grpFill/>
            <a:ln w="0">
              <a:solidFill>
                <a:srgbClr val="00C375"/>
              </a:solidFill>
              <a:round/>
              <a:headEnd/>
              <a:tailEnd/>
            </a:ln>
          </p:spPr>
          <p:txBody>
            <a:bodyPr/>
            <a:lstStyle/>
            <a:p>
              <a:pPr>
                <a:defRPr/>
              </a:pPr>
              <a:endParaRPr lang="en-US">
                <a:latin typeface="Century" pitchFamily="18" charset="0"/>
              </a:endParaRPr>
            </a:p>
          </p:txBody>
        </p:sp>
        <p:sp>
          <p:nvSpPr>
            <p:cNvPr id="37" name="Freeform 10"/>
            <p:cNvSpPr>
              <a:spLocks/>
            </p:cNvSpPr>
            <p:nvPr/>
          </p:nvSpPr>
          <p:spPr bwMode="auto">
            <a:xfrm>
              <a:off x="1176" y="626"/>
              <a:ext cx="20" cy="175"/>
            </a:xfrm>
            <a:custGeom>
              <a:avLst/>
              <a:gdLst>
                <a:gd name="T0" fmla="*/ 20 w 20"/>
                <a:gd name="T1" fmla="*/ 10 h 175"/>
                <a:gd name="T2" fmla="*/ 20 w 20"/>
                <a:gd name="T3" fmla="*/ 175 h 175"/>
                <a:gd name="T4" fmla="*/ 20 w 20"/>
                <a:gd name="T5" fmla="*/ 160 h 175"/>
                <a:gd name="T6" fmla="*/ 15 w 20"/>
                <a:gd name="T7" fmla="*/ 145 h 175"/>
                <a:gd name="T8" fmla="*/ 15 w 20"/>
                <a:gd name="T9" fmla="*/ 130 h 175"/>
                <a:gd name="T10" fmla="*/ 10 w 20"/>
                <a:gd name="T11" fmla="*/ 120 h 175"/>
                <a:gd name="T12" fmla="*/ 0 w 20"/>
                <a:gd name="T13" fmla="*/ 115 h 175"/>
                <a:gd name="T14" fmla="*/ 0 w 20"/>
                <a:gd name="T15" fmla="*/ 60 h 175"/>
                <a:gd name="T16" fmla="*/ 0 w 20"/>
                <a:gd name="T17" fmla="*/ 0 h 175"/>
                <a:gd name="T18" fmla="*/ 10 w 20"/>
                <a:gd name="T19" fmla="*/ 5 h 175"/>
                <a:gd name="T20" fmla="*/ 20 w 20"/>
                <a:gd name="T21" fmla="*/ 10 h 1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175"/>
                <a:gd name="T35" fmla="*/ 20 w 20"/>
                <a:gd name="T36" fmla="*/ 175 h 17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175">
                  <a:moveTo>
                    <a:pt x="20" y="10"/>
                  </a:moveTo>
                  <a:lnTo>
                    <a:pt x="20" y="175"/>
                  </a:lnTo>
                  <a:lnTo>
                    <a:pt x="20" y="160"/>
                  </a:lnTo>
                  <a:lnTo>
                    <a:pt x="15" y="145"/>
                  </a:lnTo>
                  <a:lnTo>
                    <a:pt x="15" y="130"/>
                  </a:lnTo>
                  <a:lnTo>
                    <a:pt x="10" y="120"/>
                  </a:lnTo>
                  <a:lnTo>
                    <a:pt x="0" y="115"/>
                  </a:lnTo>
                  <a:lnTo>
                    <a:pt x="0" y="60"/>
                  </a:lnTo>
                  <a:lnTo>
                    <a:pt x="0" y="0"/>
                  </a:lnTo>
                  <a:lnTo>
                    <a:pt x="10" y="5"/>
                  </a:lnTo>
                  <a:lnTo>
                    <a:pt x="20" y="10"/>
                  </a:lnTo>
                  <a:close/>
                </a:path>
              </a:pathLst>
            </a:custGeom>
            <a:grpFill/>
            <a:ln w="0">
              <a:solidFill>
                <a:srgbClr val="000000"/>
              </a:solidFill>
              <a:round/>
              <a:headEnd/>
              <a:tailEnd/>
            </a:ln>
          </p:spPr>
          <p:txBody>
            <a:bodyPr/>
            <a:lstStyle/>
            <a:p>
              <a:pPr>
                <a:defRPr/>
              </a:pPr>
              <a:endParaRPr lang="en-US">
                <a:latin typeface="Century" pitchFamily="18" charset="0"/>
              </a:endParaRPr>
            </a:p>
          </p:txBody>
        </p:sp>
        <p:sp>
          <p:nvSpPr>
            <p:cNvPr id="38" name="Freeform 9"/>
            <p:cNvSpPr>
              <a:spLocks/>
            </p:cNvSpPr>
            <p:nvPr/>
          </p:nvSpPr>
          <p:spPr bwMode="auto">
            <a:xfrm>
              <a:off x="1231" y="651"/>
              <a:ext cx="20" cy="165"/>
            </a:xfrm>
            <a:custGeom>
              <a:avLst/>
              <a:gdLst>
                <a:gd name="T0" fmla="*/ 20 w 20"/>
                <a:gd name="T1" fmla="*/ 5 h 165"/>
                <a:gd name="T2" fmla="*/ 20 w 20"/>
                <a:gd name="T3" fmla="*/ 165 h 165"/>
                <a:gd name="T4" fmla="*/ 15 w 20"/>
                <a:gd name="T5" fmla="*/ 150 h 165"/>
                <a:gd name="T6" fmla="*/ 15 w 20"/>
                <a:gd name="T7" fmla="*/ 140 h 165"/>
                <a:gd name="T8" fmla="*/ 15 w 20"/>
                <a:gd name="T9" fmla="*/ 125 h 165"/>
                <a:gd name="T10" fmla="*/ 10 w 20"/>
                <a:gd name="T11" fmla="*/ 115 h 165"/>
                <a:gd name="T12" fmla="*/ 10 w 20"/>
                <a:gd name="T13" fmla="*/ 110 h 165"/>
                <a:gd name="T14" fmla="*/ 0 w 20"/>
                <a:gd name="T15" fmla="*/ 105 h 165"/>
                <a:gd name="T16" fmla="*/ 0 w 20"/>
                <a:gd name="T17" fmla="*/ 55 h 165"/>
                <a:gd name="T18" fmla="*/ 0 w 20"/>
                <a:gd name="T19" fmla="*/ 0 h 165"/>
                <a:gd name="T20" fmla="*/ 10 w 20"/>
                <a:gd name="T21" fmla="*/ 5 h 165"/>
                <a:gd name="T22" fmla="*/ 20 w 20"/>
                <a:gd name="T23" fmla="*/ 5 h 1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65"/>
                <a:gd name="T38" fmla="*/ 20 w 20"/>
                <a:gd name="T39" fmla="*/ 165 h 1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65">
                  <a:moveTo>
                    <a:pt x="20" y="5"/>
                  </a:moveTo>
                  <a:lnTo>
                    <a:pt x="20" y="165"/>
                  </a:lnTo>
                  <a:lnTo>
                    <a:pt x="15" y="150"/>
                  </a:lnTo>
                  <a:lnTo>
                    <a:pt x="15" y="140"/>
                  </a:lnTo>
                  <a:lnTo>
                    <a:pt x="15" y="125"/>
                  </a:lnTo>
                  <a:lnTo>
                    <a:pt x="10" y="115"/>
                  </a:lnTo>
                  <a:lnTo>
                    <a:pt x="10" y="110"/>
                  </a:lnTo>
                  <a:lnTo>
                    <a:pt x="0" y="105"/>
                  </a:lnTo>
                  <a:lnTo>
                    <a:pt x="0" y="55"/>
                  </a:lnTo>
                  <a:lnTo>
                    <a:pt x="0" y="0"/>
                  </a:lnTo>
                  <a:lnTo>
                    <a:pt x="10" y="5"/>
                  </a:lnTo>
                  <a:lnTo>
                    <a:pt x="20" y="5"/>
                  </a:lnTo>
                  <a:close/>
                </a:path>
              </a:pathLst>
            </a:custGeom>
            <a:grpFill/>
            <a:ln w="0">
              <a:solidFill>
                <a:srgbClr val="000000"/>
              </a:solidFill>
              <a:round/>
              <a:headEnd/>
              <a:tailEnd/>
            </a:ln>
          </p:spPr>
          <p:txBody>
            <a:bodyPr/>
            <a:lstStyle/>
            <a:p>
              <a:pPr>
                <a:defRPr/>
              </a:pPr>
              <a:endParaRPr lang="en-US">
                <a:latin typeface="Century" pitchFamily="18" charset="0"/>
              </a:endParaRPr>
            </a:p>
          </p:txBody>
        </p:sp>
        <p:sp>
          <p:nvSpPr>
            <p:cNvPr id="39" name="Freeform 8"/>
            <p:cNvSpPr>
              <a:spLocks/>
            </p:cNvSpPr>
            <p:nvPr/>
          </p:nvSpPr>
          <p:spPr bwMode="auto">
            <a:xfrm>
              <a:off x="1286" y="671"/>
              <a:ext cx="20" cy="155"/>
            </a:xfrm>
            <a:custGeom>
              <a:avLst/>
              <a:gdLst>
                <a:gd name="T0" fmla="*/ 20 w 20"/>
                <a:gd name="T1" fmla="*/ 10 h 155"/>
                <a:gd name="T2" fmla="*/ 20 w 20"/>
                <a:gd name="T3" fmla="*/ 155 h 155"/>
                <a:gd name="T4" fmla="*/ 15 w 20"/>
                <a:gd name="T5" fmla="*/ 145 h 155"/>
                <a:gd name="T6" fmla="*/ 15 w 20"/>
                <a:gd name="T7" fmla="*/ 135 h 155"/>
                <a:gd name="T8" fmla="*/ 15 w 20"/>
                <a:gd name="T9" fmla="*/ 125 h 155"/>
                <a:gd name="T10" fmla="*/ 10 w 20"/>
                <a:gd name="T11" fmla="*/ 115 h 155"/>
                <a:gd name="T12" fmla="*/ 10 w 20"/>
                <a:gd name="T13" fmla="*/ 110 h 155"/>
                <a:gd name="T14" fmla="*/ 0 w 20"/>
                <a:gd name="T15" fmla="*/ 110 h 155"/>
                <a:gd name="T16" fmla="*/ 0 w 20"/>
                <a:gd name="T17" fmla="*/ 55 h 155"/>
                <a:gd name="T18" fmla="*/ 0 w 20"/>
                <a:gd name="T19" fmla="*/ 0 h 155"/>
                <a:gd name="T20" fmla="*/ 10 w 20"/>
                <a:gd name="T21" fmla="*/ 5 h 155"/>
                <a:gd name="T22" fmla="*/ 15 w 20"/>
                <a:gd name="T23" fmla="*/ 5 h 155"/>
                <a:gd name="T24" fmla="*/ 20 w 20"/>
                <a:gd name="T25" fmla="*/ 10 h 1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55"/>
                <a:gd name="T41" fmla="*/ 20 w 20"/>
                <a:gd name="T42" fmla="*/ 155 h 1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55">
                  <a:moveTo>
                    <a:pt x="20" y="10"/>
                  </a:moveTo>
                  <a:lnTo>
                    <a:pt x="20" y="155"/>
                  </a:lnTo>
                  <a:lnTo>
                    <a:pt x="15" y="145"/>
                  </a:lnTo>
                  <a:lnTo>
                    <a:pt x="15" y="135"/>
                  </a:lnTo>
                  <a:lnTo>
                    <a:pt x="15" y="125"/>
                  </a:lnTo>
                  <a:lnTo>
                    <a:pt x="10" y="115"/>
                  </a:lnTo>
                  <a:lnTo>
                    <a:pt x="10" y="110"/>
                  </a:lnTo>
                  <a:lnTo>
                    <a:pt x="0" y="110"/>
                  </a:lnTo>
                  <a:lnTo>
                    <a:pt x="0" y="55"/>
                  </a:lnTo>
                  <a:lnTo>
                    <a:pt x="0" y="0"/>
                  </a:lnTo>
                  <a:lnTo>
                    <a:pt x="10" y="5"/>
                  </a:lnTo>
                  <a:lnTo>
                    <a:pt x="15" y="5"/>
                  </a:lnTo>
                  <a:lnTo>
                    <a:pt x="20" y="10"/>
                  </a:lnTo>
                  <a:close/>
                </a:path>
              </a:pathLst>
            </a:custGeom>
            <a:grpFill/>
            <a:ln w="0">
              <a:solidFill>
                <a:srgbClr val="000000"/>
              </a:solidFill>
              <a:round/>
              <a:headEnd/>
              <a:tailEnd/>
            </a:ln>
          </p:spPr>
          <p:txBody>
            <a:bodyPr/>
            <a:lstStyle/>
            <a:p>
              <a:pPr>
                <a:defRPr/>
              </a:pPr>
              <a:endParaRPr lang="en-US">
                <a:latin typeface="Century" pitchFamily="18" charset="0"/>
              </a:endParaRPr>
            </a:p>
          </p:txBody>
        </p:sp>
        <p:sp>
          <p:nvSpPr>
            <p:cNvPr id="40" name="Freeform 7"/>
            <p:cNvSpPr>
              <a:spLocks/>
            </p:cNvSpPr>
            <p:nvPr/>
          </p:nvSpPr>
          <p:spPr bwMode="auto">
            <a:xfrm>
              <a:off x="800" y="981"/>
              <a:ext cx="311" cy="120"/>
            </a:xfrm>
            <a:custGeom>
              <a:avLst/>
              <a:gdLst>
                <a:gd name="T0" fmla="*/ 306 w 311"/>
                <a:gd name="T1" fmla="*/ 0 h 120"/>
                <a:gd name="T2" fmla="*/ 311 w 311"/>
                <a:gd name="T3" fmla="*/ 60 h 120"/>
                <a:gd name="T4" fmla="*/ 311 w 311"/>
                <a:gd name="T5" fmla="*/ 120 h 120"/>
                <a:gd name="T6" fmla="*/ 0 w 311"/>
                <a:gd name="T7" fmla="*/ 35 h 120"/>
                <a:gd name="T8" fmla="*/ 101 w 311"/>
                <a:gd name="T9" fmla="*/ 20 h 120"/>
                <a:gd name="T10" fmla="*/ 201 w 311"/>
                <a:gd name="T11" fmla="*/ 10 h 120"/>
                <a:gd name="T12" fmla="*/ 306 w 311"/>
                <a:gd name="T13" fmla="*/ 0 h 120"/>
                <a:gd name="T14" fmla="*/ 0 60000 65536"/>
                <a:gd name="T15" fmla="*/ 0 60000 65536"/>
                <a:gd name="T16" fmla="*/ 0 60000 65536"/>
                <a:gd name="T17" fmla="*/ 0 60000 65536"/>
                <a:gd name="T18" fmla="*/ 0 60000 65536"/>
                <a:gd name="T19" fmla="*/ 0 60000 65536"/>
                <a:gd name="T20" fmla="*/ 0 60000 65536"/>
                <a:gd name="T21" fmla="*/ 0 w 311"/>
                <a:gd name="T22" fmla="*/ 0 h 120"/>
                <a:gd name="T23" fmla="*/ 311 w 311"/>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1" h="120">
                  <a:moveTo>
                    <a:pt x="306" y="0"/>
                  </a:moveTo>
                  <a:lnTo>
                    <a:pt x="311" y="60"/>
                  </a:lnTo>
                  <a:lnTo>
                    <a:pt x="311" y="120"/>
                  </a:lnTo>
                  <a:lnTo>
                    <a:pt x="0" y="35"/>
                  </a:lnTo>
                  <a:lnTo>
                    <a:pt x="101" y="20"/>
                  </a:lnTo>
                  <a:lnTo>
                    <a:pt x="201" y="10"/>
                  </a:lnTo>
                  <a:lnTo>
                    <a:pt x="306" y="0"/>
                  </a:lnTo>
                  <a:close/>
                </a:path>
              </a:pathLst>
            </a:custGeom>
            <a:grpFill/>
            <a:ln w="0">
              <a:solidFill>
                <a:srgbClr val="404040"/>
              </a:solidFill>
              <a:round/>
              <a:headEnd/>
              <a:tailEnd/>
            </a:ln>
          </p:spPr>
          <p:txBody>
            <a:bodyPr/>
            <a:lstStyle/>
            <a:p>
              <a:pPr>
                <a:defRPr/>
              </a:pPr>
              <a:endParaRPr lang="en-US">
                <a:latin typeface="Century" pitchFamily="18" charset="0"/>
              </a:endParaRPr>
            </a:p>
          </p:txBody>
        </p:sp>
        <p:sp>
          <p:nvSpPr>
            <p:cNvPr id="41" name="Freeform 6"/>
            <p:cNvSpPr>
              <a:spLocks/>
            </p:cNvSpPr>
            <p:nvPr/>
          </p:nvSpPr>
          <p:spPr bwMode="auto">
            <a:xfrm>
              <a:off x="0" y="736"/>
              <a:ext cx="380" cy="160"/>
            </a:xfrm>
            <a:custGeom>
              <a:avLst/>
              <a:gdLst>
                <a:gd name="T0" fmla="*/ 0 w 380"/>
                <a:gd name="T1" fmla="*/ 55 h 160"/>
                <a:gd name="T2" fmla="*/ 380 w 380"/>
                <a:gd name="T3" fmla="*/ 0 h 160"/>
                <a:gd name="T4" fmla="*/ 380 w 380"/>
                <a:gd name="T5" fmla="*/ 160 h 160"/>
                <a:gd name="T6" fmla="*/ 0 w 380"/>
                <a:gd name="T7" fmla="*/ 55 h 160"/>
                <a:gd name="T8" fmla="*/ 0 60000 65536"/>
                <a:gd name="T9" fmla="*/ 0 60000 65536"/>
                <a:gd name="T10" fmla="*/ 0 60000 65536"/>
                <a:gd name="T11" fmla="*/ 0 60000 65536"/>
                <a:gd name="T12" fmla="*/ 0 w 380"/>
                <a:gd name="T13" fmla="*/ 0 h 160"/>
                <a:gd name="T14" fmla="*/ 380 w 380"/>
                <a:gd name="T15" fmla="*/ 160 h 160"/>
              </a:gdLst>
              <a:ahLst/>
              <a:cxnLst>
                <a:cxn ang="T8">
                  <a:pos x="T0" y="T1"/>
                </a:cxn>
                <a:cxn ang="T9">
                  <a:pos x="T2" y="T3"/>
                </a:cxn>
                <a:cxn ang="T10">
                  <a:pos x="T4" y="T5"/>
                </a:cxn>
                <a:cxn ang="T11">
                  <a:pos x="T6" y="T7"/>
                </a:cxn>
              </a:cxnLst>
              <a:rect l="T12" t="T13" r="T14" b="T15"/>
              <a:pathLst>
                <a:path w="380" h="160">
                  <a:moveTo>
                    <a:pt x="0" y="55"/>
                  </a:moveTo>
                  <a:lnTo>
                    <a:pt x="380" y="0"/>
                  </a:lnTo>
                  <a:lnTo>
                    <a:pt x="380" y="160"/>
                  </a:lnTo>
                  <a:lnTo>
                    <a:pt x="0" y="55"/>
                  </a:lnTo>
                  <a:close/>
                </a:path>
              </a:pathLst>
            </a:custGeom>
            <a:grpFill/>
            <a:ln w="0">
              <a:solidFill>
                <a:srgbClr val="404040"/>
              </a:solidFill>
              <a:round/>
              <a:headEnd/>
              <a:tailEnd/>
            </a:ln>
          </p:spPr>
          <p:txBody>
            <a:bodyPr/>
            <a:lstStyle/>
            <a:p>
              <a:pPr>
                <a:defRPr/>
              </a:pPr>
              <a:endParaRPr lang="en-US">
                <a:latin typeface="Century" pitchFamily="18" charset="0"/>
              </a:endParaRPr>
            </a:p>
          </p:txBody>
        </p:sp>
        <p:sp>
          <p:nvSpPr>
            <p:cNvPr id="42" name="Freeform 5"/>
            <p:cNvSpPr>
              <a:spLocks/>
            </p:cNvSpPr>
            <p:nvPr/>
          </p:nvSpPr>
          <p:spPr bwMode="auto">
            <a:xfrm>
              <a:off x="380" y="430"/>
              <a:ext cx="661" cy="586"/>
            </a:xfrm>
            <a:custGeom>
              <a:avLst/>
              <a:gdLst>
                <a:gd name="T0" fmla="*/ 0 w 661"/>
                <a:gd name="T1" fmla="*/ 306 h 586"/>
                <a:gd name="T2" fmla="*/ 0 w 661"/>
                <a:gd name="T3" fmla="*/ 466 h 586"/>
                <a:gd name="T4" fmla="*/ 420 w 661"/>
                <a:gd name="T5" fmla="*/ 586 h 586"/>
                <a:gd name="T6" fmla="*/ 661 w 661"/>
                <a:gd name="T7" fmla="*/ 556 h 586"/>
                <a:gd name="T8" fmla="*/ 661 w 661"/>
                <a:gd name="T9" fmla="*/ 0 h 586"/>
                <a:gd name="T10" fmla="*/ 641 w 661"/>
                <a:gd name="T11" fmla="*/ 0 h 586"/>
                <a:gd name="T12" fmla="*/ 626 w 661"/>
                <a:gd name="T13" fmla="*/ 0 h 586"/>
                <a:gd name="T14" fmla="*/ 616 w 661"/>
                <a:gd name="T15" fmla="*/ 5 h 586"/>
                <a:gd name="T16" fmla="*/ 606 w 661"/>
                <a:gd name="T17" fmla="*/ 5 h 586"/>
                <a:gd name="T18" fmla="*/ 601 w 661"/>
                <a:gd name="T19" fmla="*/ 5 h 586"/>
                <a:gd name="T20" fmla="*/ 190 w 661"/>
                <a:gd name="T21" fmla="*/ 71 h 586"/>
                <a:gd name="T22" fmla="*/ 185 w 661"/>
                <a:gd name="T23" fmla="*/ 106 h 586"/>
                <a:gd name="T24" fmla="*/ 180 w 661"/>
                <a:gd name="T25" fmla="*/ 146 h 586"/>
                <a:gd name="T26" fmla="*/ 180 w 661"/>
                <a:gd name="T27" fmla="*/ 186 h 586"/>
                <a:gd name="T28" fmla="*/ 175 w 661"/>
                <a:gd name="T29" fmla="*/ 216 h 586"/>
                <a:gd name="T30" fmla="*/ 175 w 661"/>
                <a:gd name="T31" fmla="*/ 226 h 586"/>
                <a:gd name="T32" fmla="*/ 175 w 661"/>
                <a:gd name="T33" fmla="*/ 356 h 586"/>
                <a:gd name="T34" fmla="*/ 0 w 661"/>
                <a:gd name="T35" fmla="*/ 306 h 58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1"/>
                <a:gd name="T55" fmla="*/ 0 h 586"/>
                <a:gd name="T56" fmla="*/ 661 w 661"/>
                <a:gd name="T57" fmla="*/ 586 h 58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1" h="586">
                  <a:moveTo>
                    <a:pt x="0" y="306"/>
                  </a:moveTo>
                  <a:lnTo>
                    <a:pt x="0" y="466"/>
                  </a:lnTo>
                  <a:lnTo>
                    <a:pt x="420" y="586"/>
                  </a:lnTo>
                  <a:lnTo>
                    <a:pt x="661" y="556"/>
                  </a:lnTo>
                  <a:lnTo>
                    <a:pt x="661" y="0"/>
                  </a:lnTo>
                  <a:lnTo>
                    <a:pt x="641" y="0"/>
                  </a:lnTo>
                  <a:lnTo>
                    <a:pt x="626" y="0"/>
                  </a:lnTo>
                  <a:lnTo>
                    <a:pt x="616" y="5"/>
                  </a:lnTo>
                  <a:lnTo>
                    <a:pt x="606" y="5"/>
                  </a:lnTo>
                  <a:lnTo>
                    <a:pt x="601" y="5"/>
                  </a:lnTo>
                  <a:lnTo>
                    <a:pt x="190" y="71"/>
                  </a:lnTo>
                  <a:lnTo>
                    <a:pt x="185" y="106"/>
                  </a:lnTo>
                  <a:lnTo>
                    <a:pt x="180" y="146"/>
                  </a:lnTo>
                  <a:lnTo>
                    <a:pt x="180" y="186"/>
                  </a:lnTo>
                  <a:lnTo>
                    <a:pt x="175" y="216"/>
                  </a:lnTo>
                  <a:lnTo>
                    <a:pt x="175" y="226"/>
                  </a:lnTo>
                  <a:lnTo>
                    <a:pt x="175" y="356"/>
                  </a:lnTo>
                  <a:lnTo>
                    <a:pt x="0" y="306"/>
                  </a:lnTo>
                  <a:close/>
                </a:path>
              </a:pathLst>
            </a:custGeom>
            <a:grpFill/>
            <a:ln w="0">
              <a:solidFill>
                <a:srgbClr val="CCCCCC"/>
              </a:solidFill>
              <a:round/>
              <a:headEnd/>
              <a:tailEnd/>
            </a:ln>
          </p:spPr>
          <p:txBody>
            <a:bodyPr/>
            <a:lstStyle/>
            <a:p>
              <a:pPr>
                <a:defRPr/>
              </a:pPr>
              <a:endParaRPr lang="en-US">
                <a:latin typeface="Century" pitchFamily="18" charset="0"/>
              </a:endParaRPr>
            </a:p>
          </p:txBody>
        </p:sp>
        <p:sp>
          <p:nvSpPr>
            <p:cNvPr id="43" name="Freeform 4"/>
            <p:cNvSpPr>
              <a:spLocks/>
            </p:cNvSpPr>
            <p:nvPr/>
          </p:nvSpPr>
          <p:spPr bwMode="auto">
            <a:xfrm>
              <a:off x="880" y="596"/>
              <a:ext cx="46" cy="160"/>
            </a:xfrm>
            <a:custGeom>
              <a:avLst/>
              <a:gdLst>
                <a:gd name="T0" fmla="*/ 46 w 46"/>
                <a:gd name="T1" fmla="*/ 125 h 160"/>
                <a:gd name="T2" fmla="*/ 26 w 46"/>
                <a:gd name="T3" fmla="*/ 125 h 160"/>
                <a:gd name="T4" fmla="*/ 15 w 46"/>
                <a:gd name="T5" fmla="*/ 130 h 160"/>
                <a:gd name="T6" fmla="*/ 10 w 46"/>
                <a:gd name="T7" fmla="*/ 135 h 160"/>
                <a:gd name="T8" fmla="*/ 5 w 46"/>
                <a:gd name="T9" fmla="*/ 150 h 160"/>
                <a:gd name="T10" fmla="*/ 0 w 46"/>
                <a:gd name="T11" fmla="*/ 160 h 160"/>
                <a:gd name="T12" fmla="*/ 0 w 46"/>
                <a:gd name="T13" fmla="*/ 5 h 160"/>
                <a:gd name="T14" fmla="*/ 46 w 46"/>
                <a:gd name="T15" fmla="*/ 0 h 160"/>
                <a:gd name="T16" fmla="*/ 46 w 46"/>
                <a:gd name="T17" fmla="*/ 125 h 1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160"/>
                <a:gd name="T29" fmla="*/ 46 w 46"/>
                <a:gd name="T30" fmla="*/ 160 h 1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160">
                  <a:moveTo>
                    <a:pt x="46" y="125"/>
                  </a:moveTo>
                  <a:lnTo>
                    <a:pt x="26" y="125"/>
                  </a:lnTo>
                  <a:lnTo>
                    <a:pt x="15" y="130"/>
                  </a:lnTo>
                  <a:lnTo>
                    <a:pt x="10" y="135"/>
                  </a:lnTo>
                  <a:lnTo>
                    <a:pt x="5" y="150"/>
                  </a:lnTo>
                  <a:lnTo>
                    <a:pt x="0" y="160"/>
                  </a:lnTo>
                  <a:lnTo>
                    <a:pt x="0" y="5"/>
                  </a:lnTo>
                  <a:lnTo>
                    <a:pt x="46" y="0"/>
                  </a:lnTo>
                  <a:lnTo>
                    <a:pt x="46" y="125"/>
                  </a:lnTo>
                  <a:close/>
                </a:path>
              </a:pathLst>
            </a:custGeom>
            <a:grpFill/>
            <a:ln w="0">
              <a:solidFill>
                <a:srgbClr val="000000"/>
              </a:solidFill>
              <a:round/>
              <a:headEnd/>
              <a:tailEnd/>
            </a:ln>
          </p:spPr>
          <p:txBody>
            <a:bodyPr/>
            <a:lstStyle/>
            <a:p>
              <a:pPr>
                <a:defRPr/>
              </a:pPr>
              <a:endParaRPr lang="en-US">
                <a:latin typeface="Century" pitchFamily="18" charset="0"/>
              </a:endParaRPr>
            </a:p>
          </p:txBody>
        </p:sp>
        <p:sp>
          <p:nvSpPr>
            <p:cNvPr id="44" name="Freeform 3"/>
            <p:cNvSpPr>
              <a:spLocks/>
            </p:cNvSpPr>
            <p:nvPr/>
          </p:nvSpPr>
          <p:spPr bwMode="auto">
            <a:xfrm>
              <a:off x="770" y="611"/>
              <a:ext cx="50" cy="155"/>
            </a:xfrm>
            <a:custGeom>
              <a:avLst/>
              <a:gdLst>
                <a:gd name="T0" fmla="*/ 50 w 50"/>
                <a:gd name="T1" fmla="*/ 120 h 155"/>
                <a:gd name="T2" fmla="*/ 35 w 50"/>
                <a:gd name="T3" fmla="*/ 120 h 155"/>
                <a:gd name="T4" fmla="*/ 20 w 50"/>
                <a:gd name="T5" fmla="*/ 125 h 155"/>
                <a:gd name="T6" fmla="*/ 10 w 50"/>
                <a:gd name="T7" fmla="*/ 130 h 155"/>
                <a:gd name="T8" fmla="*/ 5 w 50"/>
                <a:gd name="T9" fmla="*/ 140 h 155"/>
                <a:gd name="T10" fmla="*/ 0 w 50"/>
                <a:gd name="T11" fmla="*/ 155 h 155"/>
                <a:gd name="T12" fmla="*/ 0 w 50"/>
                <a:gd name="T13" fmla="*/ 5 h 155"/>
                <a:gd name="T14" fmla="*/ 50 w 50"/>
                <a:gd name="T15" fmla="*/ 0 h 155"/>
                <a:gd name="T16" fmla="*/ 50 w 50"/>
                <a:gd name="T17" fmla="*/ 120 h 1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155"/>
                <a:gd name="T29" fmla="*/ 50 w 50"/>
                <a:gd name="T30" fmla="*/ 155 h 1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155">
                  <a:moveTo>
                    <a:pt x="50" y="120"/>
                  </a:moveTo>
                  <a:lnTo>
                    <a:pt x="35" y="120"/>
                  </a:lnTo>
                  <a:lnTo>
                    <a:pt x="20" y="125"/>
                  </a:lnTo>
                  <a:lnTo>
                    <a:pt x="10" y="130"/>
                  </a:lnTo>
                  <a:lnTo>
                    <a:pt x="5" y="140"/>
                  </a:lnTo>
                  <a:lnTo>
                    <a:pt x="0" y="155"/>
                  </a:lnTo>
                  <a:lnTo>
                    <a:pt x="0" y="5"/>
                  </a:lnTo>
                  <a:lnTo>
                    <a:pt x="50" y="0"/>
                  </a:lnTo>
                  <a:lnTo>
                    <a:pt x="50" y="120"/>
                  </a:lnTo>
                  <a:close/>
                </a:path>
              </a:pathLst>
            </a:custGeom>
            <a:grpFill/>
            <a:ln w="0">
              <a:solidFill>
                <a:srgbClr val="000000"/>
              </a:solidFill>
              <a:round/>
              <a:headEnd/>
              <a:tailEnd/>
            </a:ln>
          </p:spPr>
          <p:txBody>
            <a:bodyPr/>
            <a:lstStyle/>
            <a:p>
              <a:pPr>
                <a:defRPr/>
              </a:pPr>
              <a:endParaRPr lang="en-US">
                <a:latin typeface="Century" pitchFamily="18" charset="0"/>
              </a:endParaRPr>
            </a:p>
          </p:txBody>
        </p:sp>
        <p:sp>
          <p:nvSpPr>
            <p:cNvPr id="45" name="Freeform 2"/>
            <p:cNvSpPr>
              <a:spLocks/>
            </p:cNvSpPr>
            <p:nvPr/>
          </p:nvSpPr>
          <p:spPr bwMode="auto">
            <a:xfrm>
              <a:off x="675" y="621"/>
              <a:ext cx="50" cy="160"/>
            </a:xfrm>
            <a:custGeom>
              <a:avLst/>
              <a:gdLst>
                <a:gd name="T0" fmla="*/ 50 w 50"/>
                <a:gd name="T1" fmla="*/ 115 h 160"/>
                <a:gd name="T2" fmla="*/ 30 w 50"/>
                <a:gd name="T3" fmla="*/ 115 h 160"/>
                <a:gd name="T4" fmla="*/ 20 w 50"/>
                <a:gd name="T5" fmla="*/ 115 h 160"/>
                <a:gd name="T6" fmla="*/ 10 w 50"/>
                <a:gd name="T7" fmla="*/ 120 h 160"/>
                <a:gd name="T8" fmla="*/ 5 w 50"/>
                <a:gd name="T9" fmla="*/ 130 h 160"/>
                <a:gd name="T10" fmla="*/ 0 w 50"/>
                <a:gd name="T11" fmla="*/ 140 h 160"/>
                <a:gd name="T12" fmla="*/ 0 w 50"/>
                <a:gd name="T13" fmla="*/ 160 h 160"/>
                <a:gd name="T14" fmla="*/ 0 w 50"/>
                <a:gd name="T15" fmla="*/ 5 h 160"/>
                <a:gd name="T16" fmla="*/ 50 w 50"/>
                <a:gd name="T17" fmla="*/ 0 h 160"/>
                <a:gd name="T18" fmla="*/ 50 w 50"/>
                <a:gd name="T19" fmla="*/ 115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
                <a:gd name="T31" fmla="*/ 0 h 160"/>
                <a:gd name="T32" fmla="*/ 50 w 50"/>
                <a:gd name="T33" fmla="*/ 160 h 1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 h="160">
                  <a:moveTo>
                    <a:pt x="50" y="115"/>
                  </a:moveTo>
                  <a:lnTo>
                    <a:pt x="30" y="115"/>
                  </a:lnTo>
                  <a:lnTo>
                    <a:pt x="20" y="115"/>
                  </a:lnTo>
                  <a:lnTo>
                    <a:pt x="10" y="120"/>
                  </a:lnTo>
                  <a:lnTo>
                    <a:pt x="5" y="130"/>
                  </a:lnTo>
                  <a:lnTo>
                    <a:pt x="0" y="140"/>
                  </a:lnTo>
                  <a:lnTo>
                    <a:pt x="0" y="160"/>
                  </a:lnTo>
                  <a:lnTo>
                    <a:pt x="0" y="5"/>
                  </a:lnTo>
                  <a:lnTo>
                    <a:pt x="50" y="0"/>
                  </a:lnTo>
                  <a:lnTo>
                    <a:pt x="50" y="115"/>
                  </a:lnTo>
                  <a:close/>
                </a:path>
              </a:pathLst>
            </a:custGeom>
            <a:grpFill/>
            <a:ln w="0">
              <a:solidFill>
                <a:srgbClr val="000000"/>
              </a:solidFill>
              <a:round/>
              <a:headEnd/>
              <a:tailEnd/>
            </a:ln>
          </p:spPr>
          <p:txBody>
            <a:bodyPr/>
            <a:lstStyle/>
            <a:p>
              <a:pPr>
                <a:defRPr/>
              </a:pPr>
              <a:endParaRPr lang="en-US">
                <a:latin typeface="Century" pitchFamily="18" charset="0"/>
              </a:endParaRPr>
            </a:p>
          </p:txBody>
        </p:sp>
      </p:grpSp>
      <p:sp>
        <p:nvSpPr>
          <p:cNvPr id="22534" name="TextBox 45"/>
          <p:cNvSpPr txBox="1">
            <a:spLocks noChangeArrowheads="1"/>
          </p:cNvSpPr>
          <p:nvPr/>
        </p:nvSpPr>
        <p:spPr bwMode="auto">
          <a:xfrm>
            <a:off x="4495800" y="4267200"/>
            <a:ext cx="4457700" cy="523875"/>
          </a:xfrm>
          <a:prstGeom prst="rect">
            <a:avLst/>
          </a:prstGeom>
          <a:solidFill>
            <a:srgbClr val="D9D9D9">
              <a:alpha val="0"/>
            </a:srgbClr>
          </a:solidFill>
          <a:ln w="9525">
            <a:noFill/>
            <a:miter lim="800000"/>
            <a:headEnd/>
            <a:tailEnd/>
          </a:ln>
        </p:spPr>
        <p:txBody>
          <a:bodyPr wrap="none">
            <a:spAutoFit/>
          </a:bodyPr>
          <a:lstStyle/>
          <a:p>
            <a:r>
              <a:rPr lang="en-US" sz="2800" b="1">
                <a:solidFill>
                  <a:srgbClr val="00B0F0"/>
                </a:solidFill>
              </a:rPr>
              <a:t>Internal UNM Requisition</a:t>
            </a:r>
          </a:p>
        </p:txBody>
      </p:sp>
      <p:sp>
        <p:nvSpPr>
          <p:cNvPr id="47" name="Rectangle 46"/>
          <p:cNvSpPr/>
          <p:nvPr/>
        </p:nvSpPr>
        <p:spPr>
          <a:xfrm rot="20629769">
            <a:off x="5351463" y="3332163"/>
            <a:ext cx="422275" cy="1857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TextBox 47"/>
          <p:cNvSpPr txBox="1">
            <a:spLocks noChangeArrowheads="1"/>
          </p:cNvSpPr>
          <p:nvPr/>
        </p:nvSpPr>
        <p:spPr bwMode="auto">
          <a:xfrm>
            <a:off x="505903" y="3887787"/>
            <a:ext cx="4114800" cy="1282700"/>
          </a:xfrm>
          <a:prstGeom prst="rect">
            <a:avLst/>
          </a:prstGeom>
          <a:solidFill>
            <a:schemeClr val="bg1">
              <a:alpha val="0"/>
            </a:schemeClr>
          </a:solidFill>
          <a:ln w="9525">
            <a:noFill/>
            <a:miter lim="800000"/>
            <a:headEnd/>
            <a:tailEnd/>
          </a:ln>
        </p:spPr>
        <p:txBody>
          <a:bodyPr wrap="none">
            <a:spAutoFit/>
          </a:bodyPr>
          <a:lstStyle/>
          <a:p>
            <a:r>
              <a:rPr lang="en-US" sz="2600" b="1" dirty="0">
                <a:latin typeface="Constantia" pitchFamily="18" charset="0"/>
              </a:rPr>
              <a:t>Includes Banner Index</a:t>
            </a:r>
          </a:p>
          <a:p>
            <a:r>
              <a:rPr lang="en-US" sz="2600" b="1" dirty="0">
                <a:latin typeface="Constantia" pitchFamily="18" charset="0"/>
              </a:rPr>
              <a:t>Includes Banner Account</a:t>
            </a:r>
          </a:p>
          <a:p>
            <a:r>
              <a:rPr lang="en-US" sz="2600" b="1" dirty="0">
                <a:latin typeface="Constantia" pitchFamily="18" charset="0"/>
              </a:rPr>
              <a:t>Includes contact names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383512" y="457200"/>
            <a:ext cx="8183880" cy="838200"/>
          </a:xfrm>
        </p:spPr>
        <p:txBody>
          <a:bodyPr/>
          <a:lstStyle/>
          <a:p>
            <a:pPr algn="ctr"/>
            <a:r>
              <a:rPr lang="en-US" dirty="0" smtClean="0"/>
              <a:t>When UH bills HSC</a:t>
            </a:r>
          </a:p>
        </p:txBody>
      </p:sp>
      <p:sp useBgFill="1">
        <p:nvSpPr>
          <p:cNvPr id="5" name="TextBox 4"/>
          <p:cNvSpPr txBox="1">
            <a:spLocks noChangeArrowheads="1"/>
          </p:cNvSpPr>
          <p:nvPr/>
        </p:nvSpPr>
        <p:spPr bwMode="auto">
          <a:xfrm>
            <a:off x="457200" y="1447800"/>
            <a:ext cx="3962400" cy="4093428"/>
          </a:xfrm>
          <a:prstGeom prst="rect">
            <a:avLst/>
          </a:prstGeom>
          <a:ln w="9525">
            <a:noFill/>
            <a:miter lim="800000"/>
            <a:headEnd/>
            <a:tailEnd/>
          </a:ln>
        </p:spPr>
        <p:txBody>
          <a:bodyPr>
            <a:spAutoFit/>
          </a:bodyPr>
          <a:lstStyle/>
          <a:p>
            <a:r>
              <a:rPr lang="en-US" sz="2000" dirty="0">
                <a:latin typeface="Constantia" pitchFamily="18" charset="0"/>
              </a:rPr>
              <a:t>Data evaluated </a:t>
            </a:r>
            <a:r>
              <a:rPr lang="en-US" sz="2000" dirty="0" smtClean="0">
                <a:latin typeface="Constantia" pitchFamily="18" charset="0"/>
              </a:rPr>
              <a:t>at HSC-UA </a:t>
            </a:r>
            <a:r>
              <a:rPr lang="en-US" sz="2000" dirty="0">
                <a:latin typeface="Constantia" pitchFamily="18" charset="0"/>
              </a:rPr>
              <a:t>and loaded into Banner </a:t>
            </a:r>
            <a:r>
              <a:rPr lang="en-US" sz="2000" dirty="0" smtClean="0">
                <a:latin typeface="Constantia" pitchFamily="18" charset="0"/>
              </a:rPr>
              <a:t>Finance by FSM</a:t>
            </a:r>
            <a:endParaRPr lang="en-US" sz="2000" dirty="0">
              <a:latin typeface="Constantia" pitchFamily="18" charset="0"/>
            </a:endParaRPr>
          </a:p>
          <a:p>
            <a:endParaRPr lang="en-US" sz="2000" dirty="0">
              <a:latin typeface="Constantia" pitchFamily="18" charset="0"/>
            </a:endParaRPr>
          </a:p>
          <a:p>
            <a:r>
              <a:rPr lang="en-US" sz="2000" dirty="0">
                <a:latin typeface="Constantia" pitchFamily="18" charset="0"/>
              </a:rPr>
              <a:t>Expense items post to the </a:t>
            </a:r>
            <a:r>
              <a:rPr lang="en-US" sz="2000" dirty="0" smtClean="0">
                <a:latin typeface="Constantia" pitchFamily="18" charset="0"/>
              </a:rPr>
              <a:t> index/account code as found in the internal Purchase Requisition</a:t>
            </a:r>
            <a:endParaRPr lang="en-US" sz="2000" dirty="0">
              <a:latin typeface="Constantia" pitchFamily="18" charset="0"/>
            </a:endParaRPr>
          </a:p>
          <a:p>
            <a:endParaRPr lang="en-US" sz="2000" dirty="0">
              <a:latin typeface="Constantia" pitchFamily="18" charset="0"/>
            </a:endParaRPr>
          </a:p>
          <a:p>
            <a:r>
              <a:rPr lang="en-US" sz="2000" dirty="0">
                <a:latin typeface="Constantia" pitchFamily="18" charset="0"/>
              </a:rPr>
              <a:t>Document number is “</a:t>
            </a:r>
            <a:r>
              <a:rPr lang="en-US" sz="2000" dirty="0" smtClean="0">
                <a:latin typeface="Constantia" pitchFamily="18" charset="0"/>
              </a:rPr>
              <a:t>HSYXXXXX”</a:t>
            </a:r>
          </a:p>
          <a:p>
            <a:endParaRPr lang="en-US" sz="2000" dirty="0">
              <a:latin typeface="Constantia" pitchFamily="18" charset="0"/>
            </a:endParaRPr>
          </a:p>
          <a:p>
            <a:r>
              <a:rPr lang="en-US" sz="2000" dirty="0" smtClean="0">
                <a:latin typeface="Constantia" pitchFamily="18" charset="0"/>
              </a:rPr>
              <a:t>HSC UA mails invoices to departments</a:t>
            </a:r>
            <a:endParaRPr lang="en-US" sz="2000" dirty="0">
              <a:latin typeface="Constantia" pitchFamily="18" charset="0"/>
            </a:endParaRPr>
          </a:p>
        </p:txBody>
      </p:sp>
      <p:pic>
        <p:nvPicPr>
          <p:cNvPr id="30722" name="Picture 2" descr="http://blog.withings.com/wp-content/uploads/2012/04/data_minin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133600"/>
            <a:ext cx="3806344" cy="2876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502920" y="457200"/>
            <a:ext cx="8183880" cy="838200"/>
          </a:xfrm>
        </p:spPr>
        <p:txBody>
          <a:bodyPr/>
          <a:lstStyle/>
          <a:p>
            <a:pPr algn="ctr"/>
            <a:r>
              <a:rPr lang="en-US" dirty="0" smtClean="0"/>
              <a:t>Intercompany Invoicing</a:t>
            </a:r>
          </a:p>
        </p:txBody>
      </p:sp>
      <p:sp>
        <p:nvSpPr>
          <p:cNvPr id="3" name="Content Placeholder 2"/>
          <p:cNvSpPr>
            <a:spLocks noGrp="1"/>
          </p:cNvSpPr>
          <p:nvPr>
            <p:ph idx="1"/>
          </p:nvPr>
        </p:nvSpPr>
        <p:spPr>
          <a:xfrm>
            <a:off x="457200" y="1752600"/>
            <a:ext cx="8183880" cy="4187952"/>
          </a:xfrm>
        </p:spPr>
        <p:txBody>
          <a:bodyPr>
            <a:noAutofit/>
          </a:bodyPr>
          <a:lstStyle/>
          <a:p>
            <a:pPr>
              <a:buClr>
                <a:schemeClr val="tx1"/>
              </a:buClr>
              <a:buSzTx/>
              <a:buFont typeface="Wingdings" pitchFamily="2" charset="2"/>
              <a:buChar char="ü"/>
            </a:pPr>
            <a:r>
              <a:rPr lang="en-US" sz="2400" dirty="0" smtClean="0">
                <a:latin typeface="Constantia" pitchFamily="18" charset="0"/>
              </a:rPr>
              <a:t>Financial Interactions routinely occur between UNM, University Hospital (UH), Sandoval Regional Medical Center (SRMC) and UNM Medical Group (UNM MG)</a:t>
            </a:r>
          </a:p>
          <a:p>
            <a:pPr>
              <a:buClr>
                <a:schemeClr val="tx1"/>
              </a:buClr>
              <a:buSzTx/>
              <a:buFont typeface="Wingdings" pitchFamily="2" charset="2"/>
              <a:buChar char="ü"/>
            </a:pPr>
            <a:endParaRPr lang="en-US" sz="2400" dirty="0" smtClean="0">
              <a:latin typeface="Constantia" pitchFamily="18" charset="0"/>
            </a:endParaRPr>
          </a:p>
          <a:p>
            <a:pPr>
              <a:buClr>
                <a:schemeClr val="tx1"/>
              </a:buClr>
              <a:buSzTx/>
              <a:buFont typeface="Wingdings" pitchFamily="2" charset="2"/>
              <a:buChar char="ü"/>
            </a:pPr>
            <a:r>
              <a:rPr lang="en-US" sz="2400" dirty="0" smtClean="0">
                <a:latin typeface="Constantia" pitchFamily="18" charset="0"/>
              </a:rPr>
              <a:t>These interactions can involve either revenue or expense for Health Sciences Center (HSC) or Main Campus</a:t>
            </a:r>
          </a:p>
          <a:p>
            <a:pPr>
              <a:buClr>
                <a:schemeClr val="tx1"/>
              </a:buClr>
              <a:buSzTx/>
              <a:buFont typeface="Wingdings" pitchFamily="2" charset="2"/>
              <a:buChar char="ü"/>
            </a:pPr>
            <a:endParaRPr lang="en-US" sz="2400" dirty="0" smtClean="0">
              <a:latin typeface="Constantia" pitchFamily="18" charset="0"/>
            </a:endParaRPr>
          </a:p>
          <a:p>
            <a:pPr>
              <a:buClr>
                <a:schemeClr val="tx1"/>
              </a:buClr>
              <a:buSzTx/>
              <a:buFont typeface="Wingdings" pitchFamily="2" charset="2"/>
              <a:buChar char="ü"/>
            </a:pPr>
            <a:r>
              <a:rPr lang="en-US" sz="2400" dirty="0" smtClean="0">
                <a:latin typeface="Constantia" pitchFamily="18" charset="0"/>
              </a:rPr>
              <a:t>UH, SRMC, UNMMG, UNM / HSC are related entities and these transactions must be tracked separately in order to comply with financial reporting requirements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457200" y="457200"/>
            <a:ext cx="8183880" cy="838200"/>
          </a:xfrm>
        </p:spPr>
        <p:txBody>
          <a:bodyPr/>
          <a:lstStyle/>
          <a:p>
            <a:pPr algn="ctr"/>
            <a:r>
              <a:rPr lang="en-US" dirty="0" smtClean="0"/>
              <a:t>When UH bills HSC</a:t>
            </a:r>
          </a:p>
        </p:txBody>
      </p:sp>
      <p:sp>
        <p:nvSpPr>
          <p:cNvPr id="3" name="Content Placeholder 2"/>
          <p:cNvSpPr>
            <a:spLocks noGrp="1"/>
          </p:cNvSpPr>
          <p:nvPr>
            <p:ph idx="1"/>
          </p:nvPr>
        </p:nvSpPr>
        <p:spPr>
          <a:xfrm>
            <a:off x="502920" y="1600200"/>
            <a:ext cx="8183880" cy="4187952"/>
          </a:xfrm>
        </p:spPr>
        <p:txBody>
          <a:bodyPr>
            <a:normAutofit/>
          </a:bodyPr>
          <a:lstStyle/>
          <a:p>
            <a:pPr>
              <a:buFont typeface="Wingdings 2" pitchFamily="18" charset="2"/>
              <a:buNone/>
            </a:pPr>
            <a:r>
              <a:rPr lang="en-US" b="1" dirty="0" smtClean="0"/>
              <a:t>Invoice numbers that begin with:</a:t>
            </a:r>
          </a:p>
          <a:p>
            <a:pPr>
              <a:buFont typeface="Wingdings 2" pitchFamily="18" charset="2"/>
              <a:buNone/>
            </a:pPr>
            <a:endParaRPr lang="en-US" b="1" dirty="0" smtClean="0"/>
          </a:p>
          <a:p>
            <a:pPr>
              <a:buClr>
                <a:schemeClr val="tx1"/>
              </a:buClr>
              <a:buFont typeface="Wingdings" pitchFamily="2" charset="2"/>
              <a:buChar char="ü"/>
            </a:pPr>
            <a:r>
              <a:rPr lang="en-US" sz="3600" b="1" dirty="0" smtClean="0">
                <a:latin typeface="Constantia" pitchFamily="18" charset="0"/>
              </a:rPr>
              <a:t>BL </a:t>
            </a:r>
            <a:r>
              <a:rPr lang="en-US" dirty="0" smtClean="0">
                <a:latin typeface="Constantia" pitchFamily="18" charset="0"/>
              </a:rPr>
              <a:t> are standard invoices</a:t>
            </a:r>
          </a:p>
          <a:p>
            <a:pPr marL="0" indent="0">
              <a:buClr>
                <a:schemeClr val="tx1"/>
              </a:buClr>
              <a:buNone/>
            </a:pPr>
            <a:endParaRPr lang="en-US" dirty="0" smtClean="0">
              <a:latin typeface="Constantia" pitchFamily="18" charset="0"/>
            </a:endParaRPr>
          </a:p>
          <a:p>
            <a:pPr>
              <a:buClr>
                <a:schemeClr val="tx1"/>
              </a:buClr>
              <a:buFont typeface="Wingdings" pitchFamily="2" charset="2"/>
              <a:buChar char="ü"/>
            </a:pPr>
            <a:r>
              <a:rPr lang="en-US" sz="3600" b="1" dirty="0" smtClean="0">
                <a:latin typeface="Constantia" pitchFamily="18" charset="0"/>
              </a:rPr>
              <a:t>BM </a:t>
            </a:r>
            <a:r>
              <a:rPr lang="en-US" dirty="0" smtClean="0">
                <a:latin typeface="Constantia" pitchFamily="18" charset="0"/>
              </a:rPr>
              <a:t>are credit adjustments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533400" y="228600"/>
            <a:ext cx="8183880" cy="1051560"/>
          </a:xfrm>
        </p:spPr>
        <p:txBody>
          <a:bodyPr/>
          <a:lstStyle/>
          <a:p>
            <a:pPr algn="ctr"/>
            <a:r>
              <a:rPr lang="en-US" dirty="0" smtClean="0"/>
              <a:t>When UH bills HSC</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00200"/>
            <a:ext cx="8089503" cy="345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val 4"/>
          <p:cNvSpPr>
            <a:spLocks noChangeArrowheads="1"/>
          </p:cNvSpPr>
          <p:nvPr/>
        </p:nvSpPr>
        <p:spPr bwMode="auto">
          <a:xfrm>
            <a:off x="2743200" y="4267200"/>
            <a:ext cx="838200" cy="609600"/>
          </a:xfrm>
          <a:prstGeom prst="ellipse">
            <a:avLst/>
          </a:prstGeom>
          <a:noFill/>
          <a:ln w="25400">
            <a:solidFill>
              <a:srgbClr val="FF0000"/>
            </a:solidFill>
            <a:round/>
            <a:headEnd/>
            <a:tailEnd/>
          </a:ln>
        </p:spPr>
        <p:txBody>
          <a:bodyPr/>
          <a:lstStyle/>
          <a:p>
            <a:endParaRPr lang="en-US"/>
          </a:p>
        </p:txBody>
      </p:sp>
      <p:sp>
        <p:nvSpPr>
          <p:cNvPr id="10" name="Oval 4"/>
          <p:cNvSpPr>
            <a:spLocks noChangeArrowheads="1"/>
          </p:cNvSpPr>
          <p:nvPr/>
        </p:nvSpPr>
        <p:spPr bwMode="auto">
          <a:xfrm>
            <a:off x="3722914" y="4191000"/>
            <a:ext cx="696686" cy="685800"/>
          </a:xfrm>
          <a:prstGeom prst="ellipse">
            <a:avLst/>
          </a:prstGeom>
          <a:noFill/>
          <a:ln w="25400">
            <a:solidFill>
              <a:srgbClr val="FF0000"/>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98160" y="457200"/>
            <a:ext cx="8229600" cy="895350"/>
          </a:xfrm>
        </p:spPr>
        <p:txBody>
          <a:bodyPr/>
          <a:lstStyle/>
          <a:p>
            <a:pPr algn="ctr"/>
            <a:r>
              <a:rPr lang="en-US" dirty="0" smtClean="0"/>
              <a:t>Clinical Trials Billing</a:t>
            </a:r>
          </a:p>
        </p:txBody>
      </p:sp>
      <p:sp useBgFill="1">
        <p:nvSpPr>
          <p:cNvPr id="32771" name="TextBox 5"/>
          <p:cNvSpPr txBox="1">
            <a:spLocks noChangeArrowheads="1"/>
          </p:cNvSpPr>
          <p:nvPr/>
        </p:nvSpPr>
        <p:spPr bwMode="auto">
          <a:xfrm>
            <a:off x="381000" y="2209800"/>
            <a:ext cx="5638800" cy="1800225"/>
          </a:xfrm>
          <a:prstGeom prst="rect">
            <a:avLst/>
          </a:prstGeom>
          <a:ln w="9525">
            <a:noFill/>
            <a:miter lim="800000"/>
            <a:headEnd/>
            <a:tailEnd/>
          </a:ln>
        </p:spPr>
        <p:txBody>
          <a:bodyPr>
            <a:spAutoFit/>
          </a:bodyPr>
          <a:lstStyle/>
          <a:p>
            <a:r>
              <a:rPr lang="en-US" sz="2800" dirty="0">
                <a:latin typeface="Constantia" pitchFamily="18" charset="0"/>
              </a:rPr>
              <a:t>Subjects frequently have certain medical tests completed, such as EKGs, blood test, chest x-rays and other imaging studies.</a:t>
            </a:r>
            <a:endParaRPr lang="en-US" sz="2600" b="1" dirty="0">
              <a:latin typeface="Constantia" pitchFamily="18" charset="0"/>
            </a:endParaRPr>
          </a:p>
        </p:txBody>
      </p:sp>
      <p:pic>
        <p:nvPicPr>
          <p:cNvPr id="31746" name="Picture 2" descr="http://www.meddean.luc.edu/lumen/MedEd/hmps/ekg.jpg"/>
          <p:cNvPicPr>
            <a:picLocks noChangeAspect="1" noChangeArrowheads="1"/>
          </p:cNvPicPr>
          <p:nvPr/>
        </p:nvPicPr>
        <p:blipFill>
          <a:blip r:embed="rId3"/>
          <a:srcRect/>
          <a:stretch>
            <a:fillRect/>
          </a:stretch>
        </p:blipFill>
        <p:spPr bwMode="auto">
          <a:xfrm rot="-1169403">
            <a:off x="1181304" y="4382971"/>
            <a:ext cx="1843088" cy="1371600"/>
          </a:xfrm>
          <a:prstGeom prst="rect">
            <a:avLst/>
          </a:prstGeom>
          <a:noFill/>
          <a:ln w="9525">
            <a:noFill/>
            <a:miter lim="800000"/>
            <a:headEnd/>
            <a:tailEnd/>
          </a:ln>
        </p:spPr>
      </p:pic>
      <p:pic>
        <p:nvPicPr>
          <p:cNvPr id="31750" name="Picture 6" descr="http://medinfo.ufl.edu/year1/rad6190/images/pa_chest_xray.gif"/>
          <p:cNvPicPr>
            <a:picLocks noChangeAspect="1" noChangeArrowheads="1"/>
          </p:cNvPicPr>
          <p:nvPr/>
        </p:nvPicPr>
        <p:blipFill>
          <a:blip r:embed="rId4"/>
          <a:srcRect/>
          <a:stretch>
            <a:fillRect/>
          </a:stretch>
        </p:blipFill>
        <p:spPr bwMode="auto">
          <a:xfrm>
            <a:off x="4648200" y="4419600"/>
            <a:ext cx="2147888" cy="1752600"/>
          </a:xfrm>
          <a:prstGeom prst="rect">
            <a:avLst/>
          </a:prstGeom>
          <a:noFill/>
          <a:ln w="9525">
            <a:noFill/>
            <a:miter lim="800000"/>
            <a:headEnd/>
            <a:tailEnd/>
          </a:ln>
        </p:spPr>
      </p:pic>
      <p:pic>
        <p:nvPicPr>
          <p:cNvPr id="31752" name="Picture 8" descr="http://www.labtestsonline.org/lab/photo/images/needle_in.jpg"/>
          <p:cNvPicPr>
            <a:picLocks noChangeAspect="1" noChangeArrowheads="1"/>
          </p:cNvPicPr>
          <p:nvPr/>
        </p:nvPicPr>
        <p:blipFill>
          <a:blip r:embed="rId5"/>
          <a:srcRect/>
          <a:stretch>
            <a:fillRect/>
          </a:stretch>
        </p:blipFill>
        <p:spPr bwMode="auto">
          <a:xfrm rot="939792">
            <a:off x="6391275" y="2171700"/>
            <a:ext cx="2160588" cy="1600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457200" y="457200"/>
            <a:ext cx="8153400" cy="895350"/>
          </a:xfrm>
        </p:spPr>
        <p:txBody>
          <a:bodyPr/>
          <a:lstStyle/>
          <a:p>
            <a:pPr algn="ctr"/>
            <a:r>
              <a:rPr lang="en-US" dirty="0" smtClean="0"/>
              <a:t>Clinical Trials Billing</a:t>
            </a:r>
          </a:p>
        </p:txBody>
      </p:sp>
      <p:sp>
        <p:nvSpPr>
          <p:cNvPr id="3" name="Content Placeholder 2"/>
          <p:cNvSpPr>
            <a:spLocks noGrp="1"/>
          </p:cNvSpPr>
          <p:nvPr>
            <p:ph idx="1"/>
          </p:nvPr>
        </p:nvSpPr>
        <p:spPr>
          <a:xfrm>
            <a:off x="457200" y="1295400"/>
            <a:ext cx="8229600" cy="4724400"/>
          </a:xfrm>
        </p:spPr>
        <p:txBody>
          <a:bodyPr>
            <a:normAutofit/>
          </a:bodyPr>
          <a:lstStyle/>
          <a:p>
            <a:pPr>
              <a:buClr>
                <a:schemeClr val="tx1"/>
              </a:buClr>
              <a:buFont typeface="Wingdings" pitchFamily="2" charset="2"/>
              <a:buChar char="ü"/>
            </a:pPr>
            <a:r>
              <a:rPr lang="en-US" sz="2600" dirty="0" smtClean="0">
                <a:latin typeface="Constantia" pitchFamily="18" charset="0"/>
              </a:rPr>
              <a:t>The clinical trial, not the patient is billed</a:t>
            </a:r>
          </a:p>
          <a:p>
            <a:pPr>
              <a:buClr>
                <a:schemeClr val="tx1"/>
              </a:buClr>
              <a:buFont typeface="Wingdings" pitchFamily="2" charset="2"/>
              <a:buChar char="ü"/>
            </a:pPr>
            <a:endParaRPr lang="en-US" sz="2600" dirty="0" smtClean="0">
              <a:latin typeface="Constantia" pitchFamily="18" charset="0"/>
            </a:endParaRPr>
          </a:p>
          <a:p>
            <a:pPr>
              <a:buClr>
                <a:schemeClr val="tx1"/>
              </a:buClr>
              <a:buFont typeface="Wingdings" pitchFamily="2" charset="2"/>
              <a:buChar char="ü"/>
            </a:pPr>
            <a:r>
              <a:rPr lang="en-US" sz="2600" dirty="0" smtClean="0">
                <a:latin typeface="Constantia" pitchFamily="18" charset="0"/>
              </a:rPr>
              <a:t>Hospital guarantor number beginning with 9999 is assigned the clinical trial and used</a:t>
            </a:r>
          </a:p>
          <a:p>
            <a:pPr>
              <a:buClr>
                <a:schemeClr val="tx1"/>
              </a:buClr>
              <a:buFont typeface="Wingdings" pitchFamily="2" charset="2"/>
              <a:buChar char="ü"/>
            </a:pPr>
            <a:endParaRPr lang="en-US" sz="2600" dirty="0" smtClean="0">
              <a:latin typeface="Constantia" pitchFamily="18" charset="0"/>
            </a:endParaRPr>
          </a:p>
          <a:p>
            <a:pPr>
              <a:buClr>
                <a:schemeClr val="tx1"/>
              </a:buClr>
              <a:buFont typeface="Wingdings" pitchFamily="2" charset="2"/>
              <a:buChar char="ü"/>
            </a:pPr>
            <a:r>
              <a:rPr lang="en-US" sz="2600" dirty="0" smtClean="0">
                <a:latin typeface="Constantia" pitchFamily="18" charset="0"/>
              </a:rPr>
              <a:t>A Referral Billing Questionnaire is completed before services can be provided at UH</a:t>
            </a:r>
          </a:p>
          <a:p>
            <a:pPr>
              <a:buClr>
                <a:schemeClr val="tx1"/>
              </a:buClr>
              <a:buFont typeface="Wingdings" pitchFamily="2" charset="2"/>
              <a:buChar char="ü"/>
            </a:pPr>
            <a:endParaRPr lang="en-US" sz="2600" dirty="0" smtClean="0">
              <a:latin typeface="Constantia" pitchFamily="18" charset="0"/>
            </a:endParaRPr>
          </a:p>
          <a:p>
            <a:pPr>
              <a:buClr>
                <a:schemeClr val="tx1"/>
              </a:buClr>
              <a:buFont typeface="Wingdings" pitchFamily="2" charset="2"/>
              <a:buChar char="ü"/>
            </a:pPr>
            <a:r>
              <a:rPr lang="en-US" sz="2600" dirty="0" smtClean="0">
                <a:latin typeface="Constantia" pitchFamily="18" charset="0"/>
              </a:rPr>
              <a:t>The Referral Billing Questionnaire details what services can be provided and billed to the clinical trial</a:t>
            </a:r>
          </a:p>
          <a:p>
            <a:pPr>
              <a:buFont typeface="Wingdings" pitchFamily="2" charset="2"/>
              <a:buChar char="ü"/>
            </a:pPr>
            <a:endParaRPr lang="en-US" dirty="0" smtClean="0"/>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457200" y="381000"/>
            <a:ext cx="8153400" cy="895350"/>
          </a:xfrm>
        </p:spPr>
        <p:txBody>
          <a:bodyPr/>
          <a:lstStyle/>
          <a:p>
            <a:pPr algn="ctr"/>
            <a:r>
              <a:rPr lang="en-US" dirty="0" smtClean="0"/>
              <a:t>Clinical Trials Billing</a:t>
            </a:r>
          </a:p>
        </p:txBody>
      </p:sp>
      <p:sp>
        <p:nvSpPr>
          <p:cNvPr id="3" name="Content Placeholder 2"/>
          <p:cNvSpPr>
            <a:spLocks noGrp="1"/>
          </p:cNvSpPr>
          <p:nvPr>
            <p:ph idx="1"/>
          </p:nvPr>
        </p:nvSpPr>
        <p:spPr>
          <a:xfrm>
            <a:off x="457200" y="1600200"/>
            <a:ext cx="8229600" cy="4724400"/>
          </a:xfrm>
        </p:spPr>
        <p:txBody>
          <a:bodyPr>
            <a:normAutofit fontScale="92500" lnSpcReduction="20000"/>
          </a:bodyPr>
          <a:lstStyle/>
          <a:p>
            <a:pPr>
              <a:buClr>
                <a:schemeClr val="tx1"/>
              </a:buClr>
              <a:buFont typeface="Wingdings" pitchFamily="2" charset="2"/>
              <a:buChar char="ü"/>
            </a:pPr>
            <a:r>
              <a:rPr lang="en-US" sz="2600" dirty="0" smtClean="0"/>
              <a:t>Timely UH invoice review is critical</a:t>
            </a:r>
          </a:p>
          <a:p>
            <a:pPr>
              <a:buClr>
                <a:schemeClr val="tx1"/>
              </a:buClr>
              <a:buFont typeface="Wingdings" pitchFamily="2" charset="2"/>
              <a:buChar char="ü"/>
            </a:pPr>
            <a:endParaRPr lang="en-US" sz="2600" dirty="0" smtClean="0"/>
          </a:p>
          <a:p>
            <a:pPr>
              <a:buClr>
                <a:schemeClr val="tx1"/>
              </a:buClr>
              <a:buFont typeface="Wingdings" pitchFamily="2" charset="2"/>
              <a:buChar char="ü"/>
            </a:pPr>
            <a:r>
              <a:rPr lang="en-US" sz="2600" dirty="0" smtClean="0"/>
              <a:t>Incorrect invoices charges must be reversed from the clinical trial</a:t>
            </a:r>
          </a:p>
          <a:p>
            <a:pPr>
              <a:buClr>
                <a:schemeClr val="tx1"/>
              </a:buClr>
              <a:buFont typeface="Wingdings" pitchFamily="2" charset="2"/>
              <a:buChar char="ü"/>
            </a:pPr>
            <a:endParaRPr lang="en-US" sz="2600" dirty="0" smtClean="0"/>
          </a:p>
          <a:p>
            <a:pPr>
              <a:buClr>
                <a:schemeClr val="tx1"/>
              </a:buClr>
              <a:buFont typeface="Wingdings" pitchFamily="2" charset="2"/>
              <a:buChar char="ü"/>
            </a:pPr>
            <a:r>
              <a:rPr lang="en-US" sz="2600" dirty="0" smtClean="0"/>
              <a:t>Many </a:t>
            </a:r>
            <a:r>
              <a:rPr lang="en-US" sz="2600" dirty="0" err="1" smtClean="0"/>
              <a:t>payors</a:t>
            </a:r>
            <a:r>
              <a:rPr lang="en-US" sz="2600" dirty="0" smtClean="0"/>
              <a:t> (</a:t>
            </a:r>
            <a:r>
              <a:rPr lang="en-US" sz="2600" dirty="0" err="1" smtClean="0"/>
              <a:t>ie</a:t>
            </a:r>
            <a:r>
              <a:rPr lang="en-US" sz="2600" dirty="0" smtClean="0"/>
              <a:t>: patient’s insurance company) have 90 day windows during which billing must occur</a:t>
            </a:r>
          </a:p>
          <a:p>
            <a:pPr marL="0" indent="0">
              <a:buClr>
                <a:schemeClr val="tx1"/>
              </a:buClr>
              <a:buNone/>
            </a:pPr>
            <a:endParaRPr lang="en-US" sz="2600" dirty="0" smtClean="0"/>
          </a:p>
          <a:p>
            <a:pPr>
              <a:buClr>
                <a:schemeClr val="tx1"/>
              </a:buClr>
              <a:buFont typeface="Wingdings" pitchFamily="2" charset="2"/>
              <a:buChar char="ü"/>
            </a:pPr>
            <a:r>
              <a:rPr lang="en-US" sz="2600" dirty="0" smtClean="0"/>
              <a:t>UH bills charges from the prior month.  </a:t>
            </a:r>
            <a:r>
              <a:rPr lang="en-US" b="1" dirty="0" smtClean="0"/>
              <a:t>Frequently  less than 60 days remain once the department is invoiced for UH to invoice another </a:t>
            </a:r>
            <a:r>
              <a:rPr lang="en-US" b="1" dirty="0" err="1" smtClean="0"/>
              <a:t>payor</a:t>
            </a:r>
            <a:endParaRPr lang="en-US" b="1" dirty="0" smtClean="0"/>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457200" y="304800"/>
            <a:ext cx="8229600" cy="895350"/>
          </a:xfrm>
        </p:spPr>
        <p:txBody>
          <a:bodyPr>
            <a:normAutofit fontScale="90000"/>
          </a:bodyPr>
          <a:lstStyle/>
          <a:p>
            <a:pPr algn="ctr"/>
            <a:r>
              <a:rPr lang="en-US" dirty="0" smtClean="0"/>
              <a:t>Internal Requisition- UH bills HSC</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6175" y="1239157"/>
            <a:ext cx="4464050" cy="519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36" name="Oval 2"/>
          <p:cNvSpPr>
            <a:spLocks noChangeArrowheads="1"/>
          </p:cNvSpPr>
          <p:nvPr/>
        </p:nvSpPr>
        <p:spPr bwMode="auto">
          <a:xfrm>
            <a:off x="3886200" y="1600200"/>
            <a:ext cx="762000" cy="228600"/>
          </a:xfrm>
          <a:prstGeom prst="ellipse">
            <a:avLst/>
          </a:prstGeom>
          <a:noFill/>
          <a:ln w="25400">
            <a:solidFill>
              <a:srgbClr val="FF0000"/>
            </a:solidFill>
            <a:round/>
            <a:headEnd/>
            <a:tailEnd/>
          </a:ln>
        </p:spPr>
        <p:txBody>
          <a:bodyPr/>
          <a:lstStyle/>
          <a:p>
            <a:endParaRPr lang="en-US"/>
          </a:p>
        </p:txBody>
      </p:sp>
      <p:sp>
        <p:nvSpPr>
          <p:cNvPr id="44037" name="Oval 2"/>
          <p:cNvSpPr>
            <a:spLocks noChangeArrowheads="1"/>
          </p:cNvSpPr>
          <p:nvPr/>
        </p:nvSpPr>
        <p:spPr bwMode="auto">
          <a:xfrm>
            <a:off x="6466114" y="5671457"/>
            <a:ext cx="239486" cy="762000"/>
          </a:xfrm>
          <a:prstGeom prst="ellipse">
            <a:avLst/>
          </a:prstGeom>
          <a:noFill/>
          <a:ln w="25400">
            <a:solidFill>
              <a:srgbClr val="FF0000"/>
            </a:solidFill>
            <a:round/>
            <a:headEnd/>
            <a:tailEnd/>
          </a:ln>
        </p:spPr>
        <p:txBody>
          <a:bodyPr/>
          <a:lstStyle/>
          <a:p>
            <a:endParaRPr lang="en-US"/>
          </a:p>
        </p:txBody>
      </p:sp>
      <p:sp>
        <p:nvSpPr>
          <p:cNvPr id="44038" name="Rectangle 5"/>
          <p:cNvSpPr>
            <a:spLocks noChangeArrowheads="1"/>
          </p:cNvSpPr>
          <p:nvPr/>
        </p:nvSpPr>
        <p:spPr bwMode="auto">
          <a:xfrm>
            <a:off x="3733800" y="5715000"/>
            <a:ext cx="1143000" cy="152400"/>
          </a:xfrm>
          <a:prstGeom prst="rect">
            <a:avLst/>
          </a:prstGeom>
          <a:solidFill>
            <a:srgbClr val="000000"/>
          </a:solidFill>
          <a:ln w="9525">
            <a:solidFill>
              <a:srgbClr val="000000"/>
            </a:solidFill>
            <a:miter lim="800000"/>
            <a:headEnd/>
            <a:tailEnd/>
          </a:ln>
        </p:spPr>
        <p:txBody>
          <a:bodyPr/>
          <a:lstStyle/>
          <a:p>
            <a:endParaRPr lang="en-US"/>
          </a:p>
        </p:txBody>
      </p:sp>
      <p:sp>
        <p:nvSpPr>
          <p:cNvPr id="10" name="Oval 2"/>
          <p:cNvSpPr>
            <a:spLocks noChangeArrowheads="1"/>
          </p:cNvSpPr>
          <p:nvPr/>
        </p:nvSpPr>
        <p:spPr bwMode="auto">
          <a:xfrm>
            <a:off x="2819400" y="3505200"/>
            <a:ext cx="914400" cy="304800"/>
          </a:xfrm>
          <a:prstGeom prst="ellipse">
            <a:avLst/>
          </a:prstGeom>
          <a:noFill/>
          <a:ln w="25400">
            <a:solidFill>
              <a:srgbClr val="FF0000"/>
            </a:solidFill>
            <a:round/>
            <a:headEnd/>
            <a:tailEnd/>
          </a:ln>
        </p:spPr>
        <p:txBody>
          <a:bodyPr/>
          <a:lstStyle/>
          <a:p>
            <a:endParaRPr lang="en-US"/>
          </a:p>
        </p:txBody>
      </p:sp>
      <p:sp>
        <p:nvSpPr>
          <p:cNvPr id="12" name="Oval 2"/>
          <p:cNvSpPr>
            <a:spLocks noChangeArrowheads="1"/>
          </p:cNvSpPr>
          <p:nvPr/>
        </p:nvSpPr>
        <p:spPr bwMode="auto">
          <a:xfrm>
            <a:off x="4419600" y="2895600"/>
            <a:ext cx="2046514" cy="304800"/>
          </a:xfrm>
          <a:prstGeom prst="ellipse">
            <a:avLst/>
          </a:prstGeom>
          <a:noFill/>
          <a:ln w="25400">
            <a:solidFill>
              <a:srgbClr val="FF0000"/>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0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animBg="1"/>
      <p:bldP spid="44037" grpId="0" animBg="1"/>
      <p:bldP spid="10"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5105400" y="457199"/>
            <a:ext cx="3581400" cy="1219201"/>
          </a:xfrm>
        </p:spPr>
        <p:txBody>
          <a:bodyPr>
            <a:normAutofit/>
          </a:bodyPr>
          <a:lstStyle/>
          <a:p>
            <a:pPr algn="ctr"/>
            <a:r>
              <a:rPr lang="en-US" dirty="0" smtClean="0"/>
              <a:t>Invoice - UH bills HSC</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072" y="457200"/>
            <a:ext cx="4445000" cy="582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3"/>
          <p:cNvSpPr>
            <a:spLocks noChangeArrowheads="1"/>
          </p:cNvSpPr>
          <p:nvPr/>
        </p:nvSpPr>
        <p:spPr bwMode="auto">
          <a:xfrm>
            <a:off x="1219200" y="1785256"/>
            <a:ext cx="457200" cy="152400"/>
          </a:xfrm>
          <a:prstGeom prst="ellipse">
            <a:avLst/>
          </a:prstGeom>
          <a:noFill/>
          <a:ln w="25400">
            <a:solidFill>
              <a:srgbClr val="FF0000"/>
            </a:solidFill>
            <a:round/>
            <a:headEnd/>
            <a:tailEnd/>
          </a:ln>
        </p:spPr>
        <p:txBody>
          <a:bodyPr/>
          <a:lstStyle/>
          <a:p>
            <a:endParaRPr lang="en-US"/>
          </a:p>
        </p:txBody>
      </p:sp>
      <p:sp>
        <p:nvSpPr>
          <p:cNvPr id="15" name="Text Box 2"/>
          <p:cNvSpPr txBox="1">
            <a:spLocks noChangeArrowheads="1"/>
          </p:cNvSpPr>
          <p:nvPr/>
        </p:nvSpPr>
        <p:spPr bwMode="auto">
          <a:xfrm>
            <a:off x="2495550" y="3156179"/>
            <a:ext cx="1371600" cy="652463"/>
          </a:xfrm>
          <a:prstGeom prst="rect">
            <a:avLst/>
          </a:prstGeom>
          <a:noFill/>
          <a:ln w="3175">
            <a:solidFill>
              <a:schemeClr val="tx1"/>
            </a:solidFill>
            <a:miter lim="800000"/>
            <a:headEnd/>
            <a:tailEnd/>
          </a:ln>
        </p:spPr>
        <p:txBody>
          <a:bodyPr/>
          <a:lstStyle/>
          <a:p>
            <a:pPr>
              <a:spcAft>
                <a:spcPts val="1000"/>
              </a:spcAft>
            </a:pPr>
            <a:r>
              <a:rPr lang="en-US" sz="1100" b="1" dirty="0">
                <a:solidFill>
                  <a:srgbClr val="FF0000"/>
                </a:solidFill>
                <a:latin typeface="Calibri" pitchFamily="34" charset="0"/>
              </a:rPr>
              <a:t>Index and account code for posting in Banner</a:t>
            </a:r>
            <a:endParaRPr lang="en-US" dirty="0"/>
          </a:p>
        </p:txBody>
      </p:sp>
      <p:sp>
        <p:nvSpPr>
          <p:cNvPr id="48142" name="Line 14"/>
          <p:cNvSpPr>
            <a:spLocks noChangeShapeType="1"/>
          </p:cNvSpPr>
          <p:nvPr/>
        </p:nvSpPr>
        <p:spPr bwMode="auto">
          <a:xfrm>
            <a:off x="1333500" y="1219539"/>
            <a:ext cx="685800" cy="0"/>
          </a:xfrm>
          <a:prstGeom prst="line">
            <a:avLst/>
          </a:prstGeom>
          <a:noFill/>
          <a:ln w="9525">
            <a:solidFill>
              <a:schemeClr val="tx1"/>
            </a:solidFill>
            <a:round/>
            <a:headEnd/>
            <a:tailEnd type="triangle" w="med" len="med"/>
          </a:ln>
        </p:spPr>
        <p:txBody>
          <a:bodyPr/>
          <a:lstStyle/>
          <a:p>
            <a:endParaRPr lang="en-US"/>
          </a:p>
        </p:txBody>
      </p:sp>
      <p:sp>
        <p:nvSpPr>
          <p:cNvPr id="16" name="Line 14"/>
          <p:cNvSpPr>
            <a:spLocks noChangeShapeType="1"/>
          </p:cNvSpPr>
          <p:nvPr/>
        </p:nvSpPr>
        <p:spPr bwMode="auto">
          <a:xfrm flipH="1" flipV="1">
            <a:off x="1183821" y="2286000"/>
            <a:ext cx="1306966" cy="1143000"/>
          </a:xfrm>
          <a:prstGeom prst="line">
            <a:avLst/>
          </a:prstGeom>
          <a:noFill/>
          <a:ln w="9525">
            <a:solidFill>
              <a:schemeClr val="tx1"/>
            </a:solidFill>
            <a:round/>
            <a:headEnd/>
            <a:tailEnd type="triangle" w="med" len="med"/>
          </a:ln>
        </p:spPr>
        <p:txBody>
          <a:bodyPr/>
          <a:lstStyle/>
          <a:p>
            <a:endParaRPr lang="en-US"/>
          </a:p>
        </p:txBody>
      </p:sp>
      <p:sp>
        <p:nvSpPr>
          <p:cNvPr id="17" name="Oval 3"/>
          <p:cNvSpPr>
            <a:spLocks noChangeArrowheads="1"/>
          </p:cNvSpPr>
          <p:nvPr/>
        </p:nvSpPr>
        <p:spPr bwMode="auto">
          <a:xfrm>
            <a:off x="685800" y="2133600"/>
            <a:ext cx="685800" cy="152400"/>
          </a:xfrm>
          <a:prstGeom prst="ellipse">
            <a:avLst/>
          </a:prstGeom>
          <a:noFill/>
          <a:ln w="25400">
            <a:solidFill>
              <a:srgbClr val="FF0000"/>
            </a:solidFill>
            <a:round/>
            <a:headEnd/>
            <a:tailEnd/>
          </a:ln>
        </p:spPr>
        <p:txBody>
          <a:bodyPr/>
          <a:lstStyle/>
          <a:p>
            <a:endParaRPr lang="en-US"/>
          </a:p>
        </p:txBody>
      </p:sp>
      <p:sp>
        <p:nvSpPr>
          <p:cNvPr id="18" name="Oval 3"/>
          <p:cNvSpPr>
            <a:spLocks noChangeArrowheads="1"/>
          </p:cNvSpPr>
          <p:nvPr/>
        </p:nvSpPr>
        <p:spPr bwMode="auto">
          <a:xfrm>
            <a:off x="2019300" y="1066800"/>
            <a:ext cx="952500" cy="304799"/>
          </a:xfrm>
          <a:prstGeom prst="ellipse">
            <a:avLst/>
          </a:prstGeom>
          <a:noFill/>
          <a:ln w="25400">
            <a:solidFill>
              <a:srgbClr val="FF0000"/>
            </a:solidFill>
            <a:round/>
            <a:headEnd/>
            <a:tailEnd/>
          </a:ln>
        </p:spPr>
        <p:txBody>
          <a:bodyPr/>
          <a:lstStyle/>
          <a:p>
            <a:endParaRPr lang="en-US"/>
          </a:p>
        </p:txBody>
      </p:sp>
      <p:sp>
        <p:nvSpPr>
          <p:cNvPr id="44034" name="Text Box 2"/>
          <p:cNvSpPr txBox="1">
            <a:spLocks noChangeArrowheads="1"/>
          </p:cNvSpPr>
          <p:nvPr/>
        </p:nvSpPr>
        <p:spPr bwMode="auto">
          <a:xfrm>
            <a:off x="2019300" y="1568223"/>
            <a:ext cx="942975" cy="554832"/>
          </a:xfrm>
          <a:prstGeom prst="rect">
            <a:avLst/>
          </a:prstGeom>
          <a:noFill/>
          <a:ln w="3175">
            <a:solidFill>
              <a:schemeClr val="tx1"/>
            </a:solidFill>
            <a:miter lim="800000"/>
            <a:headEnd/>
            <a:tailEnd/>
          </a:ln>
        </p:spPr>
        <p:txBody>
          <a:bodyPr/>
          <a:lstStyle/>
          <a:p>
            <a:pPr>
              <a:spcAft>
                <a:spcPts val="1000"/>
              </a:spcAft>
            </a:pPr>
            <a:r>
              <a:rPr lang="en-US" sz="1100" b="1" dirty="0" smtClean="0">
                <a:solidFill>
                  <a:srgbClr val="FF0000"/>
                </a:solidFill>
                <a:latin typeface="Calibri" pitchFamily="34" charset="0"/>
              </a:rPr>
              <a:t>UH’s Vendor Number</a:t>
            </a:r>
            <a:endParaRPr lang="en-US" dirty="0"/>
          </a:p>
        </p:txBody>
      </p:sp>
      <p:sp>
        <p:nvSpPr>
          <p:cNvPr id="48141" name="Line 13"/>
          <p:cNvSpPr>
            <a:spLocks noChangeShapeType="1"/>
          </p:cNvSpPr>
          <p:nvPr/>
        </p:nvSpPr>
        <p:spPr bwMode="auto">
          <a:xfrm flipH="1">
            <a:off x="1654629" y="1823526"/>
            <a:ext cx="364671" cy="0"/>
          </a:xfrm>
          <a:prstGeom prst="line">
            <a:avLst/>
          </a:prstGeom>
          <a:noFill/>
          <a:ln w="9525">
            <a:solidFill>
              <a:schemeClr val="tx1"/>
            </a:solidFill>
            <a:round/>
            <a:headEnd/>
            <a:tailEnd type="triangle" w="med" len="med"/>
          </a:ln>
        </p:spPr>
        <p:txBody>
          <a:bodyPr/>
          <a:lstStyle/>
          <a:p>
            <a:endParaRPr lang="en-US"/>
          </a:p>
        </p:txBody>
      </p:sp>
      <p:sp>
        <p:nvSpPr>
          <p:cNvPr id="19" name="Oval 3"/>
          <p:cNvSpPr>
            <a:spLocks noChangeArrowheads="1"/>
          </p:cNvSpPr>
          <p:nvPr/>
        </p:nvSpPr>
        <p:spPr bwMode="auto">
          <a:xfrm>
            <a:off x="538843" y="5105400"/>
            <a:ext cx="1115786" cy="152400"/>
          </a:xfrm>
          <a:prstGeom prst="ellipse">
            <a:avLst/>
          </a:prstGeom>
          <a:noFill/>
          <a:ln w="25400">
            <a:solidFill>
              <a:srgbClr val="FF0000"/>
            </a:solidFill>
            <a:round/>
            <a:headEnd/>
            <a:tailEnd/>
          </a:ln>
        </p:spPr>
        <p:txBody>
          <a:bodyPr/>
          <a:lstStyle/>
          <a:p>
            <a:endParaRPr lang="en-US"/>
          </a:p>
        </p:txBody>
      </p:sp>
      <p:cxnSp>
        <p:nvCxnSpPr>
          <p:cNvPr id="5" name="Straight Connector 4"/>
          <p:cNvCxnSpPr/>
          <p:nvPr/>
        </p:nvCxnSpPr>
        <p:spPr>
          <a:xfrm flipV="1">
            <a:off x="914400" y="2057400"/>
            <a:ext cx="566057" cy="1054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53143" y="5562600"/>
            <a:ext cx="566057" cy="10545"/>
          </a:xfrm>
          <a:prstGeom prst="line">
            <a:avLst/>
          </a:prstGeom>
        </p:spPr>
        <p:style>
          <a:lnRef idx="1">
            <a:schemeClr val="accent1"/>
          </a:lnRef>
          <a:fillRef idx="0">
            <a:schemeClr val="accent1"/>
          </a:fillRef>
          <a:effectRef idx="0">
            <a:schemeClr val="accent1"/>
          </a:effectRef>
          <a:fontRef idx="minor">
            <a:schemeClr val="tx1"/>
          </a:fontRef>
        </p:style>
      </p:cxnSp>
      <p:sp>
        <p:nvSpPr>
          <p:cNvPr id="20" name="Line 14"/>
          <p:cNvSpPr>
            <a:spLocks noChangeShapeType="1"/>
          </p:cNvSpPr>
          <p:nvPr/>
        </p:nvSpPr>
        <p:spPr bwMode="auto">
          <a:xfrm flipH="1">
            <a:off x="1654628" y="4495800"/>
            <a:ext cx="1526721" cy="609600"/>
          </a:xfrm>
          <a:prstGeom prst="line">
            <a:avLst/>
          </a:prstGeom>
          <a:noFill/>
          <a:ln w="9525">
            <a:solidFill>
              <a:schemeClr val="tx1"/>
            </a:solidFill>
            <a:round/>
            <a:headEnd/>
            <a:tailEnd type="triangle" w="med" len="med"/>
          </a:ln>
        </p:spPr>
        <p:txBody>
          <a:bodyPr/>
          <a:lstStyle/>
          <a:p>
            <a:endParaRPr lang="en-US"/>
          </a:p>
        </p:txBody>
      </p:sp>
      <p:sp>
        <p:nvSpPr>
          <p:cNvPr id="23" name="Text Box 2"/>
          <p:cNvSpPr txBox="1">
            <a:spLocks noChangeArrowheads="1"/>
          </p:cNvSpPr>
          <p:nvPr/>
        </p:nvSpPr>
        <p:spPr bwMode="auto">
          <a:xfrm>
            <a:off x="3181350" y="4169568"/>
            <a:ext cx="1371600" cy="652463"/>
          </a:xfrm>
          <a:prstGeom prst="rect">
            <a:avLst/>
          </a:prstGeom>
          <a:noFill/>
          <a:ln w="3175">
            <a:solidFill>
              <a:schemeClr val="tx1"/>
            </a:solidFill>
            <a:miter lim="800000"/>
            <a:headEnd/>
            <a:tailEnd/>
          </a:ln>
        </p:spPr>
        <p:txBody>
          <a:bodyPr/>
          <a:lstStyle/>
          <a:p>
            <a:pPr>
              <a:spcAft>
                <a:spcPts val="1000"/>
              </a:spcAft>
            </a:pPr>
            <a:r>
              <a:rPr lang="en-US" sz="1100" b="1" dirty="0" smtClean="0">
                <a:solidFill>
                  <a:srgbClr val="FF0000"/>
                </a:solidFill>
                <a:latin typeface="Calibri" pitchFamily="34" charset="0"/>
              </a:rPr>
              <a:t>HSC AR Coordinator processes payment to UH</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81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14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40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P spid="48142" grpId="0" animBg="1"/>
      <p:bldP spid="16" grpId="0" animBg="1"/>
      <p:bldP spid="17" grpId="0" animBg="1"/>
      <p:bldP spid="18" grpId="0" animBg="1"/>
      <p:bldP spid="44034" grpId="0" animBg="1"/>
      <p:bldP spid="48141" grpId="0" animBg="1"/>
      <p:bldP spid="19" grpId="0" animBg="1"/>
      <p:bldP spid="20" grpId="0" animBg="1"/>
      <p:bldP spid="2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533400" y="609600"/>
            <a:ext cx="3429000" cy="895350"/>
          </a:xfrm>
        </p:spPr>
        <p:txBody>
          <a:bodyPr>
            <a:normAutofit fontScale="90000"/>
          </a:bodyPr>
          <a:lstStyle/>
          <a:p>
            <a:r>
              <a:rPr lang="en-US" dirty="0" smtClean="0"/>
              <a:t>General </a:t>
            </a:r>
            <a:br>
              <a:rPr lang="en-US" dirty="0" smtClean="0"/>
            </a:br>
            <a:r>
              <a:rPr lang="en-US" dirty="0" smtClean="0"/>
              <a:t>Guidelines</a:t>
            </a:r>
          </a:p>
        </p:txBody>
      </p:sp>
      <p:sp useBgFill="1">
        <p:nvSpPr>
          <p:cNvPr id="10" name="TextBox 9"/>
          <p:cNvSpPr txBox="1">
            <a:spLocks noChangeArrowheads="1"/>
          </p:cNvSpPr>
          <p:nvPr/>
        </p:nvSpPr>
        <p:spPr bwMode="auto">
          <a:xfrm>
            <a:off x="304800" y="1600200"/>
            <a:ext cx="2590800" cy="4493538"/>
          </a:xfrm>
          <a:prstGeom prst="rect">
            <a:avLst/>
          </a:prstGeom>
          <a:ln w="9525">
            <a:noFill/>
            <a:miter lim="800000"/>
            <a:headEnd/>
            <a:tailEnd/>
          </a:ln>
        </p:spPr>
        <p:txBody>
          <a:bodyPr wrap="square">
            <a:spAutoFit/>
          </a:bodyPr>
          <a:lstStyle/>
          <a:p>
            <a:r>
              <a:rPr lang="en-US" sz="2600" dirty="0">
                <a:latin typeface="Constantia" pitchFamily="18" charset="0"/>
              </a:rPr>
              <a:t>Internal Purchase Requisition are required</a:t>
            </a:r>
          </a:p>
          <a:p>
            <a:endParaRPr lang="en-US" sz="2600" dirty="0">
              <a:latin typeface="Constantia" pitchFamily="18" charset="0"/>
            </a:endParaRPr>
          </a:p>
          <a:p>
            <a:r>
              <a:rPr lang="en-US" sz="2600" dirty="0" smtClean="0">
                <a:latin typeface="Constantia" pitchFamily="18" charset="0"/>
              </a:rPr>
              <a:t>A UNM contact </a:t>
            </a:r>
            <a:r>
              <a:rPr lang="en-US" sz="2600" dirty="0">
                <a:latin typeface="Constantia" pitchFamily="18" charset="0"/>
              </a:rPr>
              <a:t>person </a:t>
            </a:r>
            <a:r>
              <a:rPr lang="en-US" sz="2600" dirty="0" smtClean="0">
                <a:latin typeface="Constantia" pitchFamily="18" charset="0"/>
              </a:rPr>
              <a:t>will be on the invoice</a:t>
            </a:r>
          </a:p>
          <a:p>
            <a:endParaRPr lang="en-US" sz="2600" b="1" dirty="0">
              <a:latin typeface="Constantia" pitchFamily="18" charset="0"/>
            </a:endParaRPr>
          </a:p>
          <a:p>
            <a:r>
              <a:rPr lang="en-US" sz="2600" dirty="0" smtClean="0">
                <a:latin typeface="Constantia" pitchFamily="18" charset="0"/>
              </a:rPr>
              <a:t>Include your mail stop code</a:t>
            </a:r>
            <a:endParaRPr lang="en-US" sz="2600" dirty="0">
              <a:latin typeface="Constantia" pitchFamily="18"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304800"/>
            <a:ext cx="446405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457200" y="457200"/>
            <a:ext cx="8229600" cy="838200"/>
          </a:xfrm>
        </p:spPr>
        <p:txBody>
          <a:bodyPr/>
          <a:lstStyle/>
          <a:p>
            <a:pPr algn="ctr"/>
            <a:r>
              <a:rPr lang="en-US" dirty="0" smtClean="0"/>
              <a:t>Travel Reimbursements</a:t>
            </a:r>
          </a:p>
        </p:txBody>
      </p:sp>
      <p:sp useBgFill="1">
        <p:nvSpPr>
          <p:cNvPr id="5" name="TextBox 4"/>
          <p:cNvSpPr txBox="1">
            <a:spLocks noChangeArrowheads="1"/>
          </p:cNvSpPr>
          <p:nvPr/>
        </p:nvSpPr>
        <p:spPr bwMode="auto">
          <a:xfrm>
            <a:off x="304800" y="1945481"/>
            <a:ext cx="4495800" cy="3693319"/>
          </a:xfrm>
          <a:prstGeom prst="rect">
            <a:avLst/>
          </a:prstGeom>
          <a:ln w="9525">
            <a:noFill/>
            <a:miter lim="800000"/>
            <a:headEnd/>
            <a:tailEnd/>
          </a:ln>
        </p:spPr>
        <p:txBody>
          <a:bodyPr wrap="square">
            <a:spAutoFit/>
          </a:bodyPr>
          <a:lstStyle/>
          <a:p>
            <a:r>
              <a:rPr lang="en-US" sz="2600" dirty="0">
                <a:latin typeface="Constantia" pitchFamily="18" charset="0"/>
              </a:rPr>
              <a:t>UH Traveler submits receipts to UH</a:t>
            </a:r>
          </a:p>
          <a:p>
            <a:endParaRPr lang="en-US" sz="2600" dirty="0">
              <a:latin typeface="Constantia" pitchFamily="18" charset="0"/>
            </a:endParaRPr>
          </a:p>
          <a:p>
            <a:r>
              <a:rPr lang="en-US" sz="2600" dirty="0">
                <a:latin typeface="Constantia" pitchFamily="18" charset="0"/>
              </a:rPr>
              <a:t>Hospital reimburses employee</a:t>
            </a:r>
          </a:p>
          <a:p>
            <a:endParaRPr lang="en-US" sz="2600" dirty="0">
              <a:latin typeface="Constantia" pitchFamily="18" charset="0"/>
            </a:endParaRPr>
          </a:p>
          <a:p>
            <a:r>
              <a:rPr lang="en-US" sz="2600" dirty="0">
                <a:latin typeface="Constantia" pitchFamily="18" charset="0"/>
              </a:rPr>
              <a:t>Hospital bills HSC, using the internal Purchase Requisition generated when the agreement was reached</a:t>
            </a:r>
            <a:r>
              <a:rPr lang="en-US" sz="2600" dirty="0" smtClean="0">
                <a:latin typeface="Constantia" pitchFamily="18" charset="0"/>
              </a:rPr>
              <a:t>.</a:t>
            </a:r>
            <a:endParaRPr lang="en-US" sz="2600" dirty="0">
              <a:latin typeface="Constantia" pitchFamily="18" charset="0"/>
            </a:endParaRPr>
          </a:p>
        </p:txBody>
      </p:sp>
      <p:pic>
        <p:nvPicPr>
          <p:cNvPr id="50180" name="Picture 4" descr="http://useesuccess.com/images/Cartoon%20world.gif"/>
          <p:cNvPicPr>
            <a:picLocks noChangeAspect="1" noChangeArrowheads="1"/>
          </p:cNvPicPr>
          <p:nvPr/>
        </p:nvPicPr>
        <p:blipFill>
          <a:blip r:embed="rId3"/>
          <a:srcRect/>
          <a:stretch>
            <a:fillRect/>
          </a:stretch>
        </p:blipFill>
        <p:spPr bwMode="auto">
          <a:xfrm>
            <a:off x="4876800" y="2209800"/>
            <a:ext cx="3552825" cy="36290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457200" y="457200"/>
            <a:ext cx="8229600" cy="971550"/>
          </a:xfrm>
        </p:spPr>
        <p:txBody>
          <a:bodyPr/>
          <a:lstStyle/>
          <a:p>
            <a:pPr algn="ctr"/>
            <a:r>
              <a:rPr lang="en-US" dirty="0" smtClean="0"/>
              <a:t>UH Catering</a:t>
            </a:r>
          </a:p>
        </p:txBody>
      </p:sp>
      <p:sp useBgFill="1">
        <p:nvSpPr>
          <p:cNvPr id="5" name="TextBox 4"/>
          <p:cNvSpPr txBox="1">
            <a:spLocks noChangeArrowheads="1"/>
          </p:cNvSpPr>
          <p:nvPr/>
        </p:nvSpPr>
        <p:spPr bwMode="auto">
          <a:xfrm>
            <a:off x="228600" y="1447800"/>
            <a:ext cx="4191000" cy="4893647"/>
          </a:xfrm>
          <a:prstGeom prst="rect">
            <a:avLst/>
          </a:prstGeom>
          <a:ln w="9525">
            <a:noFill/>
            <a:miter lim="800000"/>
            <a:headEnd/>
            <a:tailEnd/>
          </a:ln>
        </p:spPr>
        <p:txBody>
          <a:bodyPr wrap="square">
            <a:spAutoFit/>
          </a:bodyPr>
          <a:lstStyle/>
          <a:p>
            <a:r>
              <a:rPr lang="en-US" sz="2600" dirty="0">
                <a:latin typeface="Constantia" pitchFamily="18" charset="0"/>
              </a:rPr>
              <a:t>Internal Purchase Requisition Required </a:t>
            </a:r>
          </a:p>
          <a:p>
            <a:endParaRPr lang="en-US" sz="2600" dirty="0">
              <a:latin typeface="Constantia" pitchFamily="18" charset="0"/>
            </a:endParaRPr>
          </a:p>
          <a:p>
            <a:r>
              <a:rPr lang="en-US" sz="2600" dirty="0">
                <a:latin typeface="Constantia" pitchFamily="18" charset="0"/>
              </a:rPr>
              <a:t>HSC Unrestricted Accounting reviews the invoices</a:t>
            </a:r>
          </a:p>
          <a:p>
            <a:endParaRPr lang="en-US" sz="2600" dirty="0">
              <a:latin typeface="Constantia" pitchFamily="18" charset="0"/>
            </a:endParaRPr>
          </a:p>
          <a:p>
            <a:r>
              <a:rPr lang="en-US" sz="2600" dirty="0">
                <a:latin typeface="Constantia" pitchFamily="18" charset="0"/>
              </a:rPr>
              <a:t>Sufficient </a:t>
            </a:r>
            <a:r>
              <a:rPr lang="en-US" sz="2600" dirty="0" smtClean="0">
                <a:latin typeface="Constantia" pitchFamily="18" charset="0"/>
              </a:rPr>
              <a:t>business purpose documentation </a:t>
            </a:r>
            <a:r>
              <a:rPr lang="en-US" sz="2600" dirty="0">
                <a:latin typeface="Constantia" pitchFamily="18" charset="0"/>
              </a:rPr>
              <a:t>must be </a:t>
            </a:r>
            <a:r>
              <a:rPr lang="en-US" sz="2600" dirty="0" smtClean="0">
                <a:latin typeface="Constantia" pitchFamily="18" charset="0"/>
              </a:rPr>
              <a:t>retained by department per </a:t>
            </a:r>
            <a:r>
              <a:rPr lang="en-US" sz="2600" dirty="0">
                <a:latin typeface="Constantia" pitchFamily="18" charset="0"/>
              </a:rPr>
              <a:t>UNM Business Policy</a:t>
            </a:r>
          </a:p>
          <a:p>
            <a:endParaRPr lang="en-US" sz="2600" dirty="0">
              <a:latin typeface="Constantia" pitchFamily="18" charset="0"/>
            </a:endParaRPr>
          </a:p>
        </p:txBody>
      </p:sp>
      <p:pic>
        <p:nvPicPr>
          <p:cNvPr id="52228" name="Picture 2" descr="http://prairiethunderhockey.com.ismmedia.com/ISM3/std-content/repos/Top/Coliseum/catering.gif"/>
          <p:cNvPicPr>
            <a:picLocks noChangeAspect="1" noChangeArrowheads="1"/>
          </p:cNvPicPr>
          <p:nvPr/>
        </p:nvPicPr>
        <p:blipFill>
          <a:blip r:embed="rId3"/>
          <a:srcRect/>
          <a:stretch>
            <a:fillRect/>
          </a:stretch>
        </p:blipFill>
        <p:spPr bwMode="auto">
          <a:xfrm>
            <a:off x="4572000" y="2438400"/>
            <a:ext cx="3943350" cy="27828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p:cNvSpPr>
          <p:nvPr>
            <p:ph type="title"/>
          </p:nvPr>
        </p:nvSpPr>
        <p:spPr>
          <a:xfrm>
            <a:off x="475302" y="457200"/>
            <a:ext cx="8183880" cy="1051560"/>
          </a:xfrm>
        </p:spPr>
        <p:txBody>
          <a:bodyPr/>
          <a:lstStyle/>
          <a:p>
            <a:pPr algn="ctr"/>
            <a:r>
              <a:rPr lang="en-US" dirty="0" smtClean="0"/>
              <a:t>UNM HSC</a:t>
            </a:r>
          </a:p>
        </p:txBody>
      </p:sp>
      <p:sp>
        <p:nvSpPr>
          <p:cNvPr id="2" name="AutoShape 2" descr="data:image/jpeg;base64,/9j/4AAQSkZJRgABAQAAAQABAAD/2wCEAAkGBhQSERQUExQVFBUUFxYUGBgXFxgVGBUUFRgVFRcUGBYXHyYeFxojGhUUHy8gJCcpLCwsFR4xNTAqNSYrLCkBCQoKDgwOGg8PGiokHBwsLCwsKSkpKSwsLCwsKSkpKSwsKSwpKSksKSwsLCwsKSkpKSwsKSwpLCksLCksKSwsKf/AABEIALsBDQMBIgACEQEDEQH/xAAbAAABBQEBAAAAAAAAAAAAAAABAgMEBQYAB//EAEkQAAEDAgMEBgUIBwYGAwAAAAEAAhEDIQQSMQUiQVEGE2FxgZEyUqGx0QcUI0JTksHwFRczYnKC4UNEVIOToiQ0Y2Rz8Ray0v/EABkBAAMBAQEAAAAAAAAAAAAAAAABAgMEBf/EACkRAAICAQQCAgIBBQEAAAAAAAABAhESAxMhUTFBBBRhoVIyQoHB8CL/2gAMAwEAAhEDEQA/APSYRhKhdC7jyKEwuhKhdCQAhdCMLoQAIRhENRLCNbd9velY6EroTb8ZTbrUpj+dv4Jl22KA/tWeEn3BLJdlKEn6Ja5QHbfoD65PcxybPSajwFQ/yge8qc0VtT6LNFU56U0+DKh+6PxSD0qbwpO8XAe4JbkRrRn0XkLoVCelf/R83/0ST0rP2Lfvn4JbiHsTNBC5Z49K3fZM+85JPSp/2dPzcjcQ9iZpAuWb/wDlb/s6fm5EdLH/AGTPvOS3EGxM0cLoWeHS0/Yt8Hkfgj/8u/6P+/8AonuIWxM0ELoVEOlzeNJ3g8H8EsdLafGnU82n8UZoWzPouoXAKob0ro8RVH8oPuKnbP2nTrZurzbsTmGXXT3JqSYnpyStolQuhGEYVECYXJWVdCAEwuASoRhIBMLoSoXQgBhGEVydiAuRRhFgJhQdtYhzKDnNJa6WgERaTfVWEKs6S/8ALn+JnvKUnwXpq5Izb9o1XelUef5iPco7jOt+8k+9BFc1npnABGUlGUgCFyTmXZkBYqVyEoZkUxZIMopOZEnsRi+hZx7OXIZkJTwfQtyPaDK6UCDyKE9hTwl0G5DtBlCUDPIoZuw+SMX0Gce0KlAlJJ7D5IZu/wAilTHkuxa0fQw3rdzPe5ZnrAmMU+AFUeGTNZRo9Sju8wge8eY+K8mBXSFrZzbK7PWcw5jzHxXZhzHmPivJCQlyI0CYto9YDgdCD4j4pZavIbcgtf0Crkmq2SQGtcASSAc0SAdEEy06RroXQlKNitpU6Rh7mgm8TFlNmaTfgUGqJitrUqdi7M71Wbx8ToPNZ/FbSqVLOdb1Rut8hr4qLCl6nR1x+Mv7i2qdK4cR1Ujhv390JxnS+l9ZlRvdld7iszijvKJVUZs22IP0a7EdKZ/ZM/mf/wDkfiqbH4+pU9N5N5jgO4CyjUzYLq2ilzbKWnGK4QyJJNyIjl4rouL23uI7I/FGi2S7+X3FLf6Tf4Xe9q64RVeDztTUlm1bEFgg35c+YS+rH5lLcDHHVvvCVkKukjHJtDbW38uHYls18+XJdkMnw9yLRGpHHiOSLQVJvwJBHI+YSs1tOPMcu5KDRzb5hccvrN48UOS7GoS6/Qiez2/0S3d3AcezuXS31h+fBB1Rp+sPb8EOcewWnP8Aj+gt109qTH5uiKjR9Ye34LjVbz9hSyj2Pan0DgfDmuv2e1E1W8/YUOsb63sKecew2p/xBJ7OPNCD2e1EVW8/eu65vNGcewenPoOY208yuzGTbgOPeg2s211wrNk34D3lGS7Dbn0IxDjlMjlxniqzHmw7/wAFYYqsIIEkmNNBfUqs2k7dH8X4Ln1Hydfx01F2MGojmsmGVEpz0Gw6CjCaa5OtkmB7ShuiQGotJ0O2pToGs+o7K3qxFiZIcDAAuTCoKburIc4XmG9/O2qmYfafVl7iGucabmy2M1PMQJaI1iRbmVjL5EU6TE42bbavSRoa3qarGlwnM4EwOADeZ4TZUNTFsDi6oM7nXOd4LgeIIbYXVBhG0muaaTdwyIMkjv5yfJRsVSqZWucwMDi/L1Tw0FoIFwb2XPLWlL0VGCXguNo7bpURd4k5gI3t4AkBwGkkQqir02bl3WkGGzI0JiRwi868li6rnXcb3lzgDAB4k8BcC/FJFVxFpO9MXgDTx8V00diij1CvTJcY3rDS/CZ7FEqUneqfJYLD44iwJubgkw/SzhxC1GH2sDSL4Mt1A5jUgcQk0KSaNHRpmNPchiTYaa8wqHC4tr2NfYZh7jHFP4b0j3JGbZPY+NLSj1p5lMgJQTtk0uhw1O32oZklckMIKJCQ2qM0SJjNHGJiVnKzHNL2uqgENJ9N56v6TrJsL/RwLooDTSj4LNtr79P6Qei5gbFQh7XktJJOpzOZEckikWfRF8FtMZCctS4DDrJsQWud7E6CzTkoBUOy6goOGfMS5jWgZCDLN4xOoIeLapvZ+Ba9zsjw7K67XtOUl2cSQTMgkwOEIoDRF35kLs35lZYUmVHANJk1HEDqjO8zqw129pNNxTowrXmAXjrDlgU4aHVGB7HQXW3GOBjUIoLNEag5jzHxSsyzOLYwPL3buU1GQ2julwLXuDd68BzSJ5qTs/EModY0l5OYAjLcEQ0RJlwcTA4IoVl5mQzprD4gPEidS0gxIc0wRZOJFHZknMjKSgDi5QtqHcH8Q/FTHFQdpncH8Q/FNCIDRdLcJ7E0CfyU5JjT2q0Zi2PnirDD4d1t05bF5ES1o79OCTgMO2A5zXOJO6AYECxk8ydFKxTx1N4gekGznqOB3WvGjBzI5Lj19ZO4L/IJCaux6jpcHAiC4E6yeB9UaS4J3ENZhznc5tQjK4Ro14aJaOJGt1WVdrPphtx1cdr7HVsjQT+CqdoYsksEg5t43BiZdB9VwC44V5SCq9F87H08hdk36pJaRYsi8D4Ktx213tDS94l024iOBJ11Ch7OaXjOXOBaHEZdIO6HOPAaXUsdFXwCHU2AjVxzuceMxpFlqkNKzPbS6QVqjiyrVe9pBaWh0s11yiBY9iiNriRvbuYQRyA4pp+GNyAADodZI70Bhd28SLmAJF/bxsvT8HQosfbU+q3nbu18FKr4wuotZcAPJkWII1MzedEKeUGBERMxYk8CFGdhuImOIm1/cgqrJ+z8Vvsm7WMmCYaOJiOMrVYGtN+Yn2rM7LpAkEubzgiIM6doK0WCIzGCNBp2qWn5MZSTdeyccS0G50Q+dt569/BQXvHWPHHd4/ujsS5uLcDx7QrUEzllqtNoluxzQCSbDsPEwmv0vT5nyKj4l246QDdvE81W9cPUb/u+KtaaJ3pFjVdR60VTnzgNIiYiLW8Ul7aNR7ic+ZzSDFt3LBA7wIjRM1H3G630W8D6o7UvCv3vRbo7h2FGERb0r8g+gtu1LaSdLh1r2uBonXGiWzkMdY4kWAL3t3nG95FlENY8mfdCk0656vRvp+oPV7k8IgtaXYHPo2mm4xIEuveJvPYPJWGGZTZdrSMzWkmRMEZgL8pKrzVdyH3G/BWXWGBp6LPqt9UdiThEFqy7GKeAo+iGESRfNcQSbHhcnzUMvokyad5B9KLgZQbcm2VtRecw015D4Kpbi38/Y34IUUJ6suxbKNEseeqEACRm1BIB7tB5JDsRR40wZzauvvEF19dQCpNCs4seZ0A4D1u5U20cfUblgi8/Vb8E3GK9DWpJ+yxdthlFjQxlnF1g4CCCJPbJKbd0qH2Z++FVVtpP6umSRJdVmWt4ZI4KOca4gglunqMP4LJpF5y7LXG9NmU6jmGm45SL5m3kA8e9BnTZhYX9W6zmsjM3VwJn2Km2ti3Cq6zIBETTYZ3W8wmPnjupdan6bP7NkQQ/hCn/AMmmT7NDh+mTHvazq3AvcGiSNTZWW1v2f8w/FYnZuPJrUrU71GfUaDrzC222v2Zj1h7ygqLbIDSnmNJgBRKblIpdo58Y4IbpcAI2jtBzMrYvm5n0Rw5CL+as+jmFc/6R8EuaQGFxzZbQ+9iCqcVBVrtZVhzGjLF9YtvDTnKu3VGUmRUDQIGQSR1ZbcNBuCdPMrznSlkTXJMx+1m0Ia6q2idQOraZAsYBGnal4Woyq3M11Kq10xmpMa06g72URx4rFdJsRUdhxncww/dbOaoyQTqBAaTwSKoaxjcskBrS4F0tzWmBo25HfK6MljdF30WeIxNKgSaZL8+7mIBiPqgC2WdD2Ku/S9Qklz3NkwMoaNIsQ7iJUBleLQZN+1gHGNBrEJ6m1n9qTJ3gIBLZ114aLHx5JLDF9FMXSpue6lmBMmN51zGYNbc35KgfV3i1tgDAB19t51tqtht3piWMYcHU6t3WN6xjm5KrREtjNIDTxjsWY2x0gGJ3qtGk2sSD1lMFgIi4fT0c/wDeXXCUmuTZSfsj1gQdIiDrwHre9CjijvHQusQLCDyjuGqjVagLQATqTJuRPA9ikYCs0EF0WzGODjwAAWrNL5snYUP3Y42gawP6rSbPYQTIjdaFTbMqlzhlaTmmGjWImfZCucICHEEEGNOPNS5tKiNSCclIDsNV65z29XlIaJLyCIEHdAT/AM3qSDNMQCD6R1IIiyfalSnm0YvRi3Yw7BucC0vZeNA7gmf0KfXH3Sp0pcp7jFsxK7FbGc8Q2t1foyQyTYRGqawnR5zKmc4h77FsdWAIII9ZWwKJKWbK24lbT2DFzWe4/wADYHhKmU8A1oIl5vPAcIhPrgjckG1HoQ3CN5v9icNNp9bQD6vARyXIhGbDah0cxjQQd+19W/BRv0aznU82/BSVwRnINqHQ2zCsDS0Z97iSJ58lDxOwab4k1BE6FvHvCsCulGbDaj0VVbozSc1rc9UBpcbFsnNE8OxRXdCqR/ta3+z4K/lcVOTKwRU4jo3Te6S53C0DgAPwTFXohTLS0PeAS11g36sjj3q9QSsWETOYfoSxj2uFV5LXBwlrbwZgwrTbB+iP8TfepxTOP2c6rSLWljSS077sosdNDdO7HjRQU6ikfOIa7u49nBD9C1W2OQ9zp/BP0tmVAZOQi83mx1gc4RJppktMoNpbQDzYZC0zPpZuTTH1TCeqYsOYxzqm9xa5ti6YIzA2GmnBM7VZTuGUxTaeJuRHafRB7FUVqMAkWbO6CZJC5P61z5Ion4mrnoFxgb1oFnDsnkm2NAbDg0EQTeDliRbtUYvcacTu69xvY8lIw1RocetbJy6GIILbEkeBVONRH6JVTERSLmv9I+jBO6dQTHCyhOqEeiBYQeN/HRdiMS0EZXWgzHGdQhTr0soJbLjMwbQNFmlxdDPR9u4JxY0U6eCqZXE1G1Wtpty1BZgqlwcS0NO9rfshecdIKNOnVy02lpy7zetbXYCQC3qqrblscDcaLUdNsUeqdQBludvBm8DvBwLZJ1HHhyWQo7NcTLb94tK30m0uSo2RjlDe3n/RNMr+z8wpuM2U8CTF+SgGjoV0KSZZdYLESRl+sII5c79quMJin3gEbo9hixWew9TICYzWBiRlt2cD2KZQxrswAaD3GZm8chHNJm9rHk2dCqTMiPEGfJPByyH6UriYcYn1W/BA7Yr+ufIfBZ2ZeTZZkcyxh2xiPXd5D4Lm7WxE3qOHgPghOxPg2gcuzLGnadf7V3sT2Bx1Zz4dVcRBOv8ARaYsjNGtDkoOWJrbUrio4da+BHL4J1m0a32r/NGLFmjZSuBWUp42qR+0ef5koYyoD+0ef5kYMNxGqldKy7sXUI9Nw7nFIOJqfaP+8UYMNxGqlGVlaWIeWvOd8jTeNrKHRx1UgfS1PvFGLDNG2XSsd87qfav+8VGfjq2Yjrqtv3uxLBjU0zdEoLFNxlWP2tT7y757V+1qfeSpjyRtYUDbLJZTnhXon2kQsw7HVY/avn+JSsZWf1NMl7iespnXtSpjyRqGvJTkLLDF1PXd5pRxtX7R3mpxYZELbFY5ntPGTJEb4sZPGOQsqOrSM6Tpp8FoNqYh9YAvOctEDsHhqqXK68SCeXx4LGKcfJiNhrokixUaq4nwCm9S6CTO7rPLvUathHASWkDnC3XgZGhLDglNwji3MGnLMTwnl3pLsO4cD5FLyM9T2nsRrs1cRUq+iaTQabXOIDetABJbugSAY4jks/s3oZWg5hTzSS0ZwSbmZ9UAK8210lZRbka4HgSNSbgtzC8DmqLFbXzPDqWdlh9fMQ4cWuABAWGk9Rk1ZR4/o5WpF9RzQaTgQ17HtezMY3czTY62MKubQ3D3wL6G9vJXx2wa9So5wGcEBxAaM8CA4hoAJ5kpWYch5Bdav2UrRmjRADXE65ja/omFYbOdFcT6nhdoIEeSn1SJbZtiT6I5FDrROg8gqQNsiOoB5rPm7GyADwg3I5KDs3Al8i+9ABuBqCb9ysGYkAG/MHtHI8wlU8bA3XQOywlDEkyHidnFtJtnAueSGkyYDU/gcIQWGDZjgZ7XFPnGkxvTy0t3JVLEuc6C4m2n4WTj5E06HS1Lwph47ilVKbm+k1zZ5gj3qMX7wXQ1wZJgqXqu8PcpLGhQes33eCkNqJRXANktrkXVFGFRd1irERKFZJNRR+sQL0UKyVRduv8AzwUWgbLqdaGuTdF9lEVyy2+CUFDqv3z4e5Pioq/E1t8+HuSmuBw8ksPRFRQ+vHYh1oWdGhrdnUqLcHVc91MvqgtGak5/UhhjNnB3SdZaDEXVdix/w47H0/emNmY0mlkAaWue4amYe64PPuUzauBDMFUbY5S3KfrZC4Q09oJInlCVWTLUUaXsTTISnEJFCDTLppgg/WeQ8wBZtMDe7+xNispoosXbCxAbn+b1ssTm6sxHOeSodqOh1MC2YAeJcRdanCYsPFi8wY3g5kHkA46dyyW1a283sHlvFVQkyXimEUnA3Mdsa9qs8G0HDib7rbcNFRtxWZhBMkgrQ7Pp/Q0wTctbw7OfcprgbkkZnC43LSdTa0AtJcTzJdDR4AqzAsIcBEg+xObH6Ptrte6k4CavVk1nCmwTvN5kQW6zxCusHgcrQyo1udoEw0jWY1Anv5QpjBJvg0vjgo9u4bBMinUbWdUp5g403NaXudBLnOdI7rcVIwe0sG/DMpnDCk9zxh+uDTVc0a9aGNIzVMsCNJv2LZ/oulf6KlofqA37yE7TpUOsLRSbuNkhrWgF4AMj2ciuFayqv9mNsw3RXo21uOqGtSq1ML9IwO6t2+Zim4gERoZMwtXtDo/szR9b5sTYAAN/+5c5XzqZLMoaHA6hxzEh1zLHWLT2Ks/RlIGRRpN7qbfxCT123z/37G5GZr9GcAX0209oFwLiHmQcjcrocLCTmAEdql0vk4wzxu7Qn/LlaBtADQNHcG/BODNznysj7EvQrM2fkrpH+/tjtou+KT+qqn/jqf8ApPWnkjUFcavd+e5D+TNDsyr/AJKqf+OpT/4qn4I0fkwbTOc46iQzeIDKgJa25AJ4wNVqDXPYkYjFjI+Wk7j+P7p7E4/KlYWZej0Zw2ML+oxjWPaQ5xqZngsMgAAAQZ4p39WH/f0D/lvUP5NsSG1MRLA+WU/DeK3P6RbwptHhP4rbV+ROMsUOkZE/JaJJGOoyf3HpX6sf++ofdf8ABan54dQGj+VD5yeX+1Zfb1CWkZb9W3/f0PFlS3sSf1aO/wAfhvu1PgtUMWeIPgNEG1HH6pR93UCvwZf9WLv8fhvJ/wAE2/5NXf47D+Tz7gtXVcQbgexczESdL9n5hP7moFGXp/JqYIONw557lS0+CS35MiP79Qj+CofcFrqdZvFjyBrYC/K6eZtFgFqR8XAewBL7eoh0vZiz8mh/x1L/AEqnwTZ+SYH+/UydTNKr7Oa3J2udBTb5k2TZ2l+7Hj8UvtzfkdRRiD8ko1+fU/8ARqrv1Vtm+OZHZQqT71sq2LvcE9xRZVpuEHOD3gjz4J/YmLz4MTV6CdTWp0evcWVYcaoYWmmXNcW7kyZyEi+in4jozR6g0hWrVnvfT33UXsaxgcC43MEZZ1Wlw2y8M12aCCXZ56yYdETvOjS3cpTqFEWDu7eBH9U5a8/RWLZkNubJwDdoYBtOjFB5qCq2Xy6LN1dI4aFaQ9G9nEE0cIC8NLhmrupwQJBAc45oiV2L2RQfUp1C4OdSk0zB3SeziVHxLi1jpmwdoJBsexNfInx+x00ZnoZ12Lu9vXkvqNg1RQnJTa+zg05Yme2eELSP6Ctcb7Mw4/edtCpPObNWM6B7Sq0xNMPIbUeczYgF9INOuswtqzpjTfu1hjwRrkIewnuIldT1Yp0SqIm2+jQo4SsfmmCZlpu3xiTVqN4y0FgLneKqdlUD1NIg/Uab9yl9JamFqUnPbTxIdldlLmgNDo1deQPBU+z9r5KVIBrngMEy3LB/dInM3tK2hJNGWrFySxKLAdHOvpFxxlCi0vcOrqOqZrH0srWkEFaXZVV2HBacRhK5hoz1TiC7K0Q1ugsAqDZFMmmcoYTmcZNjE8Z/BWpwNcgZaVM68Kbj56+aRqavG48Mmm0703A49kG8zy0lNfOL5c7mtdq2dGmdeJEgjxTVTDZXNc4tAzAta/fcJI3S7j3qzrMcabXithoOZuVwDnEkw3LuyACDN15UYXwifIulUD7MEZQBrIAFgCTokVnlph2vfPuVlgOjtbqyababhpvPLWvHMSJSavRbGOM9XQH+cSRFtY5JbM36YYsrG4o+qPNd857FZv6K4oiOqZ/qtEdyQ3otifsWx/5WE96WzPphiyCMSPyUoYkcuA7b+Cku6PYoR/wxMcW1KZJ7CJXO2DiR/dn87PYddYuntS6YUyKMWPG35KbxOKBpvi+4/S/1XKTU2NiwP+Vq8t3Jpx0KZxOxa2UA0MQAZEMbJjQgwUYyT8MMWYj5OagD68+pTH+4rc9e3koOA6OGgCKWGrtBifo3knlJ4wpL8E+LsryP+k+I5zHsVaqc5Wkwp9CxWB1j2rutH5kXSGYVwI+jqkkeo8fghUaWG7HjQxkebceHYsMJe0FMcbU7faudWHb5qL89ExDw4jTI/wCCbOOZOul4gj8EU16YuSe154H2jzR69w0c4HsPFQP0gwQS5o7wYPYLXUlu2mC0skiwgyY8PzCpdDQ+4PMEknxJ8VzKbzoFGf0hbpLR+f8A2knbjbxUA4Rpp4IK4J9PDujTXtSxQM6Hx0UD9OiPTbbUgzI/BIdtdpj6VtwSN7ly5p2PJFkaDdTA8R7EC9mk+74KpqY7j1jezeB01QOMaNXN0n0hpz7ksvwLL8E97mcJ8Y/ITb6QOkfnwURmIB0e32EeKlU6tgczR2ql4FlYBstx0j+idpbAc+RLTzBMeEJs4512tqtvqCQDA4lRsTXBImqD5jThMIaTHx0WJ6OBjbvpsjgLR4DVRX4VtxnJ8ND4qLRqB3FsAa6x8bqK7HVTJayk4aAdZrzkxA53RV+iW10HbOFihWIc79m46jQCbjVQdlvxTcNTjK9oYMrHyYEHdix8E9ivnD2OZ1LYcMtnzYi/epOzwGshwc3IAIl1VxjQk5QtY5Rhx2Ln0QejmzS3DBlRpBzOcQS5pudJadFOHyd1qpLmUg5p0yVM48SXTPerStRbMnMNBZhAkjgnqdFzfRbUg3kZmz3gLSOvqJ8qyqZGdsppYx7qge8TDMthlFgeAB1NrkK/2BhKhs1lKGQRULQCTFx2GCdEvCdDH/XIAgC0kkgSCTxm61mHwzabQGiAFcISvngaRH2fh3Mac7i4kzGjW9w4KSXqNjdpsp2JGbgNb8oFyexLoYolrSWEEgEgy2/HULoTS4KHcxRa0o9aOAn3ea6CezsHxP4JjOMDkuz8gFwphGfBACXU51P57l3VpcLs3j4IADWlEn8ylZJ1ScqAODu9KzHg5IDEckIAMn1ihmK7IEcqABJ5+xCe4+AXFnJAsQBx7m/dHwXNHY37oSciNQQ0nsQA2xoMksbf9xvDTgldS37NltNxtu6yMENhIHigBxlJvqM+634IvoMOtNh/kb8EkBEgoA5uHZ9nT+434JWVo+oz7o+CSQea4SgDm0WAQGMA5ZW8fBKkcAPIeWiBXAIAGeOAjsAt7F3D0QQf3RdGEIjQeHwRQBa8DQAdwAS+vKaMc1wvxQIe60odaU2G9q5wKYGQ2ZiMXLajnF2cluVxsCLWAtJiEjaT6ueXEtBzES7dN5I8ACqzaNMMO7IgCLm3tUMvJbczf+nuXmfYT45M8jbbHFFwOUte90Pc58gieXGO5XIpBvHsiYHZZeYuxDm+iSNDa2lkhm1aoLiKjpudeOk+S0j8uK4oFI9W8IKK8zZt6v1f7V12g68wAUujtWrBPWPvANzpey1+zHorNHpQb/7XW7F53Q2vWNNxNR26MovoI0Uurt2u1lMioZy6wDwHMK99V4HkbmCewe3+iUGxosRgNuViZNQmw1g8R2LQYXaDyGy7UmbD4Ko6qkOy3LV2VZHHbertrVgKhAbECG2sNLKw2VtKo7qZdMzNhfXsRuq6Cy+hEIE2HcT5BRnVzlBm+77ZV5IZJ810qvxGLcKoaDYnSBzT7Kxz1BNm6dkhCkBJKSSmn1Tz4gexPA2TsADVIrt0HNFrzlnvSajt4JsAkFDL3Lm1CT4NPiTdKDt+OCSASKaUGpTnR5t9pQbUMDtLvZogDsoRyDknCgEwG8gXZE4ggBHVhcKacXFADJo3ka+9EAFOpura6ABkCBannJIKAP/Z"/>
          <p:cNvSpPr>
            <a:spLocks noChangeAspect="1" noChangeArrowheads="1"/>
          </p:cNvSpPr>
          <p:nvPr/>
        </p:nvSpPr>
        <p:spPr bwMode="auto">
          <a:xfrm>
            <a:off x="155575" y="-1211263"/>
            <a:ext cx="3648075" cy="2533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eg;base64,/9j/4AAQSkZJRgABAQAAAQABAAD/2wCEAAkGBhQSERQUExQVFBUUFxYUGBgXFxgVGBUUFRgVFRcUGBYXHyYeFxojGhUUHy8gJCcpLCwsFR4xNTAqNSYrLCkBCQoKDgwOGg8PGiokHBwsLCwsKSkpKSwsLCwsKSkpKSwsKSwpKSksKSwsLCwsKSkpKSwsKSwpLCksLCksKSwsKf/AABEIALsBDQMBIgACEQEDEQH/xAAbAAABBQEBAAAAAAAAAAAAAAABAgMEBQYAB//EAEkQAAEDAgMEBgUIBwYGAwAAAAEAAhEDIQQSMQUiQVEGE2FxgZEyUqGx0QcUI0JTksHwFRczYnKC4UNEVIOToiQ0Y2Rz8Ray0v/EABkBAAMBAQEAAAAAAAAAAAAAAAABAgMEBf/EACkRAAICAQQCAgIBBQEAAAAAAAABAhESAxMhUTFBBBRhoVIyQoHB8CL/2gAMAwEAAhEDEQA/APSYRhKhdC7jyKEwuhKhdCQAhdCMLoQAIRhENRLCNbd9velY6EroTb8ZTbrUpj+dv4Jl22KA/tWeEn3BLJdlKEn6Ja5QHbfoD65PcxybPSajwFQ/yge8qc0VtT6LNFU56U0+DKh+6PxSD0qbwpO8XAe4JbkRrRn0XkLoVCelf/R83/0ST0rP2Lfvn4JbiHsTNBC5Z49K3fZM+85JPSp/2dPzcjcQ9iZpAuWb/wDlb/s6fm5EdLH/AGTPvOS3EGxM0cLoWeHS0/Yt8Hkfgj/8u/6P+/8AonuIWxM0ELoVEOlzeNJ3g8H8EsdLafGnU82n8UZoWzPouoXAKob0ro8RVH8oPuKnbP2nTrZurzbsTmGXXT3JqSYnpyStolQuhGEYVECYXJWVdCAEwuASoRhIBMLoSoXQgBhGEVydiAuRRhFgJhQdtYhzKDnNJa6WgERaTfVWEKs6S/8ALn+JnvKUnwXpq5Izb9o1XelUef5iPco7jOt+8k+9BFc1npnABGUlGUgCFyTmXZkBYqVyEoZkUxZIMopOZEnsRi+hZx7OXIZkJTwfQtyPaDK6UCDyKE9hTwl0G5DtBlCUDPIoZuw+SMX0Gce0KlAlJJ7D5IZu/wAilTHkuxa0fQw3rdzPe5ZnrAmMU+AFUeGTNZRo9Sju8wge8eY+K8mBXSFrZzbK7PWcw5jzHxXZhzHmPivJCQlyI0CYto9YDgdCD4j4pZavIbcgtf0Crkmq2SQGtcASSAc0SAdEEy06RroXQlKNitpU6Rh7mgm8TFlNmaTfgUGqJitrUqdi7M71Wbx8ToPNZ/FbSqVLOdb1Rut8hr4qLCl6nR1x+Mv7i2qdK4cR1Ujhv390JxnS+l9ZlRvdld7iszijvKJVUZs22IP0a7EdKZ/ZM/mf/wDkfiqbH4+pU9N5N5jgO4CyjUzYLq2ilzbKWnGK4QyJJNyIjl4rouL23uI7I/FGi2S7+X3FLf6Tf4Xe9q64RVeDztTUlm1bEFgg35c+YS+rH5lLcDHHVvvCVkKukjHJtDbW38uHYls18+XJdkMnw9yLRGpHHiOSLQVJvwJBHI+YSs1tOPMcu5KDRzb5hccvrN48UOS7GoS6/Qiez2/0S3d3AcezuXS31h+fBB1Rp+sPb8EOcewWnP8Aj+gt109qTH5uiKjR9Ye34LjVbz9hSyj2Pan0DgfDmuv2e1E1W8/YUOsb63sKecew2p/xBJ7OPNCD2e1EVW8/eu65vNGcewenPoOY208yuzGTbgOPeg2s211wrNk34D3lGS7Dbn0IxDjlMjlxniqzHmw7/wAFYYqsIIEkmNNBfUqs2k7dH8X4Ln1Hydfx01F2MGojmsmGVEpz0Gw6CjCaa5OtkmB7ShuiQGotJ0O2pToGs+o7K3qxFiZIcDAAuTCoKburIc4XmG9/O2qmYfafVl7iGucabmy2M1PMQJaI1iRbmVjL5EU6TE42bbavSRoa3qarGlwnM4EwOADeZ4TZUNTFsDi6oM7nXOd4LgeIIbYXVBhG0muaaTdwyIMkjv5yfJRsVSqZWucwMDi/L1Tw0FoIFwb2XPLWlL0VGCXguNo7bpURd4k5gI3t4AkBwGkkQqir02bl3WkGGzI0JiRwi868li6rnXcb3lzgDAB4k8BcC/FJFVxFpO9MXgDTx8V00diij1CvTJcY3rDS/CZ7FEqUneqfJYLD44iwJubgkw/SzhxC1GH2sDSL4Mt1A5jUgcQk0KSaNHRpmNPchiTYaa8wqHC4tr2NfYZh7jHFP4b0j3JGbZPY+NLSj1p5lMgJQTtk0uhw1O32oZklckMIKJCQ2qM0SJjNHGJiVnKzHNL2uqgENJ9N56v6TrJsL/RwLooDTSj4LNtr79P6Qei5gbFQh7XktJJOpzOZEckikWfRF8FtMZCctS4DDrJsQWud7E6CzTkoBUOy6goOGfMS5jWgZCDLN4xOoIeLapvZ+Ba9zsjw7K67XtOUl2cSQTMgkwOEIoDRF35kLs35lZYUmVHANJk1HEDqjO8zqw129pNNxTowrXmAXjrDlgU4aHVGB7HQXW3GOBjUIoLNEag5jzHxSsyzOLYwPL3buU1GQ2julwLXuDd68BzSJ5qTs/EModY0l5OYAjLcEQ0RJlwcTA4IoVl5mQzprD4gPEidS0gxIc0wRZOJFHZknMjKSgDi5QtqHcH8Q/FTHFQdpncH8Q/FNCIDRdLcJ7E0CfyU5JjT2q0Zi2PnirDD4d1t05bF5ES1o79OCTgMO2A5zXOJO6AYECxk8ydFKxTx1N4gekGznqOB3WvGjBzI5Lj19ZO4L/IJCaux6jpcHAiC4E6yeB9UaS4J3ENZhznc5tQjK4Ro14aJaOJGt1WVdrPphtx1cdr7HVsjQT+CqdoYsksEg5t43BiZdB9VwC44V5SCq9F87H08hdk36pJaRYsi8D4Ktx213tDS94l024iOBJ11Ch7OaXjOXOBaHEZdIO6HOPAaXUsdFXwCHU2AjVxzuceMxpFlqkNKzPbS6QVqjiyrVe9pBaWh0s11yiBY9iiNriRvbuYQRyA4pp+GNyAADodZI70Bhd28SLmAJF/bxsvT8HQosfbU+q3nbu18FKr4wuotZcAPJkWII1MzedEKeUGBERMxYk8CFGdhuImOIm1/cgqrJ+z8Vvsm7WMmCYaOJiOMrVYGtN+Yn2rM7LpAkEubzgiIM6doK0WCIzGCNBp2qWn5MZSTdeyccS0G50Q+dt569/BQXvHWPHHd4/ujsS5uLcDx7QrUEzllqtNoluxzQCSbDsPEwmv0vT5nyKj4l246QDdvE81W9cPUb/u+KtaaJ3pFjVdR60VTnzgNIiYiLW8Ul7aNR7ic+ZzSDFt3LBA7wIjRM1H3G630W8D6o7UvCv3vRbo7h2FGERb0r8g+gtu1LaSdLh1r2uBonXGiWzkMdY4kWAL3t3nG95FlENY8mfdCk0656vRvp+oPV7k8IgtaXYHPo2mm4xIEuveJvPYPJWGGZTZdrSMzWkmRMEZgL8pKrzVdyH3G/BWXWGBp6LPqt9UdiThEFqy7GKeAo+iGESRfNcQSbHhcnzUMvokyad5B9KLgZQbcm2VtRecw015D4Kpbi38/Y34IUUJ6suxbKNEseeqEACRm1BIB7tB5JDsRR40wZzauvvEF19dQCpNCs4seZ0A4D1u5U20cfUblgi8/Vb8E3GK9DWpJ+yxdthlFjQxlnF1g4CCCJPbJKbd0qH2Z++FVVtpP6umSRJdVmWt4ZI4KOca4gglunqMP4LJpF5y7LXG9NmU6jmGm45SL5m3kA8e9BnTZhYX9W6zmsjM3VwJn2Km2ti3Cq6zIBETTYZ3W8wmPnjupdan6bP7NkQQ/hCn/AMmmT7NDh+mTHvazq3AvcGiSNTZWW1v2f8w/FYnZuPJrUrU71GfUaDrzC222v2Zj1h7ygqLbIDSnmNJgBRKblIpdo58Y4IbpcAI2jtBzMrYvm5n0Rw5CL+as+jmFc/6R8EuaQGFxzZbQ+9iCqcVBVrtZVhzGjLF9YtvDTnKu3VGUmRUDQIGQSR1ZbcNBuCdPMrznSlkTXJMx+1m0Ia6q2idQOraZAsYBGnal4Woyq3M11Kq10xmpMa06g72URx4rFdJsRUdhxncww/dbOaoyQTqBAaTwSKoaxjcskBrS4F0tzWmBo25HfK6MljdF30WeIxNKgSaZL8+7mIBiPqgC2WdD2Ku/S9Qklz3NkwMoaNIsQ7iJUBleLQZN+1gHGNBrEJ6m1n9qTJ3gIBLZ114aLHx5JLDF9FMXSpue6lmBMmN51zGYNbc35KgfV3i1tgDAB19t51tqtht3piWMYcHU6t3WN6xjm5KrREtjNIDTxjsWY2x0gGJ3qtGk2sSD1lMFgIi4fT0c/wDeXXCUmuTZSfsj1gQdIiDrwHre9CjijvHQusQLCDyjuGqjVagLQATqTJuRPA9ikYCs0EF0WzGODjwAAWrNL5snYUP3Y42gawP6rSbPYQTIjdaFTbMqlzhlaTmmGjWImfZCucICHEEEGNOPNS5tKiNSCclIDsNV65z29XlIaJLyCIEHdAT/AM3qSDNMQCD6R1IIiyfalSnm0YvRi3Yw7BucC0vZeNA7gmf0KfXH3Sp0pcp7jFsxK7FbGc8Q2t1foyQyTYRGqawnR5zKmc4h77FsdWAIII9ZWwKJKWbK24lbT2DFzWe4/wADYHhKmU8A1oIl5vPAcIhPrgjckG1HoQ3CN5v9icNNp9bQD6vARyXIhGbDah0cxjQQd+19W/BRv0aznU82/BSVwRnINqHQ2zCsDS0Z97iSJ58lDxOwab4k1BE6FvHvCsCulGbDaj0VVbozSc1rc9UBpcbFsnNE8OxRXdCqR/ta3+z4K/lcVOTKwRU4jo3Te6S53C0DgAPwTFXohTLS0PeAS11g36sjj3q9QSsWETOYfoSxj2uFV5LXBwlrbwZgwrTbB+iP8TfepxTOP2c6rSLWljSS077sosdNDdO7HjRQU6ikfOIa7u49nBD9C1W2OQ9zp/BP0tmVAZOQi83mx1gc4RJppktMoNpbQDzYZC0zPpZuTTH1TCeqYsOYxzqm9xa5ti6YIzA2GmnBM7VZTuGUxTaeJuRHafRB7FUVqMAkWbO6CZJC5P61z5Ion4mrnoFxgb1oFnDsnkm2NAbDg0EQTeDliRbtUYvcacTu69xvY8lIw1RocetbJy6GIILbEkeBVONRH6JVTERSLmv9I+jBO6dQTHCyhOqEeiBYQeN/HRdiMS0EZXWgzHGdQhTr0soJbLjMwbQNFmlxdDPR9u4JxY0U6eCqZXE1G1Wtpty1BZgqlwcS0NO9rfshecdIKNOnVy02lpy7zetbXYCQC3qqrblscDcaLUdNsUeqdQBludvBm8DvBwLZJ1HHhyWQo7NcTLb94tK30m0uSo2RjlDe3n/RNMr+z8wpuM2U8CTF+SgGjoV0KSZZdYLESRl+sII5c79quMJin3gEbo9hixWew9TICYzWBiRlt2cD2KZQxrswAaD3GZm8chHNJm9rHk2dCqTMiPEGfJPByyH6UriYcYn1W/BA7Yr+ufIfBZ2ZeTZZkcyxh2xiPXd5D4Lm7WxE3qOHgPghOxPg2gcuzLGnadf7V3sT2Bx1Zz4dVcRBOv8ARaYsjNGtDkoOWJrbUrio4da+BHL4J1m0a32r/NGLFmjZSuBWUp42qR+0ef5koYyoD+0ef5kYMNxGqldKy7sXUI9Nw7nFIOJqfaP+8UYMNxGqlGVlaWIeWvOd8jTeNrKHRx1UgfS1PvFGLDNG2XSsd87qfav+8VGfjq2Yjrqtv3uxLBjU0zdEoLFNxlWP2tT7y757V+1qfeSpjyRtYUDbLJZTnhXon2kQsw7HVY/avn+JSsZWf1NMl7iespnXtSpjyRqGvJTkLLDF1PXd5pRxtX7R3mpxYZELbFY5ntPGTJEb4sZPGOQsqOrSM6Tpp8FoNqYh9YAvOctEDsHhqqXK68SCeXx4LGKcfJiNhrokixUaq4nwCm9S6CTO7rPLvUathHASWkDnC3XgZGhLDglNwji3MGnLMTwnl3pLsO4cD5FLyM9T2nsRrs1cRUq+iaTQabXOIDetABJbugSAY4jks/s3oZWg5hTzSS0ZwSbmZ9UAK8210lZRbka4HgSNSbgtzC8DmqLFbXzPDqWdlh9fMQ4cWuABAWGk9Rk1ZR4/o5WpF9RzQaTgQ17HtezMY3czTY62MKubQ3D3wL6G9vJXx2wa9So5wGcEBxAaM8CA4hoAJ5kpWYch5Bdav2UrRmjRADXE65ja/omFYbOdFcT6nhdoIEeSn1SJbZtiT6I5FDrROg8gqQNsiOoB5rPm7GyADwg3I5KDs3Al8i+9ABuBqCb9ysGYkAG/MHtHI8wlU8bA3XQOywlDEkyHidnFtJtnAueSGkyYDU/gcIQWGDZjgZ7XFPnGkxvTy0t3JVLEuc6C4m2n4WTj5E06HS1Lwph47ilVKbm+k1zZ5gj3qMX7wXQ1wZJgqXqu8PcpLGhQes33eCkNqJRXANktrkXVFGFRd1irERKFZJNRR+sQL0UKyVRduv8AzwUWgbLqdaGuTdF9lEVyy2+CUFDqv3z4e5Pioq/E1t8+HuSmuBw8ksPRFRQ+vHYh1oWdGhrdnUqLcHVc91MvqgtGak5/UhhjNnB3SdZaDEXVdix/w47H0/emNmY0mlkAaWue4amYe64PPuUzauBDMFUbY5S3KfrZC4Q09oJInlCVWTLUUaXsTTISnEJFCDTLppgg/WeQ8wBZtMDe7+xNispoosXbCxAbn+b1ssTm6sxHOeSodqOh1MC2YAeJcRdanCYsPFi8wY3g5kHkA46dyyW1a283sHlvFVQkyXimEUnA3Mdsa9qs8G0HDib7rbcNFRtxWZhBMkgrQ7Pp/Q0wTctbw7OfcprgbkkZnC43LSdTa0AtJcTzJdDR4AqzAsIcBEg+xObH6Ptrte6k4CavVk1nCmwTvN5kQW6zxCusHgcrQyo1udoEw0jWY1Anv5QpjBJvg0vjgo9u4bBMinUbWdUp5g403NaXudBLnOdI7rcVIwe0sG/DMpnDCk9zxh+uDTVc0a9aGNIzVMsCNJv2LZ/oulf6KlofqA37yE7TpUOsLRSbuNkhrWgF4AMj2ciuFayqv9mNsw3RXo21uOqGtSq1ML9IwO6t2+Zim4gERoZMwtXtDo/szR9b5sTYAAN/+5c5XzqZLMoaHA6hxzEh1zLHWLT2Ks/RlIGRRpN7qbfxCT123z/37G5GZr9GcAX0209oFwLiHmQcjcrocLCTmAEdql0vk4wzxu7Qn/LlaBtADQNHcG/BODNznysj7EvQrM2fkrpH+/tjtou+KT+qqn/jqf8ApPWnkjUFcavd+e5D+TNDsyr/AJKqf+OpT/4qn4I0fkwbTOc46iQzeIDKgJa25AJ4wNVqDXPYkYjFjI+Wk7j+P7p7E4/KlYWZej0Zw2ML+oxjWPaQ5xqZngsMgAAAQZ4p39WH/f0D/lvUP5NsSG1MRLA+WU/DeK3P6RbwptHhP4rbV+ROMsUOkZE/JaJJGOoyf3HpX6sf++ofdf8ABan54dQGj+VD5yeX+1Zfb1CWkZb9W3/f0PFlS3sSf1aO/wAfhvu1PgtUMWeIPgNEG1HH6pR93UCvwZf9WLv8fhvJ/wAE2/5NXf47D+Tz7gtXVcQbgexczESdL9n5hP7moFGXp/JqYIONw557lS0+CS35MiP79Qj+CofcFrqdZvFjyBrYC/K6eZtFgFqR8XAewBL7eoh0vZiz8mh/x1L/AEqnwTZ+SYH+/UydTNKr7Oa3J2udBTb5k2TZ2l+7Hj8UvtzfkdRRiD8ko1+fU/8ARqrv1Vtm+OZHZQqT71sq2LvcE9xRZVpuEHOD3gjz4J/YmLz4MTV6CdTWp0evcWVYcaoYWmmXNcW7kyZyEi+in4jozR6g0hWrVnvfT33UXsaxgcC43MEZZ1Wlw2y8M12aCCXZ56yYdETvOjS3cpTqFEWDu7eBH9U5a8/RWLZkNubJwDdoYBtOjFB5qCq2Xy6LN1dI4aFaQ9G9nEE0cIC8NLhmrupwQJBAc45oiV2L2RQfUp1C4OdSk0zB3SeziVHxLi1jpmwdoJBsexNfInx+x00ZnoZ12Lu9vXkvqNg1RQnJTa+zg05Yme2eELSP6Ctcb7Mw4/edtCpPObNWM6B7Sq0xNMPIbUeczYgF9INOuswtqzpjTfu1hjwRrkIewnuIldT1Yp0SqIm2+jQo4SsfmmCZlpu3xiTVqN4y0FgLneKqdlUD1NIg/Uab9yl9JamFqUnPbTxIdldlLmgNDo1deQPBU+z9r5KVIBrngMEy3LB/dInM3tK2hJNGWrFySxKLAdHOvpFxxlCi0vcOrqOqZrH0srWkEFaXZVV2HBacRhK5hoz1TiC7K0Q1ugsAqDZFMmmcoYTmcZNjE8Z/BWpwNcgZaVM68Kbj56+aRqavG48Mmm0703A49kG8zy0lNfOL5c7mtdq2dGmdeJEgjxTVTDZXNc4tAzAta/fcJI3S7j3qzrMcabXithoOZuVwDnEkw3LuyACDN15UYXwifIulUD7MEZQBrIAFgCTokVnlph2vfPuVlgOjtbqyababhpvPLWvHMSJSavRbGOM9XQH+cSRFtY5JbM36YYsrG4o+qPNd857FZv6K4oiOqZ/qtEdyQ3otifsWx/5WE96WzPphiyCMSPyUoYkcuA7b+Cku6PYoR/wxMcW1KZJ7CJXO2DiR/dn87PYddYuntS6YUyKMWPG35KbxOKBpvi+4/S/1XKTU2NiwP+Vq8t3Jpx0KZxOxa2UA0MQAZEMbJjQgwUYyT8MMWYj5OagD68+pTH+4rc9e3koOA6OGgCKWGrtBifo3knlJ4wpL8E+LsryP+k+I5zHsVaqc5Wkwp9CxWB1j2rutH5kXSGYVwI+jqkkeo8fghUaWG7HjQxkebceHYsMJe0FMcbU7faudWHb5qL89ExDw4jTI/wCCbOOZOul4gj8EU16YuSe154H2jzR69w0c4HsPFQP0gwQS5o7wYPYLXUlu2mC0skiwgyY8PzCpdDQ+4PMEknxJ8VzKbzoFGf0hbpLR+f8A2knbjbxUA4Rpp4IK4J9PDujTXtSxQM6Hx0UD9OiPTbbUgzI/BIdtdpj6VtwSN7ly5p2PJFkaDdTA8R7EC9mk+74KpqY7j1jezeB01QOMaNXN0n0hpz7ksvwLL8E97mcJ8Y/ITb6QOkfnwURmIB0e32EeKlU6tgczR2ql4FlYBstx0j+idpbAc+RLTzBMeEJs4512tqtvqCQDA4lRsTXBImqD5jThMIaTHx0WJ6OBjbvpsjgLR4DVRX4VtxnJ8ND4qLRqB3FsAa6x8bqK7HVTJayk4aAdZrzkxA53RV+iW10HbOFihWIc79m46jQCbjVQdlvxTcNTjK9oYMrHyYEHdix8E9ivnD2OZ1LYcMtnzYi/epOzwGshwc3IAIl1VxjQk5QtY5Rhx2Ln0QejmzS3DBlRpBzOcQS5pudJadFOHyd1qpLmUg5p0yVM48SXTPerStRbMnMNBZhAkjgnqdFzfRbUg3kZmz3gLSOvqJ8qyqZGdsppYx7qge8TDMthlFgeAB1NrkK/2BhKhs1lKGQRULQCTFx2GCdEvCdDH/XIAgC0kkgSCTxm61mHwzabQGiAFcISvngaRH2fh3Mac7i4kzGjW9w4KSXqNjdpsp2JGbgNb8oFyexLoYolrSWEEgEgy2/HULoTS4KHcxRa0o9aOAn3ea6CezsHxP4JjOMDkuz8gFwphGfBACXU51P57l3VpcLs3j4IADWlEn8ylZJ1ScqAODu9KzHg5IDEckIAMn1ihmK7IEcqABJ5+xCe4+AXFnJAsQBx7m/dHwXNHY37oSciNQQ0nsQA2xoMksbf9xvDTgldS37NltNxtu6yMENhIHigBxlJvqM+634IvoMOtNh/kb8EkBEgoA5uHZ9nT+434JWVo+oz7o+CSQea4SgDm0WAQGMA5ZW8fBKkcAPIeWiBXAIAGeOAjsAt7F3D0QQf3RdGEIjQeHwRQBa8DQAdwAS+vKaMc1wvxQIe60odaU2G9q5wKYGQ2ZiMXLajnF2cluVxsCLWAtJiEjaT6ueXEtBzES7dN5I8ACqzaNMMO7IgCLm3tUMvJbczf+nuXmfYT45M8jbbHFFwOUte90Pc58gieXGO5XIpBvHsiYHZZeYuxDm+iSNDa2lkhm1aoLiKjpudeOk+S0j8uK4oFI9W8IKK8zZt6v1f7V12g68wAUujtWrBPWPvANzpey1+zHorNHpQb/7XW7F53Q2vWNNxNR26MovoI0Uurt2u1lMioZy6wDwHMK99V4HkbmCewe3+iUGxosRgNuViZNQmw1g8R2LQYXaDyGy7UmbD4Ko6qkOy3LV2VZHHbertrVgKhAbECG2sNLKw2VtKo7qZdMzNhfXsRuq6Cy+hEIE2HcT5BRnVzlBm+77ZV5IZJ810qvxGLcKoaDYnSBzT7Kxz1BNm6dkhCkBJKSSmn1Tz4gexPA2TsADVIrt0HNFrzlnvSajt4JsAkFDL3Lm1CT4NPiTdKDt+OCSASKaUGpTnR5t9pQbUMDtLvZogDsoRyDknCgEwG8gXZE4ggBHVhcKacXFADJo3ka+9EAFOpura6ABkCBannJIKAP/Z"/>
          <p:cNvSpPr>
            <a:spLocks noChangeAspect="1" noChangeArrowheads="1"/>
          </p:cNvSpPr>
          <p:nvPr/>
        </p:nvSpPr>
        <p:spPr bwMode="auto">
          <a:xfrm>
            <a:off x="307975" y="-1058863"/>
            <a:ext cx="3648075" cy="2533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www.yearout.com/uploads/images/HSS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474789"/>
            <a:ext cx="7086600" cy="49217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457200" y="457200"/>
            <a:ext cx="8183880" cy="1051560"/>
          </a:xfrm>
        </p:spPr>
        <p:txBody>
          <a:bodyPr/>
          <a:lstStyle/>
          <a:p>
            <a:pPr algn="ctr"/>
            <a:r>
              <a:rPr lang="en-US" dirty="0" smtClean="0"/>
              <a:t>Reconciliation Assistance</a:t>
            </a:r>
          </a:p>
        </p:txBody>
      </p:sp>
      <p:sp>
        <p:nvSpPr>
          <p:cNvPr id="3" name="Content Placeholder 2"/>
          <p:cNvSpPr>
            <a:spLocks noGrp="1"/>
          </p:cNvSpPr>
          <p:nvPr>
            <p:ph idx="1"/>
          </p:nvPr>
        </p:nvSpPr>
        <p:spPr>
          <a:xfrm>
            <a:off x="533400" y="1905000"/>
            <a:ext cx="8229600" cy="3962400"/>
          </a:xfrm>
        </p:spPr>
        <p:txBody>
          <a:bodyPr>
            <a:normAutofit/>
          </a:bodyPr>
          <a:lstStyle/>
          <a:p>
            <a:pPr>
              <a:buClr>
                <a:schemeClr val="tx1"/>
              </a:buClr>
              <a:buSzTx/>
              <a:buFont typeface="Wingdings" pitchFamily="2" charset="2"/>
              <a:buChar char="ü"/>
            </a:pPr>
            <a:r>
              <a:rPr lang="en-US" sz="2600" dirty="0" smtClean="0">
                <a:latin typeface="Constantia" pitchFamily="18" charset="0"/>
              </a:rPr>
              <a:t>Unrestricted Accounting-HSC can provide reports with UH invoicing data.  Reports can be generated by </a:t>
            </a:r>
          </a:p>
          <a:p>
            <a:pPr marL="914400" lvl="1" indent="-457200">
              <a:buClr>
                <a:srgbClr val="0000FF"/>
              </a:buClr>
              <a:buSzPct val="70000"/>
              <a:buFont typeface="Wingdings" pitchFamily="2" charset="2"/>
              <a:buChar char="ü"/>
            </a:pPr>
            <a:r>
              <a:rPr lang="en-US" sz="2600" dirty="0" smtClean="0">
                <a:latin typeface="Constantia" pitchFamily="18" charset="0"/>
              </a:rPr>
              <a:t>Index </a:t>
            </a:r>
          </a:p>
          <a:p>
            <a:pPr marL="914400" lvl="1" indent="-457200">
              <a:buClr>
                <a:srgbClr val="0000FF"/>
              </a:buClr>
              <a:buSzPct val="70000"/>
              <a:buFont typeface="Wingdings" pitchFamily="2" charset="2"/>
              <a:buChar char="ü"/>
            </a:pPr>
            <a:r>
              <a:rPr lang="en-US" sz="2600" dirty="0" smtClean="0">
                <a:latin typeface="Constantia" pitchFamily="18" charset="0"/>
              </a:rPr>
              <a:t>Organization Level 5</a:t>
            </a:r>
          </a:p>
          <a:p>
            <a:pPr>
              <a:buClr>
                <a:schemeClr val="tx1"/>
              </a:buClr>
              <a:buSzTx/>
              <a:buFont typeface="Wingdings" pitchFamily="2" charset="2"/>
              <a:buChar char="ü"/>
            </a:pPr>
            <a:endParaRPr lang="en-US" sz="2600" dirty="0" smtClean="0">
              <a:latin typeface="Constantia" pitchFamily="18" charset="0"/>
            </a:endParaRPr>
          </a:p>
          <a:p>
            <a:pPr>
              <a:buClr>
                <a:schemeClr val="tx1"/>
              </a:buClr>
              <a:buSzTx/>
              <a:buFont typeface="Wingdings" pitchFamily="2" charset="2"/>
              <a:buChar char="ü"/>
            </a:pPr>
            <a:r>
              <a:rPr lang="en-US" sz="2600" dirty="0" smtClean="0">
                <a:latin typeface="Constantia" pitchFamily="18" charset="0"/>
              </a:rPr>
              <a:t>Contact the HSC AR Coordinator to request reports </a:t>
            </a:r>
          </a:p>
          <a:p>
            <a:pPr marL="0" indent="0">
              <a:buClr>
                <a:schemeClr val="tx1"/>
              </a:buClr>
              <a:buSzTx/>
              <a:buNone/>
            </a:pPr>
            <a:endParaRPr lang="en-US" sz="2600" dirty="0" smtClean="0">
              <a:latin typeface="Constantia" pitchFamily="18" charset="0"/>
            </a:endParaRPr>
          </a:p>
          <a:p>
            <a:pPr>
              <a:buClr>
                <a:schemeClr val="tx1"/>
              </a:buClr>
              <a:buSzTx/>
              <a:buFont typeface="Wingdings" pitchFamily="2" charset="2"/>
              <a:buChar char="ü"/>
            </a:pPr>
            <a:r>
              <a:rPr lang="en-US" sz="2600" dirty="0" smtClean="0">
                <a:latin typeface="Constantia" pitchFamily="18" charset="0"/>
              </a:rPr>
              <a:t>Invoice copies can also be obtained from the HSC AR Coordinator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8"/>
          <p:cNvSpPr>
            <a:spLocks noGrp="1"/>
          </p:cNvSpPr>
          <p:nvPr>
            <p:ph type="title"/>
          </p:nvPr>
        </p:nvSpPr>
        <p:spPr>
          <a:xfrm>
            <a:off x="609600" y="533400"/>
            <a:ext cx="8183880" cy="685800"/>
          </a:xfrm>
        </p:spPr>
        <p:txBody>
          <a:bodyPr/>
          <a:lstStyle/>
          <a:p>
            <a:pPr algn="ctr"/>
            <a:r>
              <a:rPr lang="en-US" dirty="0" smtClean="0"/>
              <a:t>SRMC</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47800"/>
            <a:ext cx="8153400" cy="482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457200" y="533400"/>
            <a:ext cx="8229600" cy="857250"/>
          </a:xfrm>
        </p:spPr>
        <p:txBody>
          <a:bodyPr/>
          <a:lstStyle/>
          <a:p>
            <a:pPr algn="ctr"/>
            <a:r>
              <a:rPr lang="en-US" dirty="0" smtClean="0"/>
              <a:t>When HSC Bills SRMC</a:t>
            </a:r>
          </a:p>
        </p:txBody>
      </p:sp>
      <p:sp>
        <p:nvSpPr>
          <p:cNvPr id="3" name="Content Placeholder 2"/>
          <p:cNvSpPr>
            <a:spLocks noGrp="1"/>
          </p:cNvSpPr>
          <p:nvPr>
            <p:ph idx="1"/>
          </p:nvPr>
        </p:nvSpPr>
        <p:spPr>
          <a:xfrm>
            <a:off x="457200" y="1447800"/>
            <a:ext cx="8229600" cy="4953000"/>
          </a:xfrm>
        </p:spPr>
        <p:txBody>
          <a:bodyPr>
            <a:normAutofit/>
          </a:bodyPr>
          <a:lstStyle/>
          <a:p>
            <a:pPr>
              <a:buClr>
                <a:schemeClr val="tx1"/>
              </a:buClr>
              <a:buFont typeface="Wingdings" pitchFamily="2" charset="2"/>
              <a:buChar char="ü"/>
            </a:pPr>
            <a:r>
              <a:rPr lang="en-US" sz="2600" dirty="0" smtClean="0">
                <a:latin typeface="Constantia" pitchFamily="18" charset="0"/>
              </a:rPr>
              <a:t>Memorandum of Understanding (MOU)</a:t>
            </a:r>
          </a:p>
          <a:p>
            <a:pPr lvl="1">
              <a:buFont typeface="Wingdings" pitchFamily="2" charset="2"/>
              <a:buChar char="ü"/>
            </a:pPr>
            <a:r>
              <a:rPr lang="en-US" sz="2600" dirty="0" smtClean="0">
                <a:latin typeface="Constantia" pitchFamily="18" charset="0"/>
              </a:rPr>
              <a:t>Salary support</a:t>
            </a:r>
          </a:p>
          <a:p>
            <a:pPr lvl="1">
              <a:buFont typeface="Wingdings" pitchFamily="2" charset="2"/>
              <a:buChar char="ü"/>
            </a:pPr>
            <a:r>
              <a:rPr lang="en-US" sz="2600" dirty="0" smtClean="0">
                <a:latin typeface="Constantia" pitchFamily="18" charset="0"/>
              </a:rPr>
              <a:t>general support</a:t>
            </a:r>
          </a:p>
          <a:p>
            <a:pPr marL="347472" lvl="1" indent="0">
              <a:buNone/>
            </a:pPr>
            <a:endParaRPr lang="en-US" sz="2600" dirty="0" smtClean="0">
              <a:latin typeface="Constantia" pitchFamily="18" charset="0"/>
            </a:endParaRPr>
          </a:p>
          <a:p>
            <a:pPr>
              <a:buClr>
                <a:schemeClr val="tx1"/>
              </a:buClr>
              <a:buFont typeface="Wingdings" pitchFamily="2" charset="2"/>
              <a:buChar char="ü"/>
            </a:pPr>
            <a:r>
              <a:rPr lang="en-US" sz="2600" dirty="0" smtClean="0">
                <a:latin typeface="Constantia" pitchFamily="18" charset="0"/>
              </a:rPr>
              <a:t>Other Agreements</a:t>
            </a:r>
          </a:p>
          <a:p>
            <a:pPr lvl="1">
              <a:buFont typeface="Wingdings" pitchFamily="2" charset="2"/>
              <a:buChar char="ü"/>
            </a:pPr>
            <a:r>
              <a:rPr lang="en-US" sz="2600" dirty="0" smtClean="0">
                <a:latin typeface="Constantia" pitchFamily="18" charset="0"/>
              </a:rPr>
              <a:t>Medical Malpractice and other insurance</a:t>
            </a:r>
          </a:p>
          <a:p>
            <a:pPr lvl="1">
              <a:buFont typeface="Wingdings" pitchFamily="2" charset="2"/>
              <a:buChar char="ü"/>
            </a:pPr>
            <a:r>
              <a:rPr lang="en-US" sz="2600" dirty="0" smtClean="0">
                <a:latin typeface="Constantia" pitchFamily="18" charset="0"/>
              </a:rPr>
              <a:t>Legal services</a:t>
            </a:r>
          </a:p>
          <a:p>
            <a:pPr lvl="1">
              <a:buFont typeface="Wingdings" pitchFamily="2" charset="2"/>
              <a:buChar char="ü"/>
            </a:pPr>
            <a:r>
              <a:rPr lang="en-US" sz="2600" dirty="0" smtClean="0">
                <a:latin typeface="Constantia" pitchFamily="18" charset="0"/>
              </a:rPr>
              <a:t>Marketing campaigns</a:t>
            </a:r>
          </a:p>
          <a:p>
            <a:pPr lvl="1">
              <a:buFont typeface="Wingdings" pitchFamily="2" charset="2"/>
              <a:buChar char="ü"/>
            </a:pPr>
            <a:r>
              <a:rPr lang="en-US" sz="2600" dirty="0" smtClean="0">
                <a:latin typeface="Constantia" pitchFamily="18" charset="0"/>
              </a:rPr>
              <a:t>Recruiting and Relocation expenses</a:t>
            </a:r>
          </a:p>
        </p:txBody>
      </p:sp>
    </p:spTree>
    <p:extLst>
      <p:ext uri="{BB962C8B-B14F-4D97-AF65-F5344CB8AC3E}">
        <p14:creationId xmlns:p14="http://schemas.microsoft.com/office/powerpoint/2010/main" val="737194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457200" y="457200"/>
            <a:ext cx="8183880" cy="1051560"/>
          </a:xfrm>
        </p:spPr>
        <p:txBody>
          <a:bodyPr/>
          <a:lstStyle/>
          <a:p>
            <a:pPr algn="ctr"/>
            <a:r>
              <a:rPr lang="en-US" dirty="0" smtClean="0"/>
              <a:t>Identifying the Revenue</a:t>
            </a:r>
          </a:p>
        </p:txBody>
      </p:sp>
      <p:sp>
        <p:nvSpPr>
          <p:cNvPr id="3" name="Content Placeholder 2"/>
          <p:cNvSpPr>
            <a:spLocks noGrp="1"/>
          </p:cNvSpPr>
          <p:nvPr>
            <p:ph idx="1"/>
          </p:nvPr>
        </p:nvSpPr>
        <p:spPr>
          <a:xfrm>
            <a:off x="381000" y="1981200"/>
            <a:ext cx="8183880" cy="3505200"/>
          </a:xfrm>
        </p:spPr>
        <p:txBody>
          <a:bodyPr/>
          <a:lstStyle/>
          <a:p>
            <a:pPr>
              <a:buClr>
                <a:schemeClr val="tx1"/>
              </a:buClr>
              <a:buFont typeface="Wingdings" pitchFamily="2" charset="2"/>
              <a:buChar char="ü"/>
            </a:pPr>
            <a:r>
              <a:rPr lang="en-US" sz="2600" dirty="0" smtClean="0">
                <a:latin typeface="Constantia" pitchFamily="18" charset="0"/>
              </a:rPr>
              <a:t>Revenue is recorded in the department index each time an invoice is generated</a:t>
            </a:r>
          </a:p>
          <a:p>
            <a:pPr marL="0" indent="0">
              <a:buClr>
                <a:schemeClr val="tx1"/>
              </a:buClr>
              <a:buNone/>
            </a:pPr>
            <a:endParaRPr lang="en-US" sz="2600" dirty="0" smtClean="0">
              <a:latin typeface="Constantia" pitchFamily="18" charset="0"/>
            </a:endParaRPr>
          </a:p>
          <a:p>
            <a:pPr>
              <a:buClr>
                <a:schemeClr val="tx1"/>
              </a:buClr>
              <a:buFont typeface="Wingdings" pitchFamily="2" charset="2"/>
              <a:buChar char="ü"/>
            </a:pPr>
            <a:r>
              <a:rPr lang="en-US" sz="2600" dirty="0" smtClean="0">
                <a:latin typeface="Constantia" pitchFamily="18" charset="0"/>
              </a:rPr>
              <a:t>Banner form FGITRND supplies a detail listing of account detail</a:t>
            </a:r>
          </a:p>
          <a:p>
            <a:pPr marL="0" indent="0">
              <a:buClr>
                <a:schemeClr val="tx1"/>
              </a:buClr>
              <a:buNone/>
            </a:pPr>
            <a:endParaRPr lang="en-US" sz="2600" dirty="0" smtClean="0">
              <a:latin typeface="Constantia" pitchFamily="18" charset="0"/>
            </a:endParaRPr>
          </a:p>
          <a:p>
            <a:pPr>
              <a:buClr>
                <a:schemeClr val="tx1"/>
              </a:buClr>
              <a:buFont typeface="Wingdings" pitchFamily="2" charset="2"/>
              <a:buChar char="ü"/>
            </a:pPr>
            <a:r>
              <a:rPr lang="en-US" sz="2600" dirty="0" smtClean="0">
                <a:latin typeface="Constantia" pitchFamily="18" charset="0"/>
              </a:rPr>
              <a:t>Account code 0360 – SRMC Revenue is used</a:t>
            </a:r>
          </a:p>
          <a:p>
            <a:pPr>
              <a:buClr>
                <a:schemeClr val="tx1"/>
              </a:buClr>
              <a:buFont typeface="Wingdings" pitchFamily="2" charset="2"/>
              <a:buChar char="q"/>
            </a:pPr>
            <a:endParaRPr lang="en-US" dirty="0" smtClean="0"/>
          </a:p>
        </p:txBody>
      </p:sp>
    </p:spTree>
    <p:extLst>
      <p:ext uri="{BB962C8B-B14F-4D97-AF65-F5344CB8AC3E}">
        <p14:creationId xmlns:p14="http://schemas.microsoft.com/office/powerpoint/2010/main" val="182237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183880" cy="1051560"/>
          </a:xfrm>
        </p:spPr>
        <p:txBody>
          <a:bodyPr>
            <a:normAutofit fontScale="90000"/>
          </a:bodyPr>
          <a:lstStyle/>
          <a:p>
            <a:pPr algn="ctr"/>
            <a:r>
              <a:rPr lang="en-US" dirty="0" smtClean="0"/>
              <a:t>When HSC bills SRMC </a:t>
            </a:r>
            <a:br>
              <a:rPr lang="en-US" dirty="0" smtClean="0"/>
            </a:br>
            <a:r>
              <a:rPr lang="en-US" dirty="0" smtClean="0"/>
              <a:t>Other Reimbursed Costs </a:t>
            </a:r>
            <a:endParaRPr lang="en-US" dirty="0"/>
          </a:p>
        </p:txBody>
      </p:sp>
      <p:sp>
        <p:nvSpPr>
          <p:cNvPr id="3" name="Content Placeholder 2"/>
          <p:cNvSpPr>
            <a:spLocks noGrp="1"/>
          </p:cNvSpPr>
          <p:nvPr>
            <p:ph idx="1"/>
          </p:nvPr>
        </p:nvSpPr>
        <p:spPr>
          <a:xfrm>
            <a:off x="457200" y="1676400"/>
            <a:ext cx="8183880" cy="4187952"/>
          </a:xfrm>
        </p:spPr>
        <p:txBody>
          <a:bodyPr>
            <a:normAutofit/>
          </a:bodyPr>
          <a:lstStyle/>
          <a:p>
            <a:pPr>
              <a:buFont typeface="Wingdings" pitchFamily="2" charset="2"/>
              <a:buChar char="ü"/>
            </a:pPr>
            <a:r>
              <a:rPr lang="en-US" sz="2600" dirty="0" smtClean="0">
                <a:latin typeface="Constantia" pitchFamily="18" charset="0"/>
              </a:rPr>
              <a:t>Requires pre-approval from SRMC</a:t>
            </a:r>
          </a:p>
          <a:p>
            <a:pPr lvl="1">
              <a:buFont typeface="Wingdings" pitchFamily="2" charset="2"/>
              <a:buChar char="ü"/>
            </a:pPr>
            <a:r>
              <a:rPr lang="en-US" sz="2200" dirty="0" smtClean="0">
                <a:latin typeface="Constantia" pitchFamily="18" charset="0"/>
              </a:rPr>
              <a:t>Minimal activity at this time</a:t>
            </a:r>
          </a:p>
          <a:p>
            <a:pPr lvl="1">
              <a:buFont typeface="Wingdings" pitchFamily="2" charset="2"/>
              <a:buChar char="ü"/>
            </a:pPr>
            <a:endParaRPr lang="en-US" sz="2200" dirty="0" smtClean="0">
              <a:latin typeface="Constantia" pitchFamily="18" charset="0"/>
            </a:endParaRPr>
          </a:p>
          <a:p>
            <a:pPr>
              <a:buFont typeface="Wingdings" pitchFamily="2" charset="2"/>
              <a:buChar char="ü"/>
            </a:pPr>
            <a:r>
              <a:rPr lang="en-US" sz="2600" dirty="0" smtClean="0">
                <a:latin typeface="Constantia" pitchFamily="18" charset="0"/>
              </a:rPr>
              <a:t>Expenses recorded in index 331135 </a:t>
            </a:r>
          </a:p>
          <a:p>
            <a:pPr lvl="1">
              <a:buFont typeface="Wingdings" pitchFamily="2" charset="2"/>
              <a:buChar char="ü"/>
            </a:pPr>
            <a:r>
              <a:rPr lang="en-US" sz="2600" dirty="0" smtClean="0">
                <a:latin typeface="Constantia" pitchFamily="18" charset="0"/>
              </a:rPr>
              <a:t>SRMC-HSC Reimbursements</a:t>
            </a:r>
          </a:p>
          <a:p>
            <a:pPr marL="0" indent="0">
              <a:buNone/>
            </a:pPr>
            <a:endParaRPr lang="en-US" sz="2600" dirty="0" smtClean="0">
              <a:latin typeface="Constantia" pitchFamily="18" charset="0"/>
            </a:endParaRPr>
          </a:p>
          <a:p>
            <a:pPr>
              <a:buFont typeface="Wingdings" pitchFamily="2" charset="2"/>
              <a:buChar char="ü"/>
            </a:pPr>
            <a:r>
              <a:rPr lang="en-US" sz="2600" dirty="0" smtClean="0">
                <a:latin typeface="Constantia" pitchFamily="18" charset="0"/>
              </a:rPr>
              <a:t>HSC AR Coordinator “sweeps” expenses and invoices SRMC</a:t>
            </a:r>
            <a:endParaRPr lang="en-US" sz="2600" dirty="0">
              <a:latin typeface="Constantia" pitchFamily="18" charset="0"/>
            </a:endParaRPr>
          </a:p>
        </p:txBody>
      </p:sp>
    </p:spTree>
    <p:extLst>
      <p:ext uri="{BB962C8B-B14F-4D97-AF65-F5344CB8AC3E}">
        <p14:creationId xmlns:p14="http://schemas.microsoft.com/office/powerpoint/2010/main" val="24821529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0" y="533400"/>
            <a:ext cx="3078480" cy="1813560"/>
          </a:xfrm>
        </p:spPr>
        <p:txBody>
          <a:bodyPr>
            <a:normAutofit fontScale="90000"/>
          </a:bodyPr>
          <a:lstStyle/>
          <a:p>
            <a:r>
              <a:rPr lang="en-US" dirty="0" smtClean="0"/>
              <a:t>NSAR SRMC Invoice Example</a:t>
            </a:r>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357" y="533400"/>
            <a:ext cx="4750162" cy="5881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4"/>
          <p:cNvSpPr>
            <a:spLocks noChangeArrowheads="1"/>
          </p:cNvSpPr>
          <p:nvPr/>
        </p:nvSpPr>
        <p:spPr bwMode="auto">
          <a:xfrm>
            <a:off x="914400" y="5334000"/>
            <a:ext cx="2743200" cy="304800"/>
          </a:xfrm>
          <a:prstGeom prst="ellipse">
            <a:avLst/>
          </a:prstGeom>
          <a:noFill/>
          <a:ln w="25400">
            <a:solidFill>
              <a:srgbClr val="FF0000"/>
            </a:solidFill>
            <a:round/>
            <a:headEnd/>
            <a:tailEnd/>
          </a:ln>
        </p:spPr>
        <p:txBody>
          <a:bodyPr/>
          <a:lstStyle/>
          <a:p>
            <a:endParaRPr lang="en-US"/>
          </a:p>
        </p:txBody>
      </p:sp>
      <p:sp>
        <p:nvSpPr>
          <p:cNvPr id="7" name="Rectangle 5"/>
          <p:cNvSpPr>
            <a:spLocks noChangeArrowheads="1"/>
          </p:cNvSpPr>
          <p:nvPr/>
        </p:nvSpPr>
        <p:spPr bwMode="auto">
          <a:xfrm>
            <a:off x="1641764" y="2743200"/>
            <a:ext cx="609600" cy="457200"/>
          </a:xfrm>
          <a:prstGeom prst="rect">
            <a:avLst/>
          </a:prstGeom>
          <a:solidFill>
            <a:srgbClr val="000000"/>
          </a:solidFill>
          <a:ln w="9525">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791656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57200" y="457200"/>
            <a:ext cx="8183880" cy="838200"/>
          </a:xfrm>
        </p:spPr>
        <p:txBody>
          <a:bodyPr/>
          <a:lstStyle/>
          <a:p>
            <a:pPr algn="ctr"/>
            <a:r>
              <a:rPr lang="en-US" dirty="0" smtClean="0"/>
              <a:t>When SRMC bills HSC</a:t>
            </a:r>
          </a:p>
        </p:txBody>
      </p:sp>
      <p:sp>
        <p:nvSpPr>
          <p:cNvPr id="3" name="Content Placeholder 2"/>
          <p:cNvSpPr>
            <a:spLocks noGrp="1"/>
          </p:cNvSpPr>
          <p:nvPr>
            <p:ph idx="1"/>
          </p:nvPr>
        </p:nvSpPr>
        <p:spPr>
          <a:xfrm>
            <a:off x="457200" y="1752600"/>
            <a:ext cx="8183880" cy="4187952"/>
          </a:xfrm>
        </p:spPr>
        <p:txBody>
          <a:bodyPr>
            <a:normAutofit/>
          </a:bodyPr>
          <a:lstStyle/>
          <a:p>
            <a:pPr marL="0" indent="0">
              <a:buNone/>
            </a:pPr>
            <a:r>
              <a:rPr lang="en-US" sz="2600" b="1" dirty="0" smtClean="0">
                <a:latin typeface="Constantia" pitchFamily="18" charset="0"/>
              </a:rPr>
              <a:t>What they bill:</a:t>
            </a:r>
          </a:p>
          <a:p>
            <a:pPr lvl="1">
              <a:buClr>
                <a:schemeClr val="tx1"/>
              </a:buClr>
              <a:buSzTx/>
              <a:buFont typeface="Wingdings" pitchFamily="2" charset="2"/>
              <a:buChar char="ü"/>
            </a:pPr>
            <a:r>
              <a:rPr lang="en-US" sz="2600" dirty="0" smtClean="0">
                <a:latin typeface="Constantia" pitchFamily="18" charset="0"/>
              </a:rPr>
              <a:t>Facility Charges related to Clinical Trials and other research projects</a:t>
            </a:r>
          </a:p>
          <a:p>
            <a:pPr lvl="2">
              <a:buClr>
                <a:schemeClr val="tx1"/>
              </a:buClr>
              <a:buSzTx/>
              <a:buFont typeface="Wingdings" pitchFamily="2" charset="2"/>
              <a:buChar char="ü"/>
            </a:pPr>
            <a:r>
              <a:rPr lang="en-US" sz="2600" dirty="0" smtClean="0">
                <a:latin typeface="Constantia" pitchFamily="18" charset="0"/>
              </a:rPr>
              <a:t>X-rays</a:t>
            </a:r>
          </a:p>
          <a:p>
            <a:pPr lvl="2">
              <a:buClr>
                <a:schemeClr val="tx1"/>
              </a:buClr>
              <a:buSzTx/>
              <a:buFont typeface="Wingdings" pitchFamily="2" charset="2"/>
              <a:buChar char="ü"/>
            </a:pPr>
            <a:r>
              <a:rPr lang="en-US" sz="2600" dirty="0" smtClean="0">
                <a:latin typeface="Constantia" pitchFamily="18" charset="0"/>
              </a:rPr>
              <a:t>Blood tests</a:t>
            </a:r>
          </a:p>
          <a:p>
            <a:pPr lvl="2">
              <a:buClr>
                <a:schemeClr val="tx1"/>
              </a:buClr>
              <a:buSzTx/>
              <a:buFont typeface="Wingdings" pitchFamily="2" charset="2"/>
              <a:buChar char="ü"/>
            </a:pPr>
            <a:r>
              <a:rPr lang="en-US" sz="2600" dirty="0" smtClean="0">
                <a:latin typeface="Constantia" pitchFamily="18" charset="0"/>
              </a:rPr>
              <a:t>Lab work</a:t>
            </a:r>
          </a:p>
          <a:p>
            <a:pPr lvl="1">
              <a:buClr>
                <a:schemeClr val="tx1"/>
              </a:buClr>
              <a:buSzTx/>
              <a:buFont typeface="Wingdings" pitchFamily="2" charset="2"/>
              <a:buChar char="ü"/>
            </a:pPr>
            <a:r>
              <a:rPr lang="en-US" sz="2600" dirty="0" smtClean="0">
                <a:latin typeface="Constantia" pitchFamily="18" charset="0"/>
              </a:rPr>
              <a:t>Invoice should be sent to Financial Services for</a:t>
            </a:r>
          </a:p>
          <a:p>
            <a:pPr marL="347472" lvl="1" indent="0">
              <a:buClr>
                <a:schemeClr val="tx1"/>
              </a:buClr>
              <a:buSzTx/>
              <a:buNone/>
            </a:pPr>
            <a:r>
              <a:rPr lang="en-US" sz="2600" dirty="0" smtClean="0">
                <a:latin typeface="Constantia" pitchFamily="18" charset="0"/>
              </a:rPr>
              <a:t>    processing</a:t>
            </a:r>
          </a:p>
          <a:p>
            <a:pPr lvl="1">
              <a:buClr>
                <a:schemeClr val="tx1"/>
              </a:buClr>
              <a:buSzTx/>
              <a:buFont typeface="Wingdings" pitchFamily="2" charset="2"/>
              <a:buChar char="ü"/>
            </a:pPr>
            <a:r>
              <a:rPr lang="en-US" sz="2600" dirty="0" smtClean="0">
                <a:latin typeface="Constantia" pitchFamily="18" charset="0"/>
              </a:rPr>
              <a:t>Very little activity at this time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82"/>
          <p:cNvSpPr/>
          <p:nvPr/>
        </p:nvSpPr>
        <p:spPr>
          <a:xfrm>
            <a:off x="969490" y="3918914"/>
            <a:ext cx="5507509" cy="47468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74756" name="TextBox 84"/>
          <p:cNvSpPr txBox="1">
            <a:spLocks noChangeArrowheads="1"/>
          </p:cNvSpPr>
          <p:nvPr/>
        </p:nvSpPr>
        <p:spPr bwMode="auto">
          <a:xfrm>
            <a:off x="1066800" y="508943"/>
            <a:ext cx="7045325" cy="1538288"/>
          </a:xfrm>
          <a:prstGeom prst="rect">
            <a:avLst/>
          </a:prstGeom>
          <a:ln w="9525">
            <a:noFill/>
            <a:miter lim="800000"/>
            <a:headEnd/>
            <a:tailEnd/>
          </a:ln>
        </p:spPr>
        <p:txBody>
          <a:bodyPr wrap="none">
            <a:spAutoFit/>
          </a:bodyPr>
          <a:lstStyle/>
          <a:p>
            <a:r>
              <a:rPr lang="en-US" sz="6600" u="sng" dirty="0">
                <a:latin typeface="Times New Roman" pitchFamily="18" charset="0"/>
                <a:cs typeface="Times New Roman" pitchFamily="18" charset="0"/>
              </a:rPr>
              <a:t>Medical Group, Inc.</a:t>
            </a:r>
          </a:p>
          <a:p>
            <a:r>
              <a:rPr lang="en-US" sz="2800" i="1" dirty="0">
                <a:latin typeface="Times New Roman" pitchFamily="18" charset="0"/>
                <a:cs typeface="Times New Roman" pitchFamily="18" charset="0"/>
              </a:rPr>
              <a:t>University of New Mexico Physicians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264326"/>
            <a:ext cx="7571023" cy="3526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362200"/>
            <a:ext cx="3429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a:xfrm>
            <a:off x="457200" y="457200"/>
            <a:ext cx="8183880" cy="1051560"/>
          </a:xfrm>
        </p:spPr>
        <p:txBody>
          <a:bodyPr/>
          <a:lstStyle/>
          <a:p>
            <a:pPr algn="ctr"/>
            <a:r>
              <a:rPr lang="en-US" dirty="0" smtClean="0"/>
              <a:t>When UNM MG bills HSC</a:t>
            </a:r>
          </a:p>
        </p:txBody>
      </p:sp>
      <p:sp>
        <p:nvSpPr>
          <p:cNvPr id="3" name="Content Placeholder 2"/>
          <p:cNvSpPr>
            <a:spLocks noGrp="1"/>
          </p:cNvSpPr>
          <p:nvPr>
            <p:ph idx="1"/>
          </p:nvPr>
        </p:nvSpPr>
        <p:spPr>
          <a:xfrm>
            <a:off x="457200" y="1752600"/>
            <a:ext cx="8183880" cy="4187952"/>
          </a:xfrm>
        </p:spPr>
        <p:txBody>
          <a:bodyPr>
            <a:normAutofit/>
          </a:bodyPr>
          <a:lstStyle/>
          <a:p>
            <a:pPr>
              <a:buClr>
                <a:schemeClr val="tx1"/>
              </a:buClr>
              <a:buFont typeface="Wingdings" pitchFamily="2" charset="2"/>
              <a:buChar char="ü"/>
            </a:pPr>
            <a:r>
              <a:rPr lang="en-US" dirty="0" smtClean="0">
                <a:latin typeface="Constantia" pitchFamily="18" charset="0"/>
              </a:rPr>
              <a:t>The UNM Medical Group (UNM MG) pays for expenditures within their accounting system on behalf of a HSC department. </a:t>
            </a:r>
          </a:p>
          <a:p>
            <a:pPr>
              <a:buClr>
                <a:schemeClr val="tx1"/>
              </a:buClr>
              <a:buFont typeface="Wingdings" pitchFamily="2" charset="2"/>
              <a:buChar char="ü"/>
            </a:pPr>
            <a:endParaRPr lang="en-US" dirty="0" smtClean="0">
              <a:latin typeface="Constantia" pitchFamily="18" charset="0"/>
            </a:endParaRPr>
          </a:p>
          <a:p>
            <a:pPr>
              <a:buClr>
                <a:schemeClr val="tx1"/>
              </a:buClr>
              <a:buFont typeface="Wingdings" pitchFamily="2" charset="2"/>
              <a:buChar char="ü"/>
            </a:pPr>
            <a:r>
              <a:rPr lang="en-US" dirty="0" smtClean="0">
                <a:latin typeface="Constantia" pitchFamily="18" charset="0"/>
              </a:rPr>
              <a:t>UNM MG invoices HSC in order to be reimbursed for these expenditures. </a:t>
            </a:r>
          </a:p>
          <a:p>
            <a:pPr marL="0" indent="0">
              <a:buClr>
                <a:schemeClr val="tx1"/>
              </a:buClr>
              <a:buNone/>
            </a:pPr>
            <a:endParaRPr lang="en-US" dirty="0" smtClean="0">
              <a:latin typeface="Constantia" pitchFamily="18" charset="0"/>
            </a:endParaRPr>
          </a:p>
          <a:p>
            <a:pPr>
              <a:buClr>
                <a:schemeClr val="tx1"/>
              </a:buClr>
              <a:buFont typeface="Wingdings" pitchFamily="2" charset="2"/>
              <a:buChar char="ü"/>
            </a:pPr>
            <a:r>
              <a:rPr lang="en-US" dirty="0" smtClean="0">
                <a:latin typeface="Constantia" pitchFamily="18" charset="0"/>
              </a:rPr>
              <a:t>Labor/Benefit Cost</a:t>
            </a:r>
          </a:p>
          <a:p>
            <a:pPr lvl="1">
              <a:buClr>
                <a:schemeClr val="tx1"/>
              </a:buClr>
              <a:buFont typeface="Wingdings" pitchFamily="2" charset="2"/>
              <a:buChar char="ü"/>
            </a:pPr>
            <a:r>
              <a:rPr lang="en-US" dirty="0" smtClean="0">
                <a:latin typeface="Constantia" pitchFamily="18" charset="0"/>
              </a:rPr>
              <a:t>UNM MG Employee working for HSC department</a:t>
            </a:r>
          </a:p>
          <a:p>
            <a:pPr>
              <a:buClr>
                <a:schemeClr val="tx1"/>
              </a:buClr>
              <a:buFont typeface="Wingdings" pitchFamily="2" charset="2"/>
              <a:buChar char="ü"/>
            </a:pPr>
            <a:endParaRPr lang="en-US" dirty="0" smtClean="0">
              <a:latin typeface="Constant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idx="4294967295"/>
          </p:nvPr>
        </p:nvSpPr>
        <p:spPr>
          <a:xfrm>
            <a:off x="381000" y="325595"/>
            <a:ext cx="8229600" cy="1143000"/>
          </a:xfrm>
        </p:spPr>
        <p:txBody>
          <a:bodyPr/>
          <a:lstStyle/>
          <a:p>
            <a:pPr algn="ctr"/>
            <a:r>
              <a:rPr lang="en-US" dirty="0" smtClean="0"/>
              <a:t>When UNM MG bills HSC</a:t>
            </a:r>
          </a:p>
        </p:txBody>
      </p:sp>
      <p:sp>
        <p:nvSpPr>
          <p:cNvPr id="4" name="Slide Number Placeholder 3"/>
          <p:cNvSpPr txBox="1">
            <a:spLocks noGrp="1"/>
          </p:cNvSpPr>
          <p:nvPr/>
        </p:nvSpPr>
        <p:spPr>
          <a:xfrm>
            <a:off x="7924800" y="6356350"/>
            <a:ext cx="762000" cy="365125"/>
          </a:xfrm>
          <a:prstGeom prst="rect">
            <a:avLst/>
          </a:prstGeom>
          <a:noFill/>
        </p:spPr>
        <p:txBody>
          <a:bodyPr lIns="0" tIns="0" rIns="0" bIns="0" anchor="b"/>
          <a:lstStyle/>
          <a:p>
            <a:pPr algn="r" fontAlgn="auto">
              <a:spcBef>
                <a:spcPts val="0"/>
              </a:spcBef>
              <a:spcAft>
                <a:spcPts val="0"/>
              </a:spcAft>
              <a:defRPr/>
            </a:pPr>
            <a:fld id="{1AEB221E-69AE-4788-AACE-FA87E9D003FD}" type="slidenum">
              <a:rPr lang="en-US" sz="1200">
                <a:solidFill>
                  <a:schemeClr val="tx2">
                    <a:shade val="90000"/>
                  </a:schemeClr>
                </a:solidFill>
                <a:latin typeface="+mn-lt"/>
                <a:cs typeface="+mn-cs"/>
              </a:rPr>
              <a:pPr algn="r" fontAlgn="auto">
                <a:spcBef>
                  <a:spcPts val="0"/>
                </a:spcBef>
                <a:spcAft>
                  <a:spcPts val="0"/>
                </a:spcAft>
                <a:defRPr/>
              </a:pPr>
              <a:t>39</a:t>
            </a:fld>
            <a:endParaRPr lang="en-US" sz="1200">
              <a:solidFill>
                <a:schemeClr val="tx2">
                  <a:shade val="90000"/>
                </a:schemeClr>
              </a:solidFill>
              <a:latin typeface="+mn-lt"/>
              <a:cs typeface="+mn-cs"/>
            </a:endParaRPr>
          </a:p>
        </p:txBody>
      </p:sp>
      <p:sp useBgFill="1">
        <p:nvSpPr>
          <p:cNvPr id="5" name="TextBox 4"/>
          <p:cNvSpPr txBox="1">
            <a:spLocks noChangeArrowheads="1"/>
          </p:cNvSpPr>
          <p:nvPr/>
        </p:nvSpPr>
        <p:spPr bwMode="auto">
          <a:xfrm>
            <a:off x="152400" y="1828800"/>
            <a:ext cx="4343400" cy="4524315"/>
          </a:xfrm>
          <a:prstGeom prst="rect">
            <a:avLst/>
          </a:prstGeom>
          <a:ln w="9525">
            <a:noFill/>
            <a:miter lim="800000"/>
            <a:headEnd/>
            <a:tailEnd/>
          </a:ln>
        </p:spPr>
        <p:txBody>
          <a:bodyPr wrap="square">
            <a:spAutoFit/>
          </a:bodyPr>
          <a:lstStyle/>
          <a:p>
            <a:r>
              <a:rPr lang="en-US" sz="2400" dirty="0">
                <a:latin typeface="Constantia" pitchFamily="18" charset="0"/>
              </a:rPr>
              <a:t>Data evaluated at </a:t>
            </a:r>
            <a:r>
              <a:rPr lang="en-US" sz="2400" dirty="0" smtClean="0">
                <a:latin typeface="Constantia" pitchFamily="18" charset="0"/>
              </a:rPr>
              <a:t>HSC - UA </a:t>
            </a:r>
            <a:r>
              <a:rPr lang="en-US" sz="2400" dirty="0">
                <a:latin typeface="Constantia" pitchFamily="18" charset="0"/>
              </a:rPr>
              <a:t>and loaded into Banner </a:t>
            </a:r>
            <a:r>
              <a:rPr lang="en-US" sz="2400" dirty="0" smtClean="0">
                <a:latin typeface="Constantia" pitchFamily="18" charset="0"/>
              </a:rPr>
              <a:t>by FSM</a:t>
            </a:r>
            <a:endParaRPr lang="en-US" sz="2400" dirty="0">
              <a:latin typeface="Constantia" pitchFamily="18" charset="0"/>
            </a:endParaRPr>
          </a:p>
          <a:p>
            <a:endParaRPr lang="en-US" sz="2400" dirty="0">
              <a:latin typeface="Constantia" pitchFamily="18" charset="0"/>
            </a:endParaRPr>
          </a:p>
          <a:p>
            <a:r>
              <a:rPr lang="en-US" sz="2400" dirty="0">
                <a:latin typeface="Constantia" pitchFamily="18" charset="0"/>
              </a:rPr>
              <a:t>Expense items post to the index/account code on the invoice</a:t>
            </a:r>
          </a:p>
          <a:p>
            <a:endParaRPr lang="en-US" sz="2400" dirty="0">
              <a:latin typeface="Constantia" pitchFamily="18" charset="0"/>
            </a:endParaRPr>
          </a:p>
          <a:p>
            <a:r>
              <a:rPr lang="en-US" sz="2400" dirty="0">
                <a:latin typeface="Constantia" pitchFamily="18" charset="0"/>
              </a:rPr>
              <a:t>Document number is “HSYXXXXX</a:t>
            </a:r>
            <a:r>
              <a:rPr lang="en-US" sz="2400" dirty="0" smtClean="0">
                <a:latin typeface="Constantia" pitchFamily="18" charset="0"/>
              </a:rPr>
              <a:t>”</a:t>
            </a:r>
          </a:p>
          <a:p>
            <a:endParaRPr lang="en-US" sz="2400" dirty="0">
              <a:latin typeface="Constantia" pitchFamily="18" charset="0"/>
            </a:endParaRPr>
          </a:p>
          <a:p>
            <a:r>
              <a:rPr lang="en-US" sz="2400" dirty="0" smtClean="0">
                <a:latin typeface="Constantia" pitchFamily="18" charset="0"/>
              </a:rPr>
              <a:t>UNM MG sends invoice to HSC department</a:t>
            </a:r>
            <a:endParaRPr lang="en-US" sz="2400" dirty="0">
              <a:latin typeface="Constantia" pitchFamily="18" charset="0"/>
            </a:endParaRPr>
          </a:p>
        </p:txBody>
      </p:sp>
      <p:pic>
        <p:nvPicPr>
          <p:cNvPr id="6" name="Picture 2" descr="http://blog.withings.com/wp-content/uploads/2012/04/data_minin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438400"/>
            <a:ext cx="3806344" cy="2876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457200" y="533400"/>
            <a:ext cx="8229600" cy="857250"/>
          </a:xfrm>
        </p:spPr>
        <p:txBody>
          <a:bodyPr/>
          <a:lstStyle/>
          <a:p>
            <a:pPr algn="ctr"/>
            <a:r>
              <a:rPr lang="en-US" smtClean="0"/>
              <a:t>When HSC Bills UH</a:t>
            </a:r>
          </a:p>
        </p:txBody>
      </p:sp>
      <p:sp>
        <p:nvSpPr>
          <p:cNvPr id="3" name="Content Placeholder 2"/>
          <p:cNvSpPr>
            <a:spLocks noGrp="1"/>
          </p:cNvSpPr>
          <p:nvPr>
            <p:ph idx="1"/>
          </p:nvPr>
        </p:nvSpPr>
        <p:spPr>
          <a:xfrm>
            <a:off x="457200" y="1447800"/>
            <a:ext cx="8229600" cy="4953000"/>
          </a:xfrm>
        </p:spPr>
        <p:txBody>
          <a:bodyPr>
            <a:normAutofit/>
          </a:bodyPr>
          <a:lstStyle/>
          <a:p>
            <a:pPr>
              <a:buFont typeface="Wingdings 2" pitchFamily="18" charset="2"/>
              <a:buNone/>
            </a:pPr>
            <a:r>
              <a:rPr lang="en-US" sz="2600" dirty="0" smtClean="0">
                <a:latin typeface="Constantia" pitchFamily="18" charset="0"/>
              </a:rPr>
              <a:t>UNM/HSC departments provide services and </a:t>
            </a:r>
          </a:p>
          <a:p>
            <a:pPr>
              <a:buFont typeface="Wingdings 2" pitchFamily="18" charset="2"/>
              <a:buNone/>
            </a:pPr>
            <a:r>
              <a:rPr lang="en-US" sz="2600" dirty="0" smtClean="0">
                <a:latin typeface="Constantia" pitchFamily="18" charset="0"/>
              </a:rPr>
              <a:t>support to UH departments regularly.  </a:t>
            </a:r>
          </a:p>
          <a:p>
            <a:pPr>
              <a:buClr>
                <a:schemeClr val="tx1"/>
              </a:buClr>
              <a:buFont typeface="Wingdings" pitchFamily="2" charset="2"/>
              <a:buChar char="ü"/>
            </a:pPr>
            <a:r>
              <a:rPr lang="en-US" sz="2600" dirty="0" smtClean="0">
                <a:latin typeface="Constantia" pitchFamily="18" charset="0"/>
              </a:rPr>
              <a:t> Salary Agreement Contracts</a:t>
            </a:r>
          </a:p>
          <a:p>
            <a:pPr lvl="1">
              <a:buFont typeface="Wingdings" pitchFamily="2" charset="2"/>
              <a:buChar char="ü"/>
            </a:pPr>
            <a:r>
              <a:rPr lang="en-US" sz="2600" dirty="0" smtClean="0">
                <a:latin typeface="Constantia" pitchFamily="18" charset="0"/>
              </a:rPr>
              <a:t>HSC employee  providing UH with their services</a:t>
            </a:r>
          </a:p>
          <a:p>
            <a:pPr>
              <a:buClr>
                <a:schemeClr val="tx1"/>
              </a:buClr>
              <a:buFont typeface="Wingdings" pitchFamily="2" charset="2"/>
              <a:buChar char="ü"/>
            </a:pPr>
            <a:r>
              <a:rPr lang="en-US" sz="2600" dirty="0" smtClean="0">
                <a:latin typeface="Constantia" pitchFamily="18" charset="0"/>
              </a:rPr>
              <a:t>Memorandum of Understanding (MOU)</a:t>
            </a:r>
          </a:p>
          <a:p>
            <a:pPr lvl="1">
              <a:buFont typeface="Wingdings" pitchFamily="2" charset="2"/>
              <a:buChar char="ü"/>
            </a:pPr>
            <a:r>
              <a:rPr lang="en-US" sz="2600" dirty="0" smtClean="0">
                <a:latin typeface="Constantia" pitchFamily="18" charset="0"/>
              </a:rPr>
              <a:t>general support</a:t>
            </a:r>
          </a:p>
          <a:p>
            <a:pPr>
              <a:buClr>
                <a:schemeClr val="tx1"/>
              </a:buClr>
              <a:buFont typeface="Wingdings" pitchFamily="2" charset="2"/>
              <a:buChar char="ü"/>
            </a:pPr>
            <a:r>
              <a:rPr lang="en-US" sz="2600" dirty="0" smtClean="0">
                <a:latin typeface="Constantia" pitchFamily="18" charset="0"/>
              </a:rPr>
              <a:t>Other Agreements</a:t>
            </a:r>
          </a:p>
          <a:p>
            <a:pPr lvl="1">
              <a:buFont typeface="Wingdings" pitchFamily="2" charset="2"/>
              <a:buChar char="ü"/>
            </a:pPr>
            <a:r>
              <a:rPr lang="en-US" sz="2600" dirty="0" smtClean="0">
                <a:latin typeface="Constantia" pitchFamily="18" charset="0"/>
              </a:rPr>
              <a:t>space lease or flow through expenditures, such as utilities and insurance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a:xfrm>
            <a:off x="480060" y="-76200"/>
            <a:ext cx="8183880" cy="1051560"/>
          </a:xfrm>
        </p:spPr>
        <p:txBody>
          <a:bodyPr/>
          <a:lstStyle/>
          <a:p>
            <a:pPr algn="ctr"/>
            <a:r>
              <a:rPr lang="en-US" dirty="0" smtClean="0"/>
              <a:t>UNM MG and UNM</a:t>
            </a:r>
          </a:p>
        </p:txBody>
      </p:sp>
      <p:sp>
        <p:nvSpPr>
          <p:cNvPr id="78853" name="Rectangle 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78854" name="Rectangle 4"/>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endParaRPr lang="en-US"/>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7775" y="1155700"/>
            <a:ext cx="4108450" cy="494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3"/>
          <p:cNvSpPr>
            <a:spLocks noChangeArrowheads="1"/>
          </p:cNvSpPr>
          <p:nvPr/>
        </p:nvSpPr>
        <p:spPr bwMode="auto">
          <a:xfrm>
            <a:off x="4191000" y="2787650"/>
            <a:ext cx="1752600" cy="1676400"/>
          </a:xfrm>
          <a:prstGeom prst="ellipse">
            <a:avLst/>
          </a:prstGeom>
          <a:noFill/>
          <a:ln w="25400">
            <a:solidFill>
              <a:srgbClr val="FF00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480060" y="457200"/>
            <a:ext cx="8183880" cy="1051560"/>
          </a:xfrm>
        </p:spPr>
        <p:txBody>
          <a:bodyPr/>
          <a:lstStyle/>
          <a:p>
            <a:pPr algn="ctr"/>
            <a:r>
              <a:rPr lang="en-US" dirty="0" smtClean="0"/>
              <a:t>UNM MG bills HSC</a:t>
            </a:r>
          </a:p>
        </p:txBody>
      </p:sp>
      <p:sp>
        <p:nvSpPr>
          <p:cNvPr id="80903"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80904" name="Rectangle 6"/>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endParaRPr lang="en-US"/>
          </a:p>
        </p:txBody>
      </p:sp>
      <p:sp>
        <p:nvSpPr>
          <p:cNvPr id="80905" name="Rectangle 7"/>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169521"/>
            <a:ext cx="8305800" cy="2304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val 3"/>
          <p:cNvSpPr>
            <a:spLocks noChangeArrowheads="1"/>
          </p:cNvSpPr>
          <p:nvPr/>
        </p:nvSpPr>
        <p:spPr bwMode="auto">
          <a:xfrm>
            <a:off x="4267200" y="3794125"/>
            <a:ext cx="990600" cy="168275"/>
          </a:xfrm>
          <a:prstGeom prst="ellipse">
            <a:avLst/>
          </a:prstGeom>
          <a:noFill/>
          <a:ln w="25400">
            <a:solidFill>
              <a:srgbClr val="FF0000"/>
            </a:solidFill>
            <a:round/>
            <a:headEnd/>
            <a:tailEnd/>
          </a:ln>
        </p:spPr>
        <p:txBody>
          <a:bodyPr/>
          <a:lstStyle/>
          <a:p>
            <a:endParaRPr lang="en-US"/>
          </a:p>
        </p:txBody>
      </p:sp>
      <p:sp>
        <p:nvSpPr>
          <p:cNvPr id="12" name="Oval 3"/>
          <p:cNvSpPr>
            <a:spLocks noChangeArrowheads="1"/>
          </p:cNvSpPr>
          <p:nvPr/>
        </p:nvSpPr>
        <p:spPr bwMode="auto">
          <a:xfrm>
            <a:off x="5257800" y="3733800"/>
            <a:ext cx="1143000" cy="228600"/>
          </a:xfrm>
          <a:prstGeom prst="ellipse">
            <a:avLst/>
          </a:prstGeom>
          <a:noFill/>
          <a:ln w="25400">
            <a:solidFill>
              <a:srgbClr val="FF0000"/>
            </a:solidFill>
            <a:round/>
            <a:headEnd/>
            <a:tailEnd/>
          </a:ln>
        </p:spPr>
        <p:txBody>
          <a:bodyPr/>
          <a:lstStyle/>
          <a:p>
            <a:endParaRPr lang="en-US"/>
          </a:p>
        </p:txBody>
      </p:sp>
      <p:sp>
        <p:nvSpPr>
          <p:cNvPr id="13" name="Oval 3"/>
          <p:cNvSpPr>
            <a:spLocks noChangeArrowheads="1"/>
          </p:cNvSpPr>
          <p:nvPr/>
        </p:nvSpPr>
        <p:spPr bwMode="auto">
          <a:xfrm>
            <a:off x="7391400" y="3733800"/>
            <a:ext cx="1143000" cy="168275"/>
          </a:xfrm>
          <a:prstGeom prst="ellipse">
            <a:avLst/>
          </a:prstGeom>
          <a:noFill/>
          <a:ln w="25400">
            <a:solidFill>
              <a:srgbClr val="FF0000"/>
            </a:solidFill>
            <a:round/>
            <a:headEnd/>
            <a:tailEnd/>
          </a:ln>
        </p:spPr>
        <p:txBody>
          <a:bodyPr/>
          <a:lstStyle/>
          <a:p>
            <a:endParaRPr lang="en-US"/>
          </a:p>
        </p:txBody>
      </p:sp>
      <p:sp>
        <p:nvSpPr>
          <p:cNvPr id="14" name="Oval 3"/>
          <p:cNvSpPr>
            <a:spLocks noChangeArrowheads="1"/>
          </p:cNvSpPr>
          <p:nvPr/>
        </p:nvSpPr>
        <p:spPr bwMode="auto">
          <a:xfrm>
            <a:off x="304800" y="3763962"/>
            <a:ext cx="1143000" cy="168275"/>
          </a:xfrm>
          <a:prstGeom prst="ellipse">
            <a:avLst/>
          </a:prstGeom>
          <a:noFill/>
          <a:ln w="25400">
            <a:solidFill>
              <a:srgbClr val="FF00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a:xfrm>
            <a:off x="457200" y="457200"/>
            <a:ext cx="8183880" cy="1051560"/>
          </a:xfrm>
        </p:spPr>
        <p:txBody>
          <a:bodyPr/>
          <a:lstStyle/>
          <a:p>
            <a:pPr algn="ctr"/>
            <a:r>
              <a:rPr lang="en-US" dirty="0" smtClean="0"/>
              <a:t>Reconciliation Assistance</a:t>
            </a:r>
          </a:p>
        </p:txBody>
      </p:sp>
      <p:sp>
        <p:nvSpPr>
          <p:cNvPr id="3" name="Content Placeholder 2"/>
          <p:cNvSpPr>
            <a:spLocks noGrp="1"/>
          </p:cNvSpPr>
          <p:nvPr>
            <p:ph idx="1"/>
          </p:nvPr>
        </p:nvSpPr>
        <p:spPr>
          <a:xfrm>
            <a:off x="457200" y="1752600"/>
            <a:ext cx="8183880" cy="4187952"/>
          </a:xfrm>
        </p:spPr>
        <p:txBody>
          <a:bodyPr>
            <a:normAutofit/>
          </a:bodyPr>
          <a:lstStyle/>
          <a:p>
            <a:pPr>
              <a:buClr>
                <a:schemeClr val="tx1"/>
              </a:buClr>
              <a:buFont typeface="Wingdings" pitchFamily="2" charset="2"/>
              <a:buChar char="ü"/>
            </a:pPr>
            <a:r>
              <a:rPr lang="en-US" sz="2600" dirty="0">
                <a:latin typeface="Constantia" pitchFamily="18" charset="0"/>
              </a:rPr>
              <a:t>Unrestricted Accounting-HSC can provide reports with UNM MG invoicing data.  Reports can be generated by </a:t>
            </a:r>
          </a:p>
          <a:p>
            <a:pPr marL="914400" lvl="1" indent="-457200">
              <a:buSzPct val="70000"/>
              <a:buFont typeface="Wingdings" pitchFamily="2" charset="2"/>
              <a:buChar char="ü"/>
            </a:pPr>
            <a:r>
              <a:rPr lang="en-US" sz="2600" dirty="0">
                <a:latin typeface="Constantia" pitchFamily="18" charset="0"/>
              </a:rPr>
              <a:t>Index </a:t>
            </a:r>
          </a:p>
          <a:p>
            <a:pPr marL="914400" lvl="1" indent="-457200">
              <a:buSzPct val="70000"/>
              <a:buFont typeface="Wingdings" pitchFamily="2" charset="2"/>
              <a:buChar char="ü"/>
            </a:pPr>
            <a:r>
              <a:rPr lang="en-US" sz="2600" dirty="0">
                <a:latin typeface="Constantia" pitchFamily="18" charset="0"/>
              </a:rPr>
              <a:t>Organization Level 5</a:t>
            </a:r>
          </a:p>
          <a:p>
            <a:pPr>
              <a:buClr>
                <a:schemeClr val="tx1"/>
              </a:buClr>
              <a:buFont typeface="Wingdings" pitchFamily="2" charset="2"/>
              <a:buChar char="ü"/>
            </a:pPr>
            <a:endParaRPr lang="en-US" sz="2600" dirty="0" smtClean="0">
              <a:latin typeface="Constantia" pitchFamily="18" charset="0"/>
            </a:endParaRPr>
          </a:p>
          <a:p>
            <a:pPr>
              <a:buClr>
                <a:schemeClr val="tx1"/>
              </a:buClr>
              <a:buFont typeface="Wingdings" pitchFamily="2" charset="2"/>
              <a:buChar char="ü"/>
            </a:pPr>
            <a:r>
              <a:rPr lang="en-US" sz="2600" dirty="0" smtClean="0">
                <a:latin typeface="Constantia" pitchFamily="18" charset="0"/>
              </a:rPr>
              <a:t>Contact </a:t>
            </a:r>
            <a:r>
              <a:rPr lang="en-US" sz="2600" dirty="0">
                <a:latin typeface="Constantia" pitchFamily="18" charset="0"/>
              </a:rPr>
              <a:t>the HSC AR Coordinator to request reports</a:t>
            </a:r>
          </a:p>
          <a:p>
            <a:pPr>
              <a:buClr>
                <a:schemeClr val="tx1"/>
              </a:buClr>
              <a:buFont typeface="Wingdings" pitchFamily="2" charset="2"/>
              <a:buChar char="ü"/>
            </a:pPr>
            <a:r>
              <a:rPr lang="en-US" sz="2600" dirty="0">
                <a:latin typeface="Constantia" pitchFamily="18" charset="0"/>
              </a:rPr>
              <a:t>Invoice copies can also be obtained from the HSC AR </a:t>
            </a:r>
            <a:r>
              <a:rPr lang="en-US" sz="2600" dirty="0" smtClean="0">
                <a:latin typeface="Constantia" pitchFamily="18" charset="0"/>
              </a:rPr>
              <a:t>Coordinator</a:t>
            </a:r>
            <a:endParaRPr lang="en-US" sz="2600" dirty="0">
              <a:latin typeface="Constantia" pitchFamily="18" charset="0"/>
            </a:endParaRPr>
          </a:p>
          <a:p>
            <a:pPr>
              <a:buClr>
                <a:schemeClr val="tx1"/>
              </a:buClr>
              <a:buFont typeface="Wingdings" pitchFamily="2" charset="2"/>
              <a:buChar char="v"/>
            </a:pPr>
            <a:endParaRPr lang="en-US" dirty="0" smtClean="0"/>
          </a:p>
        </p:txBody>
      </p:sp>
    </p:spTree>
    <p:extLst>
      <p:ext uri="{BB962C8B-B14F-4D97-AF65-F5344CB8AC3E}">
        <p14:creationId xmlns:p14="http://schemas.microsoft.com/office/powerpoint/2010/main" val="3741837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a:xfrm>
            <a:off x="457200" y="457200"/>
            <a:ext cx="8183880" cy="1051560"/>
          </a:xfrm>
        </p:spPr>
        <p:txBody>
          <a:bodyPr/>
          <a:lstStyle/>
          <a:p>
            <a:pPr algn="ctr"/>
            <a:r>
              <a:rPr lang="en-US" dirty="0" smtClean="0"/>
              <a:t>When HSC bills UNM MG</a:t>
            </a:r>
          </a:p>
        </p:txBody>
      </p:sp>
      <p:sp>
        <p:nvSpPr>
          <p:cNvPr id="3" name="Content Placeholder 2"/>
          <p:cNvSpPr>
            <a:spLocks noGrp="1"/>
          </p:cNvSpPr>
          <p:nvPr>
            <p:ph idx="1"/>
          </p:nvPr>
        </p:nvSpPr>
        <p:spPr>
          <a:xfrm>
            <a:off x="457200" y="1752600"/>
            <a:ext cx="8183880" cy="4187952"/>
          </a:xfrm>
        </p:spPr>
        <p:txBody>
          <a:bodyPr>
            <a:normAutofit/>
          </a:bodyPr>
          <a:lstStyle/>
          <a:p>
            <a:pPr>
              <a:buClr>
                <a:schemeClr val="tx1"/>
              </a:buClr>
              <a:buFont typeface="Wingdings" pitchFamily="2" charset="2"/>
              <a:buChar char="ü"/>
            </a:pPr>
            <a:r>
              <a:rPr lang="en-US" dirty="0" smtClean="0">
                <a:latin typeface="Constantia" pitchFamily="18" charset="0"/>
              </a:rPr>
              <a:t>Expenditures recorded in the UNM MG Agency Fund:</a:t>
            </a:r>
          </a:p>
          <a:p>
            <a:pPr lvl="1">
              <a:buClr>
                <a:schemeClr val="tx1"/>
              </a:buClr>
              <a:buFont typeface="Wingdings" pitchFamily="2" charset="2"/>
              <a:buChar char="ü"/>
            </a:pPr>
            <a:r>
              <a:rPr lang="en-US" dirty="0" smtClean="0">
                <a:latin typeface="Constantia" pitchFamily="18" charset="0"/>
              </a:rPr>
              <a:t>Salary and benefits</a:t>
            </a:r>
          </a:p>
          <a:p>
            <a:pPr lvl="1">
              <a:buClr>
                <a:schemeClr val="tx1"/>
              </a:buClr>
              <a:buFont typeface="Wingdings" pitchFamily="2" charset="2"/>
              <a:buChar char="ü"/>
            </a:pPr>
            <a:r>
              <a:rPr lang="en-US" dirty="0" err="1" smtClean="0">
                <a:latin typeface="Constantia" pitchFamily="18" charset="0"/>
              </a:rPr>
              <a:t>PCard</a:t>
            </a:r>
            <a:r>
              <a:rPr lang="en-US" dirty="0" smtClean="0">
                <a:latin typeface="Constantia" pitchFamily="18" charset="0"/>
              </a:rPr>
              <a:t> Charges</a:t>
            </a:r>
          </a:p>
          <a:p>
            <a:pPr lvl="1">
              <a:buClr>
                <a:schemeClr val="tx1"/>
              </a:buClr>
              <a:buFont typeface="Wingdings" pitchFamily="2" charset="2"/>
              <a:buChar char="ü"/>
            </a:pPr>
            <a:r>
              <a:rPr lang="en-US" dirty="0" smtClean="0">
                <a:latin typeface="Constantia" pitchFamily="18" charset="0"/>
              </a:rPr>
              <a:t>UNM Employee travel reimbursement</a:t>
            </a:r>
          </a:p>
          <a:p>
            <a:pPr marL="347472" lvl="1" indent="0">
              <a:buClr>
                <a:schemeClr val="tx1"/>
              </a:buClr>
              <a:buNone/>
            </a:pPr>
            <a:endParaRPr lang="en-US" dirty="0" smtClean="0">
              <a:latin typeface="Constantia" pitchFamily="18" charset="0"/>
            </a:endParaRPr>
          </a:p>
          <a:p>
            <a:pPr>
              <a:buClr>
                <a:schemeClr val="tx1"/>
              </a:buClr>
              <a:buFont typeface="Wingdings" pitchFamily="2" charset="2"/>
              <a:buChar char="ü"/>
            </a:pPr>
            <a:r>
              <a:rPr lang="en-US" dirty="0" smtClean="0">
                <a:latin typeface="Constantia" pitchFamily="18" charset="0"/>
              </a:rPr>
              <a:t>Memorandum of Understanding (MOU)</a:t>
            </a:r>
          </a:p>
          <a:p>
            <a:pPr lvl="1">
              <a:buClr>
                <a:schemeClr val="tx1"/>
              </a:buClr>
              <a:buFont typeface="Wingdings" pitchFamily="2" charset="2"/>
              <a:buChar char="ü"/>
            </a:pPr>
            <a:r>
              <a:rPr lang="en-US" dirty="0" smtClean="0">
                <a:latin typeface="Constantia" pitchFamily="18" charset="0"/>
              </a:rPr>
              <a:t>Not frequently used</a:t>
            </a:r>
          </a:p>
        </p:txBody>
      </p:sp>
    </p:spTree>
    <p:extLst>
      <p:ext uri="{BB962C8B-B14F-4D97-AF65-F5344CB8AC3E}">
        <p14:creationId xmlns:p14="http://schemas.microsoft.com/office/powerpoint/2010/main" val="144662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a:xfrm>
            <a:off x="457200" y="457200"/>
            <a:ext cx="8183880" cy="1051560"/>
          </a:xfrm>
        </p:spPr>
        <p:txBody>
          <a:bodyPr/>
          <a:lstStyle/>
          <a:p>
            <a:pPr algn="ctr"/>
            <a:r>
              <a:rPr lang="en-US" dirty="0" smtClean="0"/>
              <a:t>Reminders:</a:t>
            </a:r>
          </a:p>
        </p:txBody>
      </p:sp>
      <p:sp>
        <p:nvSpPr>
          <p:cNvPr id="3" name="Content Placeholder 2"/>
          <p:cNvSpPr>
            <a:spLocks noGrp="1"/>
          </p:cNvSpPr>
          <p:nvPr>
            <p:ph idx="1"/>
          </p:nvPr>
        </p:nvSpPr>
        <p:spPr>
          <a:xfrm>
            <a:off x="457200" y="1752600"/>
            <a:ext cx="8183880" cy="4187952"/>
          </a:xfrm>
        </p:spPr>
        <p:txBody>
          <a:bodyPr>
            <a:normAutofit lnSpcReduction="10000"/>
          </a:bodyPr>
          <a:lstStyle/>
          <a:p>
            <a:pPr>
              <a:buClr>
                <a:schemeClr val="tx1"/>
              </a:buClr>
              <a:buFont typeface="Wingdings" pitchFamily="2" charset="2"/>
              <a:buChar char="ü"/>
            </a:pPr>
            <a:r>
              <a:rPr lang="en-US" sz="2600" dirty="0">
                <a:latin typeface="Constantia" pitchFamily="18" charset="0"/>
              </a:rPr>
              <a:t>Unrestricted </a:t>
            </a:r>
            <a:r>
              <a:rPr lang="en-US" sz="2600" dirty="0" smtClean="0">
                <a:latin typeface="Constantia" pitchFamily="18" charset="0"/>
              </a:rPr>
              <a:t>Accounting-HSC coordinates all intercompany invoicing</a:t>
            </a:r>
          </a:p>
          <a:p>
            <a:pPr lvl="1">
              <a:buClr>
                <a:schemeClr val="tx1"/>
              </a:buClr>
              <a:buFont typeface="Wingdings" pitchFamily="2" charset="2"/>
              <a:buChar char="ü"/>
            </a:pPr>
            <a:r>
              <a:rPr lang="en-US" dirty="0" smtClean="0">
                <a:latin typeface="Constantia" pitchFamily="18" charset="0"/>
              </a:rPr>
              <a:t>Incoming</a:t>
            </a:r>
          </a:p>
          <a:p>
            <a:pPr lvl="1">
              <a:buClr>
                <a:schemeClr val="tx1"/>
              </a:buClr>
              <a:buFont typeface="Wingdings" pitchFamily="2" charset="2"/>
              <a:buChar char="ü"/>
            </a:pPr>
            <a:r>
              <a:rPr lang="en-US" dirty="0" smtClean="0">
                <a:latin typeface="Constantia" pitchFamily="18" charset="0"/>
              </a:rPr>
              <a:t>Outgoing</a:t>
            </a:r>
          </a:p>
          <a:p>
            <a:pPr>
              <a:buClr>
                <a:schemeClr val="tx1"/>
              </a:buClr>
              <a:buFont typeface="Wingdings" pitchFamily="2" charset="2"/>
              <a:buChar char="ü"/>
            </a:pPr>
            <a:r>
              <a:rPr lang="en-US" dirty="0" smtClean="0">
                <a:latin typeface="Constantia" pitchFamily="18" charset="0"/>
              </a:rPr>
              <a:t>Unrestricted Accounting-HSC processes all payments made to UH, SRMC and UNM MG</a:t>
            </a:r>
          </a:p>
          <a:p>
            <a:pPr>
              <a:buClr>
                <a:schemeClr val="tx1"/>
              </a:buClr>
              <a:buFont typeface="Wingdings" pitchFamily="2" charset="2"/>
              <a:buChar char="ü"/>
            </a:pPr>
            <a:r>
              <a:rPr lang="en-US" dirty="0" smtClean="0">
                <a:latin typeface="Constantia" pitchFamily="18" charset="0"/>
              </a:rPr>
              <a:t>Unrestricted Accounting-HSC processes all payments received by UH, SRMC and UNM MG</a:t>
            </a:r>
          </a:p>
          <a:p>
            <a:pPr>
              <a:buClr>
                <a:schemeClr val="tx1"/>
              </a:buClr>
              <a:buFont typeface="Wingdings" pitchFamily="2" charset="2"/>
              <a:buChar char="ü"/>
            </a:pPr>
            <a:r>
              <a:rPr lang="en-US" dirty="0" smtClean="0">
                <a:latin typeface="Constantia" pitchFamily="18" charset="0"/>
              </a:rPr>
              <a:t>UNM should not reimburse employees of UH, SRMC or UNM MG</a:t>
            </a:r>
            <a:endParaRPr lang="en-US" dirty="0" smtClean="0"/>
          </a:p>
        </p:txBody>
      </p:sp>
    </p:spTree>
    <p:extLst>
      <p:ext uri="{BB962C8B-B14F-4D97-AF65-F5344CB8AC3E}">
        <p14:creationId xmlns:p14="http://schemas.microsoft.com/office/powerpoint/2010/main" val="1703227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02920" y="530352"/>
            <a:ext cx="8183880" cy="5641848"/>
          </a:xfrm>
        </p:spPr>
        <p:txBody>
          <a:bodyPr>
            <a:normAutofit/>
          </a:bodyPr>
          <a:lstStyle/>
          <a:p>
            <a:pPr marL="0" indent="0">
              <a:buNone/>
            </a:pPr>
            <a:r>
              <a:rPr lang="en-US" sz="4000" dirty="0" smtClean="0">
                <a:latin typeface="Constantia" pitchFamily="18" charset="0"/>
              </a:rPr>
              <a:t>NSAR Coordinator:</a:t>
            </a:r>
          </a:p>
          <a:p>
            <a:pPr marL="0" indent="0">
              <a:buNone/>
            </a:pPr>
            <a:endParaRPr lang="en-US" sz="4000" dirty="0">
              <a:latin typeface="Constantia" pitchFamily="18" charset="0"/>
            </a:endParaRPr>
          </a:p>
          <a:p>
            <a:pPr marL="0" indent="0">
              <a:buNone/>
            </a:pPr>
            <a:r>
              <a:rPr lang="en-US" sz="4000" dirty="0" smtClean="0">
                <a:latin typeface="Constantia" pitchFamily="18" charset="0"/>
              </a:rPr>
              <a:t>	Stacie Hurley</a:t>
            </a:r>
          </a:p>
          <a:p>
            <a:pPr marL="0" indent="0">
              <a:buNone/>
            </a:pPr>
            <a:r>
              <a:rPr lang="en-US" sz="4000" dirty="0">
                <a:latin typeface="Constantia" pitchFamily="18" charset="0"/>
              </a:rPr>
              <a:t>	</a:t>
            </a:r>
            <a:r>
              <a:rPr lang="en-US" sz="4000" dirty="0" smtClean="0">
                <a:latin typeface="Constantia" pitchFamily="18" charset="0"/>
              </a:rPr>
              <a:t>272-5460</a:t>
            </a:r>
          </a:p>
          <a:p>
            <a:pPr marL="0" indent="0">
              <a:buNone/>
            </a:pPr>
            <a:r>
              <a:rPr lang="en-US" sz="4000" dirty="0">
                <a:latin typeface="Constantia" pitchFamily="18" charset="0"/>
              </a:rPr>
              <a:t>	</a:t>
            </a:r>
            <a:r>
              <a:rPr lang="en-US" sz="4000" dirty="0" smtClean="0">
                <a:latin typeface="Constantia" pitchFamily="18" charset="0"/>
                <a:hlinkClick r:id="rId3"/>
              </a:rPr>
              <a:t>shurley@salud.unm.edu</a:t>
            </a:r>
            <a:endParaRPr lang="en-US" sz="4000" dirty="0" smtClean="0">
              <a:latin typeface="Constantia" pitchFamily="18" charset="0"/>
            </a:endParaRPr>
          </a:p>
          <a:p>
            <a:pPr marL="0" indent="0">
              <a:buNone/>
            </a:pPr>
            <a:endParaRPr lang="en-US" sz="4000" dirty="0">
              <a:latin typeface="Constantia" pitchFamily="18" charset="0"/>
            </a:endParaRPr>
          </a:p>
          <a:p>
            <a:pPr marL="0" indent="0">
              <a:buNone/>
            </a:pPr>
            <a:endParaRPr lang="en-US" sz="4000" dirty="0">
              <a:latin typeface="Constantia" pitchFamily="18" charset="0"/>
            </a:endParaRPr>
          </a:p>
        </p:txBody>
      </p:sp>
    </p:spTree>
    <p:extLst>
      <p:ext uri="{BB962C8B-B14F-4D97-AF65-F5344CB8AC3E}">
        <p14:creationId xmlns:p14="http://schemas.microsoft.com/office/powerpoint/2010/main" val="26127975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533400" y="457200"/>
            <a:ext cx="8183880" cy="1051560"/>
          </a:xfrm>
        </p:spPr>
        <p:txBody>
          <a:bodyPr/>
          <a:lstStyle/>
          <a:p>
            <a:pPr algn="ctr"/>
            <a:r>
              <a:rPr lang="en-US" dirty="0" smtClean="0"/>
              <a:t>What are your Questions?</a:t>
            </a:r>
          </a:p>
        </p:txBody>
      </p:sp>
      <p:pic>
        <p:nvPicPr>
          <p:cNvPr id="31746" name="Picture 2" descr="http://images.huffingtonpost.com/2010-02-04-Questions.jpg"/>
          <p:cNvPicPr>
            <a:picLocks noChangeAspect="1" noChangeArrowheads="1"/>
          </p:cNvPicPr>
          <p:nvPr/>
        </p:nvPicPr>
        <p:blipFill rotWithShape="1">
          <a:blip r:embed="rId3">
            <a:extLst>
              <a:ext uri="{28A0092B-C50C-407E-A947-70E740481C1C}">
                <a14:useLocalDpi xmlns:a14="http://schemas.microsoft.com/office/drawing/2010/main" val="0"/>
              </a:ext>
            </a:extLst>
          </a:blip>
          <a:srcRect l="7863" t="14124" r="7560" b="13433"/>
          <a:stretch/>
        </p:blipFill>
        <p:spPr bwMode="auto">
          <a:xfrm>
            <a:off x="2895600" y="1981200"/>
            <a:ext cx="3213374" cy="36697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381000" y="457200"/>
            <a:ext cx="8183880" cy="1051560"/>
          </a:xfrm>
        </p:spPr>
        <p:txBody>
          <a:bodyPr/>
          <a:lstStyle/>
          <a:p>
            <a:pPr algn="ctr"/>
            <a:r>
              <a:rPr lang="en-US" dirty="0" smtClean="0"/>
              <a:t>When HSC bills UH</a:t>
            </a:r>
          </a:p>
        </p:txBody>
      </p:sp>
      <p:sp>
        <p:nvSpPr>
          <p:cNvPr id="3" name="Content Placeholder 2"/>
          <p:cNvSpPr>
            <a:spLocks noGrp="1"/>
          </p:cNvSpPr>
          <p:nvPr>
            <p:ph idx="1"/>
          </p:nvPr>
        </p:nvSpPr>
        <p:spPr>
          <a:xfrm>
            <a:off x="457200" y="1935163"/>
            <a:ext cx="8458200" cy="3627437"/>
          </a:xfrm>
        </p:spPr>
        <p:txBody>
          <a:bodyPr>
            <a:normAutofit fontScale="92500"/>
          </a:bodyPr>
          <a:lstStyle/>
          <a:p>
            <a:pPr>
              <a:buFont typeface="Wingdings 2" pitchFamily="18" charset="2"/>
              <a:buNone/>
            </a:pPr>
            <a:r>
              <a:rPr lang="en-US" dirty="0" smtClean="0"/>
              <a:t>A</a:t>
            </a:r>
            <a:r>
              <a:rPr lang="en-US" sz="2800" dirty="0" smtClean="0"/>
              <a:t>n intercompany agreement is reached using:</a:t>
            </a:r>
          </a:p>
          <a:p>
            <a:pPr marL="914400" lvl="1" indent="-457200">
              <a:buFont typeface="Wingdings 2" pitchFamily="18" charset="2"/>
              <a:buChar char="P"/>
            </a:pPr>
            <a:r>
              <a:rPr lang="en-US" sz="2600" dirty="0" smtClean="0"/>
              <a:t>Contract Director</a:t>
            </a:r>
          </a:p>
          <a:p>
            <a:pPr marL="914400" lvl="1" indent="-457200">
              <a:buFont typeface="Wingdings 2" pitchFamily="18" charset="2"/>
              <a:buChar char="P"/>
            </a:pPr>
            <a:r>
              <a:rPr lang="en-US" sz="2600" dirty="0" smtClean="0"/>
              <a:t>Supporting Documentation</a:t>
            </a:r>
          </a:p>
          <a:p>
            <a:pPr marL="914400" lvl="1" indent="-457200">
              <a:buFont typeface="Wingdings 2" pitchFamily="18" charset="2"/>
              <a:buChar char="P"/>
            </a:pPr>
            <a:r>
              <a:rPr lang="en-US" sz="2600" dirty="0" smtClean="0"/>
              <a:t>monthly invoices are prepared and sent to UH for payment  </a:t>
            </a:r>
          </a:p>
          <a:p>
            <a:pPr marL="457200" lvl="1" indent="0">
              <a:buNone/>
            </a:pPr>
            <a:endParaRPr lang="en-US" sz="2600" dirty="0" smtClean="0"/>
          </a:p>
          <a:p>
            <a:pPr>
              <a:buFont typeface="Wingdings 2" pitchFamily="18" charset="2"/>
              <a:buNone/>
            </a:pPr>
            <a:r>
              <a:rPr lang="en-US" sz="2800" i="1" dirty="0" smtClean="0"/>
              <a:t>Non Student Accounts Receivable</a:t>
            </a:r>
            <a:r>
              <a:rPr lang="en-US" sz="2800" dirty="0" smtClean="0"/>
              <a:t> (NSAR) is</a:t>
            </a:r>
          </a:p>
          <a:p>
            <a:pPr>
              <a:buFont typeface="Wingdings 2" pitchFamily="18" charset="2"/>
              <a:buNone/>
            </a:pPr>
            <a:r>
              <a:rPr lang="en-US" sz="2800" dirty="0" smtClean="0"/>
              <a:t>used to produce and track invoices</a:t>
            </a: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457200" y="533400"/>
            <a:ext cx="8229600" cy="857250"/>
          </a:xfrm>
        </p:spPr>
        <p:txBody>
          <a:bodyPr/>
          <a:lstStyle/>
          <a:p>
            <a:pPr algn="ctr"/>
            <a:r>
              <a:rPr lang="en-US" dirty="0" smtClean="0"/>
              <a:t>Salary Agreement Template	</a:t>
            </a:r>
          </a:p>
        </p:txBody>
      </p:sp>
      <p:sp>
        <p:nvSpPr>
          <p:cNvPr id="10" name="Rectangle 9"/>
          <p:cNvSpPr/>
          <p:nvPr/>
        </p:nvSpPr>
        <p:spPr>
          <a:xfrm>
            <a:off x="457200" y="1447800"/>
            <a:ext cx="8153400" cy="4493538"/>
          </a:xfrm>
          <a:prstGeom prst="rect">
            <a:avLst/>
          </a:prstGeom>
        </p:spPr>
        <p:txBody>
          <a:bodyPr wrap="square">
            <a:spAutoFit/>
          </a:bodyPr>
          <a:lstStyle/>
          <a:p>
            <a:pPr>
              <a:buFont typeface="Wingdings" pitchFamily="2" charset="2"/>
              <a:buNone/>
              <a:defRPr/>
            </a:pPr>
            <a:r>
              <a:rPr lang="en-US" sz="2600" dirty="0">
                <a:latin typeface="Constantia" pitchFamily="18" charset="0"/>
              </a:rPr>
              <a:t>Template for Salary Agreement is located on the </a:t>
            </a:r>
          </a:p>
          <a:p>
            <a:pPr>
              <a:buFont typeface="Wingdings" pitchFamily="2" charset="2"/>
              <a:buNone/>
              <a:defRPr/>
            </a:pPr>
            <a:r>
              <a:rPr lang="en-US" sz="2600" dirty="0">
                <a:latin typeface="Constantia" pitchFamily="18" charset="0"/>
              </a:rPr>
              <a:t>Unrestricted Accounting-HSC’s website in the forms </a:t>
            </a:r>
            <a:r>
              <a:rPr lang="en-US" sz="2600" dirty="0" smtClean="0">
                <a:latin typeface="Constantia" pitchFamily="18" charset="0"/>
              </a:rPr>
              <a:t>section</a:t>
            </a:r>
          </a:p>
          <a:p>
            <a:pPr>
              <a:buFont typeface="Wingdings" pitchFamily="2" charset="2"/>
              <a:buNone/>
              <a:defRPr/>
            </a:pPr>
            <a:endParaRPr lang="en-US" sz="2600" dirty="0">
              <a:latin typeface="Constantia" pitchFamily="18" charset="0"/>
            </a:endParaRPr>
          </a:p>
          <a:p>
            <a:pPr marL="742950" lvl="1" indent="-285750">
              <a:buFont typeface="Wingdings" pitchFamily="2" charset="2"/>
              <a:buChar char="ü"/>
              <a:defRPr/>
            </a:pPr>
            <a:r>
              <a:rPr lang="en-US" sz="2600" dirty="0">
                <a:latin typeface="Constantia" pitchFamily="18" charset="0"/>
              </a:rPr>
              <a:t>http://hsc.unm.edu/financialservices/accounting/Forms%20&amp;%20Documents.shtml </a:t>
            </a:r>
          </a:p>
          <a:p>
            <a:pPr>
              <a:buFont typeface="Wingdings" pitchFamily="2" charset="2"/>
              <a:buChar char="ü"/>
              <a:defRPr/>
            </a:pPr>
            <a:endParaRPr lang="en-US" sz="2600" dirty="0">
              <a:latin typeface="Constantia" pitchFamily="18" charset="0"/>
            </a:endParaRPr>
          </a:p>
          <a:p>
            <a:pPr marL="742950" lvl="1" indent="-285750">
              <a:buFont typeface="Wingdings" pitchFamily="2" charset="2"/>
              <a:buChar char="ü"/>
              <a:defRPr/>
            </a:pPr>
            <a:r>
              <a:rPr lang="en-US" sz="2600" dirty="0">
                <a:latin typeface="Constantia" pitchFamily="18" charset="0"/>
              </a:rPr>
              <a:t>Template updated each fiscal year for current fringe benefit </a:t>
            </a:r>
            <a:r>
              <a:rPr lang="en-US" sz="2600" dirty="0" smtClean="0">
                <a:latin typeface="Constantia" pitchFamily="18" charset="0"/>
              </a:rPr>
              <a:t>percentages</a:t>
            </a:r>
          </a:p>
          <a:p>
            <a:pPr marL="742950" lvl="1" indent="-285750">
              <a:buFont typeface="Wingdings" pitchFamily="2" charset="2"/>
              <a:buChar char="ü"/>
              <a:defRPr/>
            </a:pPr>
            <a:endParaRPr lang="en-US" sz="2600" dirty="0" smtClean="0">
              <a:latin typeface="Constantia" pitchFamily="18" charset="0"/>
            </a:endParaRPr>
          </a:p>
          <a:p>
            <a:pPr>
              <a:buFont typeface="Wingdings" pitchFamily="2" charset="2"/>
              <a:buNone/>
              <a:defRPr/>
            </a:pPr>
            <a:endParaRPr lang="en-US" sz="2600" dirty="0">
              <a:latin typeface="Constant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457200" y="533400"/>
            <a:ext cx="8229600" cy="857250"/>
          </a:xfrm>
        </p:spPr>
        <p:txBody>
          <a:bodyPr/>
          <a:lstStyle/>
          <a:p>
            <a:pPr algn="ctr"/>
            <a:r>
              <a:rPr lang="en-US" dirty="0" smtClean="0"/>
              <a:t>Salary Agreement Template	</a:t>
            </a:r>
          </a:p>
        </p:txBody>
      </p:sp>
      <p:sp>
        <p:nvSpPr>
          <p:cNvPr id="10" name="Rectangle 9"/>
          <p:cNvSpPr/>
          <p:nvPr/>
        </p:nvSpPr>
        <p:spPr>
          <a:xfrm>
            <a:off x="446314" y="1752600"/>
            <a:ext cx="8153400" cy="4093428"/>
          </a:xfrm>
          <a:prstGeom prst="rect">
            <a:avLst/>
          </a:prstGeom>
        </p:spPr>
        <p:txBody>
          <a:bodyPr wrap="square">
            <a:spAutoFit/>
          </a:bodyPr>
          <a:lstStyle/>
          <a:p>
            <a:pPr>
              <a:buFont typeface="Wingdings" pitchFamily="2" charset="2"/>
              <a:buNone/>
              <a:defRPr/>
            </a:pPr>
            <a:endParaRPr lang="en-US" sz="2600" dirty="0">
              <a:latin typeface="Constantia" pitchFamily="18" charset="0"/>
            </a:endParaRPr>
          </a:p>
          <a:p>
            <a:pPr marL="742950" lvl="1" indent="-285750">
              <a:buFont typeface="Wingdings" pitchFamily="2" charset="2"/>
              <a:buChar char="ü"/>
              <a:defRPr/>
            </a:pPr>
            <a:r>
              <a:rPr lang="en-US" sz="2600" dirty="0">
                <a:latin typeface="Constantia" pitchFamily="18" charset="0"/>
              </a:rPr>
              <a:t>Template contains macros and formulas that should not be overwritten when preparing the document</a:t>
            </a:r>
          </a:p>
          <a:p>
            <a:pPr>
              <a:defRPr/>
            </a:pPr>
            <a:endParaRPr lang="en-US" sz="2600" dirty="0">
              <a:latin typeface="Constantia" pitchFamily="18" charset="0"/>
            </a:endParaRPr>
          </a:p>
          <a:p>
            <a:pPr marL="742950" lvl="1" indent="-285750">
              <a:buFont typeface="Wingdings" pitchFamily="2" charset="2"/>
              <a:buChar char="ü"/>
              <a:defRPr/>
            </a:pPr>
            <a:r>
              <a:rPr lang="en-US" sz="2600" dirty="0">
                <a:latin typeface="Constantia" pitchFamily="18" charset="0"/>
              </a:rPr>
              <a:t>Data entry cells are shaded </a:t>
            </a:r>
            <a:r>
              <a:rPr lang="en-US" sz="2600" dirty="0" smtClean="0">
                <a:latin typeface="Constantia" pitchFamily="18" charset="0"/>
              </a:rPr>
              <a:t>yellow</a:t>
            </a:r>
          </a:p>
          <a:p>
            <a:pPr marL="742950" lvl="1" indent="-285750">
              <a:buFont typeface="Wingdings" pitchFamily="2" charset="2"/>
              <a:buChar char="ü"/>
              <a:defRPr/>
            </a:pPr>
            <a:endParaRPr lang="en-US" sz="2600" dirty="0">
              <a:effectLst>
                <a:outerShdw blurRad="38100" dist="38100" dir="2700000" algn="tl">
                  <a:srgbClr val="C0C0C0"/>
                </a:outerShdw>
              </a:effectLst>
              <a:latin typeface="Constantia" pitchFamily="18" charset="0"/>
            </a:endParaRPr>
          </a:p>
          <a:p>
            <a:pPr marL="742950" lvl="1" indent="-285750">
              <a:buFont typeface="Wingdings" pitchFamily="2" charset="2"/>
              <a:buChar char="ü"/>
              <a:defRPr/>
            </a:pPr>
            <a:r>
              <a:rPr lang="en-US" sz="2600" dirty="0">
                <a:latin typeface="Constantia" pitchFamily="18" charset="0"/>
              </a:rPr>
              <a:t>Completed template is entered into Contract Director and scanned and attached to the contract</a:t>
            </a:r>
          </a:p>
          <a:p>
            <a:pPr lvl="1">
              <a:defRPr/>
            </a:pPr>
            <a:endParaRPr lang="en-US" sz="2600" dirty="0">
              <a:effectLst>
                <a:outerShdw blurRad="38100" dist="38100" dir="2700000" algn="tl">
                  <a:srgbClr val="C0C0C0"/>
                </a:outerShdw>
              </a:effectLst>
              <a:latin typeface="Constantia" pitchFamily="18" charset="0"/>
            </a:endParaRPr>
          </a:p>
        </p:txBody>
      </p:sp>
    </p:spTree>
    <p:extLst>
      <p:ext uri="{BB962C8B-B14F-4D97-AF65-F5344CB8AC3E}">
        <p14:creationId xmlns:p14="http://schemas.microsoft.com/office/powerpoint/2010/main" val="3588158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457200" y="533400"/>
            <a:ext cx="8229600" cy="857250"/>
          </a:xfrm>
        </p:spPr>
        <p:txBody>
          <a:bodyPr>
            <a:normAutofit fontScale="90000"/>
          </a:bodyPr>
          <a:lstStyle/>
          <a:p>
            <a:pPr algn="ctr"/>
            <a:r>
              <a:rPr lang="en-US" dirty="0" smtClean="0"/>
              <a:t>Salary Agreement Procedures</a:t>
            </a:r>
            <a:br>
              <a:rPr lang="en-US" dirty="0" smtClean="0"/>
            </a:br>
            <a:r>
              <a:rPr lang="en-US" dirty="0" smtClean="0"/>
              <a:t>UNM Employee	</a:t>
            </a:r>
          </a:p>
        </p:txBody>
      </p:sp>
      <p:sp>
        <p:nvSpPr>
          <p:cNvPr id="2" name="Rectangle 1"/>
          <p:cNvSpPr/>
          <p:nvPr/>
        </p:nvSpPr>
        <p:spPr>
          <a:xfrm>
            <a:off x="419100" y="1824837"/>
            <a:ext cx="8267700" cy="3139321"/>
          </a:xfrm>
          <a:prstGeom prst="rect">
            <a:avLst/>
          </a:prstGeom>
        </p:spPr>
        <p:txBody>
          <a:bodyPr wrap="square">
            <a:spAutoFit/>
          </a:bodyPr>
          <a:lstStyle/>
          <a:p>
            <a:pPr marL="495300" indent="-495300">
              <a:buClr>
                <a:schemeClr val="tx1"/>
              </a:buClr>
              <a:buFont typeface="Wingdings 2" pitchFamily="18" charset="2"/>
              <a:buAutoNum type="arabicPeriod"/>
            </a:pPr>
            <a:r>
              <a:rPr lang="en-US" dirty="0">
                <a:latin typeface="Constantia" pitchFamily="18" charset="0"/>
              </a:rPr>
              <a:t>UNM department initiates the Salary Agreement and sends to HSC AR Coordinator for </a:t>
            </a:r>
            <a:r>
              <a:rPr lang="en-US" dirty="0" smtClean="0">
                <a:latin typeface="Constantia" pitchFamily="18" charset="0"/>
              </a:rPr>
              <a:t>entry into Contract Director. </a:t>
            </a:r>
          </a:p>
          <a:p>
            <a:pPr marL="495300" indent="-495300">
              <a:buClr>
                <a:schemeClr val="tx1"/>
              </a:buClr>
              <a:buFont typeface="Wingdings 2" pitchFamily="18" charset="2"/>
              <a:buAutoNum type="arabicPeriod"/>
            </a:pPr>
            <a:endParaRPr lang="en-US" dirty="0">
              <a:latin typeface="Constantia" pitchFamily="18" charset="0"/>
            </a:endParaRPr>
          </a:p>
          <a:p>
            <a:pPr marL="495300" indent="-495300">
              <a:buClr>
                <a:schemeClr val="tx1"/>
              </a:buClr>
              <a:buFont typeface="Wingdings 2" pitchFamily="18" charset="2"/>
              <a:buAutoNum type="arabicPeriod"/>
            </a:pPr>
            <a:r>
              <a:rPr lang="en-US" dirty="0" smtClean="0">
                <a:latin typeface="Constantia" pitchFamily="18" charset="0"/>
              </a:rPr>
              <a:t>The HSC AR Coordinator sends the contract via workflow to UH for electronic review and approval.  Contract also requires college level approval, also obtained via workflow allowing for electronic review and approval.</a:t>
            </a:r>
          </a:p>
          <a:p>
            <a:pPr marL="495300" indent="-495300">
              <a:buClr>
                <a:schemeClr val="tx1"/>
              </a:buClr>
              <a:buFont typeface="Wingdings 2" pitchFamily="18" charset="2"/>
              <a:buAutoNum type="arabicPeriod"/>
            </a:pPr>
            <a:endParaRPr lang="en-US" dirty="0" smtClean="0">
              <a:latin typeface="Constantia" pitchFamily="18" charset="0"/>
            </a:endParaRPr>
          </a:p>
          <a:p>
            <a:pPr marL="495300" indent="-495300">
              <a:buClr>
                <a:schemeClr val="tx1"/>
              </a:buClr>
              <a:buFont typeface="Wingdings 2" pitchFamily="18" charset="2"/>
              <a:buAutoNum type="arabicPeriod"/>
            </a:pPr>
            <a:r>
              <a:rPr lang="en-US" dirty="0" smtClean="0">
                <a:latin typeface="Constantia" pitchFamily="18" charset="0"/>
              </a:rPr>
              <a:t>When approved electronically by UH, the contract is considered an executed contract.</a:t>
            </a:r>
          </a:p>
          <a:p>
            <a:pPr marL="495300" indent="-495300">
              <a:buClr>
                <a:schemeClr val="tx1"/>
              </a:buClr>
              <a:buFont typeface="Wingdings 2" pitchFamily="18" charset="2"/>
              <a:buAutoNum type="arabicPeriod"/>
            </a:pPr>
            <a:endParaRPr lang="en-US" dirty="0" smtClean="0">
              <a:latin typeface="Constantia" pitchFamily="18" charset="0"/>
            </a:endParaRPr>
          </a:p>
          <a:p>
            <a:pPr marL="495300" indent="-495300">
              <a:buClr>
                <a:schemeClr val="tx1"/>
              </a:buClr>
              <a:buFont typeface="Wingdings 2" pitchFamily="18" charset="2"/>
              <a:buAutoNum type="arabicPeriod"/>
            </a:pPr>
            <a:r>
              <a:rPr lang="en-US" dirty="0" smtClean="0">
                <a:latin typeface="Constantia" pitchFamily="18" charset="0"/>
              </a:rPr>
              <a:t>The HSC AR Coordinator creates monthly invoices to send to UH Finance</a:t>
            </a:r>
            <a:r>
              <a:rPr lang="en-US" dirty="0" smtClean="0"/>
              <a:t>.</a:t>
            </a:r>
            <a:endParaRPr lang="en-US" dirty="0"/>
          </a:p>
        </p:txBody>
      </p:sp>
    </p:spTree>
    <p:extLst>
      <p:ext uri="{BB962C8B-B14F-4D97-AF65-F5344CB8AC3E}">
        <p14:creationId xmlns:p14="http://schemas.microsoft.com/office/powerpoint/2010/main" val="3891018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332014" y="525235"/>
            <a:ext cx="3719704" cy="2433683"/>
          </a:xfrm>
        </p:spPr>
        <p:txBody>
          <a:bodyPr>
            <a:normAutofit/>
          </a:bodyPr>
          <a:lstStyle/>
          <a:p>
            <a:pPr algn="ctr"/>
            <a:r>
              <a:rPr lang="en-US" dirty="0" smtClean="0"/>
              <a:t>Salary Agreement Contract - HSC bills UH</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4137" y="525235"/>
            <a:ext cx="4167812" cy="2757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3283194"/>
            <a:ext cx="4165597" cy="2203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518" name="Rectangle 2"/>
          <p:cNvSpPr>
            <a:spLocks noChangeArrowheads="1"/>
          </p:cNvSpPr>
          <p:nvPr/>
        </p:nvSpPr>
        <p:spPr bwMode="auto">
          <a:xfrm>
            <a:off x="4728065" y="2438400"/>
            <a:ext cx="609600" cy="151614"/>
          </a:xfrm>
          <a:prstGeom prst="rect">
            <a:avLst/>
          </a:prstGeom>
          <a:solidFill>
            <a:srgbClr val="000000"/>
          </a:solidFill>
          <a:ln w="9525">
            <a:solidFill>
              <a:srgbClr val="000000"/>
            </a:solidFill>
            <a:miter lim="800000"/>
            <a:headEnd/>
            <a:tailEnd/>
          </a:ln>
        </p:spPr>
        <p:txBody>
          <a:bodyPr/>
          <a:lstStyle/>
          <a:p>
            <a:endParaRPr lang="en-US"/>
          </a:p>
        </p:txBody>
      </p:sp>
      <p:sp>
        <p:nvSpPr>
          <p:cNvPr id="11" name="Oval 2"/>
          <p:cNvSpPr>
            <a:spLocks noChangeArrowheads="1"/>
          </p:cNvSpPr>
          <p:nvPr/>
        </p:nvSpPr>
        <p:spPr bwMode="auto">
          <a:xfrm>
            <a:off x="5032865" y="4080602"/>
            <a:ext cx="1676400" cy="304800"/>
          </a:xfrm>
          <a:prstGeom prst="ellipse">
            <a:avLst/>
          </a:prstGeom>
          <a:noFill/>
          <a:ln w="25400">
            <a:solidFill>
              <a:srgbClr val="FF0000"/>
            </a:solidFill>
            <a:round/>
            <a:headEnd/>
            <a:tailEnd/>
          </a:ln>
        </p:spPr>
        <p:txBody>
          <a:bodyPr/>
          <a:lstStyle/>
          <a:p>
            <a:endParaRPr lang="en-US"/>
          </a:p>
        </p:txBody>
      </p:sp>
      <p:sp>
        <p:nvSpPr>
          <p:cNvPr id="12" name="Oval 2"/>
          <p:cNvSpPr>
            <a:spLocks noChangeArrowheads="1"/>
          </p:cNvSpPr>
          <p:nvPr/>
        </p:nvSpPr>
        <p:spPr bwMode="auto">
          <a:xfrm>
            <a:off x="5032865" y="4876800"/>
            <a:ext cx="1676400" cy="304800"/>
          </a:xfrm>
          <a:prstGeom prst="ellipse">
            <a:avLst/>
          </a:prstGeom>
          <a:noFill/>
          <a:ln w="25400">
            <a:solidFill>
              <a:srgbClr val="FF0000"/>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3567</TotalTime>
  <Words>3909</Words>
  <Application>Microsoft Office PowerPoint</Application>
  <PresentationFormat>On-screen Show (4:3)</PresentationFormat>
  <Paragraphs>373</Paragraphs>
  <Slides>46</Slides>
  <Notes>46</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Aspect</vt:lpstr>
      <vt:lpstr>Financial interactions   University Hospital,  Sandoval Regional Medical Center  and  UNM Medical Group</vt:lpstr>
      <vt:lpstr>Intercompany Invoicing</vt:lpstr>
      <vt:lpstr>UNM HSC</vt:lpstr>
      <vt:lpstr>When HSC Bills UH</vt:lpstr>
      <vt:lpstr>When HSC bills UH</vt:lpstr>
      <vt:lpstr>Salary Agreement Template </vt:lpstr>
      <vt:lpstr>Salary Agreement Template </vt:lpstr>
      <vt:lpstr>Salary Agreement Procedures UNM Employee </vt:lpstr>
      <vt:lpstr>Salary Agreement Contract - HSC bills UH</vt:lpstr>
      <vt:lpstr>Identifying the Revenue</vt:lpstr>
      <vt:lpstr>Identifying the Revenue</vt:lpstr>
      <vt:lpstr>Identifying the Revenue</vt:lpstr>
      <vt:lpstr>Identifying the Revenue</vt:lpstr>
      <vt:lpstr>Travel Reimbursements</vt:lpstr>
      <vt:lpstr>UNM Hospital</vt:lpstr>
      <vt:lpstr>When UH bills HSC</vt:lpstr>
      <vt:lpstr>Salary Agreement Procedures UH Employee </vt:lpstr>
      <vt:lpstr>When UH bills HSC</vt:lpstr>
      <vt:lpstr>When UH bills HSC</vt:lpstr>
      <vt:lpstr>When UH bills HSC</vt:lpstr>
      <vt:lpstr>When UH bills HSC</vt:lpstr>
      <vt:lpstr>Clinical Trials Billing</vt:lpstr>
      <vt:lpstr>Clinical Trials Billing</vt:lpstr>
      <vt:lpstr>Clinical Trials Billing</vt:lpstr>
      <vt:lpstr>Internal Requisition- UH bills HSC</vt:lpstr>
      <vt:lpstr>Invoice - UH bills HSC</vt:lpstr>
      <vt:lpstr>General  Guidelines</vt:lpstr>
      <vt:lpstr>Travel Reimbursements</vt:lpstr>
      <vt:lpstr>UH Catering</vt:lpstr>
      <vt:lpstr>Reconciliation Assistance</vt:lpstr>
      <vt:lpstr>SRMC</vt:lpstr>
      <vt:lpstr>When HSC Bills SRMC</vt:lpstr>
      <vt:lpstr>Identifying the Revenue</vt:lpstr>
      <vt:lpstr>When HSC bills SRMC  Other Reimbursed Costs </vt:lpstr>
      <vt:lpstr>NSAR SRMC Invoice Example</vt:lpstr>
      <vt:lpstr>When SRMC bills HSC</vt:lpstr>
      <vt:lpstr>PowerPoint Presentation</vt:lpstr>
      <vt:lpstr>When UNM MG bills HSC</vt:lpstr>
      <vt:lpstr>When UNM MG bills HSC</vt:lpstr>
      <vt:lpstr>UNM MG and UNM</vt:lpstr>
      <vt:lpstr>UNM MG bills HSC</vt:lpstr>
      <vt:lpstr>Reconciliation Assistance</vt:lpstr>
      <vt:lpstr>When HSC bills UNM MG</vt:lpstr>
      <vt:lpstr>Reminders:</vt:lpstr>
      <vt:lpstr>PowerPoint Presentation</vt:lpstr>
      <vt:lpstr>What are your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Lomas2211</dc:creator>
  <cp:lastModifiedBy>Lomas2211</cp:lastModifiedBy>
  <cp:revision>1032</cp:revision>
  <cp:lastPrinted>2014-04-24T19:42:37Z</cp:lastPrinted>
  <dcterms:created xsi:type="dcterms:W3CDTF">2008-11-24T19:33:41Z</dcterms:created>
  <dcterms:modified xsi:type="dcterms:W3CDTF">2014-04-25T13:01:12Z</dcterms:modified>
</cp:coreProperties>
</file>