
<file path=[Content_Types].xml><?xml version="1.0" encoding="utf-8"?>
<Types xmlns="http://schemas.openxmlformats.org/package/2006/content-types">
  <Override PartName="/customXml/itemProps3.xml" ContentType="application/vnd.openxmlformats-officedocument.customXmlProperties+xml"/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9.xml" ContentType="application/vnd.openxmlformats-officedocument.presentationml.notesSlide+xml"/>
  <Default Extension="xlsx" ContentType="application/vnd.openxmlformats-officedocument.spreadsheetml.sheet"/>
  <Override PartName="/ppt/notesSlides/notesSlide7.xml" ContentType="application/vnd.openxmlformats-officedocument.presentationml.notesSlide+xml"/>
  <Override PartName="/ppt/charts/chart3.xml" ContentType="application/vnd.openxmlformats-officedocument.drawingml.char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Default Extension="bin" ContentType="application/vnd.ms-office.legacyDiagramText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Default Extension="emf" ContentType="image/x-emf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notesSlides/notesSlide8.xml" ContentType="application/vnd.openxmlformats-officedocument.presentationml.notesSlide+xml"/>
  <Override PartName="/ppt/notesSlides/notesSlide6.xml" ContentType="application/vnd.openxmlformats-officedocument.presentationml.notesSlide+xml"/>
  <Override PartName="/ppt/embeddings/oleObject1.bin" ContentType="application/vnd.openxmlformats-officedocument.oleObject"/>
  <Override PartName="/ppt/charts/chart4.xml" ContentType="application/vnd.openxmlformats-officedocument.drawingml.chart+xml"/>
  <Override PartName="/ppt/legacyDocTextInfo.bin" ContentType="application/vnd.ms-office.legacyDocTextInfo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51" r:id="rId4"/>
  </p:sldMasterIdLst>
  <p:notesMasterIdLst>
    <p:notesMasterId r:id="rId42"/>
  </p:notesMasterIdLst>
  <p:sldIdLst>
    <p:sldId id="256" r:id="rId5"/>
    <p:sldId id="337" r:id="rId6"/>
    <p:sldId id="339" r:id="rId7"/>
    <p:sldId id="341" r:id="rId8"/>
    <p:sldId id="343" r:id="rId9"/>
    <p:sldId id="345" r:id="rId10"/>
    <p:sldId id="307" r:id="rId11"/>
    <p:sldId id="325" r:id="rId12"/>
    <p:sldId id="317" r:id="rId13"/>
    <p:sldId id="348" r:id="rId14"/>
    <p:sldId id="324" r:id="rId15"/>
    <p:sldId id="349" r:id="rId16"/>
    <p:sldId id="354" r:id="rId17"/>
    <p:sldId id="350" r:id="rId18"/>
    <p:sldId id="365" r:id="rId19"/>
    <p:sldId id="374" r:id="rId20"/>
    <p:sldId id="356" r:id="rId21"/>
    <p:sldId id="364" r:id="rId22"/>
    <p:sldId id="367" r:id="rId23"/>
    <p:sldId id="368" r:id="rId24"/>
    <p:sldId id="363" r:id="rId25"/>
    <p:sldId id="375" r:id="rId26"/>
    <p:sldId id="369" r:id="rId27"/>
    <p:sldId id="370" r:id="rId28"/>
    <p:sldId id="371" r:id="rId29"/>
    <p:sldId id="333" r:id="rId30"/>
    <p:sldId id="334" r:id="rId31"/>
    <p:sldId id="373" r:id="rId32"/>
    <p:sldId id="377" r:id="rId33"/>
    <p:sldId id="378" r:id="rId34"/>
    <p:sldId id="379" r:id="rId35"/>
    <p:sldId id="380" r:id="rId36"/>
    <p:sldId id="381" r:id="rId37"/>
    <p:sldId id="382" r:id="rId38"/>
    <p:sldId id="383" r:id="rId39"/>
    <p:sldId id="384" r:id="rId40"/>
    <p:sldId id="385" r:id="rId41"/>
  </p:sldIdLst>
  <p:sldSz cx="9144000" cy="6858000" type="screen4x3"/>
  <p:notesSz cx="6858000" cy="9144000"/>
  <p:defaultTextStyle>
    <a:defPPr>
      <a:defRPr lang="en-US"/>
    </a:defPPr>
    <a:lvl1pPr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1pPr>
    <a:lvl2pPr marL="4572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2pPr>
    <a:lvl3pPr marL="9144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3pPr>
    <a:lvl4pPr marL="13716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4pPr>
    <a:lvl5pPr marL="1828800" algn="ctr" rtl="0" eaLnBrk="0" fontAlgn="base" hangingPunct="0">
      <a:spcBef>
        <a:spcPct val="0"/>
      </a:spcBef>
      <a:spcAft>
        <a:spcPct val="0"/>
      </a:spcAft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6pPr>
    <a:lvl7pPr marL="2743200" algn="l" defTabSz="914400" rtl="0" eaLnBrk="1" latinLnBrk="0" hangingPunct="1"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7pPr>
    <a:lvl8pPr marL="3200400" algn="l" defTabSz="914400" rtl="0" eaLnBrk="1" latinLnBrk="0" hangingPunct="1"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8pPr>
    <a:lvl9pPr marL="3657600" algn="l" defTabSz="914400" rtl="0" eaLnBrk="1" latinLnBrk="0" hangingPunct="1">
      <a:defRPr sz="2400" kern="1200">
        <a:solidFill>
          <a:srgbClr val="000000"/>
        </a:solidFill>
        <a:latin typeface="Arial" charset="0"/>
        <a:ea typeface="ＭＳ Ｐゴシック" pitchFamily="1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DDEE6"/>
    <a:srgbClr val="92D0E6"/>
    <a:srgbClr val="00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35748" autoAdjust="0"/>
    <p:restoredTop sz="90929"/>
  </p:normalViewPr>
  <p:slideViewPr>
    <p:cSldViewPr>
      <p:cViewPr varScale="1">
        <p:scale>
          <a:sx n="94" d="100"/>
          <a:sy n="94" d="100"/>
        </p:scale>
        <p:origin x="-20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39" Type="http://schemas.openxmlformats.org/officeDocument/2006/relationships/slide" Target="slides/slide35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34" Type="http://schemas.openxmlformats.org/officeDocument/2006/relationships/slide" Target="slides/slide30.xml"/><Relationship Id="rId42" Type="http://schemas.openxmlformats.org/officeDocument/2006/relationships/notesMaster" Target="notesMasters/notesMaster1.xml"/><Relationship Id="rId47" Type="http://schemas.microsoft.com/office/2006/relationships/legacyDocTextInfo" Target="legacyDocTextInfo.bin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slide" Target="slides/slide29.xml"/><Relationship Id="rId38" Type="http://schemas.openxmlformats.org/officeDocument/2006/relationships/slide" Target="slides/slide34.xml"/><Relationship Id="rId46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41" Type="http://schemas.openxmlformats.org/officeDocument/2006/relationships/slide" Target="slides/slide37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slide" Target="slides/slide28.xml"/><Relationship Id="rId37" Type="http://schemas.openxmlformats.org/officeDocument/2006/relationships/slide" Target="slides/slide33.xml"/><Relationship Id="rId40" Type="http://schemas.openxmlformats.org/officeDocument/2006/relationships/slide" Target="slides/slide36.xml"/><Relationship Id="rId45" Type="http://schemas.openxmlformats.org/officeDocument/2006/relationships/theme" Target="theme/theme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slide" Target="slides/slide32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4" Type="http://schemas.openxmlformats.org/officeDocument/2006/relationships/viewProps" Target="view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slide" Target="slides/slide31.xml"/><Relationship Id="rId43" Type="http://schemas.openxmlformats.org/officeDocument/2006/relationships/presProps" Target="pres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2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3.xlsx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Office_Excel_Worksheet4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Age</a:t>
            </a:r>
            <a:endParaRPr lang="en-US" dirty="0"/>
          </a:p>
        </c:rich>
      </c:tx>
    </c:title>
    <c:plotArea>
      <c:layout>
        <c:manualLayout>
          <c:layoutTarget val="inner"/>
          <c:xMode val="edge"/>
          <c:yMode val="edge"/>
          <c:x val="3.2391576052993441E-2"/>
          <c:y val="0.15459731543624219"/>
          <c:w val="0.6373809523809526"/>
          <c:h val="0.80848993288590609"/>
        </c:manualLayout>
      </c:layout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Column1</c:v>
                </c:pt>
              </c:strCache>
            </c:strRef>
          </c:tx>
          <c:cat>
            <c:strRef>
              <c:f>Sheet1!$A$2:$A$6</c:f>
              <c:strCache>
                <c:ptCount val="5"/>
                <c:pt idx="0">
                  <c:v>Under 20</c:v>
                </c:pt>
                <c:pt idx="1">
                  <c:v>20 - 29</c:v>
                </c:pt>
                <c:pt idx="2">
                  <c:v>30 - 39</c:v>
                </c:pt>
                <c:pt idx="3">
                  <c:v>40 - 49</c:v>
                </c:pt>
                <c:pt idx="4">
                  <c:v>50 - 59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14</c:v>
                </c:pt>
                <c:pt idx="1">
                  <c:v>61</c:v>
                </c:pt>
                <c:pt idx="2">
                  <c:v>63</c:v>
                </c:pt>
                <c:pt idx="3">
                  <c:v>55</c:v>
                </c:pt>
                <c:pt idx="4">
                  <c:v>20</c:v>
                </c:pt>
              </c:numCache>
            </c:numRef>
          </c:val>
        </c:ser>
        <c:firstSliceAng val="0"/>
      </c:pieChart>
    </c:plotArea>
    <c:legend>
      <c:legendPos val="r"/>
      <c:layout>
        <c:manualLayout>
          <c:xMode val="edge"/>
          <c:yMode val="edge"/>
          <c:x val="0.68239236542800552"/>
          <c:y val="0.32803176029170888"/>
          <c:w val="0.30173458580835288"/>
          <c:h val="0.55893621518786651"/>
        </c:manualLayout>
      </c:layout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roundedCorners val="1"/>
  <c:chart>
    <c:title/>
    <c:plotArea>
      <c:layout/>
      <c:doughnut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Gender</c:v>
                </c:pt>
              </c:strCache>
            </c:strRef>
          </c:tx>
          <c:cat>
            <c:strRef>
              <c:f>Sheet1!$A$2:$A$3</c:f>
              <c:strCache>
                <c:ptCount val="2"/>
                <c:pt idx="0">
                  <c:v>Male</c:v>
                </c:pt>
                <c:pt idx="1">
                  <c:v>Female</c:v>
                </c:pt>
              </c:strCache>
            </c:strRef>
          </c:cat>
          <c:val>
            <c:numRef>
              <c:f>Sheet1!$B$2:$B$3</c:f>
              <c:numCache>
                <c:formatCode>General</c:formatCode>
                <c:ptCount val="2"/>
                <c:pt idx="0">
                  <c:v>43</c:v>
                </c:pt>
                <c:pt idx="1">
                  <c:v>171</c:v>
                </c:pt>
              </c:numCache>
            </c:numRef>
          </c:val>
        </c:ser>
        <c:firstSliceAng val="0"/>
        <c:holeSize val="50"/>
      </c:doughnutChart>
    </c:plotArea>
    <c:legend>
      <c:legendPos val="r"/>
      <c:layout>
        <c:manualLayout>
          <c:xMode val="edge"/>
          <c:yMode val="edge"/>
          <c:x val="0.59602716890118457"/>
          <c:y val="0.31029978180438345"/>
          <c:w val="0.37694580407178835"/>
          <c:h val="0.59066502229390005"/>
        </c:manualLayout>
      </c:layout>
      <c:txPr>
        <a:bodyPr/>
        <a:lstStyle/>
        <a:p>
          <a:pPr>
            <a:defRPr baseline="0">
              <a:solidFill>
                <a:schemeClr val="accent4">
                  <a:lumMod val="50000"/>
                </a:schemeClr>
              </a:solidFill>
            </a:defRPr>
          </a:pPr>
          <a:endParaRPr lang="en-US"/>
        </a:p>
      </c:txPr>
    </c:legend>
    <c:plotVisOnly val="1"/>
  </c:chart>
  <c:spPr>
    <a:gradFill>
      <a:gsLst>
        <a:gs pos="0">
          <a:schemeClr val="accent1">
            <a:tint val="66000"/>
            <a:satMod val="160000"/>
          </a:schemeClr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lin ang="5400000" scaled="0"/>
    </a:gradFill>
    <a:ln cmpd="dbl"/>
  </c:spPr>
  <c:txPr>
    <a:bodyPr/>
    <a:lstStyle/>
    <a:p>
      <a:pPr>
        <a:defRPr sz="1800"/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style val="4"/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Sales</c:v>
                </c:pt>
              </c:strCache>
            </c:strRef>
          </c:tx>
          <c:dLbls>
            <c:dLbl>
              <c:idx val="0"/>
              <c:spPr/>
              <c:txPr>
                <a:bodyPr/>
                <a:lstStyle/>
                <a:p>
                  <a:pPr>
                    <a:defRPr sz="2000" b="1" baseline="0"/>
                  </a:pPr>
                  <a:endParaRPr lang="en-US"/>
                </a:p>
              </c:txPr>
              <c:showVal val="1"/>
            </c:dLbl>
            <c:dLbl>
              <c:idx val="1"/>
              <c:spPr/>
              <c:txPr>
                <a:bodyPr/>
                <a:lstStyle/>
                <a:p>
                  <a:pPr>
                    <a:defRPr sz="2000" b="1" baseline="0"/>
                  </a:pPr>
                  <a:endParaRPr lang="en-US"/>
                </a:p>
              </c:txPr>
              <c:showVal val="1"/>
            </c:dLbl>
            <c:dLbl>
              <c:idx val="2"/>
              <c:spPr/>
              <c:txPr>
                <a:bodyPr/>
                <a:lstStyle/>
                <a:p>
                  <a:pPr>
                    <a:defRPr sz="2000" b="1" baseline="0"/>
                  </a:pPr>
                  <a:endParaRPr lang="en-US"/>
                </a:p>
              </c:txPr>
              <c:showVal val="1"/>
            </c:dLbl>
            <c:dLbl>
              <c:idx val="3"/>
              <c:spPr/>
              <c:txPr>
                <a:bodyPr/>
                <a:lstStyle/>
                <a:p>
                  <a:pPr>
                    <a:defRPr sz="2000" b="1" baseline="0"/>
                  </a:pPr>
                  <a:endParaRPr lang="en-US"/>
                </a:p>
              </c:txPr>
              <c:showVal val="1"/>
            </c:dLbl>
            <c:dLbl>
              <c:idx val="4"/>
              <c:showVal val="1"/>
            </c:dLbl>
            <c:delete val="1"/>
            <c:txPr>
              <a:bodyPr/>
              <a:lstStyle/>
              <a:p>
                <a:pPr>
                  <a:defRPr sz="2000" baseline="0"/>
                </a:pPr>
                <a:endParaRPr lang="en-US"/>
              </a:p>
            </c:txPr>
          </c:dLbls>
          <c:cat>
            <c:strRef>
              <c:f>Sheet1!$A$2:$A$6</c:f>
              <c:strCache>
                <c:ptCount val="5"/>
                <c:pt idx="0">
                  <c:v>American Indian</c:v>
                </c:pt>
                <c:pt idx="1">
                  <c:v>Black/African American</c:v>
                </c:pt>
                <c:pt idx="2">
                  <c:v>Hispanic/Latino</c:v>
                </c:pt>
                <c:pt idx="3">
                  <c:v>White/Anglo</c:v>
                </c:pt>
                <c:pt idx="4">
                  <c:v>Other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25</c:v>
                </c:pt>
                <c:pt idx="1">
                  <c:v>9</c:v>
                </c:pt>
                <c:pt idx="2">
                  <c:v>153</c:v>
                </c:pt>
                <c:pt idx="3">
                  <c:v>22</c:v>
                </c:pt>
                <c:pt idx="4">
                  <c:v>5</c:v>
                </c:pt>
              </c:numCache>
            </c:numRef>
          </c:val>
        </c:ser>
        <c:firstSliceAng val="0"/>
      </c:pieChart>
    </c:plotArea>
    <c:legend>
      <c:legendPos val="r"/>
      <c:legendEntry>
        <c:idx val="0"/>
        <c:txPr>
          <a:bodyPr/>
          <a:lstStyle/>
          <a:p>
            <a:pPr>
              <a:defRPr sz="2000" b="1" i="1" baseline="0"/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2000" b="1" i="1" baseline="0"/>
            </a:pPr>
            <a:endParaRPr lang="en-US"/>
          </a:p>
        </c:txPr>
      </c:legendEntry>
      <c:txPr>
        <a:bodyPr/>
        <a:lstStyle/>
        <a:p>
          <a:pPr>
            <a:defRPr sz="2000" b="1" i="1" baseline="0"/>
          </a:pPr>
          <a:endParaRPr lang="en-US"/>
        </a:p>
      </c:txPr>
    </c:legend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autoTitleDeleted val="1"/>
    <c:plotArea>
      <c:layout/>
      <c:barChart>
        <c:barDir val="col"/>
        <c:grouping val="clustered"/>
        <c:ser>
          <c:idx val="0"/>
          <c:order val="0"/>
          <c:tx>
            <c:strRef>
              <c:f>Sheet1!$B$1</c:f>
              <c:strCache>
                <c:ptCount val="1"/>
                <c:pt idx="0">
                  <c:v>Number of Clients</c:v>
                </c:pt>
              </c:strCache>
            </c:strRef>
          </c:tx>
          <c:dLbls>
            <c:txPr>
              <a:bodyPr/>
              <a:lstStyle/>
              <a:p>
                <a:pPr>
                  <a:defRPr sz="2000" baseline="0">
                    <a:solidFill>
                      <a:schemeClr val="bg1">
                        <a:lumMod val="75000"/>
                      </a:schemeClr>
                    </a:solidFill>
                  </a:defRPr>
                </a:pPr>
                <a:endParaRPr lang="en-US"/>
              </a:p>
            </c:txPr>
            <c:showVal val="1"/>
          </c:dLbls>
          <c:cat>
            <c:strRef>
              <c:f>Sheet1!$A$2:$A$12</c:f>
              <c:strCache>
                <c:ptCount val="10"/>
                <c:pt idx="0">
                  <c:v>Employment</c:v>
                </c:pt>
                <c:pt idx="1">
                  <c:v>Food Security</c:v>
                </c:pt>
                <c:pt idx="2">
                  <c:v>Health Care Home</c:v>
                </c:pt>
                <c:pt idx="3">
                  <c:v>Housing</c:v>
                </c:pt>
                <c:pt idx="4">
                  <c:v>Behavioral Health </c:v>
                </c:pt>
                <c:pt idx="5">
                  <c:v>Domestic Violence </c:v>
                </c:pt>
                <c:pt idx="6">
                  <c:v>Legal Services</c:v>
                </c:pt>
                <c:pt idx="7">
                  <c:v>Medical Debt</c:v>
                </c:pt>
                <c:pt idx="8">
                  <c:v>Depression</c:v>
                </c:pt>
                <c:pt idx="9">
                  <c:v>Substance Abuse</c:v>
                </c:pt>
              </c:strCache>
            </c:strRef>
          </c:cat>
          <c:val>
            <c:numRef>
              <c:f>Sheet1!$B$2:$B$12</c:f>
              <c:numCache>
                <c:formatCode>General</c:formatCode>
                <c:ptCount val="11"/>
                <c:pt idx="0">
                  <c:v>86</c:v>
                </c:pt>
                <c:pt idx="1">
                  <c:v>55</c:v>
                </c:pt>
                <c:pt idx="2">
                  <c:v>49</c:v>
                </c:pt>
                <c:pt idx="3">
                  <c:v>44</c:v>
                </c:pt>
                <c:pt idx="4">
                  <c:v>34</c:v>
                </c:pt>
                <c:pt idx="5">
                  <c:v>29</c:v>
                </c:pt>
                <c:pt idx="6">
                  <c:v>23</c:v>
                </c:pt>
                <c:pt idx="7">
                  <c:v>22</c:v>
                </c:pt>
                <c:pt idx="8">
                  <c:v>22</c:v>
                </c:pt>
                <c:pt idx="9">
                  <c:v>19</c:v>
                </c:pt>
              </c:numCache>
            </c:numRef>
          </c:val>
        </c:ser>
        <c:axId val="94217344"/>
        <c:axId val="94218880"/>
      </c:barChart>
      <c:catAx>
        <c:axId val="94217344"/>
        <c:scaling>
          <c:orientation val="minMax"/>
        </c:scaling>
        <c:axPos val="b"/>
        <c:tickLblPos val="nextTo"/>
        <c:txPr>
          <a:bodyPr/>
          <a:lstStyle/>
          <a:p>
            <a:pPr>
              <a:defRPr sz="2000" b="1"/>
            </a:pPr>
            <a:endParaRPr lang="en-US"/>
          </a:p>
        </c:txPr>
        <c:crossAx val="94218880"/>
        <c:crosses val="autoZero"/>
        <c:auto val="1"/>
        <c:lblAlgn val="ctr"/>
        <c:lblOffset val="100"/>
      </c:catAx>
      <c:valAx>
        <c:axId val="94218880"/>
        <c:scaling>
          <c:orientation val="minMax"/>
        </c:scaling>
        <c:axPos val="l"/>
        <c:majorGridlines/>
        <c:numFmt formatCode="General" sourceLinked="1"/>
        <c:tickLblPos val="nextTo"/>
        <c:txPr>
          <a:bodyPr/>
          <a:lstStyle/>
          <a:p>
            <a:pPr>
              <a:defRPr sz="1800" b="0" i="1" baseline="0"/>
            </a:pPr>
            <a:endParaRPr lang="en-US"/>
          </a:p>
        </c:txPr>
        <c:crossAx val="94217344"/>
        <c:crosses val="autoZero"/>
        <c:crossBetween val="between"/>
      </c:valAx>
      <c:spPr>
        <a:gradFill>
          <a:gsLst>
            <a:gs pos="0">
              <a:schemeClr val="accent1">
                <a:tint val="66000"/>
                <a:satMod val="160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5400000" scaled="0"/>
        </a:gradFill>
      </c:spPr>
    </c:plotArea>
    <c:plotVisOnly val="1"/>
  </c:chart>
  <c:txPr>
    <a:bodyPr/>
    <a:lstStyle/>
    <a:p>
      <a:pPr>
        <a:defRPr sz="1800"/>
      </a:pPr>
      <a:endParaRPr lang="en-US"/>
    </a:p>
  </c:txPr>
  <c:externalData r:id="rId1"/>
</c:chartSpace>
</file>

<file path=ppt/drawings/_rels/vmlDrawing1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3.bin"/><Relationship Id="rId2" Type="http://schemas.microsoft.com/office/2006/relationships/legacyDiagramText" Target="legacyDiagramText2.bin"/><Relationship Id="rId1" Type="http://schemas.microsoft.com/office/2006/relationships/legacyDiagramText" Target="legacyDiagramText1.bin"/></Relationships>
</file>

<file path=ppt/drawings/_rels/vmlDrawing2.vml.rels><?xml version="1.0" encoding="UTF-8" standalone="yes"?>
<Relationships xmlns="http://schemas.openxmlformats.org/package/2006/relationships"><Relationship Id="rId3" Type="http://schemas.microsoft.com/office/2006/relationships/legacyDiagramText" Target="legacyDiagramText6.bin"/><Relationship Id="rId2" Type="http://schemas.microsoft.com/office/2006/relationships/legacyDiagramText" Target="legacyDiagramText5.bin"/><Relationship Id="rId1" Type="http://schemas.microsoft.com/office/2006/relationships/legacyDiagramText" Target="legacyDiagramText4.bin"/><Relationship Id="rId4" Type="http://schemas.microsoft.com/office/2006/relationships/legacyDiagramText" Target="legacyDiagramText7.bin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6628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843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1843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843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smtClean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14C774F-5DC9-455B-B5AB-A29D3EE5D79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B1A936C-2F9F-492C-8B39-CB8640C90762}" type="slidenum">
              <a:rPr lang="en-US"/>
              <a:pPr/>
              <a:t>1</a:t>
            </a:fld>
            <a:endParaRPr lang="en-US"/>
          </a:p>
        </p:txBody>
      </p:sp>
      <p:sp>
        <p:nvSpPr>
          <p:cNvPr id="2765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4C774F-5DC9-455B-B5AB-A29D3EE5D796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5274D905-C4F5-4009-B7BA-75BC3E4DF449}" type="slidenum">
              <a:rPr lang="en-US"/>
              <a:pPr/>
              <a:t>16</a:t>
            </a:fld>
            <a:endParaRPr lang="en-US"/>
          </a:p>
        </p:txBody>
      </p:sp>
      <p:sp>
        <p:nvSpPr>
          <p:cNvPr id="327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864B8198-603F-4563-A87F-3143D0AA3B14}" type="slidenum">
              <a:rPr lang="en-US"/>
              <a:pPr/>
              <a:t>18</a:t>
            </a:fld>
            <a:endParaRPr lang="en-US"/>
          </a:p>
        </p:txBody>
      </p:sp>
      <p:sp>
        <p:nvSpPr>
          <p:cNvPr id="3993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94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9C994-9F94-49E1-87AF-4F1A5DF69461}" type="slidenum">
              <a:rPr lang="en-US"/>
              <a:pPr/>
              <a:t>22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9C994-9F94-49E1-87AF-4F1A5DF69461}" type="slidenum">
              <a:rPr lang="en-US"/>
              <a:pPr/>
              <a:t>23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9C994-9F94-49E1-87AF-4F1A5DF69461}" type="slidenum">
              <a:rPr lang="en-US"/>
              <a:pPr/>
              <a:t>24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27A9C994-9F94-49E1-87AF-4F1A5DF69461}" type="slidenum">
              <a:rPr lang="en-US"/>
              <a:pPr/>
              <a:t>25</a:t>
            </a:fld>
            <a:endParaRPr lang="en-US"/>
          </a:p>
        </p:txBody>
      </p:sp>
      <p:sp>
        <p:nvSpPr>
          <p:cNvPr id="317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17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314C774F-5DC9-455B-B5AB-A29D3EE5D796}" type="slidenum">
              <a:rPr lang="en-US" smtClean="0"/>
              <a:pPr>
                <a:defRPr/>
              </a:pPr>
              <a:t>28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2286000"/>
            <a:ext cx="77724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Wingdings" pitchFamily="1" charset="2"/>
              <a:buNone/>
              <a:defRPr/>
            </a:lvl1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DBCC4F-3742-4782-8BDB-BF90766FCD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B52410-FBDB-4B57-80C7-5668DC41A02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96DDFDD-3A8E-4CE1-ABCC-3F4363C0D2F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C8E2478-6FF0-4786-98CC-D87CCA43271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dgm" preserve="1">
  <p:cSld name="Title and Diagram or Organization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martArt Placeholder 2"/>
          <p:cNvSpPr>
            <a:spLocks noGrp="1"/>
          </p:cNvSpPr>
          <p:nvPr>
            <p:ph type="dgm"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27E55589-DB31-4385-82E0-39364B6A0D2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85F5C9-0079-41E6-8F45-708C12C0665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07072DB-0931-48D8-9752-4AE9F53B75E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7F6E9A-2D13-47C9-97DF-88777A60E3A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973E2AA-557A-469E-AC07-92F369F3C8C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5617AF8-D101-4796-80EA-6F00335C6BF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15F281C-88F8-4298-B036-90CA0687760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118F771-F5BB-46F1-8475-3CC46926EC6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4873B22-042D-4939-A057-1459363D00F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75000"/>
              </a:srgbClr>
            </a:outerShdw>
          </a:effec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638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l"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8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39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>
            <a:outerShdw algn="ctr" rotWithShape="0">
              <a:srgbClr val="808080">
                <a:alpha val="75000"/>
              </a:srgbClr>
            </a:outerShdw>
          </a:effec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>
                <a:solidFill>
                  <a:schemeClr val="tx1"/>
                </a:solidFill>
                <a:latin typeface="+mn-lt"/>
              </a:defRPr>
            </a:lvl1pPr>
          </a:lstStyle>
          <a:p>
            <a:pPr>
              <a:defRPr/>
            </a:pPr>
            <a:fld id="{D9DEF459-D7F9-41FC-A1D2-D0A96E0DEBC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652" r:id="rId1"/>
    <p:sldLayoutId id="2147483653" r:id="rId2"/>
    <p:sldLayoutId id="2147483654" r:id="rId3"/>
    <p:sldLayoutId id="2147483655" r:id="rId4"/>
    <p:sldLayoutId id="2147483656" r:id="rId5"/>
    <p:sldLayoutId id="2147483657" r:id="rId6"/>
    <p:sldLayoutId id="2147483658" r:id="rId7"/>
    <p:sldLayoutId id="2147483659" r:id="rId8"/>
    <p:sldLayoutId id="2147483660" r:id="rId9"/>
    <p:sldLayoutId id="2147483661" r:id="rId10"/>
    <p:sldLayoutId id="2147483662" r:id="rId11"/>
    <p:sldLayoutId id="2147483663" r:id="rId12"/>
    <p:sldLayoutId id="2147483664" r:id="rId13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ahoma" pitchFamily="1" charset="0"/>
          <a:ea typeface="ＭＳ Ｐゴシック" pitchFamily="1" charset="-12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Wingdings" pitchFamily="1" charset="2"/>
        <a:buChar char="s"/>
        <a:defRPr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lr>
          <a:srgbClr val="FF66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rgbClr val="FFCC00"/>
        </a:buClr>
        <a:buFont typeface="Wingdings" pitchFamily="1" charset="2"/>
        <a:buChar char="s"/>
        <a:defRPr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2.v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8.xml"/><Relationship Id="rId4" Type="http://schemas.openxmlformats.org/officeDocument/2006/relationships/chart" Target="../charts/chart2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6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oleObject" Target="../embeddings/oleObject1.bin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4"/>
          <p:cNvSpPr>
            <a:spLocks noGrp="1" noChangeArrowheads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 </a:t>
            </a:r>
          </a:p>
        </p:txBody>
      </p:sp>
      <p:pic>
        <p:nvPicPr>
          <p:cNvPr id="3077" name="Picture 4" descr="pathwayslogosmall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33400" y="609600"/>
            <a:ext cx="8077200" cy="4191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2155343" y="5257800"/>
            <a:ext cx="456086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b="1" dirty="0" smtClean="0">
                <a:solidFill>
                  <a:schemeClr val="tx1"/>
                </a:solidFill>
              </a:rPr>
              <a:t>Report-to-the-Community</a:t>
            </a:r>
            <a:endParaRPr lang="en-US" sz="28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History of Pathways 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Past to Present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191000"/>
          </a:xfrm>
        </p:spPr>
        <p:txBody>
          <a:bodyPr/>
          <a:lstStyle/>
          <a:p>
            <a:endParaRPr lang="en-US" sz="800" b="1" dirty="0" smtClean="0"/>
          </a:p>
          <a:p>
            <a:r>
              <a:rPr lang="en-US" sz="2800" dirty="0" smtClean="0">
                <a:latin typeface="Arial" pitchFamily="34" charset="0"/>
                <a:cs typeface="Arial" pitchFamily="34" charset="0"/>
              </a:rPr>
              <a:t>September 2008 “Kick-off” Community Meeting to broaden involvement in developing Pathways model for Bernalillo County.</a:t>
            </a:r>
          </a:p>
          <a:p>
            <a:pPr marL="342900" lvl="1" indent="-342900">
              <a:buClr>
                <a:srgbClr val="FFCC00"/>
              </a:buClr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Five subsequent half-day planning meetings  with numerous community-based organizations across Bernalillo County to develop project outcomes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685800" y="1752600"/>
            <a:ext cx="2286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 dirty="0" smtClean="0">
                <a:solidFill>
                  <a:schemeClr val="tx1"/>
                </a:solidFill>
              </a:rPr>
              <a:t>Planning</a:t>
            </a:r>
            <a:endParaRPr lang="en-US" sz="32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Community-defined Outcomes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524000"/>
            <a:ext cx="7772400" cy="4572000"/>
          </a:xfrm>
        </p:spPr>
        <p:txBody>
          <a:bodyPr/>
          <a:lstStyle/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People in Bernalillo County will self report better health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People in Bernalillo County will have a health care home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Health and social service networks in Bernalillo County will be strengthened and user friendly</a:t>
            </a: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endParaRPr lang="en-US" sz="1400" dirty="0" smtClean="0">
              <a:latin typeface="Arial" pitchFamily="34" charset="0"/>
              <a:cs typeface="Arial" pitchFamily="34" charset="0"/>
            </a:endParaRPr>
          </a:p>
          <a:p>
            <a:pPr marL="533400" indent="-533400" eaLnBrk="1" hangingPunct="1">
              <a:lnSpc>
                <a:spcPct val="90000"/>
              </a:lnSpc>
              <a:buFont typeface="Arial" charset="0"/>
              <a:buAutoNum type="arabicPeriod"/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Advocacy and collaboration will lead to improved health systems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History of Pathways 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Past to Present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828800"/>
            <a:ext cx="8229600" cy="4419600"/>
          </a:xfrm>
        </p:spPr>
        <p:txBody>
          <a:bodyPr/>
          <a:lstStyle/>
          <a:p>
            <a:r>
              <a:rPr lang="en-US" sz="2800" b="1" dirty="0" smtClean="0"/>
              <a:t>November 2008:  </a:t>
            </a:r>
            <a:r>
              <a:rPr lang="en-US" sz="2800" dirty="0" smtClean="0"/>
              <a:t>Mil Levy bond issue passed and funding for Pathways was guaranteed thru 2017 </a:t>
            </a:r>
          </a:p>
          <a:p>
            <a:endParaRPr lang="en-US" sz="1800" dirty="0" smtClean="0"/>
          </a:p>
          <a:p>
            <a:r>
              <a:rPr lang="en-US" sz="2800" b="1" dirty="0" smtClean="0"/>
              <a:t>January 2009:  </a:t>
            </a:r>
            <a:r>
              <a:rPr lang="en-US" sz="2800" dirty="0" smtClean="0"/>
              <a:t>Program Manager for Pathways hired and  Pathways Design Team  formed</a:t>
            </a:r>
          </a:p>
          <a:p>
            <a:endParaRPr lang="en-US" sz="1800" dirty="0" smtClean="0"/>
          </a:p>
          <a:p>
            <a:r>
              <a:rPr lang="en-US" sz="2800" b="1" dirty="0" smtClean="0"/>
              <a:t>May 2009:  </a:t>
            </a:r>
            <a:r>
              <a:rPr lang="en-US" sz="2800" dirty="0" smtClean="0"/>
              <a:t>Request for Proposals released</a:t>
            </a:r>
          </a:p>
          <a:p>
            <a:endParaRPr lang="en-US" sz="2800" b="1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January 15, 2010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b="1" dirty="0" smtClean="0">
                <a:latin typeface="Arial" pitchFamily="34" charset="0"/>
                <a:cs typeface="Arial" pitchFamily="34" charset="0"/>
              </a:rPr>
              <a:t>History of Pathways  </a:t>
            </a:r>
            <a:br>
              <a:rPr lang="en-US" sz="4000" b="1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Past to Present</a:t>
            </a:r>
            <a:endParaRPr lang="en-US" sz="40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sz="3600" dirty="0" smtClean="0">
                <a:latin typeface="Arial" pitchFamily="34" charset="0"/>
                <a:cs typeface="Arial" pitchFamily="34" charset="0"/>
              </a:rPr>
              <a:t>A total of twelve (12) applications were submitted, of which eleven (11) were funded, comprising a total of fifteen community-based organizations.</a:t>
            </a:r>
            <a:endParaRPr lang="en-US" sz="36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85800"/>
          </a:xfrm>
        </p:spPr>
        <p:txBody>
          <a:bodyPr/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>Pathways Organizations</a:t>
            </a:r>
            <a:endParaRPr lang="en-US" sz="4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676400"/>
            <a:ext cx="7772400" cy="4419600"/>
          </a:xfrm>
        </p:spPr>
        <p:txBody>
          <a:bodyPr/>
          <a:lstStyle/>
          <a:p>
            <a:pPr marL="0" lvl="0" indent="0" eaLnBrk="1" hangingPunct="1">
              <a:buClr>
                <a:schemeClr val="bg2"/>
              </a:buClr>
              <a:buFont typeface="Wingdings" pitchFamily="2" charset="2"/>
              <a:buChar char="§"/>
            </a:pPr>
            <a:r>
              <a:rPr lang="en-US" dirty="0" smtClean="0">
                <a:latin typeface="Tahoma" pitchFamily="1" charset="0"/>
                <a:ea typeface="ＭＳ Ｐゴシック" pitchFamily="1" charset="-128"/>
              </a:rPr>
              <a:t> 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graphicFrame>
        <p:nvGraphicFramePr>
          <p:cNvPr id="6" name="Group 154"/>
          <p:cNvGraphicFramePr>
            <a:graphicFrameLocks/>
          </p:cNvGraphicFramePr>
          <p:nvPr/>
        </p:nvGraphicFramePr>
        <p:xfrm>
          <a:off x="381000" y="1219200"/>
          <a:ext cx="8458200" cy="4884997"/>
        </p:xfrm>
        <a:graphic>
          <a:graphicData uri="http://schemas.openxmlformats.org/drawingml/2006/table">
            <a:tbl>
              <a:tblPr/>
              <a:tblGrid>
                <a:gridCol w="4229100"/>
                <a:gridCol w="4229100"/>
              </a:tblGrid>
              <a:tr h="38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Addus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HealthCare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East Central Ministries, Inc. 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Hogares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, Inc.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The Storehouse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560041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A New Awakening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endParaRPr kumimoji="0" lang="en-US" sz="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1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New Mexico AIDS Services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Adelante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Development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1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 Center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Rio Grande Community Development Corporation South Valley Partnership: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  <a:defRPr/>
                      </a:pPr>
                      <a:endParaRPr kumimoji="0" lang="en-US" sz="10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1" charset="-128"/>
                        <a:cs typeface="Arial" pitchFamily="34" charset="0"/>
                      </a:endParaRP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pitchFamily="34" charset="0"/>
                        <a:buChar char="•"/>
                        <a:tabLst/>
                        <a:defRPr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Casa de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Salud</a:t>
                      </a:r>
                      <a:endParaRPr kumimoji="0" lang="en-US" sz="24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pitchFamily="34" charset="0"/>
                        <a:ea typeface="ＭＳ Ｐゴシック" pitchFamily="1" charset="-128"/>
                        <a:cs typeface="Arial" pitchFamily="34" charset="0"/>
                      </a:endParaRP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Cuidando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Los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Niños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rowSpan="4"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South Valley Economic                                            Development Center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PB</a:t>
                      </a:r>
                      <a:r>
                        <a:rPr kumimoji="0" lang="en-US" sz="20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&amp;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J Family Services 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Arial" pitchFamily="34" charset="0"/>
                        <a:buChar char="•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La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Plazita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Institute</a:t>
                      </a:r>
                    </a:p>
                  </a:txBody>
                  <a:tcPr horzOverflow="overflow">
                    <a:lnL>
                      <a:noFill/>
                    </a:lnL>
                    <a:lnR cap="flat">
                      <a:noFill/>
                    </a:lnR>
                    <a:lnT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386149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Enlace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Comunitario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69506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Char char="§"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First Nations Community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ct val="0"/>
                        </a:spcAft>
                        <a:buClr>
                          <a:schemeClr val="bg2"/>
                        </a:buClr>
                        <a:buSzTx/>
                        <a:buFont typeface="Wingdings" pitchFamily="2" charset="2"/>
                        <a:buNone/>
                        <a:tabLst/>
                      </a:pP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 </a:t>
                      </a:r>
                      <a:r>
                        <a:rPr kumimoji="0" lang="en-US" sz="2400" b="0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HealthSource</a:t>
                      </a:r>
                      <a:r>
                        <a:rPr kumimoji="0" lang="en-US" sz="24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pitchFamily="34" charset="0"/>
                          <a:ea typeface="ＭＳ Ｐゴシック" pitchFamily="1" charset="-128"/>
                          <a:cs typeface="Arial" pitchFamily="34" charset="0"/>
                        </a:rPr>
                        <a:t> </a:t>
                      </a:r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386149"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 horzOverflow="overflow">
                    <a:lnL cap="flat"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2286000"/>
            <a:ext cx="7772400" cy="1295400"/>
          </a:xfrm>
        </p:spPr>
        <p:txBody>
          <a:bodyPr/>
          <a:lstStyle/>
          <a:p>
            <a:r>
              <a:rPr lang="en-US" dirty="0" smtClean="0"/>
              <a:t>Pathways Project Report</a:t>
            </a:r>
            <a:endParaRPr lang="en-US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September– December 2009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dirty="0" smtClean="0"/>
              <a:t>Pathways Client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sz="half" idx="2"/>
          </p:nvPr>
        </p:nvSpPr>
        <p:spPr>
          <a:xfrm>
            <a:off x="0" y="1447800"/>
            <a:ext cx="4344988" cy="49530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/>
              <a:t>Bernalillo County Resident</a:t>
            </a:r>
          </a:p>
          <a:p>
            <a:pPr eaLnBrk="1" hangingPunct="1">
              <a:lnSpc>
                <a:spcPct val="90000"/>
              </a:lnSpc>
              <a:defRPr/>
            </a:pPr>
            <a:endParaRPr lang="en-US" sz="2350" b="1" dirty="0" smtClean="0"/>
          </a:p>
          <a:p>
            <a:pPr eaLnBrk="1" hangingPunct="1">
              <a:lnSpc>
                <a:spcPct val="90000"/>
              </a:lnSpc>
              <a:defRPr/>
            </a:pPr>
            <a:r>
              <a:rPr lang="en-US" sz="2800" b="1" dirty="0" smtClean="0"/>
              <a:t>Difficult to Reach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Low income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Uninsured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Unemployed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Uses ER frequently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Housing instability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/>
              <a:t>Not receiving services </a:t>
            </a:r>
          </a:p>
          <a:p>
            <a:pPr lvl="1" eaLnBrk="1" hangingPunct="1">
              <a:lnSpc>
                <a:spcPct val="90000"/>
              </a:lnSpc>
              <a:defRPr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Hungry</a:t>
            </a:r>
          </a:p>
          <a:p>
            <a:pPr lvl="1" eaLnBrk="1" hangingPunct="1">
              <a:lnSpc>
                <a:spcPct val="90000"/>
              </a:lnSpc>
              <a:defRPr/>
            </a:pPr>
            <a:endParaRPr lang="en-US" sz="28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553200"/>
            <a:ext cx="1905000" cy="1524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10" name="Picture 4" descr="pathwaysmodelsmall-1"/>
          <p:cNvPicPr>
            <a:picLocks noGrp="1" noChangeAspect="1" noChangeArrowheads="1"/>
          </p:cNvPicPr>
          <p:nvPr>
            <p:ph sz="quarter" idx="4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19819" y="1992298"/>
            <a:ext cx="3727710" cy="425610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Role of Community Health Navigators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981200"/>
            <a:ext cx="7772400" cy="4114800"/>
          </a:xfrm>
        </p:spPr>
        <p:txBody>
          <a:bodyPr/>
          <a:lstStyle/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Find most at-risk community members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Build trust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Assess and identify problem[s]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Guide Clients thru Pathways Steps 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Complete Pathway/Achieve Meaningful Outcome</a:t>
            </a:r>
          </a:p>
          <a:p>
            <a:pPr eaLnBrk="1" hangingPunct="1">
              <a:lnSpc>
                <a:spcPct val="90000"/>
              </a:lnSpc>
              <a:spcAft>
                <a:spcPts val="600"/>
              </a:spcAft>
              <a:defRPr/>
            </a:pPr>
            <a:r>
              <a:rPr lang="en-US" dirty="0" smtClean="0"/>
              <a:t>Document Information in Database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7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4000" smtClean="0">
                <a:solidFill>
                  <a:schemeClr val="tx1"/>
                </a:solidFill>
              </a:rPr>
              <a:t>Risk Score Assessment</a:t>
            </a:r>
          </a:p>
        </p:txBody>
      </p:sp>
      <p:sp>
        <p:nvSpPr>
          <p:cNvPr id="77827" name="Rectangle 3"/>
          <p:cNvSpPr>
            <a:spLocks noGrp="1" noChangeArrowheads="1"/>
          </p:cNvSpPr>
          <p:nvPr>
            <p:ph type="body" sz="half" idx="1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Transportation </a:t>
            </a:r>
          </a:p>
          <a:p>
            <a:pPr eaLnBrk="1" hangingPunct="1">
              <a:defRPr/>
            </a:pPr>
            <a:r>
              <a:rPr lang="en-US" smtClean="0"/>
              <a:t>General Health </a:t>
            </a:r>
          </a:p>
          <a:p>
            <a:pPr eaLnBrk="1" hangingPunct="1">
              <a:defRPr/>
            </a:pPr>
            <a:r>
              <a:rPr lang="en-US" smtClean="0"/>
              <a:t>Education </a:t>
            </a:r>
          </a:p>
          <a:p>
            <a:pPr eaLnBrk="1" hangingPunct="1">
              <a:defRPr/>
            </a:pPr>
            <a:r>
              <a:rPr lang="en-US" smtClean="0"/>
              <a:t>Social Issues</a:t>
            </a:r>
          </a:p>
          <a:p>
            <a:pPr eaLnBrk="1" hangingPunct="1">
              <a:defRPr/>
            </a:pPr>
            <a:r>
              <a:rPr lang="en-US" smtClean="0"/>
              <a:t>Employment </a:t>
            </a:r>
          </a:p>
          <a:p>
            <a:pPr eaLnBrk="1" hangingPunct="1">
              <a:defRPr/>
            </a:pPr>
            <a:r>
              <a:rPr lang="en-US" smtClean="0"/>
              <a:t>Children and Family Care </a:t>
            </a:r>
          </a:p>
          <a:p>
            <a:pPr eaLnBrk="1" hangingPunct="1">
              <a:defRPr/>
            </a:pPr>
            <a:r>
              <a:rPr lang="en-US" smtClean="0"/>
              <a:t>Medical Services</a:t>
            </a:r>
          </a:p>
        </p:txBody>
      </p:sp>
      <p:sp>
        <p:nvSpPr>
          <p:cNvPr id="77828" name="Rectangle 4"/>
          <p:cNvSpPr>
            <a:spLocks noGrp="1" noChangeArrowheads="1"/>
          </p:cNvSpPr>
          <p:nvPr>
            <p:ph type="body" sz="half" idx="2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mtClean="0"/>
              <a:t>Health Limitations </a:t>
            </a:r>
          </a:p>
          <a:p>
            <a:pPr eaLnBrk="1" hangingPunct="1">
              <a:defRPr/>
            </a:pPr>
            <a:r>
              <a:rPr lang="en-US" smtClean="0"/>
              <a:t>Diabetes</a:t>
            </a:r>
          </a:p>
          <a:p>
            <a:pPr eaLnBrk="1" hangingPunct="1">
              <a:defRPr/>
            </a:pPr>
            <a:r>
              <a:rPr lang="en-US" smtClean="0"/>
              <a:t>Substance Use </a:t>
            </a:r>
          </a:p>
          <a:p>
            <a:pPr eaLnBrk="1" hangingPunct="1">
              <a:defRPr/>
            </a:pPr>
            <a:r>
              <a:rPr lang="en-US" smtClean="0"/>
              <a:t>Mental and Behavioral Health </a:t>
            </a:r>
          </a:p>
          <a:p>
            <a:pPr eaLnBrk="1" hangingPunct="1">
              <a:defRPr/>
            </a:pPr>
            <a:r>
              <a:rPr lang="en-US" smtClean="0"/>
              <a:t>Acute family Issues</a:t>
            </a:r>
          </a:p>
          <a:p>
            <a:pPr eaLnBrk="1" hangingPunct="1">
              <a:defRPr/>
            </a:pPr>
            <a:r>
              <a:rPr lang="en-US" smtClean="0"/>
              <a:t>Other Issues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524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28600"/>
            <a:ext cx="7696200" cy="1295400"/>
          </a:xfrm>
        </p:spPr>
        <p:txBody>
          <a:bodyPr/>
          <a:lstStyle/>
          <a:p>
            <a:r>
              <a:rPr lang="en-US" dirty="0" smtClean="0"/>
              <a:t>Example of a Pathway</a:t>
            </a:r>
            <a:endParaRPr lang="en-US" dirty="0"/>
          </a:p>
        </p:txBody>
      </p:sp>
      <p:sp>
        <p:nvSpPr>
          <p:cNvPr id="2057" name="Rectangle 9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81" name="Rectangle 3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093" name="Rectangle 45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2102" name="Rectangle 5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3" name="Organization Chart 45"/>
          <p:cNvGraphicFramePr>
            <a:graphicFrameLocks/>
          </p:cNvGraphicFramePr>
          <p:nvPr/>
        </p:nvGraphicFramePr>
        <p:xfrm>
          <a:off x="914400" y="1371600"/>
          <a:ext cx="6781800" cy="5486400"/>
        </p:xfrm>
        <a:graphic>
          <a:graphicData uri="http://schemas.openxmlformats.org/drawingml/2006/compatibility">
            <com:legacyDrawing xmlns:com="http://schemas.openxmlformats.org/drawingml/2006/compatibility" spid="_x0000_s209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2209800"/>
            <a:ext cx="7772400" cy="4038600"/>
          </a:xfrm>
          <a:custGeom>
            <a:avLst/>
            <a:gdLst>
              <a:gd name="connsiteX0" fmla="*/ 0 w 7772400"/>
              <a:gd name="connsiteY0" fmla="*/ 711214 h 4267200"/>
              <a:gd name="connsiteX1" fmla="*/ 208310 w 7772400"/>
              <a:gd name="connsiteY1" fmla="*/ 208310 h 4267200"/>
              <a:gd name="connsiteX2" fmla="*/ 711215 w 7772400"/>
              <a:gd name="connsiteY2" fmla="*/ 1 h 4267200"/>
              <a:gd name="connsiteX3" fmla="*/ 7061186 w 7772400"/>
              <a:gd name="connsiteY3" fmla="*/ 0 h 4267200"/>
              <a:gd name="connsiteX4" fmla="*/ 7564090 w 7772400"/>
              <a:gd name="connsiteY4" fmla="*/ 208310 h 4267200"/>
              <a:gd name="connsiteX5" fmla="*/ 7772399 w 7772400"/>
              <a:gd name="connsiteY5" fmla="*/ 711215 h 4267200"/>
              <a:gd name="connsiteX6" fmla="*/ 7772400 w 7772400"/>
              <a:gd name="connsiteY6" fmla="*/ 3555986 h 4267200"/>
              <a:gd name="connsiteX7" fmla="*/ 7564090 w 7772400"/>
              <a:gd name="connsiteY7" fmla="*/ 4058890 h 4267200"/>
              <a:gd name="connsiteX8" fmla="*/ 7061185 w 7772400"/>
              <a:gd name="connsiteY8" fmla="*/ 4267200 h 4267200"/>
              <a:gd name="connsiteX9" fmla="*/ 711214 w 7772400"/>
              <a:gd name="connsiteY9" fmla="*/ 4267200 h 4267200"/>
              <a:gd name="connsiteX10" fmla="*/ 208310 w 7772400"/>
              <a:gd name="connsiteY10" fmla="*/ 4058890 h 4267200"/>
              <a:gd name="connsiteX11" fmla="*/ 1 w 7772400"/>
              <a:gd name="connsiteY11" fmla="*/ 3555985 h 4267200"/>
              <a:gd name="connsiteX12" fmla="*/ 0 w 7772400"/>
              <a:gd name="connsiteY12" fmla="*/ 711214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72400" h="4267200">
                <a:moveTo>
                  <a:pt x="0" y="711214"/>
                </a:moveTo>
                <a:cubicBezTo>
                  <a:pt x="0" y="522588"/>
                  <a:pt x="74932" y="341688"/>
                  <a:pt x="208310" y="208310"/>
                </a:cubicBezTo>
                <a:cubicBezTo>
                  <a:pt x="341689" y="74932"/>
                  <a:pt x="522589" y="1"/>
                  <a:pt x="711215" y="1"/>
                </a:cubicBezTo>
                <a:lnTo>
                  <a:pt x="7061186" y="0"/>
                </a:lnTo>
                <a:cubicBezTo>
                  <a:pt x="7249812" y="0"/>
                  <a:pt x="7430712" y="74932"/>
                  <a:pt x="7564090" y="208310"/>
                </a:cubicBezTo>
                <a:cubicBezTo>
                  <a:pt x="7697468" y="341689"/>
                  <a:pt x="7772399" y="522589"/>
                  <a:pt x="7772399" y="711215"/>
                </a:cubicBezTo>
                <a:cubicBezTo>
                  <a:pt x="7772399" y="1659472"/>
                  <a:pt x="7772400" y="2607729"/>
                  <a:pt x="7772400" y="3555986"/>
                </a:cubicBezTo>
                <a:cubicBezTo>
                  <a:pt x="7772400" y="3744612"/>
                  <a:pt x="7697469" y="3925512"/>
                  <a:pt x="7564090" y="4058890"/>
                </a:cubicBezTo>
                <a:cubicBezTo>
                  <a:pt x="7430711" y="4192269"/>
                  <a:pt x="7249811" y="4267200"/>
                  <a:pt x="7061185" y="4267200"/>
                </a:cubicBezTo>
                <a:lnTo>
                  <a:pt x="711214" y="4267200"/>
                </a:lnTo>
                <a:cubicBezTo>
                  <a:pt x="522588" y="4267200"/>
                  <a:pt x="341688" y="4192268"/>
                  <a:pt x="208310" y="4058890"/>
                </a:cubicBezTo>
                <a:cubicBezTo>
                  <a:pt x="74932" y="3925511"/>
                  <a:pt x="0" y="3744611"/>
                  <a:pt x="1" y="3555985"/>
                </a:cubicBezTo>
                <a:cubicBezTo>
                  <a:pt x="1" y="2607728"/>
                  <a:pt x="0" y="1659471"/>
                  <a:pt x="0" y="711214"/>
                </a:cubicBezTo>
                <a:close/>
              </a:path>
            </a:pathLst>
          </a:custGeom>
          <a:ln>
            <a:solidFill>
              <a:schemeClr val="accent1">
                <a:alpha val="57000"/>
              </a:schemeClr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Opened in June 2006 </a:t>
            </a: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Ensure open communication for community members and groups</a:t>
            </a: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Primary interest in those that have greater difficulty in accessing HSC services and resources</a:t>
            </a: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/>
              <a:t>January 15, 2010</a:t>
            </a:r>
          </a:p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533400"/>
            <a:ext cx="8458200" cy="1447800"/>
          </a:xfrm>
          <a:noFill/>
        </p:spPr>
        <p:txBody>
          <a:bodyPr/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HSC Office of Community Affairs 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Background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ocalogo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010400" y="1219200"/>
            <a:ext cx="1600200" cy="2598701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0429" name="Rectangle 13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446" name="Rectangle 30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463" name="Rectangle 47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480" name="Rectangle 6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497" name="Rectangle 8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60514" name="Rectangle 98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60502" name="Organization Chart 86"/>
          <p:cNvGraphicFramePr>
            <a:graphicFrameLocks/>
          </p:cNvGraphicFramePr>
          <p:nvPr/>
        </p:nvGraphicFramePr>
        <p:xfrm>
          <a:off x="1066800" y="457200"/>
          <a:ext cx="6781800" cy="6762750"/>
        </p:xfrm>
        <a:graphic>
          <a:graphicData uri="http://schemas.openxmlformats.org/drawingml/2006/compatibility">
            <com:legacyDrawing xmlns:com="http://schemas.openxmlformats.org/drawingml/2006/compatibility" spid="_x0000_s60502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Health Care Home Pathway  OUTCOME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Client has appropriate health coverage or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financial assistance program in place to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establish health care home and has seen a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provider a minimum of 2 times at their new</a:t>
            </a:r>
          </a:p>
          <a:p>
            <a:pPr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health care home.  </a:t>
            </a:r>
          </a:p>
          <a:p>
            <a:pPr algn="ctr">
              <a:buNone/>
            </a:pPr>
            <a:endParaRPr lang="en-US" sz="2800" b="1" dirty="0" smtClean="0">
              <a:latin typeface="Arial" pitchFamily="34" charset="0"/>
              <a:cs typeface="Arial" pitchFamily="34" charset="0"/>
            </a:endParaRPr>
          </a:p>
          <a:p>
            <a:pPr algn="ctr">
              <a:buNone/>
            </a:pPr>
            <a:r>
              <a:rPr lang="en-US" sz="2800" b="1" dirty="0" smtClean="0">
                <a:latin typeface="Arial" pitchFamily="34" charset="0"/>
                <a:cs typeface="Arial" pitchFamily="34" charset="0"/>
              </a:rPr>
              <a:t>Final Payment – Level 2 Benchmark </a:t>
            </a:r>
          </a:p>
          <a:p>
            <a:endParaRPr lang="en-US" b="1" dirty="0" smtClean="0"/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533400" y="152400"/>
            <a:ext cx="7239000" cy="914400"/>
          </a:xfrm>
        </p:spPr>
        <p:txBody>
          <a:bodyPr/>
          <a:lstStyle/>
          <a:p>
            <a:pPr algn="ctr" eaLnBrk="1" hangingPunct="1"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dirty="0" smtClean="0">
                <a:latin typeface="Arial" pitchFamily="34" charset="0"/>
                <a:cs typeface="Arial" pitchFamily="34" charset="0"/>
              </a:rPr>
            </a:br>
            <a:r>
              <a:rPr lang="en-US" sz="36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Pathways Clients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idx="1"/>
          </p:nvPr>
        </p:nvSpPr>
        <p:spPr>
          <a:xfrm>
            <a:off x="3575050" y="1447800"/>
            <a:ext cx="5111750" cy="4678363"/>
          </a:xfrm>
        </p:spPr>
        <p:txBody>
          <a:bodyPr/>
          <a:lstStyle/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sp>
        <p:nvSpPr>
          <p:cNvPr id="9" name="Text Placeholder 8"/>
          <p:cNvSpPr>
            <a:spLocks noGrp="1"/>
          </p:cNvSpPr>
          <p:nvPr>
            <p:ph type="body" sz="half" idx="2"/>
          </p:nvPr>
        </p:nvSpPr>
        <p:spPr>
          <a:xfrm>
            <a:off x="381000" y="1981200"/>
            <a:ext cx="3200400" cy="1828800"/>
          </a:xfrm>
        </p:spPr>
        <p:txBody>
          <a:bodyPr/>
          <a:lstStyle/>
          <a:p>
            <a:r>
              <a:rPr lang="en-US" sz="3200" dirty="0" smtClean="0"/>
              <a:t> </a:t>
            </a:r>
            <a:r>
              <a:rPr lang="en-US" sz="3200" b="1" dirty="0" smtClean="0"/>
              <a:t>214 Clients *</a:t>
            </a:r>
          </a:p>
          <a:p>
            <a:pPr algn="ctr"/>
            <a:r>
              <a:rPr lang="en-US" sz="2400" dirty="0" smtClean="0"/>
              <a:t>This is 38% of expected for Year 1</a:t>
            </a:r>
          </a:p>
          <a:p>
            <a:endParaRPr lang="en-US" sz="3200" dirty="0" smtClean="0"/>
          </a:p>
          <a:p>
            <a:pPr>
              <a:buFont typeface="Wingdings" pitchFamily="2" charset="2"/>
              <a:buChar char="v"/>
            </a:pPr>
            <a:endParaRPr lang="en-US" sz="3200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sz="1800" b="1" dirty="0" smtClean="0"/>
              <a:t>* As of 1/8/10</a:t>
            </a:r>
            <a:endParaRPr lang="en-US" sz="1800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19458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graphicFrame>
        <p:nvGraphicFramePr>
          <p:cNvPr id="8" name="Chart 7"/>
          <p:cNvGraphicFramePr/>
          <p:nvPr/>
        </p:nvGraphicFramePr>
        <p:xfrm>
          <a:off x="4114800" y="1219200"/>
          <a:ext cx="4343400" cy="36576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3581400" y="4876800"/>
            <a:ext cx="4754827" cy="1692771"/>
          </a:xfrm>
          <a:prstGeom prst="rect">
            <a:avLst/>
          </a:prstGeom>
          <a:noFill/>
          <a:ln cmpd="dbl">
            <a:noFill/>
          </a:ln>
        </p:spPr>
        <p:txBody>
          <a:bodyPr wrap="none" rtlCol="0">
            <a:spAutoFit/>
          </a:bodyPr>
          <a:lstStyle/>
          <a:p>
            <a:pPr lvl="1"/>
            <a:r>
              <a:rPr lang="en-US" sz="3200" u="sng" dirty="0" smtClean="0">
                <a:solidFill>
                  <a:schemeClr val="tx1"/>
                </a:solidFill>
              </a:rPr>
              <a:t>Education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 36% elementary  school</a:t>
            </a:r>
          </a:p>
          <a:p>
            <a:pPr lvl="2">
              <a:buFont typeface="Wingdings" pitchFamily="2" charset="2"/>
              <a:buChar char="v"/>
            </a:pPr>
            <a:r>
              <a:rPr lang="en-US" dirty="0" smtClean="0">
                <a:solidFill>
                  <a:schemeClr val="tx1"/>
                </a:solidFill>
              </a:rPr>
              <a:t>10% some college</a:t>
            </a:r>
          </a:p>
          <a:p>
            <a:pPr lvl="2"/>
            <a:endParaRPr lang="en-US" dirty="0" smtClean="0"/>
          </a:p>
        </p:txBody>
      </p:sp>
      <p:graphicFrame>
        <p:nvGraphicFramePr>
          <p:cNvPr id="12" name="Chart 11"/>
          <p:cNvGraphicFramePr/>
          <p:nvPr/>
        </p:nvGraphicFramePr>
        <p:xfrm>
          <a:off x="457200" y="3733800"/>
          <a:ext cx="3581400" cy="2362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Clients by </a:t>
            </a:r>
            <a:r>
              <a:rPr lang="en-US" sz="3600" b="1" dirty="0" err="1" smtClean="0">
                <a:latin typeface="Arial" pitchFamily="34" charset="0"/>
                <a:cs typeface="Arial" pitchFamily="34" charset="0"/>
              </a:rPr>
              <a:t>Zipcode</a:t>
            </a: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524000"/>
            <a:ext cx="7772400" cy="4572000"/>
          </a:xfrm>
        </p:spPr>
        <p:txBody>
          <a:bodyPr/>
          <a:lstStyle/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71681" name="Object 1"/>
          <p:cNvGraphicFramePr>
            <a:graphicFrameLocks noChangeAspect="1"/>
          </p:cNvGraphicFramePr>
          <p:nvPr/>
        </p:nvGraphicFramePr>
        <p:xfrm>
          <a:off x="381000" y="1447800"/>
          <a:ext cx="8382000" cy="5181600"/>
        </p:xfrm>
        <a:graphic>
          <a:graphicData uri="http://schemas.openxmlformats.org/presentationml/2006/ole">
            <p:oleObj spid="_x0000_s71681" name="Chart" r:id="rId4" imgW="6991241" imgH="4286138" progId="MSGraph.Chart.8">
              <p:embed/>
            </p:oleObj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Clients by Race/Ethnicity</a:t>
            </a: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762000" y="1371600"/>
            <a:ext cx="7772400" cy="4724400"/>
          </a:xfrm>
        </p:spPr>
        <p:txBody>
          <a:bodyPr/>
          <a:lstStyle/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6" name="Chart 5"/>
          <p:cNvGraphicFramePr/>
          <p:nvPr/>
        </p:nvGraphicFramePr>
        <p:xfrm>
          <a:off x="685800" y="1397000"/>
          <a:ext cx="7848600" cy="5003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quarter" idx="10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457200"/>
            <a:ext cx="7772400" cy="914400"/>
          </a:xfrm>
        </p:spPr>
        <p:txBody>
          <a:bodyPr/>
          <a:lstStyle/>
          <a:p>
            <a:pPr eaLnBrk="1" hangingPunct="1">
              <a:defRPr/>
            </a:pP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Common Pathways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endParaRPr lang="en-US" sz="3600" b="1" dirty="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04800" y="1066800"/>
            <a:ext cx="8534400" cy="5486400"/>
          </a:xfrm>
        </p:spPr>
        <p:txBody>
          <a:bodyPr/>
          <a:lstStyle/>
          <a:p>
            <a:endParaRPr lang="en-US" sz="2400" dirty="0" smtClean="0"/>
          </a:p>
          <a:p>
            <a:pPr>
              <a:buNone/>
            </a:pPr>
            <a:endParaRPr lang="en-US" sz="2400" dirty="0" smtClean="0"/>
          </a:p>
          <a:p>
            <a:pPr eaLnBrk="1" hangingPunct="1">
              <a:defRPr/>
            </a:pPr>
            <a:endParaRPr lang="en-US" dirty="0" smtClean="0"/>
          </a:p>
        </p:txBody>
      </p:sp>
      <p:graphicFrame>
        <p:nvGraphicFramePr>
          <p:cNvPr id="6" name="Chart 5"/>
          <p:cNvGraphicFramePr/>
          <p:nvPr/>
        </p:nvGraphicFramePr>
        <p:xfrm>
          <a:off x="457200" y="990600"/>
          <a:ext cx="7848600" cy="56388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85800"/>
          </a:xfrm>
        </p:spPr>
        <p:txBody>
          <a:bodyPr/>
          <a:lstStyle/>
          <a:p>
            <a:r>
              <a:rPr lang="en-US" sz="3200" b="1" dirty="0" smtClean="0">
                <a:latin typeface="Arial" pitchFamily="34" charset="0"/>
                <a:cs typeface="Arial" pitchFamily="34" charset="0"/>
              </a:rPr>
              <a:t>Other Pathways </a:t>
            </a:r>
            <a:endParaRPr lang="en-US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447800"/>
            <a:ext cx="7772400" cy="5029200"/>
          </a:xfrm>
        </p:spPr>
        <p:txBody>
          <a:bodyPr/>
          <a:lstStyle/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Heat &amp; Utilities			18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Transportation 			16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Dental Care			14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Vision &amp; Hearing  		10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Diabetes  			  	  9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Income Support (ISD)	  	  8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Child Care  		  	  7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Pharmacy/Medications 	  6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Pregnancy  		  	  5</a:t>
            </a:r>
          </a:p>
          <a:p>
            <a:r>
              <a:rPr lang="en-US" sz="2400" b="1" dirty="0" smtClean="0">
                <a:latin typeface="Arial" pitchFamily="34" charset="0"/>
                <a:cs typeface="Arial" pitchFamily="34" charset="0"/>
              </a:rPr>
              <a:t>Child Support  		             1</a:t>
            </a: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sz="2400" dirty="0" smtClean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just"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381000"/>
            <a:ext cx="7772400" cy="609600"/>
          </a:xfrm>
        </p:spPr>
        <p:txBody>
          <a:bodyPr/>
          <a:lstStyle/>
          <a:p>
            <a:r>
              <a:rPr lang="en-US" sz="3400" b="1" dirty="0" smtClean="0">
                <a:latin typeface="Arial" pitchFamily="34" charset="0"/>
                <a:cs typeface="Arial" pitchFamily="34" charset="0"/>
              </a:rPr>
              <a:t>Completed Pathways as of 01/08/10</a:t>
            </a:r>
            <a:endParaRPr lang="en-US" sz="3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4419600" cy="5181600"/>
          </a:xfrm>
        </p:spPr>
        <p:txBody>
          <a:bodyPr/>
          <a:lstStyle/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Domestic Violence	7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Health Care Home	6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Housing			4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Heat &amp; Utilities		4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Food Security		3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Employment		3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Medical Debt		2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Depression		2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Child Care			2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Pharmacy/Medications	1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Behavioral Health		1</a:t>
            </a:r>
          </a:p>
          <a:p>
            <a:r>
              <a:rPr lang="en-US" sz="2200" b="1" dirty="0" smtClean="0">
                <a:latin typeface="Arial" pitchFamily="34" charset="0"/>
                <a:cs typeface="Arial" pitchFamily="34" charset="0"/>
              </a:rPr>
              <a:t>Pregnancy 		1</a:t>
            </a:r>
            <a:endParaRPr lang="en-US" sz="22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5257800" y="2286000"/>
            <a:ext cx="3495134" cy="1524000"/>
          </a:xfrm>
          <a:prstGeom prst="rect">
            <a:avLst/>
          </a:prstGeom>
          <a:solidFill>
            <a:srgbClr val="33CCCC"/>
          </a:solidFill>
          <a:ln w="22225" cmpd="sng">
            <a:solidFill>
              <a:schemeClr val="bg2"/>
            </a:solidFill>
          </a:ln>
          <a:scene3d>
            <a:camera prst="orthographicFront"/>
            <a:lightRig rig="threePt" dir="t"/>
          </a:scene3d>
          <a:sp3d extrusionH="12700" contourW="6350"/>
        </p:spPr>
        <p:txBody>
          <a:bodyPr wrap="square" rtlCol="0">
            <a:noAutofit/>
          </a:bodyPr>
          <a:lstStyle/>
          <a:p>
            <a:pPr algn="l"/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algn="l"/>
            <a:r>
              <a:rPr lang="en-US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Pathways Completed </a:t>
            </a:r>
          </a:p>
          <a:p>
            <a:pPr algn="l"/>
            <a:r>
              <a:rPr lang="en-US" b="1" dirty="0" smtClean="0">
                <a:solidFill>
                  <a:schemeClr val="bg2"/>
                </a:solidFill>
                <a:latin typeface="Arial" pitchFamily="34" charset="0"/>
                <a:cs typeface="Arial" pitchFamily="34" charset="0"/>
              </a:rPr>
              <a:t>in First Quarter = 37</a:t>
            </a:r>
            <a:endParaRPr lang="en-US" dirty="0">
              <a:solidFill>
                <a:schemeClr val="bg2"/>
              </a:solidFill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and Successes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752600"/>
            <a:ext cx="7162800" cy="1371600"/>
          </a:xfrm>
        </p:spPr>
        <p:txBody>
          <a:bodyPr/>
          <a:lstStyle/>
          <a:p>
            <a:pPr algn="ctr">
              <a:buNone/>
            </a:pPr>
            <a:r>
              <a:rPr lang="en-US" dirty="0" smtClean="0"/>
              <a:t>Let’s hear from our Navigators!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pic>
        <p:nvPicPr>
          <p:cNvPr id="13" name="Picture 12" descr="OCA nov-Dec 09 02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81000" y="3124200"/>
            <a:ext cx="4470083" cy="3342118"/>
          </a:xfrm>
          <a:prstGeom prst="rect">
            <a:avLst/>
          </a:prstGeom>
        </p:spPr>
      </p:pic>
      <p:pic>
        <p:nvPicPr>
          <p:cNvPr id="15" name="Picture 14" descr="OCA nov-Dec 09 029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5105400" y="2514600"/>
            <a:ext cx="3143250" cy="4191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209800"/>
          </a:xfrm>
        </p:spPr>
        <p:txBody>
          <a:bodyPr/>
          <a:lstStyle/>
          <a:p>
            <a:r>
              <a:rPr lang="en-US" dirty="0" smtClean="0"/>
              <a:t>Pathways Evaluation Plan</a:t>
            </a:r>
            <a:br>
              <a:rPr lang="en-US" dirty="0" smtClean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2600" dirty="0" smtClean="0"/>
              <a:t>Contract with UNM HSC Institute of Public Health</a:t>
            </a:r>
            <a:br>
              <a:rPr lang="en-US" sz="2600" dirty="0" smtClean="0"/>
            </a:br>
            <a:r>
              <a:rPr lang="en-US" sz="2600" dirty="0" smtClean="0"/>
              <a:t> Drs. Bill Wiese &amp; David </a:t>
            </a:r>
            <a:r>
              <a:rPr lang="en-US" sz="2600" dirty="0" err="1" smtClean="0"/>
              <a:t>Broudy</a:t>
            </a:r>
            <a:endParaRPr lang="en-US" sz="2600" dirty="0"/>
          </a:p>
        </p:txBody>
      </p:sp>
      <p:sp>
        <p:nvSpPr>
          <p:cNvPr id="7" name="Subtitle 6"/>
          <p:cNvSpPr>
            <a:spLocks noGrp="1"/>
          </p:cNvSpPr>
          <p:nvPr>
            <p:ph type="subTitle" idx="1"/>
          </p:nvPr>
        </p:nvSpPr>
        <p:spPr>
          <a:xfrm>
            <a:off x="1371600" y="3733800"/>
            <a:ext cx="6400800" cy="1905000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September– December 2009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2000" y="2362200"/>
            <a:ext cx="8001000" cy="3886200"/>
          </a:xfrm>
          <a:custGeom>
            <a:avLst/>
            <a:gdLst>
              <a:gd name="connsiteX0" fmla="*/ 0 w 7772400"/>
              <a:gd name="connsiteY0" fmla="*/ 711214 h 4267200"/>
              <a:gd name="connsiteX1" fmla="*/ 208310 w 7772400"/>
              <a:gd name="connsiteY1" fmla="*/ 208310 h 4267200"/>
              <a:gd name="connsiteX2" fmla="*/ 711215 w 7772400"/>
              <a:gd name="connsiteY2" fmla="*/ 1 h 4267200"/>
              <a:gd name="connsiteX3" fmla="*/ 7061186 w 7772400"/>
              <a:gd name="connsiteY3" fmla="*/ 0 h 4267200"/>
              <a:gd name="connsiteX4" fmla="*/ 7564090 w 7772400"/>
              <a:gd name="connsiteY4" fmla="*/ 208310 h 4267200"/>
              <a:gd name="connsiteX5" fmla="*/ 7772399 w 7772400"/>
              <a:gd name="connsiteY5" fmla="*/ 711215 h 4267200"/>
              <a:gd name="connsiteX6" fmla="*/ 7772400 w 7772400"/>
              <a:gd name="connsiteY6" fmla="*/ 3555986 h 4267200"/>
              <a:gd name="connsiteX7" fmla="*/ 7564090 w 7772400"/>
              <a:gd name="connsiteY7" fmla="*/ 4058890 h 4267200"/>
              <a:gd name="connsiteX8" fmla="*/ 7061185 w 7772400"/>
              <a:gd name="connsiteY8" fmla="*/ 4267200 h 4267200"/>
              <a:gd name="connsiteX9" fmla="*/ 711214 w 7772400"/>
              <a:gd name="connsiteY9" fmla="*/ 4267200 h 4267200"/>
              <a:gd name="connsiteX10" fmla="*/ 208310 w 7772400"/>
              <a:gd name="connsiteY10" fmla="*/ 4058890 h 4267200"/>
              <a:gd name="connsiteX11" fmla="*/ 1 w 7772400"/>
              <a:gd name="connsiteY11" fmla="*/ 3555985 h 4267200"/>
              <a:gd name="connsiteX12" fmla="*/ 0 w 7772400"/>
              <a:gd name="connsiteY12" fmla="*/ 711214 h 4267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7772400" h="4267200">
                <a:moveTo>
                  <a:pt x="0" y="711214"/>
                </a:moveTo>
                <a:cubicBezTo>
                  <a:pt x="0" y="522588"/>
                  <a:pt x="74932" y="341688"/>
                  <a:pt x="208310" y="208310"/>
                </a:cubicBezTo>
                <a:cubicBezTo>
                  <a:pt x="341689" y="74932"/>
                  <a:pt x="522589" y="1"/>
                  <a:pt x="711215" y="1"/>
                </a:cubicBezTo>
                <a:lnTo>
                  <a:pt x="7061186" y="0"/>
                </a:lnTo>
                <a:cubicBezTo>
                  <a:pt x="7249812" y="0"/>
                  <a:pt x="7430712" y="74932"/>
                  <a:pt x="7564090" y="208310"/>
                </a:cubicBezTo>
                <a:cubicBezTo>
                  <a:pt x="7697468" y="341689"/>
                  <a:pt x="7772399" y="522589"/>
                  <a:pt x="7772399" y="711215"/>
                </a:cubicBezTo>
                <a:cubicBezTo>
                  <a:pt x="7772399" y="1659472"/>
                  <a:pt x="7772400" y="2607729"/>
                  <a:pt x="7772400" y="3555986"/>
                </a:cubicBezTo>
                <a:cubicBezTo>
                  <a:pt x="7772400" y="3744612"/>
                  <a:pt x="7697469" y="3925512"/>
                  <a:pt x="7564090" y="4058890"/>
                </a:cubicBezTo>
                <a:cubicBezTo>
                  <a:pt x="7430711" y="4192269"/>
                  <a:pt x="7249811" y="4267200"/>
                  <a:pt x="7061185" y="4267200"/>
                </a:cubicBezTo>
                <a:lnTo>
                  <a:pt x="711214" y="4267200"/>
                </a:lnTo>
                <a:cubicBezTo>
                  <a:pt x="522588" y="4267200"/>
                  <a:pt x="341688" y="4192268"/>
                  <a:pt x="208310" y="4058890"/>
                </a:cubicBezTo>
                <a:cubicBezTo>
                  <a:pt x="74932" y="3925511"/>
                  <a:pt x="0" y="3744611"/>
                  <a:pt x="1" y="3555985"/>
                </a:cubicBezTo>
                <a:cubicBezTo>
                  <a:pt x="1" y="2607728"/>
                  <a:pt x="0" y="1659471"/>
                  <a:pt x="0" y="711214"/>
                </a:cubicBezTo>
                <a:close/>
              </a:path>
            </a:pathLst>
          </a:custGeom>
          <a:ln>
            <a:solidFill>
              <a:schemeClr val="accent1">
                <a:alpha val="57000"/>
              </a:schemeClr>
            </a:solidFill>
          </a:ln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Support advisory process for community input</a:t>
            </a:r>
          </a:p>
          <a:p>
            <a:pPr>
              <a:lnSpc>
                <a:spcPct val="80000"/>
              </a:lnSpc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Promote system changes that eliminate barriers</a:t>
            </a:r>
          </a:p>
          <a:p>
            <a:pPr>
              <a:lnSpc>
                <a:spcPct val="80000"/>
              </a:lnSpc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Share data and collaborate in planning</a:t>
            </a:r>
          </a:p>
          <a:p>
            <a:pPr>
              <a:lnSpc>
                <a:spcPct val="80000"/>
              </a:lnSpc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Sustain relationships with community groups</a:t>
            </a:r>
          </a:p>
          <a:p>
            <a:pPr>
              <a:lnSpc>
                <a:spcPct val="80000"/>
              </a:lnSpc>
            </a:pPr>
            <a:endParaRPr lang="en-US" sz="16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Encourage leadership on tough issues</a:t>
            </a: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3000" dirty="0" smtClean="0">
              <a:solidFill>
                <a:srgbClr val="00000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324600"/>
            <a:ext cx="76200" cy="381000"/>
          </a:xfrm>
        </p:spPr>
        <p:txBody>
          <a:bodyPr/>
          <a:lstStyle/>
          <a:p>
            <a:pPr>
              <a:defRPr/>
            </a:pP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381000" y="304800"/>
            <a:ext cx="8458200" cy="1371600"/>
          </a:xfrm>
          <a:noFill/>
        </p:spPr>
        <p:txBody>
          <a:bodyPr/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Focus Areas</a:t>
            </a:r>
            <a:r>
              <a:rPr lang="en-US" dirty="0" smtClean="0">
                <a:solidFill>
                  <a:schemeClr val="tx1"/>
                </a:solidFill>
              </a:rPr>
              <a:t/>
            </a:r>
            <a:br>
              <a:rPr lang="en-US" dirty="0" smtClean="0">
                <a:solidFill>
                  <a:schemeClr val="tx1"/>
                </a:solidFill>
              </a:rPr>
            </a:br>
            <a:endParaRPr lang="en-US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6" name="Picture 5" descr="ocalogo.pn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6705600" y="152400"/>
            <a:ext cx="1349472" cy="2191523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Multi-faceted evaluation</a:t>
            </a:r>
          </a:p>
        </p:txBody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Program operation </a:t>
            </a:r>
          </a:p>
          <a:p>
            <a:r>
              <a:rPr lang="en-US" smtClean="0"/>
              <a:t>Client outcomes and satisfaction,</a:t>
            </a:r>
          </a:p>
          <a:p>
            <a:r>
              <a:rPr lang="en-US" smtClean="0"/>
              <a:t>Navigator involvement and capacity</a:t>
            </a:r>
          </a:p>
          <a:p>
            <a:r>
              <a:rPr lang="en-US" smtClean="0"/>
              <a:t>Software for tracking clients and managing the project</a:t>
            </a:r>
          </a:p>
          <a:p>
            <a:r>
              <a:rPr lang="en-US" smtClean="0"/>
              <a:t>Community health 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Program Operation</a:t>
            </a:r>
          </a:p>
        </p:txBody>
      </p:sp>
      <p:sp>
        <p:nvSpPr>
          <p:cNvPr id="5837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Process evaluation</a:t>
            </a:r>
          </a:p>
          <a:p>
            <a:pPr lvl="1"/>
            <a:r>
              <a:rPr lang="en-US" smtClean="0"/>
              <a:t>Does the project follow plans?</a:t>
            </a:r>
          </a:p>
          <a:p>
            <a:pPr lvl="1"/>
            <a:r>
              <a:rPr lang="en-US" smtClean="0"/>
              <a:t>Do what it says it will do?</a:t>
            </a:r>
          </a:p>
          <a:p>
            <a:pPr lvl="1"/>
            <a:r>
              <a:rPr lang="en-US" smtClean="0"/>
              <a:t>Respond to changes</a:t>
            </a:r>
          </a:p>
          <a:p>
            <a:pPr lvl="1"/>
            <a:r>
              <a:rPr lang="en-US" smtClean="0"/>
              <a:t>Communicate internally and externally</a:t>
            </a:r>
          </a:p>
          <a:p>
            <a:pPr lvl="1"/>
            <a:endParaRPr lang="en-US" smtClean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smtClean="0"/>
              <a:t>Client Outcomes and Satisfaction</a:t>
            </a:r>
          </a:p>
        </p:txBody>
      </p:sp>
      <p:sp>
        <p:nvSpPr>
          <p:cNvPr id="5939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Do clients report improved health as a result of participation?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pathways being completed?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individuals satisfied with the program?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agencies (grantees) satisfied?</a:t>
            </a:r>
          </a:p>
          <a:p>
            <a:pPr>
              <a:lnSpc>
                <a:spcPct val="90000"/>
              </a:lnSpc>
            </a:pPr>
            <a:r>
              <a:rPr lang="en-US" smtClean="0"/>
              <a:t>Is the program satisfied with performance of grantees?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Navigators</a:t>
            </a:r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Are navigators working as expected?</a:t>
            </a:r>
          </a:p>
          <a:p>
            <a:pPr>
              <a:lnSpc>
                <a:spcPct val="90000"/>
              </a:lnSpc>
            </a:pPr>
            <a:r>
              <a:rPr lang="en-US" smtClean="0"/>
              <a:t>Is there evidence that the capacity of navigators to meet client needs is increasing?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grantees successfully recruiting and retaining navigators?</a:t>
            </a:r>
          </a:p>
          <a:p>
            <a:pPr>
              <a:lnSpc>
                <a:spcPct val="90000"/>
              </a:lnSpc>
            </a:pPr>
            <a:r>
              <a:rPr lang="en-US" smtClean="0"/>
              <a:t>Is training provided sufficient to meet program and agency goals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Software</a:t>
            </a:r>
          </a:p>
        </p:txBody>
      </p:sp>
      <p:sp>
        <p:nvSpPr>
          <p:cNvPr id="614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r>
              <a:rPr lang="en-US" sz="2800" smtClean="0"/>
              <a:t>Is the software developed adequate to </a:t>
            </a:r>
          </a:p>
          <a:p>
            <a:pPr lvl="1"/>
            <a:r>
              <a:rPr lang="en-US" sz="2400" smtClean="0"/>
              <a:t>Track and manage client needs</a:t>
            </a:r>
          </a:p>
          <a:p>
            <a:pPr lvl="1"/>
            <a:r>
              <a:rPr lang="en-US" sz="2400" smtClean="0"/>
              <a:t>Support payment and performance or grantees</a:t>
            </a:r>
          </a:p>
          <a:p>
            <a:pPr lvl="1"/>
            <a:r>
              <a:rPr lang="en-US" sz="2400" smtClean="0"/>
              <a:t>Provide data for reporting and evaluation</a:t>
            </a:r>
          </a:p>
          <a:p>
            <a:pPr lvl="1"/>
            <a:r>
              <a:rPr lang="en-US" sz="2400" smtClean="0"/>
              <a:t>Is software easy to use?</a:t>
            </a:r>
          </a:p>
          <a:p>
            <a:pPr lvl="1"/>
            <a:r>
              <a:rPr lang="en-US" sz="2400" smtClean="0"/>
              <a:t>Reliable?</a:t>
            </a:r>
          </a:p>
          <a:p>
            <a:pPr lvl="1"/>
            <a:r>
              <a:rPr lang="en-US" sz="2400" smtClean="0"/>
              <a:t>Is software developer responsive and sensitive to user’s needs.</a:t>
            </a:r>
          </a:p>
          <a:p>
            <a:pPr lvl="1"/>
            <a:endParaRPr lang="en-US" sz="2400" smtClean="0"/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Community Health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Is the community as a whole healthier because of Pathways?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barriers to obtaining services addressed and reduced</a:t>
            </a:r>
          </a:p>
          <a:p>
            <a:pPr>
              <a:lnSpc>
                <a:spcPct val="90000"/>
              </a:lnSpc>
            </a:pPr>
            <a:r>
              <a:rPr lang="en-US" smtClean="0"/>
              <a:t>Are services needed by population served linked</a:t>
            </a:r>
          </a:p>
          <a:p>
            <a:pPr>
              <a:lnSpc>
                <a:spcPct val="90000"/>
              </a:lnSpc>
            </a:pPr>
            <a:r>
              <a:rPr lang="en-US" smtClean="0"/>
              <a:t>Does the community perceive that PW is meeting expectations?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Health System</a:t>
            </a:r>
          </a:p>
        </p:txBody>
      </p:sp>
      <p:sp>
        <p:nvSpPr>
          <p:cNvPr id="63491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mtClean="0"/>
              <a:t>Do participating agencies (Including UNMH) feel connected with one another?</a:t>
            </a:r>
          </a:p>
          <a:p>
            <a:pPr>
              <a:lnSpc>
                <a:spcPct val="90000"/>
              </a:lnSpc>
            </a:pPr>
            <a:r>
              <a:rPr lang="en-US" smtClean="0"/>
              <a:t>Are they better able to meet goals because of these connections</a:t>
            </a:r>
          </a:p>
          <a:p>
            <a:pPr>
              <a:lnSpc>
                <a:spcPct val="90000"/>
              </a:lnSpc>
            </a:pPr>
            <a:r>
              <a:rPr lang="en-US" smtClean="0"/>
              <a:t>Are community organizations more responsive to clients because of Pathways.</a:t>
            </a:r>
          </a:p>
          <a:p>
            <a:pPr>
              <a:lnSpc>
                <a:spcPct val="90000"/>
              </a:lnSpc>
            </a:pPr>
            <a:endParaRPr lang="en-US" smtClean="0"/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Rectangle 2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mtClean="0"/>
              <a:t>Evaluation Methods</a:t>
            </a:r>
          </a:p>
        </p:txBody>
      </p:sp>
      <p:sp>
        <p:nvSpPr>
          <p:cNvPr id="64515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smtClean="0"/>
              <a:t>Participant observation in meetings with navigators and Pathways program managers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Observation of training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Hands on use of data system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Quantitative—how many clients, pathways completed, assessment scores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Community survey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Comparison of UNMH clients with/without Pathways</a:t>
            </a:r>
          </a:p>
          <a:p>
            <a:pPr>
              <a:lnSpc>
                <a:spcPct val="90000"/>
              </a:lnSpc>
            </a:pPr>
            <a:r>
              <a:rPr lang="en-US" sz="2400" smtClean="0"/>
              <a:t>Qualitative—exit interviews with clients and agencies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981200" cy="457200"/>
          </a:xfrm>
        </p:spPr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pic>
        <p:nvPicPr>
          <p:cNvPr id="52226" name="Diagram 1"/>
          <p:cNvPicPr>
            <a:picLocks noGrp="1" noChangeArrowheads="1"/>
          </p:cNvPicPr>
          <p:nvPr>
            <p:ph idx="1"/>
          </p:nvPr>
        </p:nvPicPr>
        <p:blipFill>
          <a:blip r:embed="rId2" cstate="print"/>
          <a:srcRect r="-9361" b="-13629"/>
          <a:stretch>
            <a:fillRect/>
          </a:stretch>
        </p:blipFill>
        <p:spPr bwMode="auto">
          <a:xfrm>
            <a:off x="609600" y="2133600"/>
            <a:ext cx="7620000" cy="4419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685800" y="304800"/>
            <a:ext cx="7772400" cy="1371600"/>
          </a:xfrm>
          <a:gradFill>
            <a:gsLst>
              <a:gs pos="0">
                <a:srgbClr val="03D4A8">
                  <a:alpha val="31000"/>
                </a:srgbClr>
              </a:gs>
              <a:gs pos="25000">
                <a:srgbClr val="21D6E0"/>
              </a:gs>
              <a:gs pos="75000">
                <a:srgbClr val="0087E6"/>
              </a:gs>
              <a:gs pos="100000">
                <a:srgbClr val="005CBF"/>
              </a:gs>
            </a:gsLst>
            <a:lin ang="2700000" scaled="1"/>
          </a:gradFill>
        </p:spPr>
        <p:txBody>
          <a:bodyPr/>
          <a:lstStyle/>
          <a:p>
            <a:pPr lvl="0"/>
            <a:r>
              <a:rPr lang="en-US" b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/>
            </a:r>
            <a:br>
              <a:rPr lang="en-US" b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</a:br>
            <a:r>
              <a:rPr lang="en-US" b="1" dirty="0" smtClean="0">
                <a:solidFill>
                  <a:srgbClr val="1F497D"/>
                </a:solidFill>
                <a:latin typeface="Arial" pitchFamily="34" charset="0"/>
                <a:ea typeface="Times New Roman" pitchFamily="18" charset="0"/>
                <a:cs typeface="Arial" pitchFamily="34" charset="0"/>
              </a:rPr>
              <a:t>UNM Health Sciences Center</a:t>
            </a:r>
            <a: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/>
            </a:r>
            <a:br>
              <a:rPr lang="en-US" dirty="0" smtClean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</a:b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85800" y="6248400"/>
            <a:ext cx="1752600" cy="457200"/>
          </a:xfrm>
        </p:spPr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2133600" y="381000"/>
            <a:ext cx="4800600" cy="1219200"/>
          </a:xfrm>
          <a:noFill/>
        </p:spPr>
        <p:txBody>
          <a:bodyPr/>
          <a:lstStyle/>
          <a:p>
            <a:r>
              <a:rPr lang="en-US" sz="4000" dirty="0" smtClean="0">
                <a:latin typeface="Arial" pitchFamily="34" charset="0"/>
                <a:cs typeface="Arial" pitchFamily="34" charset="0"/>
              </a:rPr>
              <a:t/>
            </a:r>
            <a:br>
              <a:rPr lang="en-US" sz="4000" dirty="0" smtClean="0">
                <a:latin typeface="Arial" pitchFamily="34" charset="0"/>
                <a:cs typeface="Arial" pitchFamily="34" charset="0"/>
              </a:rPr>
            </a:br>
            <a:r>
              <a:rPr lang="en-US" sz="4000" b="1" dirty="0" smtClean="0">
                <a:latin typeface="Arial" pitchFamily="34" charset="0"/>
                <a:cs typeface="Arial" pitchFamily="34" charset="0"/>
              </a:rPr>
              <a:t>OCA Staff</a:t>
            </a:r>
            <a:endParaRPr lang="en-US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152400" y="1752600"/>
            <a:ext cx="8763000" cy="3962400"/>
          </a:xfrm>
        </p:spPr>
        <p:txBody>
          <a:bodyPr/>
          <a:lstStyle/>
          <a:p>
            <a:pPr>
              <a:buFont typeface="Wingdings" pitchFamily="2" charset="2"/>
              <a:buChar char="Ø"/>
            </a:pPr>
            <a:r>
              <a:rPr lang="en-US" sz="2400" dirty="0" smtClean="0"/>
              <a:t>Director 					Leah Steimel, MPH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Pathways Program Manager 		Daryl Smith, MPH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Patient Systems Specialist 		</a:t>
            </a:r>
            <a:r>
              <a:rPr lang="en-US" sz="2400" dirty="0" err="1" smtClean="0"/>
              <a:t>Ivette</a:t>
            </a:r>
            <a:r>
              <a:rPr lang="en-US" sz="2400" dirty="0" smtClean="0"/>
              <a:t> </a:t>
            </a:r>
            <a:r>
              <a:rPr lang="en-US" sz="2400" dirty="0" err="1" smtClean="0"/>
              <a:t>Cuzmar</a:t>
            </a:r>
            <a:r>
              <a:rPr lang="en-US" sz="2400" dirty="0" smtClean="0"/>
              <a:t>, LISW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Native American &amp; 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Pueblo Relations				Greg Ortiz , Acoma 							Pueblo Leader	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Community Relations Manager	 	Alexis Padilla, PhD</a:t>
            </a:r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Administrative Assistant 	</a:t>
            </a:r>
            <a:r>
              <a:rPr lang="en-US" sz="2400" smtClean="0"/>
              <a:t>		Diana </a:t>
            </a:r>
            <a:r>
              <a:rPr lang="en-US" sz="2400" dirty="0" err="1" smtClean="0"/>
              <a:t>Baumgardner</a:t>
            </a:r>
            <a:endParaRPr lang="en-US" sz="2400" dirty="0" smtClean="0"/>
          </a:p>
          <a:p>
            <a:pPr>
              <a:buFont typeface="Wingdings" pitchFamily="2" charset="2"/>
              <a:buChar char="Ø"/>
            </a:pPr>
            <a:r>
              <a:rPr lang="en-US" sz="2400" dirty="0" smtClean="0"/>
              <a:t>Students                Tennille Bernard and Christina Hoppe</a:t>
            </a:r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304800"/>
            <a:ext cx="8229600" cy="1143000"/>
          </a:xfrm>
        </p:spPr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History of Pathways 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Past to Present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752600"/>
            <a:ext cx="8229600" cy="4495800"/>
          </a:xfrm>
        </p:spPr>
        <p:txBody>
          <a:bodyPr/>
          <a:lstStyle/>
          <a:p>
            <a:pPr>
              <a:lnSpc>
                <a:spcPct val="80000"/>
              </a:lnSpc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October 2007: “Pathways for Healthy Outcomes Production Model” presented at a community workshop</a:t>
            </a:r>
          </a:p>
          <a:p>
            <a:pPr>
              <a:lnSpc>
                <a:spcPct val="80000"/>
              </a:lnSpc>
              <a:buNone/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November 2007: Pathways Working Group formed to adapt the model for Bernalillo County</a:t>
            </a:r>
          </a:p>
          <a:p>
            <a:pPr>
              <a:lnSpc>
                <a:spcPct val="80000"/>
              </a:lnSpc>
            </a:pPr>
            <a:endParaRPr lang="en-US" sz="2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2800" dirty="0" smtClean="0">
                <a:latin typeface="Arial" pitchFamily="34" charset="0"/>
                <a:cs typeface="Arial" pitchFamily="34" charset="0"/>
              </a:rPr>
              <a:t>January 2008: In anticipation of November mil levy vote, County Comm. Archuleta brought advocates and HSC leaders together to discuss potential for patient navigator program funding </a:t>
            </a:r>
          </a:p>
          <a:p>
            <a:pPr>
              <a:lnSpc>
                <a:spcPct val="80000"/>
              </a:lnSpc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400" b="1" dirty="0" smtClean="0">
                <a:latin typeface="+mj-lt"/>
                <a:cs typeface="Arial" pitchFamily="34" charset="0"/>
              </a:rPr>
              <a:t>January 15, 2010</a:t>
            </a:r>
          </a:p>
          <a:p>
            <a:pPr>
              <a:lnSpc>
                <a:spcPct val="80000"/>
              </a:lnSpc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80000"/>
              </a:lnSpc>
            </a:pPr>
            <a:r>
              <a:rPr lang="en-US" sz="1800" dirty="0">
                <a:latin typeface="Arial" pitchFamily="34" charset="0"/>
                <a:cs typeface="Arial" pitchFamily="34" charset="0"/>
              </a:rPr>
              <a:t>April, 2008: UNM Regents and Bernalillo County jointly commit to funding for eight years beginning in 2009 to support a Pathways program  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0" y="1371600"/>
            <a:ext cx="3657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l"/>
            <a:r>
              <a:rPr lang="en-US" sz="3000" b="1" dirty="0" smtClean="0">
                <a:solidFill>
                  <a:schemeClr val="tx1"/>
                </a:solidFill>
              </a:rPr>
              <a:t>Beginning</a:t>
            </a:r>
            <a:r>
              <a:rPr lang="en-US" sz="3000" b="1" dirty="0" smtClean="0"/>
              <a:t> </a:t>
            </a:r>
            <a:r>
              <a:rPr lang="en-US" sz="3000" b="1" dirty="0" smtClean="0">
                <a:solidFill>
                  <a:schemeClr val="tx1"/>
                </a:solidFill>
              </a:rPr>
              <a:t>Stages</a:t>
            </a:r>
            <a:endParaRPr lang="en-US" sz="3000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609600"/>
          </a:xfrm>
        </p:spPr>
        <p:txBody>
          <a:bodyPr/>
          <a:lstStyle/>
          <a:p>
            <a:r>
              <a:rPr lang="en-US" dirty="0" smtClean="0">
                <a:latin typeface="Arial" charset="0"/>
              </a:rPr>
              <a:t>Pathways Principals </a:t>
            </a:r>
            <a:br>
              <a:rPr lang="en-US" dirty="0" smtClean="0">
                <a:latin typeface="Arial" charset="0"/>
              </a:rPr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219200"/>
            <a:ext cx="7772400" cy="4876800"/>
          </a:xfrm>
        </p:spPr>
        <p:txBody>
          <a:bodyPr/>
          <a:lstStyle/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</a:t>
            </a:r>
            <a:r>
              <a:rPr lang="en-US" sz="2800" u="sng" dirty="0" smtClean="0">
                <a:latin typeface="Arial" charset="0"/>
              </a:rPr>
              <a:t>Find and Engage</a:t>
            </a:r>
            <a:r>
              <a:rPr lang="en-US" sz="2800" dirty="0" smtClean="0">
                <a:latin typeface="Arial" charset="0"/>
              </a:rPr>
              <a:t> at Risk Individual –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Care Coordination</a:t>
            </a:r>
          </a:p>
          <a:p>
            <a:pPr>
              <a:spcBef>
                <a:spcPct val="50000"/>
              </a:spcBef>
              <a:buNone/>
            </a:pPr>
            <a:endParaRPr lang="en-US" sz="2400" dirty="0" smtClean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</a:t>
            </a:r>
            <a:r>
              <a:rPr lang="en-US" sz="2800" u="sng" dirty="0" smtClean="0">
                <a:latin typeface="Arial" charset="0"/>
              </a:rPr>
              <a:t>Intervention</a:t>
            </a:r>
            <a:r>
              <a:rPr lang="en-US" sz="2800" dirty="0" smtClean="0">
                <a:latin typeface="Arial" charset="0"/>
              </a:rPr>
              <a:t> - Confirm Evidence Based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Service                  </a:t>
            </a:r>
          </a:p>
          <a:p>
            <a:pPr>
              <a:spcBef>
                <a:spcPts val="0"/>
              </a:spcBef>
              <a:buNone/>
            </a:pPr>
            <a:endParaRPr lang="en-US" sz="2400" dirty="0" smtClean="0">
              <a:latin typeface="Arial" charset="0"/>
            </a:endParaRP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</a:t>
            </a:r>
            <a:r>
              <a:rPr lang="en-US" sz="2800" u="sng" dirty="0" smtClean="0">
                <a:latin typeface="Arial" charset="0"/>
              </a:rPr>
              <a:t>Measure</a:t>
            </a:r>
            <a:r>
              <a:rPr lang="en-US" sz="2800" dirty="0" smtClean="0">
                <a:latin typeface="Arial" charset="0"/>
              </a:rPr>
              <a:t> – Health Improvement and</a:t>
            </a:r>
          </a:p>
          <a:p>
            <a:pPr>
              <a:spcBef>
                <a:spcPts val="0"/>
              </a:spcBef>
              <a:buNone/>
            </a:pPr>
            <a:r>
              <a:rPr lang="en-US" sz="2800" dirty="0" smtClean="0">
                <a:latin typeface="Arial" charset="0"/>
              </a:rPr>
              <a:t>            Cost Savings</a:t>
            </a:r>
          </a:p>
          <a:p>
            <a:pPr>
              <a:spcBef>
                <a:spcPct val="50000"/>
              </a:spcBef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>
              <a:spcBef>
                <a:spcPct val="50000"/>
              </a:spcBef>
            </a:pPr>
            <a:r>
              <a:rPr lang="en-US" sz="2400" dirty="0" smtClean="0">
                <a:latin typeface="Arial" pitchFamily="34" charset="0"/>
                <a:cs typeface="Arial" pitchFamily="34" charset="0"/>
              </a:rPr>
              <a:t>Based on the above principles, the Pathways Working Group developed the following mission</a:t>
            </a:r>
            <a:r>
              <a:rPr lang="en-US" sz="2400" dirty="0" smtClean="0"/>
              <a:t>:</a:t>
            </a:r>
          </a:p>
          <a:p>
            <a:pPr>
              <a:spcBef>
                <a:spcPct val="50000"/>
              </a:spcBef>
            </a:pPr>
            <a:endParaRPr lang="en-US" dirty="0">
              <a:solidFill>
                <a:schemeClr val="accent2"/>
              </a:solidFill>
              <a:latin typeface="Arial" charset="0"/>
            </a:endParaRP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6" name="AutoShape 6"/>
          <p:cNvSpPr>
            <a:spLocks noChangeArrowheads="1"/>
          </p:cNvSpPr>
          <p:nvPr/>
        </p:nvSpPr>
        <p:spPr bwMode="auto">
          <a:xfrm>
            <a:off x="3886200" y="2133600"/>
            <a:ext cx="762000" cy="533400"/>
          </a:xfrm>
          <a:prstGeom prst="downArrow">
            <a:avLst>
              <a:gd name="adj1" fmla="val 50000"/>
              <a:gd name="adj2" fmla="val 3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/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7" name="AutoShape 6"/>
          <p:cNvSpPr>
            <a:spLocks noChangeArrowheads="1"/>
          </p:cNvSpPr>
          <p:nvPr/>
        </p:nvSpPr>
        <p:spPr bwMode="auto">
          <a:xfrm>
            <a:off x="3886200" y="3200400"/>
            <a:ext cx="838200" cy="685800"/>
          </a:xfrm>
          <a:prstGeom prst="downArrow">
            <a:avLst>
              <a:gd name="adj1" fmla="val 50000"/>
              <a:gd name="adj2" fmla="val 30000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vert="eaVert" wrap="none" anchor="ctr"/>
          <a:lstStyle/>
          <a:p>
            <a:pPr algn="ctr" eaLnBrk="1" hangingPunct="1"/>
            <a:endParaRPr lang="en-US">
              <a:solidFill>
                <a:srgbClr val="000000"/>
              </a:solidFill>
              <a:latin typeface="Arial" charset="0"/>
            </a:endParaRPr>
          </a:p>
        </p:txBody>
      </p:sp>
      <p:sp>
        <p:nvSpPr>
          <p:cNvPr id="8" name="AutoShape 5"/>
          <p:cNvSpPr>
            <a:spLocks noChangeArrowheads="1"/>
          </p:cNvSpPr>
          <p:nvPr/>
        </p:nvSpPr>
        <p:spPr bwMode="auto">
          <a:xfrm rot="16200000" flipV="1">
            <a:off x="-762000" y="2286000"/>
            <a:ext cx="4038600" cy="1143000"/>
          </a:xfrm>
          <a:prstGeom prst="curvedUpArrow">
            <a:avLst>
              <a:gd name="adj1" fmla="val 132579"/>
              <a:gd name="adj2" fmla="val 132579"/>
              <a:gd name="adj3" fmla="val 72917"/>
            </a:avLst>
          </a:prstGeom>
          <a:solidFill>
            <a:srgbClr val="C0C0C0">
              <a:alpha val="48000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 vert="eaVert" wrap="none" anchor="ctr"/>
          <a:lstStyle/>
          <a:p>
            <a:pPr algn="ctr" eaLnBrk="1" hangingPunct="1"/>
            <a:endParaRPr lang="en-US">
              <a:solidFill>
                <a:srgbClr val="000000"/>
              </a:solidFill>
              <a:latin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914400"/>
          </a:xfrm>
        </p:spPr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Pathways Mission</a:t>
            </a:r>
            <a:endParaRPr lang="en-US" sz="36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371600"/>
            <a:ext cx="7772400" cy="4724400"/>
          </a:xfrm>
        </p:spPr>
        <p:txBody>
          <a:bodyPr/>
          <a:lstStyle/>
          <a:p>
            <a:pPr>
              <a:lnSpc>
                <a:spcPct val="90000"/>
              </a:lnSpc>
              <a:buNone/>
            </a:pPr>
            <a:endParaRPr lang="en-US" sz="3000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  <a:buNone/>
            </a:pPr>
            <a:r>
              <a:rPr lang="en-US" sz="3000" dirty="0" smtClean="0">
                <a:latin typeface="Arial" pitchFamily="34" charset="0"/>
                <a:cs typeface="Arial" pitchFamily="34" charset="0"/>
              </a:rPr>
              <a:t>Improve the health of our county by: 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Connecting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underserved county residents with the health care system and supporting them as they navigate through it</a:t>
            </a:r>
            <a:endParaRPr lang="en-US" sz="3000" b="1" dirty="0" smtClean="0">
              <a:latin typeface="Arial" pitchFamily="34" charset="0"/>
              <a:cs typeface="Arial" pitchFamily="34" charset="0"/>
            </a:endParaRPr>
          </a:p>
          <a:p>
            <a:pPr>
              <a:lnSpc>
                <a:spcPct val="90000"/>
              </a:lnSpc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Coordinating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services for underserved residents to achieve positive individual-level health outcomes</a:t>
            </a:r>
          </a:p>
          <a:p>
            <a:pPr>
              <a:lnSpc>
                <a:spcPct val="90000"/>
              </a:lnSpc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Assuring</a:t>
            </a:r>
            <a:r>
              <a:rPr lang="en-US" sz="3000" dirty="0" smtClean="0">
                <a:latin typeface="Arial" pitchFamily="34" charset="0"/>
                <a:cs typeface="Arial" pitchFamily="34" charset="0"/>
              </a:rPr>
              <a:t> collaborative planning and improvement of our health care system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3600" b="1" dirty="0" smtClean="0">
                <a:latin typeface="Arial" pitchFamily="34" charset="0"/>
                <a:cs typeface="Arial" pitchFamily="34" charset="0"/>
              </a:rPr>
              <a:t>History of Pathways  </a:t>
            </a:r>
            <a:br>
              <a:rPr lang="en-US" sz="3600" b="1" dirty="0" smtClean="0">
                <a:latin typeface="Arial" pitchFamily="34" charset="0"/>
                <a:cs typeface="Arial" pitchFamily="34" charset="0"/>
              </a:rPr>
            </a:br>
            <a:r>
              <a:rPr lang="en-US" sz="3600" b="1" dirty="0" smtClean="0">
                <a:latin typeface="Arial" pitchFamily="34" charset="0"/>
                <a:cs typeface="Arial" pitchFamily="34" charset="0"/>
              </a:rPr>
              <a:t>Past to Present</a:t>
            </a:r>
            <a:endParaRPr lang="en-US" sz="36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7772400" cy="4267200"/>
          </a:xfrm>
        </p:spPr>
        <p:txBody>
          <a:bodyPr/>
          <a:lstStyle/>
          <a:p>
            <a:pPr>
              <a:buNone/>
            </a:pPr>
            <a:r>
              <a:rPr lang="en-US" sz="3000" b="1" dirty="0" smtClean="0">
                <a:latin typeface="Arial" pitchFamily="34" charset="0"/>
                <a:cs typeface="Arial" pitchFamily="34" charset="0"/>
              </a:rPr>
              <a:t>MOU</a:t>
            </a:r>
          </a:p>
          <a:p>
            <a:r>
              <a:rPr lang="en-US" sz="3000" dirty="0" smtClean="0">
                <a:latin typeface="Arial" pitchFamily="34" charset="0"/>
                <a:cs typeface="Arial" pitchFamily="34" charset="0"/>
              </a:rPr>
              <a:t>April 2008:  UNM Regents and Bernalillo County jointly commit to funding (at least $800,000 for each year) for eight years beginning in 2009 to “develop a Program to improve access for the underserved of the County in collaboration with community resources”.  This is where the funding for the Pathways Project comes from. </a:t>
            </a:r>
          </a:p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r>
              <a:rPr lang="en-US" b="1" dirty="0" smtClean="0"/>
              <a:t>January 15, 2010</a:t>
            </a:r>
            <a:endParaRPr lang="en-US" b="1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hute">
  <a:themeElements>
    <a:clrScheme name="Chute 3">
      <a:dk1>
        <a:srgbClr val="010199"/>
      </a:dk1>
      <a:lt1>
        <a:srgbClr val="FFFFFF"/>
      </a:lt1>
      <a:dk2>
        <a:srgbClr val="51ABD0"/>
      </a:dk2>
      <a:lt2>
        <a:srgbClr val="FFFFFF"/>
      </a:lt2>
      <a:accent1>
        <a:srgbClr val="33CCCC"/>
      </a:accent1>
      <a:accent2>
        <a:srgbClr val="00C600"/>
      </a:accent2>
      <a:accent3>
        <a:srgbClr val="B3D2E4"/>
      </a:accent3>
      <a:accent4>
        <a:srgbClr val="DADADA"/>
      </a:accent4>
      <a:accent5>
        <a:srgbClr val="ADE2E2"/>
      </a:accent5>
      <a:accent6>
        <a:srgbClr val="00B300"/>
      </a:accent6>
      <a:hlink>
        <a:srgbClr val="FFCC00"/>
      </a:hlink>
      <a:folHlink>
        <a:srgbClr val="6699FF"/>
      </a:folHlink>
    </a:clrScheme>
    <a:fontScheme name="Chute">
      <a:majorFont>
        <a:latin typeface="Tahoma"/>
        <a:ea typeface="ＭＳ Ｐゴシック"/>
        <a:cs typeface=""/>
      </a:majorFont>
      <a:minorFont>
        <a:latin typeface="Tahoma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pitchFamily="1" charset="-12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non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  <a:ea typeface="ＭＳ Ｐゴシック" pitchFamily="1" charset="-128"/>
          </a:defRPr>
        </a:defPPr>
      </a:lstStyle>
    </a:lnDef>
  </a:objectDefaults>
  <a:extraClrSchemeLst>
    <a:extraClrScheme>
      <a:clrScheme name="Chute 1">
        <a:dk1>
          <a:srgbClr val="003366"/>
        </a:dk1>
        <a:lt1>
          <a:srgbClr val="FFFFFF"/>
        </a:lt1>
        <a:dk2>
          <a:srgbClr val="51ABD0"/>
        </a:dk2>
        <a:lt2>
          <a:srgbClr val="FFFFFF"/>
        </a:lt2>
        <a:accent1>
          <a:srgbClr val="9966FF"/>
        </a:accent1>
        <a:accent2>
          <a:srgbClr val="00CC66"/>
        </a:accent2>
        <a:accent3>
          <a:srgbClr val="B3D2E4"/>
        </a:accent3>
        <a:accent4>
          <a:srgbClr val="DADADA"/>
        </a:accent4>
        <a:accent5>
          <a:srgbClr val="CAB8FF"/>
        </a:accent5>
        <a:accent6>
          <a:srgbClr val="00B95C"/>
        </a:accent6>
        <a:hlink>
          <a:srgbClr val="65C8FF"/>
        </a:hlink>
        <a:folHlink>
          <a:srgbClr val="FFCC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ute 2">
        <a:dk1>
          <a:srgbClr val="000000"/>
        </a:dk1>
        <a:lt1>
          <a:srgbClr val="FFFFFF"/>
        </a:lt1>
        <a:dk2>
          <a:srgbClr val="51ABD0"/>
        </a:dk2>
        <a:lt2>
          <a:srgbClr val="FFFFFF"/>
        </a:lt2>
        <a:accent1>
          <a:srgbClr val="FF6600"/>
        </a:accent1>
        <a:accent2>
          <a:srgbClr val="FFCC00"/>
        </a:accent2>
        <a:accent3>
          <a:srgbClr val="B3D2E4"/>
        </a:accent3>
        <a:accent4>
          <a:srgbClr val="DADADA"/>
        </a:accent4>
        <a:accent5>
          <a:srgbClr val="FFB8AA"/>
        </a:accent5>
        <a:accent6>
          <a:srgbClr val="E7B900"/>
        </a:accent6>
        <a:hlink>
          <a:srgbClr val="33CCCC"/>
        </a:hlink>
        <a:folHlink>
          <a:srgbClr val="36CC64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hute 3">
        <a:dk1>
          <a:srgbClr val="010199"/>
        </a:dk1>
        <a:lt1>
          <a:srgbClr val="FFFFFF"/>
        </a:lt1>
        <a:dk2>
          <a:srgbClr val="51ABD0"/>
        </a:dk2>
        <a:lt2>
          <a:srgbClr val="FFFFFF"/>
        </a:lt2>
        <a:accent1>
          <a:srgbClr val="33CCCC"/>
        </a:accent1>
        <a:accent2>
          <a:srgbClr val="00C600"/>
        </a:accent2>
        <a:accent3>
          <a:srgbClr val="B3D2E4"/>
        </a:accent3>
        <a:accent4>
          <a:srgbClr val="DADADA"/>
        </a:accent4>
        <a:accent5>
          <a:srgbClr val="ADE2E2"/>
        </a:accent5>
        <a:accent6>
          <a:srgbClr val="00B300"/>
        </a:accent6>
        <a:hlink>
          <a:srgbClr val="FFCC00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Unknown Document Type" ma:contentTypeID="0x010104" ma:contentTypeVersion="0" ma:contentTypeDescription="" ma:contentTypeScope="" ma:versionID="279c20c3caf3300dae6b438536eb8c56">
  <xsd:schema xmlns:xsd="http://www.w3.org/2001/XMLSchema" xmlns:p="http://schemas.microsoft.com/office/2006/metadata/properties" targetNamespace="http://schemas.microsoft.com/office/2006/metadata/properties" ma:root="true" ma:fieldsID="0d2e1ca116041f9e11471c52c4c9d602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office/internal/2005/internalDocumentation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 ma:readOnly="true"/>
        <xsd:element ref="dc:title" maxOccurs="1" ma:index="3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lastPrinted" minOccurs="0" maxOccurs="1" type="xsd:dateTime"/>
        <xsd:element name="contentStatus" minOccurs="0" maxOccurs="1" type="xsd:string"/>
      </xsd:all>
    </xsd:complexType>
  </xsd:schema>
</ct:contentTypeSchema>
</file>

<file path=customXml/itemProps1.xml><?xml version="1.0" encoding="utf-8"?>
<ds:datastoreItem xmlns:ds="http://schemas.openxmlformats.org/officeDocument/2006/customXml" ds:itemID="{58B22623-FDB3-407F-8CEF-275A20CB6501}">
  <ds:schemaRefs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C3CE3409-74F2-40E9-9C92-55430AB9F56B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13142F0B-4B05-4D51-85F1-E5C0E8EEED8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office/internal/2005/internalDocumentatio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Macintosh HD:Applications:Microsoft Office 2004:Templates:Presentations:Designs:Chute</Template>
  <TotalTime>5490</TotalTime>
  <Words>1195</Words>
  <Application>Microsoft Office PowerPoint</Application>
  <PresentationFormat>On-screen Show (4:3)</PresentationFormat>
  <Paragraphs>311</Paragraphs>
  <Slides>37</Slides>
  <Notes>9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37</vt:i4>
      </vt:variant>
    </vt:vector>
  </HeadingPairs>
  <TitlesOfParts>
    <vt:vector size="39" baseType="lpstr">
      <vt:lpstr>Chute</vt:lpstr>
      <vt:lpstr>Chart</vt:lpstr>
      <vt:lpstr> </vt:lpstr>
      <vt:lpstr> HSC Office of Community Affairs Background </vt:lpstr>
      <vt:lpstr> Focus Areas </vt:lpstr>
      <vt:lpstr> UNM Health Sciences Center </vt:lpstr>
      <vt:lpstr> OCA Staff</vt:lpstr>
      <vt:lpstr>History of Pathways   Past to Present</vt:lpstr>
      <vt:lpstr>Pathways Principals  </vt:lpstr>
      <vt:lpstr>Pathways Mission</vt:lpstr>
      <vt:lpstr>History of Pathways   Past to Present</vt:lpstr>
      <vt:lpstr>History of Pathways   Past to Present</vt:lpstr>
      <vt:lpstr>Community-defined Outcomes</vt:lpstr>
      <vt:lpstr>History of Pathways   Past to Present</vt:lpstr>
      <vt:lpstr>History of Pathways   Past to Present</vt:lpstr>
      <vt:lpstr>Pathways Organizations</vt:lpstr>
      <vt:lpstr>Pathways Project Report</vt:lpstr>
      <vt:lpstr>Pathways Client</vt:lpstr>
      <vt:lpstr>Role of Community Health Navigators</vt:lpstr>
      <vt:lpstr>Risk Score Assessment</vt:lpstr>
      <vt:lpstr>Example of a Pathway</vt:lpstr>
      <vt:lpstr>Slide 20</vt:lpstr>
      <vt:lpstr>Health Care Home Pathway  OUTCOME</vt:lpstr>
      <vt:lpstr>           Pathways Clients</vt:lpstr>
      <vt:lpstr> Clients by Zipcode  </vt:lpstr>
      <vt:lpstr>Clients by Race/Ethnicity</vt:lpstr>
      <vt:lpstr>Common Pathways  </vt:lpstr>
      <vt:lpstr>Other Pathways </vt:lpstr>
      <vt:lpstr>Completed Pathways as of 01/08/10</vt:lpstr>
      <vt:lpstr>Barriers and Successes</vt:lpstr>
      <vt:lpstr>Pathways Evaluation Plan  Contract with UNM HSC Institute of Public Health  Drs. Bill Wiese &amp; David Broudy</vt:lpstr>
      <vt:lpstr>Multi-faceted evaluation</vt:lpstr>
      <vt:lpstr>Program Operation</vt:lpstr>
      <vt:lpstr>Client Outcomes and Satisfaction</vt:lpstr>
      <vt:lpstr>Navigators</vt:lpstr>
      <vt:lpstr>Software</vt:lpstr>
      <vt:lpstr>Community Health</vt:lpstr>
      <vt:lpstr>Health System</vt:lpstr>
      <vt:lpstr>Evaluation Methods</vt:lpstr>
    </vt:vector>
  </TitlesOfParts>
  <Company>Christina Hoppe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</dc:title>
  <dc:creator>Christina Hoppe</dc:creator>
  <cp:lastModifiedBy>Lomas2211</cp:lastModifiedBy>
  <cp:revision>132</cp:revision>
  <dcterms:created xsi:type="dcterms:W3CDTF">2009-10-21T01:04:53Z</dcterms:created>
  <dcterms:modified xsi:type="dcterms:W3CDTF">2010-01-29T16:09:40Z</dcterms:modified>
</cp:coreProperties>
</file>