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Override6.xml" ContentType="application/vnd.openxmlformats-officedocument.themeOverride+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Default Extension="xls" ContentType="application/vnd.ms-exce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Override8.xml" ContentType="application/vnd.openxmlformats-officedocument.themeOverr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theme/themeOverride4.xml" ContentType="application/vnd.openxmlformats-officedocument.themeOverr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71"/>
  </p:notesMasterIdLst>
  <p:handoutMasterIdLst>
    <p:handoutMasterId r:id="rId72"/>
  </p:handoutMasterIdLst>
  <p:sldIdLst>
    <p:sldId id="256" r:id="rId2"/>
    <p:sldId id="257" r:id="rId3"/>
    <p:sldId id="260" r:id="rId4"/>
    <p:sldId id="364" r:id="rId5"/>
    <p:sldId id="365" r:id="rId6"/>
    <p:sldId id="366" r:id="rId7"/>
    <p:sldId id="273" r:id="rId8"/>
    <p:sldId id="356" r:id="rId9"/>
    <p:sldId id="360" r:id="rId10"/>
    <p:sldId id="369" r:id="rId11"/>
    <p:sldId id="275" r:id="rId12"/>
    <p:sldId id="270" r:id="rId13"/>
    <p:sldId id="372" r:id="rId14"/>
    <p:sldId id="274" r:id="rId15"/>
    <p:sldId id="298" r:id="rId16"/>
    <p:sldId id="361" r:id="rId17"/>
    <p:sldId id="358" r:id="rId18"/>
    <p:sldId id="302" r:id="rId19"/>
    <p:sldId id="303" r:id="rId20"/>
    <p:sldId id="357" r:id="rId21"/>
    <p:sldId id="265" r:id="rId22"/>
    <p:sldId id="269" r:id="rId23"/>
    <p:sldId id="355" r:id="rId24"/>
    <p:sldId id="362" r:id="rId25"/>
    <p:sldId id="272" r:id="rId26"/>
    <p:sldId id="276" r:id="rId27"/>
    <p:sldId id="300" r:id="rId28"/>
    <p:sldId id="299" r:id="rId29"/>
    <p:sldId id="329" r:id="rId30"/>
    <p:sldId id="330" r:id="rId31"/>
    <p:sldId id="332" r:id="rId32"/>
    <p:sldId id="334" r:id="rId33"/>
    <p:sldId id="335" r:id="rId34"/>
    <p:sldId id="336" r:id="rId35"/>
    <p:sldId id="337" r:id="rId36"/>
    <p:sldId id="338" r:id="rId37"/>
    <p:sldId id="344" r:id="rId38"/>
    <p:sldId id="349" r:id="rId39"/>
    <p:sldId id="351" r:id="rId40"/>
    <p:sldId id="352" r:id="rId41"/>
    <p:sldId id="354" r:id="rId42"/>
    <p:sldId id="370" r:id="rId43"/>
    <p:sldId id="371" r:id="rId44"/>
    <p:sldId id="367" r:id="rId45"/>
    <p:sldId id="376" r:id="rId46"/>
    <p:sldId id="377" r:id="rId47"/>
    <p:sldId id="378" r:id="rId48"/>
    <p:sldId id="379" r:id="rId49"/>
    <p:sldId id="380" r:id="rId50"/>
    <p:sldId id="381" r:id="rId51"/>
    <p:sldId id="382" r:id="rId52"/>
    <p:sldId id="383" r:id="rId53"/>
    <p:sldId id="384" r:id="rId54"/>
    <p:sldId id="385" r:id="rId55"/>
    <p:sldId id="386" r:id="rId56"/>
    <p:sldId id="387" r:id="rId57"/>
    <p:sldId id="388" r:id="rId58"/>
    <p:sldId id="389" r:id="rId59"/>
    <p:sldId id="390" r:id="rId60"/>
    <p:sldId id="391" r:id="rId61"/>
    <p:sldId id="392" r:id="rId62"/>
    <p:sldId id="393" r:id="rId63"/>
    <p:sldId id="394" r:id="rId64"/>
    <p:sldId id="395" r:id="rId65"/>
    <p:sldId id="396" r:id="rId66"/>
    <p:sldId id="397" r:id="rId67"/>
    <p:sldId id="398" r:id="rId68"/>
    <p:sldId id="363" r:id="rId69"/>
    <p:sldId id="399" r:id="rId7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Century" pitchFamily="18" charset="0"/>
        <a:ea typeface="+mn-ea"/>
        <a:cs typeface="Arial" charset="0"/>
      </a:defRPr>
    </a:lvl1pPr>
    <a:lvl2pPr marL="457200" algn="l" rtl="0" fontAlgn="base">
      <a:spcBef>
        <a:spcPct val="0"/>
      </a:spcBef>
      <a:spcAft>
        <a:spcPct val="0"/>
      </a:spcAft>
      <a:defRPr kern="1200">
        <a:solidFill>
          <a:schemeClr val="tx1"/>
        </a:solidFill>
        <a:latin typeface="Century" pitchFamily="18" charset="0"/>
        <a:ea typeface="+mn-ea"/>
        <a:cs typeface="Arial" charset="0"/>
      </a:defRPr>
    </a:lvl2pPr>
    <a:lvl3pPr marL="914400" algn="l" rtl="0" fontAlgn="base">
      <a:spcBef>
        <a:spcPct val="0"/>
      </a:spcBef>
      <a:spcAft>
        <a:spcPct val="0"/>
      </a:spcAft>
      <a:defRPr kern="1200">
        <a:solidFill>
          <a:schemeClr val="tx1"/>
        </a:solidFill>
        <a:latin typeface="Century" pitchFamily="18" charset="0"/>
        <a:ea typeface="+mn-ea"/>
        <a:cs typeface="Arial" charset="0"/>
      </a:defRPr>
    </a:lvl3pPr>
    <a:lvl4pPr marL="1371600" algn="l" rtl="0" fontAlgn="base">
      <a:spcBef>
        <a:spcPct val="0"/>
      </a:spcBef>
      <a:spcAft>
        <a:spcPct val="0"/>
      </a:spcAft>
      <a:defRPr kern="1200">
        <a:solidFill>
          <a:schemeClr val="tx1"/>
        </a:solidFill>
        <a:latin typeface="Century" pitchFamily="18" charset="0"/>
        <a:ea typeface="+mn-ea"/>
        <a:cs typeface="Arial" charset="0"/>
      </a:defRPr>
    </a:lvl4pPr>
    <a:lvl5pPr marL="1828800" algn="l" rtl="0" fontAlgn="base">
      <a:spcBef>
        <a:spcPct val="0"/>
      </a:spcBef>
      <a:spcAft>
        <a:spcPct val="0"/>
      </a:spcAft>
      <a:defRPr kern="1200">
        <a:solidFill>
          <a:schemeClr val="tx1"/>
        </a:solidFill>
        <a:latin typeface="Century" pitchFamily="18" charset="0"/>
        <a:ea typeface="+mn-ea"/>
        <a:cs typeface="Arial" charset="0"/>
      </a:defRPr>
    </a:lvl5pPr>
    <a:lvl6pPr marL="2286000" algn="l" defTabSz="914400" rtl="0" eaLnBrk="1" latinLnBrk="0" hangingPunct="1">
      <a:defRPr kern="1200">
        <a:solidFill>
          <a:schemeClr val="tx1"/>
        </a:solidFill>
        <a:latin typeface="Century" pitchFamily="18" charset="0"/>
        <a:ea typeface="+mn-ea"/>
        <a:cs typeface="Arial" charset="0"/>
      </a:defRPr>
    </a:lvl6pPr>
    <a:lvl7pPr marL="2743200" algn="l" defTabSz="914400" rtl="0" eaLnBrk="1" latinLnBrk="0" hangingPunct="1">
      <a:defRPr kern="1200">
        <a:solidFill>
          <a:schemeClr val="tx1"/>
        </a:solidFill>
        <a:latin typeface="Century" pitchFamily="18" charset="0"/>
        <a:ea typeface="+mn-ea"/>
        <a:cs typeface="Arial" charset="0"/>
      </a:defRPr>
    </a:lvl7pPr>
    <a:lvl8pPr marL="3200400" algn="l" defTabSz="914400" rtl="0" eaLnBrk="1" latinLnBrk="0" hangingPunct="1">
      <a:defRPr kern="1200">
        <a:solidFill>
          <a:schemeClr val="tx1"/>
        </a:solidFill>
        <a:latin typeface="Century" pitchFamily="18" charset="0"/>
        <a:ea typeface="+mn-ea"/>
        <a:cs typeface="Arial" charset="0"/>
      </a:defRPr>
    </a:lvl8pPr>
    <a:lvl9pPr marL="3657600" algn="l" defTabSz="914400" rtl="0" eaLnBrk="1" latinLnBrk="0" hangingPunct="1">
      <a:defRPr kern="1200">
        <a:solidFill>
          <a:schemeClr val="tx1"/>
        </a:solidFill>
        <a:latin typeface="Century"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67264" autoAdjust="0"/>
  </p:normalViewPr>
  <p:slideViewPr>
    <p:cSldViewPr>
      <p:cViewPr varScale="1">
        <p:scale>
          <a:sx n="50" d="100"/>
          <a:sy n="50" d="100"/>
        </p:scale>
        <p:origin x="-174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76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atin typeface="Arial" charset="0"/>
              </a:defRPr>
            </a:lvl1pPr>
          </a:lstStyle>
          <a:p>
            <a:pPr>
              <a:defRPr/>
            </a:pPr>
            <a:fld id="{4468A423-E0FC-48BA-92D2-30937ACC45A8}" type="datetimeFigureOut">
              <a:rPr lang="en-US"/>
              <a:pPr>
                <a:defRPr/>
              </a:pPr>
              <a:t>5/6/2009</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atin typeface="Arial" charset="0"/>
              </a:defRPr>
            </a:lvl1pPr>
          </a:lstStyle>
          <a:p>
            <a:pPr>
              <a:defRPr/>
            </a:pPr>
            <a:fld id="{119C2E70-898E-4AF6-9991-49DD18115CB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43238" cy="465138"/>
          </a:xfrm>
          <a:prstGeom prst="rect">
            <a:avLst/>
          </a:prstGeom>
          <a:noFill/>
          <a:ln w="9525">
            <a:noFill/>
            <a:miter lim="800000"/>
            <a:headEnd/>
            <a:tailEnd/>
          </a:ln>
        </p:spPr>
        <p:txBody>
          <a:bodyPr vert="horz" wrap="square" lIns="93324" tIns="46662" rIns="93324" bIns="46662" numCol="1" anchor="t"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8275" y="0"/>
            <a:ext cx="3043238" cy="465138"/>
          </a:xfrm>
          <a:prstGeom prst="rect">
            <a:avLst/>
          </a:prstGeom>
          <a:noFill/>
          <a:ln w="9525">
            <a:noFill/>
            <a:miter lim="800000"/>
            <a:headEnd/>
            <a:tailEnd/>
          </a:ln>
        </p:spPr>
        <p:txBody>
          <a:bodyPr vert="horz" wrap="square" lIns="93324" tIns="46662" rIns="93324" bIns="46662" numCol="1" anchor="t" anchorCtr="0" compatLnSpc="1">
            <a:prstTxWarp prst="textNoShape">
              <a:avLst/>
            </a:prstTxWarp>
          </a:bodyPr>
          <a:lstStyle>
            <a:lvl1pPr algn="r" defTabSz="933450">
              <a:defRPr sz="1200">
                <a:latin typeface="Calibri" pitchFamily="34" charset="0"/>
              </a:defRPr>
            </a:lvl1pPr>
          </a:lstStyle>
          <a:p>
            <a:pPr>
              <a:defRPr/>
            </a:pPr>
            <a:fld id="{1B2C7ED4-8044-4893-8D2F-BFE3C91F7FA1}" type="datetimeFigureOut">
              <a:rPr lang="en-US"/>
              <a:pPr>
                <a:defRPr/>
              </a:pPr>
              <a:t>5/6/2009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21188"/>
            <a:ext cx="5619750" cy="4189412"/>
          </a:xfrm>
          <a:prstGeom prst="rect">
            <a:avLst/>
          </a:prstGeom>
          <a:noFill/>
          <a:ln w="9525">
            <a:noFill/>
            <a:miter lim="800000"/>
            <a:headEnd/>
            <a:tailEnd/>
          </a:ln>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42375"/>
            <a:ext cx="3043238" cy="465138"/>
          </a:xfrm>
          <a:prstGeom prst="rect">
            <a:avLst/>
          </a:prstGeom>
          <a:noFill/>
          <a:ln w="9525">
            <a:noFill/>
            <a:miter lim="800000"/>
            <a:headEnd/>
            <a:tailEnd/>
          </a:ln>
        </p:spPr>
        <p:txBody>
          <a:bodyPr vert="horz" wrap="square" lIns="93324" tIns="46662" rIns="93324" bIns="46662" numCol="1" anchor="b" anchorCtr="0" compatLnSpc="1">
            <a:prstTxWarp prst="textNoShape">
              <a:avLst/>
            </a:prstTxWarp>
          </a:bodyPr>
          <a:lstStyle>
            <a:lvl1pPr defTabSz="933450">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8275" y="8842375"/>
            <a:ext cx="3043238" cy="465138"/>
          </a:xfrm>
          <a:prstGeom prst="rect">
            <a:avLst/>
          </a:prstGeom>
          <a:noFill/>
          <a:ln w="9525">
            <a:noFill/>
            <a:miter lim="800000"/>
            <a:headEnd/>
            <a:tailEnd/>
          </a:ln>
        </p:spPr>
        <p:txBody>
          <a:bodyPr vert="horz" wrap="square" lIns="93324" tIns="46662" rIns="93324" bIns="46662" numCol="1" anchor="b" anchorCtr="0" compatLnSpc="1">
            <a:prstTxWarp prst="textNoShape">
              <a:avLst/>
            </a:prstTxWarp>
          </a:bodyPr>
          <a:lstStyle>
            <a:lvl1pPr algn="r" defTabSz="933450">
              <a:defRPr sz="1200">
                <a:latin typeface="Calibri" pitchFamily="34" charset="0"/>
              </a:defRPr>
            </a:lvl1pPr>
          </a:lstStyle>
          <a:p>
            <a:pPr>
              <a:defRPr/>
            </a:pPr>
            <a:fld id="{AC804996-C6F3-484C-82DD-6A6362D85D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unm.edu/~gacctng/resources/OpLegAcctDef%206-23-08.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unm.edu/~gacctng/"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r>
              <a:rPr lang="en-US" sz="1600" dirty="0" smtClean="0"/>
              <a:t>Introduce self: </a:t>
            </a:r>
          </a:p>
          <a:p>
            <a:r>
              <a:rPr lang="en-US" sz="1600" dirty="0" smtClean="0"/>
              <a:t>“I’m here because one of our duties includes reviewing and approving financial transactions.  One of the ways to speed this process up is for the department to use the correct form with the correct account code and adequate document text when they first submit a document.</a:t>
            </a:r>
          </a:p>
          <a:p>
            <a:endParaRPr lang="en-US" sz="1600" dirty="0" smtClean="0"/>
          </a:p>
          <a:p>
            <a:r>
              <a:rPr lang="en-US" sz="1600" dirty="0" smtClean="0"/>
              <a:t>We are going to review how you can accomplish this.”</a:t>
            </a:r>
          </a:p>
          <a:p>
            <a:endParaRPr lang="en-US" sz="1600" smtClean="0"/>
          </a:p>
          <a:p>
            <a:endParaRPr lang="en-US" smtClean="0"/>
          </a:p>
        </p:txBody>
      </p:sp>
      <p:sp>
        <p:nvSpPr>
          <p:cNvPr id="21507" name="Slide Number Placeholder 3"/>
          <p:cNvSpPr>
            <a:spLocks noGrp="1"/>
          </p:cNvSpPr>
          <p:nvPr>
            <p:ph type="sldNum" sz="quarter" idx="5"/>
          </p:nvPr>
        </p:nvSpPr>
        <p:spPr>
          <a:noFill/>
        </p:spPr>
        <p:txBody>
          <a:bodyPr/>
          <a:lstStyle/>
          <a:p>
            <a:fld id="{FBCB2E6D-295C-47FC-BD20-1314F89E8D0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Slide Image Placeholder 1"/>
          <p:cNvSpPr>
            <a:spLocks noGrp="1" noRot="1" noChangeAspect="1" noTextEdit="1"/>
          </p:cNvSpPr>
          <p:nvPr>
            <p:ph type="sldImg"/>
          </p:nvPr>
        </p:nvSpPr>
        <p:spPr bwMode="auto">
          <a:noFill/>
          <a:ln>
            <a:solidFill>
              <a:srgbClr val="000000"/>
            </a:solidFill>
            <a:miter lim="800000"/>
            <a:headEnd/>
            <a:tailEnd/>
          </a:ln>
        </p:spPr>
      </p:sp>
      <p:sp>
        <p:nvSpPr>
          <p:cNvPr id="367618" name="Notes Placeholder 2"/>
          <p:cNvSpPr>
            <a:spLocks noGrp="1"/>
          </p:cNvSpPr>
          <p:nvPr>
            <p:ph type="body" idx="1"/>
          </p:nvPr>
        </p:nvSpPr>
        <p:spPr>
          <a:noFill/>
          <a:ln/>
        </p:spPr>
        <p:txBody>
          <a:bodyPr/>
          <a:lstStyle/>
          <a:p>
            <a:r>
              <a:rPr lang="en-US" sz="1400" smtClean="0"/>
              <a:t>Principal subcategories used include: </a:t>
            </a:r>
            <a:r>
              <a:rPr lang="en-US" sz="1400" i="1" smtClean="0"/>
              <a:t>Supplies, Travel, Student Costs, Research Costs, Patient Care Costs, Communication Charges, Services, Plant Maintenance, Utilities, Capital Expenditures, and Other Expenses.</a:t>
            </a:r>
            <a:endParaRPr lang="en-US" sz="1400" smtClean="0"/>
          </a:p>
          <a:p>
            <a:endParaRPr lang="en-US" sz="1400" smtClean="0"/>
          </a:p>
          <a:p>
            <a:r>
              <a:rPr lang="en-US" sz="1400" smtClean="0"/>
              <a:t>Within each of these subcategories fall specific account codes. Generally, for contracts and grants, the appropriate account code to use will be the one containing your approved budgeted.</a:t>
            </a:r>
          </a:p>
          <a:p>
            <a:pPr eaLnBrk="1" hangingPunct="1">
              <a:spcBef>
                <a:spcPct val="0"/>
              </a:spcBef>
            </a:pPr>
            <a:endParaRPr lang="en-US" sz="1400" smtClean="0"/>
          </a:p>
        </p:txBody>
      </p:sp>
      <p:sp>
        <p:nvSpPr>
          <p:cNvPr id="367619" name="Slide Number Placeholder 3"/>
          <p:cNvSpPr>
            <a:spLocks noGrp="1"/>
          </p:cNvSpPr>
          <p:nvPr>
            <p:ph type="sldNum" sz="quarter" idx="5"/>
          </p:nvPr>
        </p:nvSpPr>
        <p:spPr>
          <a:noFill/>
        </p:spPr>
        <p:txBody>
          <a:bodyPr/>
          <a:lstStyle/>
          <a:p>
            <a:fld id="{6A0F9802-3BA6-46EB-A6F7-691AC3D5A0AA}"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Slide Image Placeholder 1"/>
          <p:cNvSpPr>
            <a:spLocks noGrp="1" noRot="1" noChangeAspect="1" noTextEdit="1"/>
          </p:cNvSpPr>
          <p:nvPr>
            <p:ph type="sldImg"/>
          </p:nvPr>
        </p:nvSpPr>
        <p:spPr bwMode="auto">
          <a:noFill/>
          <a:ln>
            <a:solidFill>
              <a:srgbClr val="000000"/>
            </a:solidFill>
            <a:miter lim="800000"/>
            <a:headEnd/>
            <a:tailEnd/>
          </a:ln>
        </p:spPr>
      </p:sp>
      <p:sp>
        <p:nvSpPr>
          <p:cNvPr id="369666" name="Notes Placeholder 2"/>
          <p:cNvSpPr>
            <a:spLocks noGrp="1"/>
          </p:cNvSpPr>
          <p:nvPr>
            <p:ph type="body" idx="1"/>
          </p:nvPr>
        </p:nvSpPr>
        <p:spPr>
          <a:noFill/>
          <a:ln/>
        </p:spPr>
        <p:txBody>
          <a:bodyPr/>
          <a:lstStyle/>
          <a:p>
            <a:r>
              <a:rPr lang="en-US" sz="1400" smtClean="0"/>
              <a:t>Principal subcategories used include: </a:t>
            </a:r>
            <a:r>
              <a:rPr lang="en-US" sz="1400" i="1" smtClean="0"/>
              <a:t>Supplies, Travel, Student Costs, Research Costs, Patient Care Costs, Communication Charges, Services, Plant Maintenance, Utilities, Capital Expenditures, and Other Expenses.</a:t>
            </a:r>
            <a:endParaRPr lang="en-US" sz="1400" smtClean="0"/>
          </a:p>
          <a:p>
            <a:endParaRPr lang="en-US" sz="1400" smtClean="0"/>
          </a:p>
          <a:p>
            <a:r>
              <a:rPr lang="en-US" sz="1400" smtClean="0"/>
              <a:t>Within each of these subcategories fall specific account codes. Generally, for contracts and grants, the appropriate account code to use will be the one containing your approved budgeted.</a:t>
            </a:r>
          </a:p>
          <a:p>
            <a:pPr eaLnBrk="1" hangingPunct="1">
              <a:spcBef>
                <a:spcPct val="0"/>
              </a:spcBef>
            </a:pPr>
            <a:endParaRPr lang="en-US" sz="1400" smtClean="0"/>
          </a:p>
        </p:txBody>
      </p:sp>
      <p:sp>
        <p:nvSpPr>
          <p:cNvPr id="36966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3BBAB42-EFE9-4A0E-B8B6-DFC52AE78A2F}" type="slidenum">
              <a:rPr lang="en-US" sz="1200">
                <a:latin typeface="Calibri" pitchFamily="34" charset="0"/>
              </a:rPr>
              <a:pPr algn="r" defTabSz="933450"/>
              <a:t>13</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Slide Image Placeholder 1"/>
          <p:cNvSpPr>
            <a:spLocks noGrp="1" noRot="1" noChangeAspect="1" noTextEdit="1"/>
          </p:cNvSpPr>
          <p:nvPr>
            <p:ph type="sldImg"/>
          </p:nvPr>
        </p:nvSpPr>
        <p:spPr bwMode="auto">
          <a:noFill/>
          <a:ln>
            <a:solidFill>
              <a:srgbClr val="000000"/>
            </a:solidFill>
            <a:miter lim="800000"/>
            <a:headEnd/>
            <a:tailEnd/>
          </a:ln>
        </p:spPr>
      </p:sp>
      <p:sp>
        <p:nvSpPr>
          <p:cNvPr id="371714" name="Notes Placeholder 2"/>
          <p:cNvSpPr>
            <a:spLocks noGrp="1"/>
          </p:cNvSpPr>
          <p:nvPr>
            <p:ph type="body" idx="1"/>
          </p:nvPr>
        </p:nvSpPr>
        <p:spPr>
          <a:noFill/>
          <a:ln/>
        </p:spPr>
        <p:txBody>
          <a:bodyPr/>
          <a:lstStyle/>
          <a:p>
            <a:pPr eaLnBrk="1" hangingPunct="1">
              <a:spcBef>
                <a:spcPct val="0"/>
              </a:spcBef>
            </a:pPr>
            <a:r>
              <a:rPr lang="en-US" sz="1400" smtClean="0"/>
              <a:t>Once you have determined the subcategory, you need to find an account.</a:t>
            </a:r>
          </a:p>
          <a:p>
            <a:pPr eaLnBrk="1" hangingPunct="1">
              <a:spcBef>
                <a:spcPct val="0"/>
              </a:spcBef>
            </a:pPr>
            <a:endParaRPr lang="en-US" sz="1400" smtClean="0"/>
          </a:p>
          <a:p>
            <a:pPr eaLnBrk="1" hangingPunct="1">
              <a:spcBef>
                <a:spcPct val="0"/>
              </a:spcBef>
            </a:pPr>
            <a:r>
              <a:rPr lang="en-US" sz="1400" smtClean="0"/>
              <a:t>The Operating Ledger Account Code Definitions shows all the active accounts at UNM, and gives a definition and usage for each account. To view or print this list, go to </a:t>
            </a:r>
            <a:r>
              <a:rPr lang="en-US" sz="1400" smtClean="0">
                <a:hlinkClick r:id="rId3"/>
              </a:rPr>
              <a:t>http://www.unm.edu/~gacctng/resources/OpLegAcctDef 6-23-08.pdf</a:t>
            </a:r>
            <a:r>
              <a:rPr lang="en-US" sz="1400" smtClean="0"/>
              <a:t> .  </a:t>
            </a:r>
          </a:p>
          <a:p>
            <a:pPr eaLnBrk="1" hangingPunct="1">
              <a:spcBef>
                <a:spcPct val="0"/>
              </a:spcBef>
            </a:pPr>
            <a:endParaRPr lang="en-US" sz="1400" smtClean="0"/>
          </a:p>
          <a:p>
            <a:pPr eaLnBrk="1" hangingPunct="1">
              <a:spcBef>
                <a:spcPct val="0"/>
              </a:spcBef>
            </a:pPr>
            <a:r>
              <a:rPr lang="en-US" sz="1400" smtClean="0"/>
              <a:t>The  web site at  </a:t>
            </a:r>
            <a:r>
              <a:rPr lang="en-US" sz="1400" u="sng" smtClean="0">
                <a:hlinkClick r:id="rId4"/>
              </a:rPr>
              <a:t>http://www.unm.edu/~gacctng/</a:t>
            </a:r>
            <a:r>
              <a:rPr lang="en-US" sz="1400" smtClean="0"/>
              <a:t>  has a list of “frequently used account codes”.  For most of your needs this list will suffice.  It is significantly shorter, and contains definitions for the accounts listed.</a:t>
            </a:r>
          </a:p>
        </p:txBody>
      </p:sp>
      <p:sp>
        <p:nvSpPr>
          <p:cNvPr id="371715" name="Slide Number Placeholder 3"/>
          <p:cNvSpPr>
            <a:spLocks noGrp="1"/>
          </p:cNvSpPr>
          <p:nvPr>
            <p:ph type="sldNum" sz="quarter" idx="5"/>
          </p:nvPr>
        </p:nvSpPr>
        <p:spPr>
          <a:noFill/>
        </p:spPr>
        <p:txBody>
          <a:bodyPr/>
          <a:lstStyle/>
          <a:p>
            <a:fld id="{4DB51999-3A05-4789-855C-F1B96355FD9A}"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Slide Image Placeholder 1"/>
          <p:cNvSpPr>
            <a:spLocks noGrp="1" noRot="1" noChangeAspect="1" noTextEdit="1"/>
          </p:cNvSpPr>
          <p:nvPr>
            <p:ph type="sldImg"/>
          </p:nvPr>
        </p:nvSpPr>
        <p:spPr bwMode="auto">
          <a:noFill/>
          <a:ln>
            <a:solidFill>
              <a:srgbClr val="000000"/>
            </a:solidFill>
            <a:miter lim="800000"/>
            <a:headEnd/>
            <a:tailEnd/>
          </a:ln>
        </p:spPr>
      </p:sp>
      <p:sp>
        <p:nvSpPr>
          <p:cNvPr id="373762" name="Notes Placeholder 2"/>
          <p:cNvSpPr>
            <a:spLocks noGrp="1"/>
          </p:cNvSpPr>
          <p:nvPr>
            <p:ph type="body" idx="1"/>
          </p:nvPr>
        </p:nvSpPr>
        <p:spPr>
          <a:noFill/>
          <a:ln/>
        </p:spPr>
        <p:txBody>
          <a:bodyPr/>
          <a:lstStyle/>
          <a:p>
            <a:pPr eaLnBrk="1" hangingPunct="1">
              <a:spcBef>
                <a:spcPct val="0"/>
              </a:spcBef>
            </a:pPr>
            <a:r>
              <a:rPr lang="en-US" smtClean="0"/>
              <a:t>Besides selecting an appropriate account in the correct subcategory, Your document must contain detailed Item Text. </a:t>
            </a:r>
          </a:p>
        </p:txBody>
      </p:sp>
      <p:sp>
        <p:nvSpPr>
          <p:cNvPr id="373763" name="Slide Number Placeholder 3"/>
          <p:cNvSpPr>
            <a:spLocks noGrp="1"/>
          </p:cNvSpPr>
          <p:nvPr>
            <p:ph type="sldNum" sz="quarter" idx="5"/>
          </p:nvPr>
        </p:nvSpPr>
        <p:spPr>
          <a:noFill/>
        </p:spPr>
        <p:txBody>
          <a:bodyPr/>
          <a:lstStyle/>
          <a:p>
            <a:fld id="{E9A6F70E-9AED-4B49-BCA9-2B2F9E0A7C92}"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Slide Image Placeholder 1"/>
          <p:cNvSpPr>
            <a:spLocks noGrp="1" noRot="1" noChangeAspect="1"/>
          </p:cNvSpPr>
          <p:nvPr>
            <p:ph type="sldImg"/>
          </p:nvPr>
        </p:nvSpPr>
        <p:spPr bwMode="auto">
          <a:noFill/>
          <a:ln>
            <a:solidFill>
              <a:srgbClr val="000000"/>
            </a:solidFill>
            <a:miter lim="800000"/>
            <a:headEnd/>
            <a:tailEnd/>
          </a:ln>
        </p:spPr>
      </p:sp>
      <p:sp>
        <p:nvSpPr>
          <p:cNvPr id="375810" name="Notes Placeholder 2"/>
          <p:cNvSpPr>
            <a:spLocks noGrp="1"/>
          </p:cNvSpPr>
          <p:nvPr>
            <p:ph type="body" idx="1"/>
          </p:nvPr>
        </p:nvSpPr>
        <p:spPr>
          <a:noFill/>
          <a:ln/>
        </p:spPr>
        <p:txBody>
          <a:bodyPr/>
          <a:lstStyle/>
          <a:p>
            <a:pPr>
              <a:buFont typeface="Wingdings" pitchFamily="2" charset="2"/>
              <a:buNone/>
            </a:pPr>
            <a:r>
              <a:rPr lang="en-US" smtClean="0">
                <a:latin typeface="Century" pitchFamily="18" charset="0"/>
              </a:rPr>
              <a:t>And when it comes to documenting transactions,  </a:t>
            </a:r>
          </a:p>
          <a:p>
            <a:pPr>
              <a:buFont typeface="Wingdings" pitchFamily="2" charset="2"/>
              <a:buNone/>
            </a:pPr>
            <a:r>
              <a:rPr lang="en-US" smtClean="0">
                <a:latin typeface="Century" pitchFamily="18" charset="0"/>
              </a:rPr>
              <a:t>      it is not wishful thinking,   </a:t>
            </a:r>
          </a:p>
          <a:p>
            <a:pPr>
              <a:buFont typeface="Wingdings" pitchFamily="2" charset="2"/>
              <a:buNone/>
            </a:pPr>
            <a:r>
              <a:rPr lang="en-US" smtClean="0">
                <a:latin typeface="Century" pitchFamily="18" charset="0"/>
              </a:rPr>
              <a:t>          but now an expected standard.</a:t>
            </a:r>
          </a:p>
          <a:p>
            <a:pPr>
              <a:buFont typeface="Wingdings" pitchFamily="2" charset="2"/>
              <a:buNone/>
            </a:pPr>
            <a:endParaRPr lang="en-US" smtClean="0">
              <a:latin typeface="Century" pitchFamily="18" charset="0"/>
            </a:endParaRPr>
          </a:p>
          <a:p>
            <a:r>
              <a:rPr lang="en-US" smtClean="0"/>
              <a:t>What we have documented is both. </a:t>
            </a:r>
          </a:p>
          <a:p>
            <a:r>
              <a:rPr lang="en-US" smtClean="0"/>
              <a:t>These are the University’s expectations.</a:t>
            </a:r>
          </a:p>
        </p:txBody>
      </p:sp>
      <p:sp>
        <p:nvSpPr>
          <p:cNvPr id="375811" name="Slide Number Placeholder 3"/>
          <p:cNvSpPr>
            <a:spLocks noGrp="1"/>
          </p:cNvSpPr>
          <p:nvPr>
            <p:ph type="sldNum" sz="quarter" idx="5"/>
          </p:nvPr>
        </p:nvSpPr>
        <p:spPr>
          <a:noFill/>
        </p:spPr>
        <p:txBody>
          <a:bodyPr/>
          <a:lstStyle/>
          <a:p>
            <a:fld id="{953BE2AC-2693-4D93-AEBA-9121E4F38CD0}"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Slide Image Placeholder 1"/>
          <p:cNvSpPr>
            <a:spLocks noGrp="1" noRot="1" noChangeAspect="1" noTextEdit="1"/>
          </p:cNvSpPr>
          <p:nvPr>
            <p:ph type="sldImg"/>
          </p:nvPr>
        </p:nvSpPr>
        <p:spPr bwMode="auto">
          <a:noFill/>
          <a:ln>
            <a:solidFill>
              <a:srgbClr val="000000"/>
            </a:solidFill>
            <a:miter lim="800000"/>
            <a:headEnd/>
            <a:tailEnd/>
          </a:ln>
        </p:spPr>
      </p:sp>
      <p:sp>
        <p:nvSpPr>
          <p:cNvPr id="377858" name="Notes Placeholder 2"/>
          <p:cNvSpPr>
            <a:spLocks noGrp="1"/>
          </p:cNvSpPr>
          <p:nvPr>
            <p:ph type="body" idx="1"/>
          </p:nvPr>
        </p:nvSpPr>
        <p:spPr>
          <a:noFill/>
          <a:ln/>
        </p:spPr>
        <p:txBody>
          <a:bodyPr/>
          <a:lstStyle/>
          <a:p>
            <a:pPr eaLnBrk="1" hangingPunct="1">
              <a:spcBef>
                <a:spcPct val="0"/>
              </a:spcBef>
            </a:pPr>
            <a:r>
              <a:rPr lang="en-US" smtClean="0"/>
              <a:t>Besides selecting an appropriate account in the correct subcategory, Your document must contain detailed Item Text. </a:t>
            </a:r>
          </a:p>
        </p:txBody>
      </p:sp>
      <p:sp>
        <p:nvSpPr>
          <p:cNvPr id="37785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83B50124-1FAA-4C0D-AC90-328C334E75E4}" type="slidenum">
              <a:rPr lang="en-US" sz="1200">
                <a:latin typeface="Calibri" pitchFamily="34" charset="0"/>
              </a:rPr>
              <a:pPr algn="r" defTabSz="933450"/>
              <a:t>17</a:t>
            </a:fld>
            <a:endParaRPr lang="en-US"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5" name="Slide Image Placeholder 1"/>
          <p:cNvSpPr>
            <a:spLocks noGrp="1" noRot="1" noChangeAspect="1" noTextEdit="1"/>
          </p:cNvSpPr>
          <p:nvPr>
            <p:ph type="sldImg"/>
          </p:nvPr>
        </p:nvSpPr>
        <p:spPr bwMode="auto">
          <a:noFill/>
          <a:ln>
            <a:solidFill>
              <a:srgbClr val="000000"/>
            </a:solidFill>
            <a:miter lim="800000"/>
            <a:headEnd/>
            <a:tailEnd/>
          </a:ln>
        </p:spPr>
      </p:sp>
      <p:sp>
        <p:nvSpPr>
          <p:cNvPr id="37990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79907" name="Slide Number Placeholder 3"/>
          <p:cNvSpPr>
            <a:spLocks noGrp="1"/>
          </p:cNvSpPr>
          <p:nvPr>
            <p:ph type="sldNum" sz="quarter" idx="5"/>
          </p:nvPr>
        </p:nvSpPr>
        <p:spPr>
          <a:noFill/>
        </p:spPr>
        <p:txBody>
          <a:bodyPr/>
          <a:lstStyle/>
          <a:p>
            <a:fld id="{71818252-B9E3-45E2-9FB3-F6234A5E1E51}"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Slide Image Placeholder 1"/>
          <p:cNvSpPr>
            <a:spLocks noGrp="1" noRot="1" noChangeAspect="1" noTextEdit="1"/>
          </p:cNvSpPr>
          <p:nvPr>
            <p:ph type="sldImg"/>
          </p:nvPr>
        </p:nvSpPr>
        <p:spPr bwMode="auto">
          <a:noFill/>
          <a:ln>
            <a:solidFill>
              <a:srgbClr val="000000"/>
            </a:solidFill>
            <a:miter lim="800000"/>
            <a:headEnd/>
            <a:tailEnd/>
          </a:ln>
        </p:spPr>
      </p:sp>
      <p:sp>
        <p:nvSpPr>
          <p:cNvPr id="38195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81955" name="Slide Number Placeholder 3"/>
          <p:cNvSpPr>
            <a:spLocks noGrp="1"/>
          </p:cNvSpPr>
          <p:nvPr>
            <p:ph type="sldNum" sz="quarter" idx="5"/>
          </p:nvPr>
        </p:nvSpPr>
        <p:spPr>
          <a:noFill/>
        </p:spPr>
        <p:txBody>
          <a:bodyPr/>
          <a:lstStyle/>
          <a:p>
            <a:fld id="{979BF36F-CA55-4917-99F4-36FD1EBE420E}"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5" name="Slide Image Placeholder 1"/>
          <p:cNvSpPr>
            <a:spLocks noGrp="1" noRot="1" noChangeAspect="1"/>
          </p:cNvSpPr>
          <p:nvPr>
            <p:ph type="sldImg"/>
          </p:nvPr>
        </p:nvSpPr>
        <p:spPr bwMode="auto">
          <a:noFill/>
          <a:ln>
            <a:solidFill>
              <a:srgbClr val="000000"/>
            </a:solidFill>
            <a:miter lim="800000"/>
            <a:headEnd/>
            <a:tailEnd/>
          </a:ln>
        </p:spPr>
      </p:sp>
      <p:sp>
        <p:nvSpPr>
          <p:cNvPr id="385026" name="Notes Placeholder 2"/>
          <p:cNvSpPr>
            <a:spLocks noGrp="1"/>
          </p:cNvSpPr>
          <p:nvPr>
            <p:ph type="body" idx="1"/>
          </p:nvPr>
        </p:nvSpPr>
        <p:spPr>
          <a:noFill/>
          <a:ln/>
        </p:spPr>
        <p:txBody>
          <a:bodyPr/>
          <a:lstStyle/>
          <a:p>
            <a:r>
              <a:rPr lang="en-US" smtClean="0"/>
              <a:t>Before you concern yourself with what sub category and account to use, you must first determine that the Expense is allowable.  To be allowable, the expense must be for a public purpose that benefits the University.</a:t>
            </a:r>
          </a:p>
          <a:p>
            <a:endParaRPr lang="en-US" smtClean="0"/>
          </a:p>
          <a:p>
            <a:r>
              <a:rPr lang="en-US" smtClean="0"/>
              <a:t>You can find more details in UNM Policy 4000 - ALLOWABLE AND UNALLOWABLE EXPENDITURES </a:t>
            </a:r>
          </a:p>
          <a:p>
            <a:endParaRPr lang="en-US" smtClean="0"/>
          </a:p>
          <a:p>
            <a:r>
              <a:rPr lang="en-US" smtClean="0"/>
              <a:t>If you are not sure if an expense would be allowable, contact your Accountant or Fiscal Monitor </a:t>
            </a:r>
          </a:p>
          <a:p>
            <a:r>
              <a:rPr lang="en-US" b="1" smtClean="0"/>
              <a:t>BEFORE </a:t>
            </a:r>
            <a:r>
              <a:rPr lang="en-US" smtClean="0"/>
              <a:t>you make the purchase.</a:t>
            </a:r>
            <a:endParaRPr lang="en-US" i="1" smtClean="0"/>
          </a:p>
          <a:p>
            <a:endParaRPr lang="en-US" smtClean="0"/>
          </a:p>
        </p:txBody>
      </p:sp>
      <p:sp>
        <p:nvSpPr>
          <p:cNvPr id="385027" name="Slide Number Placeholder 3"/>
          <p:cNvSpPr>
            <a:spLocks noGrp="1"/>
          </p:cNvSpPr>
          <p:nvPr>
            <p:ph type="sldNum" sz="quarter" idx="5"/>
          </p:nvPr>
        </p:nvSpPr>
        <p:spPr>
          <a:noFill/>
        </p:spPr>
        <p:txBody>
          <a:bodyPr/>
          <a:lstStyle/>
          <a:p>
            <a:fld id="{34381420-9B8E-4135-94A9-9767FB41F670}"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3" name="Slide Image Placeholder 1"/>
          <p:cNvSpPr>
            <a:spLocks noGrp="1" noRot="1" noChangeAspect="1" noTextEdit="1"/>
          </p:cNvSpPr>
          <p:nvPr>
            <p:ph type="sldImg"/>
          </p:nvPr>
        </p:nvSpPr>
        <p:spPr bwMode="auto">
          <a:noFill/>
          <a:ln>
            <a:solidFill>
              <a:srgbClr val="000000"/>
            </a:solidFill>
            <a:miter lim="800000"/>
            <a:headEnd/>
            <a:tailEnd/>
          </a:ln>
        </p:spPr>
      </p:sp>
      <p:sp>
        <p:nvSpPr>
          <p:cNvPr id="387074" name="Notes Placeholder 2"/>
          <p:cNvSpPr>
            <a:spLocks noGrp="1"/>
          </p:cNvSpPr>
          <p:nvPr>
            <p:ph type="body" idx="1"/>
          </p:nvPr>
        </p:nvSpPr>
        <p:spPr>
          <a:noFill/>
          <a:ln/>
        </p:spPr>
        <p:txBody>
          <a:bodyPr/>
          <a:lstStyle/>
          <a:p>
            <a:pPr eaLnBrk="1" hangingPunct="1">
              <a:lnSpc>
                <a:spcPct val="90000"/>
              </a:lnSpc>
              <a:spcBef>
                <a:spcPct val="0"/>
              </a:spcBef>
            </a:pPr>
            <a:r>
              <a:rPr lang="en-US" b="1" smtClean="0"/>
              <a:t>maintenance and upkeep of privately owned vehicles</a:t>
            </a:r>
            <a:r>
              <a:rPr lang="en-US" smtClean="0"/>
              <a:t>, such as insurance, fuel, tune-ups, lubricants, tires, licenses, and other repairs, even though these vehicles may be used for University business. The employee may, however, be eligible for mileage allowance reimbursement under the University's travel policy </a:t>
            </a:r>
          </a:p>
          <a:p>
            <a:pPr eaLnBrk="1" hangingPunct="1">
              <a:lnSpc>
                <a:spcPct val="90000"/>
              </a:lnSpc>
              <a:spcBef>
                <a:spcPct val="0"/>
              </a:spcBef>
            </a:pPr>
            <a:r>
              <a:rPr lang="en-US" b="1" smtClean="0"/>
              <a:t>purchase of personal gifts (most ignored one by departments)</a:t>
            </a:r>
            <a:r>
              <a:rPr lang="en-US" smtClean="0"/>
              <a:t>, including but not limited to flowers and other gifts expressing sympathy, bereavement, or congratulations to faculty, staff, and students </a:t>
            </a:r>
            <a:r>
              <a:rPr lang="en-US" i="1" smtClean="0"/>
              <a:t>is prohibited, </a:t>
            </a:r>
            <a:r>
              <a:rPr lang="en-US" smtClean="0"/>
              <a:t>unless approved by other University published policy (for example, employee service awards). </a:t>
            </a:r>
          </a:p>
          <a:p>
            <a:pPr eaLnBrk="1" hangingPunct="1">
              <a:lnSpc>
                <a:spcPct val="90000"/>
              </a:lnSpc>
              <a:spcBef>
                <a:spcPct val="0"/>
              </a:spcBef>
            </a:pPr>
            <a:r>
              <a:rPr lang="en-US" smtClean="0"/>
              <a:t>There is one account code for gifts to outside, non-UNM employees - </a:t>
            </a:r>
            <a:r>
              <a:rPr lang="en-US" b="1" smtClean="0"/>
              <a:t>6350</a:t>
            </a:r>
          </a:p>
          <a:p>
            <a:pPr eaLnBrk="1" hangingPunct="1">
              <a:lnSpc>
                <a:spcPct val="90000"/>
              </a:lnSpc>
              <a:spcBef>
                <a:spcPct val="0"/>
              </a:spcBef>
            </a:pPr>
            <a:r>
              <a:rPr lang="en-US" b="1" smtClean="0"/>
              <a:t>purchase holiday decorations </a:t>
            </a:r>
            <a:r>
              <a:rPr lang="en-US" smtClean="0"/>
              <a:t>for University offices and buildings. </a:t>
            </a:r>
          </a:p>
          <a:p>
            <a:pPr eaLnBrk="1" hangingPunct="1">
              <a:lnSpc>
                <a:spcPct val="90000"/>
              </a:lnSpc>
              <a:spcBef>
                <a:spcPct val="0"/>
              </a:spcBef>
            </a:pPr>
            <a:r>
              <a:rPr lang="en-US" b="1" smtClean="0"/>
              <a:t>purchase of office refreshments </a:t>
            </a:r>
            <a:r>
              <a:rPr lang="en-US" smtClean="0"/>
              <a:t>(including coffee makers, food and beverages)</a:t>
            </a:r>
            <a:r>
              <a:rPr lang="en-US" b="1" i="1" smtClean="0"/>
              <a:t> </a:t>
            </a:r>
            <a:r>
              <a:rPr lang="en-US" i="1" smtClean="0"/>
              <a:t>is prohibited, </a:t>
            </a:r>
            <a:r>
              <a:rPr lang="en-US" smtClean="0"/>
              <a:t>except when the refreshments are to be consumed primarily by guests of the University or at business meetings.</a:t>
            </a:r>
          </a:p>
          <a:p>
            <a:pPr eaLnBrk="1" hangingPunct="1">
              <a:lnSpc>
                <a:spcPct val="90000"/>
              </a:lnSpc>
              <a:spcBef>
                <a:spcPct val="0"/>
              </a:spcBef>
            </a:pPr>
            <a:r>
              <a:rPr lang="en-US" smtClean="0"/>
              <a:t> </a:t>
            </a:r>
            <a:r>
              <a:rPr lang="en-US" b="1" smtClean="0"/>
              <a:t>Entertainment of University employees </a:t>
            </a:r>
            <a:r>
              <a:rPr lang="en-US" smtClean="0"/>
              <a:t>(for example, meal expenses), other than pursuant to the University's travel policy, </a:t>
            </a:r>
            <a:r>
              <a:rPr lang="en-US" i="1" smtClean="0"/>
              <a:t>is prohibited.</a:t>
            </a:r>
            <a:r>
              <a:rPr lang="en-US" smtClean="0"/>
              <a:t> Exemptions are allowed when the function is a hospitality event that includes both University employees and invited guests of the University. </a:t>
            </a:r>
          </a:p>
          <a:p>
            <a:pPr eaLnBrk="1" hangingPunct="1">
              <a:lnSpc>
                <a:spcPct val="90000"/>
              </a:lnSpc>
              <a:spcBef>
                <a:spcPct val="0"/>
              </a:spcBef>
            </a:pPr>
            <a:r>
              <a:rPr lang="en-US" smtClean="0"/>
              <a:t>In accordance with Internal Revenue Service (IRS) regulations, all requests for reimbursement of hospitality expenditures or requests for payment of invoices must be accompanied by a list of the individuals attending the function. For functions attended by more than twenty (20) people or open to the public, a description of the function and definition of the guests invited is sufficient. </a:t>
            </a:r>
          </a:p>
          <a:p>
            <a:pPr eaLnBrk="1" hangingPunct="1">
              <a:lnSpc>
                <a:spcPct val="90000"/>
              </a:lnSpc>
              <a:spcBef>
                <a:spcPct val="0"/>
              </a:spcBef>
            </a:pPr>
            <a:r>
              <a:rPr lang="en-US" b="1" smtClean="0"/>
              <a:t>purchase of alcoholic beverages </a:t>
            </a:r>
            <a:r>
              <a:rPr lang="en-US" smtClean="0"/>
              <a:t>except when incurred in the performance of University business such as a hospitality event for guests of the University. When alcoholic beverages are served on campus, the function must be approved, in advance in writing by the President. </a:t>
            </a:r>
            <a:r>
              <a:rPr lang="en-US" i="1" smtClean="0"/>
              <a:t>Payment or reimbursement for the purchase of alcoholic beverages shall not be made from Instruction &amp; General appropriated funds or Contract and Grant funds. </a:t>
            </a:r>
            <a:r>
              <a:rPr lang="en-US" smtClean="0"/>
              <a:t>When alcoholic beverages are served on campus, University restrictions on location and student participation must be complied with. </a:t>
            </a:r>
          </a:p>
          <a:p>
            <a:pPr eaLnBrk="1" hangingPunct="1">
              <a:lnSpc>
                <a:spcPct val="90000"/>
              </a:lnSpc>
              <a:spcBef>
                <a:spcPct val="0"/>
              </a:spcBef>
            </a:pPr>
            <a:r>
              <a:rPr lang="en-US" b="1" smtClean="0"/>
              <a:t>purchase of insurance coverage</a:t>
            </a:r>
            <a:r>
              <a:rPr lang="en-US" smtClean="0"/>
              <a:t> which replicates University insurance (for example, risk management coverage of University equipment) </a:t>
            </a:r>
            <a:r>
              <a:rPr lang="en-US" i="1" smtClean="0"/>
              <a:t>is prohibited.</a:t>
            </a:r>
            <a:r>
              <a:rPr lang="en-US" smtClean="0"/>
              <a:t> </a:t>
            </a:r>
          </a:p>
          <a:p>
            <a:pPr eaLnBrk="1" hangingPunct="1">
              <a:lnSpc>
                <a:spcPct val="90000"/>
              </a:lnSpc>
              <a:spcBef>
                <a:spcPct val="0"/>
              </a:spcBef>
            </a:pPr>
            <a:endParaRPr lang="en-US" smtClean="0"/>
          </a:p>
        </p:txBody>
      </p:sp>
      <p:sp>
        <p:nvSpPr>
          <p:cNvPr id="387075" name="Slide Number Placeholder 3"/>
          <p:cNvSpPr>
            <a:spLocks noGrp="1"/>
          </p:cNvSpPr>
          <p:nvPr>
            <p:ph type="sldNum" sz="quarter" idx="5"/>
          </p:nvPr>
        </p:nvSpPr>
        <p:spPr>
          <a:noFill/>
        </p:spPr>
        <p:txBody>
          <a:bodyPr/>
          <a:lstStyle/>
          <a:p>
            <a:fld id="{83B1A43E-7497-44C6-86DC-300798A17949}"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a:noFill/>
          <a:ln/>
        </p:spPr>
        <p:txBody>
          <a:bodyPr/>
          <a:lstStyle/>
          <a:p>
            <a:endParaRPr lang="en-US" sz="1400" smtClean="0"/>
          </a:p>
        </p:txBody>
      </p:sp>
      <p:sp>
        <p:nvSpPr>
          <p:cNvPr id="23555" name="Slide Number Placeholder 3"/>
          <p:cNvSpPr>
            <a:spLocks noGrp="1"/>
          </p:cNvSpPr>
          <p:nvPr>
            <p:ph type="sldNum" sz="quarter" idx="5"/>
          </p:nvPr>
        </p:nvSpPr>
        <p:spPr>
          <a:noFill/>
        </p:spPr>
        <p:txBody>
          <a:bodyPr/>
          <a:lstStyle/>
          <a:p>
            <a:fld id="{9C2875AE-994B-40A0-9BE1-34DE08FCA28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1" name="Slide Image Placeholder 1"/>
          <p:cNvSpPr>
            <a:spLocks noGrp="1" noRot="1" noChangeAspect="1" noTextEdit="1"/>
          </p:cNvSpPr>
          <p:nvPr>
            <p:ph type="sldImg"/>
          </p:nvPr>
        </p:nvSpPr>
        <p:spPr bwMode="auto">
          <a:noFill/>
          <a:ln>
            <a:solidFill>
              <a:srgbClr val="000000"/>
            </a:solidFill>
            <a:miter lim="800000"/>
            <a:headEnd/>
            <a:tailEnd/>
          </a:ln>
        </p:spPr>
      </p:sp>
      <p:sp>
        <p:nvSpPr>
          <p:cNvPr id="389122" name="Notes Placeholder 2"/>
          <p:cNvSpPr>
            <a:spLocks noGrp="1"/>
          </p:cNvSpPr>
          <p:nvPr>
            <p:ph type="body" idx="1"/>
          </p:nvPr>
        </p:nvSpPr>
        <p:spPr>
          <a:noFill/>
          <a:ln/>
        </p:spPr>
        <p:txBody>
          <a:bodyPr/>
          <a:lstStyle/>
          <a:p>
            <a:pPr eaLnBrk="1" hangingPunct="1">
              <a:spcBef>
                <a:spcPct val="0"/>
              </a:spcBef>
            </a:pPr>
            <a:r>
              <a:rPr lang="en-US" smtClean="0"/>
              <a:t>The requisition must include a detailed description of the purpose or function of the service (scope of services). The appropriate accounting office must approve the request and the Purchasing Department must issue a Purchase Order before an independent contractor may be engaged. The University Counsel's Office must approve the purchase of legal services. These approvals are necessary to ensure compliance with IRS regulations, the State Procurement Code, and other laws. </a:t>
            </a:r>
          </a:p>
        </p:txBody>
      </p:sp>
      <p:sp>
        <p:nvSpPr>
          <p:cNvPr id="38912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7F928988-324B-46C1-8EF0-0599818A4C3E}" type="slidenum">
              <a:rPr lang="en-US" sz="1200">
                <a:latin typeface="Calibri" pitchFamily="34" charset="0"/>
              </a:rPr>
              <a:pPr algn="r" defTabSz="933450"/>
              <a:t>23</a:t>
            </a:fld>
            <a:endParaRPr lang="en-US" sz="12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69" name="Slide Image Placeholder 1"/>
          <p:cNvSpPr>
            <a:spLocks noGrp="1" noRot="1" noChangeAspect="1" noTextEdit="1"/>
          </p:cNvSpPr>
          <p:nvPr>
            <p:ph type="sldImg"/>
          </p:nvPr>
        </p:nvSpPr>
        <p:spPr bwMode="auto">
          <a:noFill/>
          <a:ln>
            <a:solidFill>
              <a:srgbClr val="000000"/>
            </a:solidFill>
            <a:miter lim="800000"/>
            <a:headEnd/>
            <a:tailEnd/>
          </a:ln>
        </p:spPr>
      </p:sp>
      <p:sp>
        <p:nvSpPr>
          <p:cNvPr id="391170" name="Notes Placeholder 2"/>
          <p:cNvSpPr>
            <a:spLocks noGrp="1"/>
          </p:cNvSpPr>
          <p:nvPr>
            <p:ph type="body" idx="1"/>
          </p:nvPr>
        </p:nvSpPr>
        <p:spPr>
          <a:noFill/>
          <a:ln/>
        </p:spPr>
        <p:txBody>
          <a:bodyPr/>
          <a:lstStyle/>
          <a:p>
            <a:pPr eaLnBrk="1" hangingPunct="1">
              <a:spcBef>
                <a:spcPct val="0"/>
              </a:spcBef>
            </a:pPr>
            <a:r>
              <a:rPr lang="en-US" smtClean="0"/>
              <a:t>The requisition must include a detailed description of the purpose or function of the service (scope of services). The appropriate accounting office must approve the request and the Purchasing Department must issue a Purchase Order before an independent contractor may be engaged. The University Counsel's Office must approve the purchase of legal services. These approvals are necessary to ensure compliance with IRS regulations, the State Procurement Code, and other laws. </a:t>
            </a:r>
          </a:p>
        </p:txBody>
      </p:sp>
      <p:sp>
        <p:nvSpPr>
          <p:cNvPr id="39117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165D6879-7281-4F19-B074-F9B613DCEEB2}" type="slidenum">
              <a:rPr lang="en-US" sz="1200">
                <a:latin typeface="Calibri" pitchFamily="34" charset="0"/>
              </a:rPr>
              <a:pPr algn="r" defTabSz="933450"/>
              <a:t>24</a:t>
            </a:fld>
            <a:endParaRPr lang="en-US" sz="12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Slide Image Placeholder 1"/>
          <p:cNvSpPr>
            <a:spLocks noGrp="1" noRot="1" noChangeAspect="1" noTextEdit="1"/>
          </p:cNvSpPr>
          <p:nvPr>
            <p:ph type="sldImg"/>
          </p:nvPr>
        </p:nvSpPr>
        <p:spPr bwMode="auto">
          <a:noFill/>
          <a:ln>
            <a:solidFill>
              <a:srgbClr val="000000"/>
            </a:solidFill>
            <a:miter lim="800000"/>
            <a:headEnd/>
            <a:tailEnd/>
          </a:ln>
        </p:spPr>
      </p:sp>
      <p:sp>
        <p:nvSpPr>
          <p:cNvPr id="393218" name="Notes Placeholder 2"/>
          <p:cNvSpPr>
            <a:spLocks noGrp="1"/>
          </p:cNvSpPr>
          <p:nvPr>
            <p:ph type="body" idx="1"/>
          </p:nvPr>
        </p:nvSpPr>
        <p:spPr>
          <a:noFill/>
          <a:ln/>
        </p:spPr>
        <p:txBody>
          <a:bodyPr/>
          <a:lstStyle/>
          <a:p>
            <a:pPr eaLnBrk="1" hangingPunct="1">
              <a:spcBef>
                <a:spcPct val="0"/>
              </a:spcBef>
            </a:pPr>
            <a:endParaRPr lang="en-US" sz="1400" smtClean="0"/>
          </a:p>
          <a:p>
            <a:pPr eaLnBrk="1" hangingPunct="1">
              <a:spcBef>
                <a:spcPct val="0"/>
              </a:spcBef>
            </a:pPr>
            <a:endParaRPr lang="en-US" sz="1400" smtClean="0"/>
          </a:p>
          <a:p>
            <a:pPr eaLnBrk="1" hangingPunct="1">
              <a:spcBef>
                <a:spcPct val="0"/>
              </a:spcBef>
            </a:pPr>
            <a:r>
              <a:rPr lang="en-US" sz="1400" smtClean="0"/>
              <a:t>“F&amp;A” stands for “Facilities and Administrative”.  The University is required to separately track  “F&amp;A Excludable” expenses for accounting purposes.  Facilities and Administrative expenses are those expenses that, while allowed by UNM Policy, are not allowed as an expense when UNM calculates Federal Facilities &amp; Administrative rates every 4 years.  UNM must segregate these expenses so they can be removed from the Facilities &amp; Administrative calculations when this rate is calculated.</a:t>
            </a:r>
          </a:p>
          <a:p>
            <a:pPr eaLnBrk="1" hangingPunct="1">
              <a:spcBef>
                <a:spcPct val="0"/>
              </a:spcBef>
            </a:pPr>
            <a:endParaRPr lang="en-US" sz="1400" smtClean="0"/>
          </a:p>
          <a:p>
            <a:pPr eaLnBrk="1" hangingPunct="1">
              <a:spcBef>
                <a:spcPct val="0"/>
              </a:spcBef>
            </a:pPr>
            <a:r>
              <a:rPr lang="en-US" sz="1400" smtClean="0"/>
              <a:t> </a:t>
            </a:r>
          </a:p>
          <a:p>
            <a:pPr eaLnBrk="1" hangingPunct="1">
              <a:spcBef>
                <a:spcPct val="0"/>
              </a:spcBef>
            </a:pPr>
            <a:r>
              <a:rPr lang="en-US" sz="1400" smtClean="0"/>
              <a:t>F&amp;A Excludable expenses are included in your F&amp;A calculation.  </a:t>
            </a:r>
            <a:r>
              <a:rPr lang="en-US" sz="1400" b="1" smtClean="0"/>
              <a:t>You will pay F&amp;A expense on your F&amp;A Excludable expenses</a:t>
            </a:r>
            <a:r>
              <a:rPr lang="en-US" sz="1400" smtClean="0"/>
              <a:t>.</a:t>
            </a:r>
          </a:p>
          <a:p>
            <a:pPr eaLnBrk="1" hangingPunct="1">
              <a:spcBef>
                <a:spcPct val="0"/>
              </a:spcBef>
            </a:pPr>
            <a:r>
              <a:rPr lang="en-US" sz="1400" smtClean="0"/>
              <a:t> </a:t>
            </a:r>
          </a:p>
          <a:p>
            <a:pPr eaLnBrk="1" hangingPunct="1">
              <a:spcBef>
                <a:spcPct val="0"/>
              </a:spcBef>
            </a:pPr>
            <a:r>
              <a:rPr lang="en-US" sz="1400" smtClean="0"/>
              <a:t> Expenditures that are allowable by UNM Policy but are solely a promotional are F&amp;A Excludable. [See Federal Circular A-21 for a more detailed explanation]  If you are unsure whether an item is F&amp;A Excludable, call your accountant or fiscal monitor and ask.  </a:t>
            </a:r>
          </a:p>
          <a:p>
            <a:pPr eaLnBrk="1" hangingPunct="1">
              <a:spcBef>
                <a:spcPct val="0"/>
              </a:spcBef>
            </a:pPr>
            <a:endParaRPr lang="en-US" sz="1400" smtClean="0"/>
          </a:p>
        </p:txBody>
      </p:sp>
      <p:sp>
        <p:nvSpPr>
          <p:cNvPr id="393219" name="Slide Number Placeholder 3"/>
          <p:cNvSpPr>
            <a:spLocks noGrp="1"/>
          </p:cNvSpPr>
          <p:nvPr>
            <p:ph type="sldNum" sz="quarter" idx="5"/>
          </p:nvPr>
        </p:nvSpPr>
        <p:spPr>
          <a:noFill/>
        </p:spPr>
        <p:txBody>
          <a:bodyPr/>
          <a:lstStyle/>
          <a:p>
            <a:fld id="{4C8071A3-0373-449E-9682-19E93321007F}"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5" name="Slide Image Placeholder 1"/>
          <p:cNvSpPr>
            <a:spLocks noGrp="1" noRot="1" noChangeAspect="1" noTextEdit="1"/>
          </p:cNvSpPr>
          <p:nvPr>
            <p:ph type="sldImg"/>
          </p:nvPr>
        </p:nvSpPr>
        <p:spPr bwMode="auto">
          <a:noFill/>
          <a:ln>
            <a:solidFill>
              <a:srgbClr val="000000"/>
            </a:solidFill>
            <a:miter lim="800000"/>
            <a:headEnd/>
            <a:tailEnd/>
          </a:ln>
        </p:spPr>
      </p:sp>
      <p:sp>
        <p:nvSpPr>
          <p:cNvPr id="395266" name="Notes Placeholder 2"/>
          <p:cNvSpPr>
            <a:spLocks noGrp="1"/>
          </p:cNvSpPr>
          <p:nvPr>
            <p:ph type="body" idx="1"/>
          </p:nvPr>
        </p:nvSpPr>
        <p:spPr>
          <a:noFill/>
          <a:ln/>
        </p:spPr>
        <p:txBody>
          <a:bodyPr/>
          <a:lstStyle/>
          <a:p>
            <a:pPr eaLnBrk="1" hangingPunct="1">
              <a:spcBef>
                <a:spcPct val="0"/>
              </a:spcBef>
            </a:pPr>
            <a:r>
              <a:rPr lang="en-US" sz="1800" smtClean="0"/>
              <a:t>Please refer to UNM Business policy 2180 – Foreign Nationals</a:t>
            </a:r>
          </a:p>
        </p:txBody>
      </p:sp>
      <p:sp>
        <p:nvSpPr>
          <p:cNvPr id="395267" name="Slide Number Placeholder 3"/>
          <p:cNvSpPr>
            <a:spLocks noGrp="1"/>
          </p:cNvSpPr>
          <p:nvPr>
            <p:ph type="sldNum" sz="quarter" idx="5"/>
          </p:nvPr>
        </p:nvSpPr>
        <p:spPr>
          <a:noFill/>
        </p:spPr>
        <p:txBody>
          <a:bodyPr/>
          <a:lstStyle/>
          <a:p>
            <a:fld id="{2DDBE3DE-37DC-44F6-9F08-A7150C23EBA8}"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Slide Image Placeholder 1"/>
          <p:cNvSpPr>
            <a:spLocks noGrp="1" noRot="1" noChangeAspect="1" noTextEdit="1"/>
          </p:cNvSpPr>
          <p:nvPr>
            <p:ph type="sldImg"/>
          </p:nvPr>
        </p:nvSpPr>
        <p:spPr bwMode="auto">
          <a:noFill/>
          <a:ln>
            <a:solidFill>
              <a:srgbClr val="000000"/>
            </a:solidFill>
            <a:miter lim="800000"/>
            <a:headEnd/>
            <a:tailEnd/>
          </a:ln>
        </p:spPr>
      </p:sp>
      <p:sp>
        <p:nvSpPr>
          <p:cNvPr id="397314" name="Notes Placeholder 2"/>
          <p:cNvSpPr>
            <a:spLocks noGrp="1"/>
          </p:cNvSpPr>
          <p:nvPr>
            <p:ph type="body" idx="1"/>
          </p:nvPr>
        </p:nvSpPr>
        <p:spPr>
          <a:noFill/>
          <a:ln/>
        </p:spPr>
        <p:txBody>
          <a:bodyPr/>
          <a:lstStyle/>
          <a:p>
            <a:pPr eaLnBrk="1" hangingPunct="1">
              <a:spcBef>
                <a:spcPct val="0"/>
              </a:spcBef>
            </a:pPr>
            <a:r>
              <a:rPr lang="en-US" sz="1400" smtClean="0"/>
              <a:t>Write this down in your notes:</a:t>
            </a:r>
          </a:p>
          <a:p>
            <a:pPr eaLnBrk="1" hangingPunct="1">
              <a:spcBef>
                <a:spcPct val="0"/>
              </a:spcBef>
            </a:pPr>
            <a:endParaRPr lang="en-US" sz="1400" smtClean="0"/>
          </a:p>
          <a:p>
            <a:pPr eaLnBrk="1" hangingPunct="1">
              <a:spcBef>
                <a:spcPct val="0"/>
              </a:spcBef>
            </a:pPr>
            <a:r>
              <a:rPr lang="en-US" sz="1400" smtClean="0"/>
              <a:t>If one of these account codes is used for a foreign national person (has the word “Foreign” in the account title),</a:t>
            </a:r>
          </a:p>
          <a:p>
            <a:pPr eaLnBrk="1" hangingPunct="1">
              <a:spcBef>
                <a:spcPct val="0"/>
              </a:spcBef>
            </a:pPr>
            <a:r>
              <a:rPr lang="en-US" sz="1400" smtClean="0"/>
              <a:t>then the routing process should be:</a:t>
            </a:r>
          </a:p>
          <a:p>
            <a:pPr eaLnBrk="1" hangingPunct="1">
              <a:spcBef>
                <a:spcPct val="0"/>
              </a:spcBef>
              <a:buFontTx/>
              <a:buChar char="•"/>
            </a:pPr>
            <a:r>
              <a:rPr lang="en-US" sz="1400" smtClean="0"/>
              <a:t>Get department signatures as indicated on the form</a:t>
            </a:r>
          </a:p>
          <a:p>
            <a:pPr eaLnBrk="1" hangingPunct="1">
              <a:spcBef>
                <a:spcPct val="0"/>
              </a:spcBef>
              <a:buFontTx/>
              <a:buChar char="•"/>
            </a:pPr>
            <a:r>
              <a:rPr lang="en-US" sz="1400" smtClean="0"/>
              <a:t>Send the DPI/backup documentation to Banking and Taxation, MSC 01 1280</a:t>
            </a:r>
          </a:p>
          <a:p>
            <a:pPr eaLnBrk="1" hangingPunct="1">
              <a:spcBef>
                <a:spcPct val="0"/>
              </a:spcBef>
              <a:buFontTx/>
              <a:buChar char="•"/>
            </a:pPr>
            <a:r>
              <a:rPr lang="en-US" sz="1400" smtClean="0"/>
              <a:t>Banking and Taxation will then send the DPI to the FSD</a:t>
            </a:r>
          </a:p>
          <a:p>
            <a:pPr eaLnBrk="1" hangingPunct="1">
              <a:spcBef>
                <a:spcPct val="0"/>
              </a:spcBef>
              <a:buFontTx/>
              <a:buChar char="•"/>
            </a:pPr>
            <a:endParaRPr lang="en-US" sz="1400" smtClean="0"/>
          </a:p>
        </p:txBody>
      </p:sp>
      <p:sp>
        <p:nvSpPr>
          <p:cNvPr id="397315" name="Slide Number Placeholder 3"/>
          <p:cNvSpPr>
            <a:spLocks noGrp="1"/>
          </p:cNvSpPr>
          <p:nvPr>
            <p:ph type="sldNum" sz="quarter" idx="5"/>
          </p:nvPr>
        </p:nvSpPr>
        <p:spPr>
          <a:noFill/>
        </p:spPr>
        <p:txBody>
          <a:bodyPr/>
          <a:lstStyle/>
          <a:p>
            <a:fld id="{205B8136-6BF3-4044-ADB9-EA9AC7FFFD5D}" type="slidenum">
              <a:rPr lang="en-US" smtClean="0"/>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Slide Image Placeholder 1"/>
          <p:cNvSpPr>
            <a:spLocks noGrp="1" noRot="1" noChangeAspect="1" noTextEdit="1"/>
          </p:cNvSpPr>
          <p:nvPr>
            <p:ph type="sldImg"/>
          </p:nvPr>
        </p:nvSpPr>
        <p:spPr bwMode="auto">
          <a:noFill/>
          <a:ln>
            <a:solidFill>
              <a:srgbClr val="000000"/>
            </a:solidFill>
            <a:miter lim="800000"/>
            <a:headEnd/>
            <a:tailEnd/>
          </a:ln>
        </p:spPr>
      </p:sp>
      <p:sp>
        <p:nvSpPr>
          <p:cNvPr id="399362" name="Notes Placeholder 2"/>
          <p:cNvSpPr>
            <a:spLocks noGrp="1"/>
          </p:cNvSpPr>
          <p:nvPr>
            <p:ph type="body" idx="1"/>
          </p:nvPr>
        </p:nvSpPr>
        <p:spPr>
          <a:noFill/>
          <a:ln/>
        </p:spPr>
        <p:txBody>
          <a:bodyPr/>
          <a:lstStyle/>
          <a:p>
            <a:pPr eaLnBrk="1" hangingPunct="1">
              <a:spcBef>
                <a:spcPct val="0"/>
              </a:spcBef>
            </a:pPr>
            <a:r>
              <a:rPr lang="en-US" sz="1400" smtClean="0"/>
              <a:t>Another area where no account code variation is allowed is with New Employee Relocation Expense.  There are tax consequences to these transactions, and they must be kept together in account 38L0.</a:t>
            </a:r>
          </a:p>
          <a:p>
            <a:pPr eaLnBrk="1" hangingPunct="1">
              <a:spcBef>
                <a:spcPct val="0"/>
              </a:spcBef>
            </a:pPr>
            <a:endParaRPr lang="en-US" sz="1400" smtClean="0"/>
          </a:p>
          <a:p>
            <a:pPr eaLnBrk="1" hangingPunct="1">
              <a:spcBef>
                <a:spcPct val="0"/>
              </a:spcBef>
            </a:pPr>
            <a:r>
              <a:rPr lang="en-US" sz="1400" smtClean="0"/>
              <a:t>Do not use moving expense when moving furniture/equipment from one building/room to another. That is a service.</a:t>
            </a:r>
          </a:p>
          <a:p>
            <a:pPr eaLnBrk="1" hangingPunct="1">
              <a:spcBef>
                <a:spcPct val="0"/>
              </a:spcBef>
            </a:pPr>
            <a:endParaRPr lang="en-US" sz="1400" smtClean="0"/>
          </a:p>
          <a:p>
            <a:pPr eaLnBrk="1" hangingPunct="1">
              <a:spcBef>
                <a:spcPct val="0"/>
              </a:spcBef>
            </a:pPr>
            <a:r>
              <a:rPr lang="en-US" sz="1600" smtClean="0">
                <a:solidFill>
                  <a:srgbClr val="FF0000"/>
                </a:solidFill>
              </a:rPr>
              <a:t>Expenses must be categorized appropriately so that they may be analyzed per IRS requirements</a:t>
            </a:r>
          </a:p>
        </p:txBody>
      </p:sp>
      <p:sp>
        <p:nvSpPr>
          <p:cNvPr id="399363" name="Slide Number Placeholder 3"/>
          <p:cNvSpPr>
            <a:spLocks noGrp="1"/>
          </p:cNvSpPr>
          <p:nvPr>
            <p:ph type="sldNum" sz="quarter" idx="5"/>
          </p:nvPr>
        </p:nvSpPr>
        <p:spPr>
          <a:noFill/>
        </p:spPr>
        <p:txBody>
          <a:bodyPr/>
          <a:lstStyle/>
          <a:p>
            <a:fld id="{771EB8A0-A55A-4A18-97F4-2858DFFBC13D}" type="slidenum">
              <a:rPr lang="en-US" smtClean="0"/>
              <a:pPr/>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Slide Image Placeholder 1"/>
          <p:cNvSpPr>
            <a:spLocks noGrp="1" noRot="1" noChangeAspect="1" noTextEdit="1"/>
          </p:cNvSpPr>
          <p:nvPr>
            <p:ph type="sldImg"/>
          </p:nvPr>
        </p:nvSpPr>
        <p:spPr bwMode="auto">
          <a:noFill/>
          <a:ln>
            <a:solidFill>
              <a:srgbClr val="000000"/>
            </a:solidFill>
            <a:miter lim="800000"/>
            <a:headEnd/>
            <a:tailEnd/>
          </a:ln>
        </p:spPr>
      </p:sp>
      <p:sp>
        <p:nvSpPr>
          <p:cNvPr id="401410" name="Notes Placeholder 2"/>
          <p:cNvSpPr>
            <a:spLocks noGrp="1"/>
          </p:cNvSpPr>
          <p:nvPr>
            <p:ph type="body" idx="1"/>
          </p:nvPr>
        </p:nvSpPr>
        <p:spPr>
          <a:noFill/>
          <a:ln/>
        </p:spPr>
        <p:txBody>
          <a:bodyPr/>
          <a:lstStyle/>
          <a:p>
            <a:pPr eaLnBrk="1" hangingPunct="1">
              <a:spcBef>
                <a:spcPct val="0"/>
              </a:spcBef>
            </a:pPr>
            <a:r>
              <a:rPr lang="en-US" sz="1400" smtClean="0"/>
              <a:t>Food expense belongs in one of these accounts.</a:t>
            </a:r>
          </a:p>
          <a:p>
            <a:pPr eaLnBrk="1" hangingPunct="1">
              <a:spcBef>
                <a:spcPct val="0"/>
              </a:spcBef>
            </a:pPr>
            <a:endParaRPr lang="en-US" sz="1400" smtClean="0"/>
          </a:p>
        </p:txBody>
      </p:sp>
      <p:sp>
        <p:nvSpPr>
          <p:cNvPr id="401411" name="Slide Number Placeholder 3"/>
          <p:cNvSpPr>
            <a:spLocks noGrp="1"/>
          </p:cNvSpPr>
          <p:nvPr>
            <p:ph type="sldNum" sz="quarter" idx="5"/>
          </p:nvPr>
        </p:nvSpPr>
        <p:spPr>
          <a:noFill/>
        </p:spPr>
        <p:txBody>
          <a:bodyPr/>
          <a:lstStyle/>
          <a:p>
            <a:fld id="{CE5F5E01-BCEF-447D-946C-D0591BA42592}" type="slidenum">
              <a:rPr lang="en-US" smtClean="0"/>
              <a:pPr/>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Slide Image Placeholder 1"/>
          <p:cNvSpPr>
            <a:spLocks noGrp="1" noRot="1" noChangeAspect="1" noTextEdit="1"/>
          </p:cNvSpPr>
          <p:nvPr>
            <p:ph type="sldImg"/>
          </p:nvPr>
        </p:nvSpPr>
        <p:spPr bwMode="auto">
          <a:noFill/>
          <a:ln>
            <a:solidFill>
              <a:srgbClr val="000000"/>
            </a:solidFill>
            <a:miter lim="800000"/>
            <a:headEnd/>
            <a:tailEnd/>
          </a:ln>
        </p:spPr>
      </p:sp>
      <p:sp>
        <p:nvSpPr>
          <p:cNvPr id="403458" name="Notes Placeholder 2"/>
          <p:cNvSpPr>
            <a:spLocks noGrp="1"/>
          </p:cNvSpPr>
          <p:nvPr>
            <p:ph type="body" idx="1"/>
          </p:nvPr>
        </p:nvSpPr>
        <p:spPr>
          <a:noFill/>
          <a:ln/>
        </p:spPr>
        <p:txBody>
          <a:bodyPr/>
          <a:lstStyle/>
          <a:p>
            <a:pPr eaLnBrk="1" hangingPunct="1">
              <a:spcBef>
                <a:spcPct val="0"/>
              </a:spcBef>
            </a:pPr>
            <a:r>
              <a:rPr lang="en-US" sz="1600" smtClean="0"/>
              <a:t>We look at these type of business meal meetings very carefully.</a:t>
            </a:r>
          </a:p>
          <a:p>
            <a:pPr eaLnBrk="1" hangingPunct="1">
              <a:spcBef>
                <a:spcPct val="0"/>
              </a:spcBef>
            </a:pPr>
            <a:endParaRPr lang="en-US" sz="1600" smtClean="0"/>
          </a:p>
          <a:p>
            <a:pPr eaLnBrk="1" hangingPunct="1">
              <a:spcBef>
                <a:spcPct val="0"/>
              </a:spcBef>
            </a:pPr>
            <a:r>
              <a:rPr lang="en-US" sz="1600" smtClean="0"/>
              <a:t>Especially the type of meeting &amp; length to determine if it is incidental.</a:t>
            </a:r>
          </a:p>
          <a:p>
            <a:pPr eaLnBrk="1" hangingPunct="1">
              <a:spcBef>
                <a:spcPct val="0"/>
              </a:spcBef>
            </a:pPr>
            <a:endParaRPr lang="en-US" sz="1600" smtClean="0"/>
          </a:p>
          <a:p>
            <a:pPr eaLnBrk="1" hangingPunct="1">
              <a:spcBef>
                <a:spcPct val="0"/>
              </a:spcBef>
            </a:pPr>
            <a:r>
              <a:rPr lang="en-US" sz="1600" smtClean="0"/>
              <a:t>Who attended? UNM employees? Guests?</a:t>
            </a:r>
          </a:p>
          <a:p>
            <a:pPr eaLnBrk="1" hangingPunct="1">
              <a:spcBef>
                <a:spcPct val="0"/>
              </a:spcBef>
            </a:pPr>
            <a:r>
              <a:rPr lang="en-US" sz="1600" smtClean="0"/>
              <a:t>There should be an agenda.</a:t>
            </a:r>
          </a:p>
          <a:p>
            <a:pPr eaLnBrk="1" hangingPunct="1">
              <a:spcBef>
                <a:spcPct val="0"/>
              </a:spcBef>
            </a:pPr>
            <a:endParaRPr lang="en-US" sz="1600" smtClean="0"/>
          </a:p>
          <a:p>
            <a:pPr eaLnBrk="1" hangingPunct="1">
              <a:spcBef>
                <a:spcPct val="0"/>
              </a:spcBef>
            </a:pPr>
            <a:r>
              <a:rPr lang="en-US" smtClean="0"/>
              <a:t>≤</a:t>
            </a:r>
          </a:p>
        </p:txBody>
      </p:sp>
      <p:sp>
        <p:nvSpPr>
          <p:cNvPr id="403459" name="Slide Number Placeholder 3"/>
          <p:cNvSpPr>
            <a:spLocks noGrp="1"/>
          </p:cNvSpPr>
          <p:nvPr>
            <p:ph type="sldNum" sz="quarter" idx="5"/>
          </p:nvPr>
        </p:nvSpPr>
        <p:spPr>
          <a:noFill/>
        </p:spPr>
        <p:txBody>
          <a:bodyPr/>
          <a:lstStyle/>
          <a:p>
            <a:fld id="{0B2EF1A5-D62F-43AE-808C-A092884624C9}" type="slidenum">
              <a:rPr lang="en-US" smtClean="0"/>
              <a:pPr/>
              <a:t>30</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Slide Image Placeholder 1"/>
          <p:cNvSpPr>
            <a:spLocks noGrp="1" noRot="1" noChangeAspect="1" noTextEdit="1"/>
          </p:cNvSpPr>
          <p:nvPr>
            <p:ph type="sldImg"/>
          </p:nvPr>
        </p:nvSpPr>
        <p:spPr bwMode="auto">
          <a:noFill/>
          <a:ln>
            <a:solidFill>
              <a:srgbClr val="000000"/>
            </a:solidFill>
            <a:miter lim="800000"/>
            <a:headEnd/>
            <a:tailEnd/>
          </a:ln>
        </p:spPr>
      </p:sp>
      <p:sp>
        <p:nvSpPr>
          <p:cNvPr id="405506" name="Notes Placeholder 2"/>
          <p:cNvSpPr>
            <a:spLocks noGrp="1"/>
          </p:cNvSpPr>
          <p:nvPr>
            <p:ph type="body" idx="1"/>
          </p:nvPr>
        </p:nvSpPr>
        <p:spPr>
          <a:noFill/>
          <a:ln/>
        </p:spPr>
        <p:txBody>
          <a:bodyPr/>
          <a:lstStyle/>
          <a:p>
            <a:pPr eaLnBrk="1" hangingPunct="1">
              <a:spcBef>
                <a:spcPct val="0"/>
              </a:spcBef>
            </a:pPr>
            <a:r>
              <a:rPr lang="en-US" sz="1600" smtClean="0"/>
              <a:t>Examples: </a:t>
            </a:r>
          </a:p>
          <a:p>
            <a:pPr eaLnBrk="1" hangingPunct="1">
              <a:spcBef>
                <a:spcPct val="0"/>
              </a:spcBef>
              <a:buFontTx/>
              <a:buChar char="•"/>
            </a:pPr>
            <a:r>
              <a:rPr lang="en-US" sz="1600" smtClean="0"/>
              <a:t>refreshments for staff (or students) during a day-long retreat, conference, or training session</a:t>
            </a:r>
          </a:p>
          <a:p>
            <a:pPr eaLnBrk="1" hangingPunct="1">
              <a:spcBef>
                <a:spcPct val="0"/>
              </a:spcBef>
              <a:buFontTx/>
              <a:buChar char="•"/>
            </a:pPr>
            <a:r>
              <a:rPr lang="en-US" sz="1600" smtClean="0"/>
              <a:t>a meal with a guest speaker</a:t>
            </a:r>
          </a:p>
          <a:p>
            <a:pPr eaLnBrk="1" hangingPunct="1">
              <a:spcBef>
                <a:spcPct val="0"/>
              </a:spcBef>
              <a:buFontTx/>
              <a:buChar char="•"/>
            </a:pPr>
            <a:r>
              <a:rPr lang="en-US" sz="1600" smtClean="0"/>
              <a:t>or snacks for volunteers at Popejoy events. </a:t>
            </a:r>
          </a:p>
        </p:txBody>
      </p:sp>
      <p:sp>
        <p:nvSpPr>
          <p:cNvPr id="405507" name="Slide Number Placeholder 3"/>
          <p:cNvSpPr>
            <a:spLocks noGrp="1"/>
          </p:cNvSpPr>
          <p:nvPr>
            <p:ph type="sldNum" sz="quarter" idx="5"/>
          </p:nvPr>
        </p:nvSpPr>
        <p:spPr>
          <a:noFill/>
        </p:spPr>
        <p:txBody>
          <a:bodyPr/>
          <a:lstStyle/>
          <a:p>
            <a:fld id="{D5E24115-60CF-4F2F-86F2-004A7DBD52B8}" type="slidenum">
              <a:rPr lang="en-US" smtClean="0"/>
              <a:pPr/>
              <a:t>31</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Slide Image Placeholder 1"/>
          <p:cNvSpPr>
            <a:spLocks noGrp="1" noRot="1" noChangeAspect="1" noTextEdit="1"/>
          </p:cNvSpPr>
          <p:nvPr>
            <p:ph type="sldImg"/>
          </p:nvPr>
        </p:nvSpPr>
        <p:spPr bwMode="auto">
          <a:noFill/>
          <a:ln>
            <a:solidFill>
              <a:srgbClr val="000000"/>
            </a:solidFill>
            <a:miter lim="800000"/>
            <a:headEnd/>
            <a:tailEnd/>
          </a:ln>
        </p:spPr>
      </p:sp>
      <p:sp>
        <p:nvSpPr>
          <p:cNvPr id="407554"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07555" name="Slide Number Placeholder 3"/>
          <p:cNvSpPr>
            <a:spLocks noGrp="1"/>
          </p:cNvSpPr>
          <p:nvPr>
            <p:ph type="sldNum" sz="quarter" idx="5"/>
          </p:nvPr>
        </p:nvSpPr>
        <p:spPr>
          <a:noFill/>
        </p:spPr>
        <p:txBody>
          <a:bodyPr/>
          <a:lstStyle/>
          <a:p>
            <a:fld id="{03DB86E1-FA7D-4402-873A-1A197A2E262B}"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5603" name="Slide Number Placeholder 3"/>
          <p:cNvSpPr>
            <a:spLocks noGrp="1"/>
          </p:cNvSpPr>
          <p:nvPr>
            <p:ph type="sldNum" sz="quarter" idx="5"/>
          </p:nvPr>
        </p:nvSpPr>
        <p:spPr>
          <a:noFill/>
        </p:spPr>
        <p:txBody>
          <a:bodyPr/>
          <a:lstStyle/>
          <a:p>
            <a:fld id="{A5280345-1E9B-4294-AD58-9C1FB0AE35C1}"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02"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09603" name="Slide Number Placeholder 3"/>
          <p:cNvSpPr>
            <a:spLocks noGrp="1"/>
          </p:cNvSpPr>
          <p:nvPr>
            <p:ph type="sldNum" sz="quarter" idx="5"/>
          </p:nvPr>
        </p:nvSpPr>
        <p:spPr>
          <a:noFill/>
        </p:spPr>
        <p:txBody>
          <a:bodyPr/>
          <a:lstStyle/>
          <a:p>
            <a:fld id="{32AAD001-5D1F-4A41-B6C5-3CE9F9F6889A}" type="slidenum">
              <a:rPr lang="en-US" smtClean="0"/>
              <a:pPr/>
              <a:t>33</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Slide Image Placeholder 1"/>
          <p:cNvSpPr>
            <a:spLocks noGrp="1" noRot="1" noChangeAspect="1" noTextEdit="1"/>
          </p:cNvSpPr>
          <p:nvPr>
            <p:ph type="sldImg"/>
          </p:nvPr>
        </p:nvSpPr>
        <p:spPr bwMode="auto">
          <a:noFill/>
          <a:ln>
            <a:solidFill>
              <a:srgbClr val="000000"/>
            </a:solidFill>
            <a:miter lim="800000"/>
            <a:headEnd/>
            <a:tailEnd/>
          </a:ln>
        </p:spPr>
      </p:sp>
      <p:sp>
        <p:nvSpPr>
          <p:cNvPr id="411650"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11651" name="Slide Number Placeholder 3"/>
          <p:cNvSpPr>
            <a:spLocks noGrp="1"/>
          </p:cNvSpPr>
          <p:nvPr>
            <p:ph type="sldNum" sz="quarter" idx="5"/>
          </p:nvPr>
        </p:nvSpPr>
        <p:spPr>
          <a:noFill/>
        </p:spPr>
        <p:txBody>
          <a:bodyPr/>
          <a:lstStyle/>
          <a:p>
            <a:fld id="{9C4C99C0-285E-432F-BB56-5334FFC8E0C7}" type="slidenum">
              <a:rPr lang="en-US" smtClean="0"/>
              <a:pPr/>
              <a:t>34</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Slide Image Placeholder 1"/>
          <p:cNvSpPr>
            <a:spLocks noGrp="1" noRot="1" noChangeAspect="1" noTextEdit="1"/>
          </p:cNvSpPr>
          <p:nvPr>
            <p:ph type="sldImg"/>
          </p:nvPr>
        </p:nvSpPr>
        <p:spPr bwMode="auto">
          <a:noFill/>
          <a:ln>
            <a:solidFill>
              <a:srgbClr val="000000"/>
            </a:solidFill>
            <a:miter lim="800000"/>
            <a:headEnd/>
            <a:tailEnd/>
          </a:ln>
        </p:spPr>
      </p:sp>
      <p:sp>
        <p:nvSpPr>
          <p:cNvPr id="413698" name="Notes Placeholder 2"/>
          <p:cNvSpPr>
            <a:spLocks noGrp="1"/>
          </p:cNvSpPr>
          <p:nvPr>
            <p:ph type="body" idx="1"/>
          </p:nvPr>
        </p:nvSpPr>
        <p:spPr>
          <a:noFill/>
          <a:ln/>
        </p:spPr>
        <p:txBody>
          <a:bodyPr/>
          <a:lstStyle/>
          <a:p>
            <a:pPr eaLnBrk="1" hangingPunct="1">
              <a:spcBef>
                <a:spcPct val="0"/>
              </a:spcBef>
            </a:pPr>
            <a:r>
              <a:rPr lang="en-US" sz="1400" smtClean="0"/>
              <a:t>Travel Expense belongs in one of these accounts.  We will go over the more frequently used ones, and the ones most frequently misused.</a:t>
            </a:r>
          </a:p>
        </p:txBody>
      </p:sp>
      <p:sp>
        <p:nvSpPr>
          <p:cNvPr id="413699" name="Slide Number Placeholder 3"/>
          <p:cNvSpPr>
            <a:spLocks noGrp="1"/>
          </p:cNvSpPr>
          <p:nvPr>
            <p:ph type="sldNum" sz="quarter" idx="5"/>
          </p:nvPr>
        </p:nvSpPr>
        <p:spPr>
          <a:noFill/>
        </p:spPr>
        <p:txBody>
          <a:bodyPr/>
          <a:lstStyle/>
          <a:p>
            <a:fld id="{20E98D9B-A891-4C49-A0B8-C61DA566D0C8}" type="slidenum">
              <a:rPr lang="en-US" smtClean="0"/>
              <a:pPr/>
              <a:t>35</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5" name="Slide Image Placeholder 1"/>
          <p:cNvSpPr>
            <a:spLocks noGrp="1" noRot="1" noChangeAspect="1" noTextEdit="1"/>
          </p:cNvSpPr>
          <p:nvPr>
            <p:ph type="sldImg"/>
          </p:nvPr>
        </p:nvSpPr>
        <p:spPr bwMode="auto">
          <a:noFill/>
          <a:ln>
            <a:solidFill>
              <a:srgbClr val="000000"/>
            </a:solidFill>
            <a:miter lim="800000"/>
            <a:headEnd/>
            <a:tailEnd/>
          </a:ln>
        </p:spPr>
      </p:sp>
      <p:sp>
        <p:nvSpPr>
          <p:cNvPr id="415746"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15747" name="Slide Number Placeholder 3"/>
          <p:cNvSpPr>
            <a:spLocks noGrp="1"/>
          </p:cNvSpPr>
          <p:nvPr>
            <p:ph type="sldNum" sz="quarter" idx="5"/>
          </p:nvPr>
        </p:nvSpPr>
        <p:spPr>
          <a:noFill/>
        </p:spPr>
        <p:txBody>
          <a:bodyPr/>
          <a:lstStyle/>
          <a:p>
            <a:fld id="{ACEA9A23-A726-4E11-A57D-4FC5557A44B7}" type="slidenum">
              <a:rPr lang="en-US" smtClean="0"/>
              <a:pPr/>
              <a:t>36</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29" name="Slide Image Placeholder 1"/>
          <p:cNvSpPr>
            <a:spLocks noGrp="1" noRot="1" noChangeAspect="1" noTextEdit="1"/>
          </p:cNvSpPr>
          <p:nvPr>
            <p:ph type="sldImg"/>
          </p:nvPr>
        </p:nvSpPr>
        <p:spPr bwMode="auto">
          <a:noFill/>
          <a:ln>
            <a:solidFill>
              <a:srgbClr val="000000"/>
            </a:solidFill>
            <a:miter lim="800000"/>
            <a:headEnd/>
            <a:tailEnd/>
          </a:ln>
        </p:spPr>
      </p:sp>
      <p:sp>
        <p:nvSpPr>
          <p:cNvPr id="432130" name="Notes Placeholder 2"/>
          <p:cNvSpPr>
            <a:spLocks noGrp="1"/>
          </p:cNvSpPr>
          <p:nvPr>
            <p:ph type="body" idx="1"/>
          </p:nvPr>
        </p:nvSpPr>
        <p:spPr>
          <a:noFill/>
          <a:ln/>
        </p:spPr>
        <p:txBody>
          <a:bodyPr/>
          <a:lstStyle/>
          <a:p>
            <a:pPr eaLnBrk="1" hangingPunct="1">
              <a:spcBef>
                <a:spcPct val="0"/>
              </a:spcBef>
            </a:pPr>
            <a:r>
              <a:rPr lang="en-US" sz="1400" i="1" smtClean="0">
                <a:latin typeface="Times New Roman" pitchFamily="18" charset="0"/>
              </a:rPr>
              <a:t>Note: Printers do not get coded to 3180.</a:t>
            </a:r>
          </a:p>
          <a:p>
            <a:pPr eaLnBrk="1" hangingPunct="1">
              <a:spcBef>
                <a:spcPct val="0"/>
              </a:spcBef>
            </a:pPr>
            <a:endParaRPr lang="en-US" sz="1400" i="1" smtClean="0">
              <a:latin typeface="Times New Roman" pitchFamily="18" charset="0"/>
            </a:endParaRPr>
          </a:p>
          <a:p>
            <a:pPr eaLnBrk="1" hangingPunct="1">
              <a:spcBef>
                <a:spcPct val="0"/>
              </a:spcBef>
            </a:pPr>
            <a:r>
              <a:rPr lang="en-US" sz="1400" smtClean="0"/>
              <a:t>Errors frequently occur with these accounts.  We will review what goes in each.  First, notice the two types of expense.  Actual Computers belong in either  3189, 3150, or 9020.  Warranties and signed service contracts belong in 70C1.  General repairs and maintenance that are unrelated to a signed service contract belong in 70D0.</a:t>
            </a:r>
          </a:p>
          <a:p>
            <a:pPr eaLnBrk="1" hangingPunct="1">
              <a:spcBef>
                <a:spcPct val="0"/>
              </a:spcBef>
            </a:pPr>
            <a:endParaRPr lang="en-US" sz="1400" smtClean="0"/>
          </a:p>
          <a:p>
            <a:pPr eaLnBrk="1" hangingPunct="1">
              <a:spcBef>
                <a:spcPct val="0"/>
              </a:spcBef>
            </a:pPr>
            <a:r>
              <a:rPr lang="en-US" sz="1400" smtClean="0"/>
              <a:t>Why three accounts for computers?  </a:t>
            </a:r>
          </a:p>
          <a:p>
            <a:pPr eaLnBrk="1" hangingPunct="1">
              <a:spcBef>
                <a:spcPct val="0"/>
              </a:spcBef>
              <a:buFontTx/>
              <a:buChar char="•"/>
            </a:pPr>
            <a:r>
              <a:rPr lang="en-US" sz="1400" smtClean="0"/>
              <a:t>3189 is for basic computers, costing less than $5,000</a:t>
            </a:r>
          </a:p>
          <a:p>
            <a:pPr eaLnBrk="1" hangingPunct="1">
              <a:spcBef>
                <a:spcPct val="0"/>
              </a:spcBef>
              <a:buFontTx/>
              <a:buChar char="•"/>
            </a:pPr>
            <a:r>
              <a:rPr lang="en-US" sz="1400" smtClean="0"/>
              <a:t>3150 is for printers, computer &amp; printer accessories accessories, monitors, keyboards, mice, servers costing less than $5,001</a:t>
            </a:r>
          </a:p>
          <a:p>
            <a:pPr eaLnBrk="1" hangingPunct="1">
              <a:spcBef>
                <a:spcPct val="0"/>
              </a:spcBef>
              <a:buFontTx/>
              <a:buChar char="•"/>
            </a:pPr>
            <a:r>
              <a:rPr lang="en-US" sz="1400" smtClean="0"/>
              <a:t>9020 is for computers costing more than $5,000</a:t>
            </a:r>
          </a:p>
          <a:p>
            <a:pPr eaLnBrk="1" hangingPunct="1">
              <a:spcBef>
                <a:spcPct val="0"/>
              </a:spcBef>
            </a:pPr>
            <a:endParaRPr lang="en-US" sz="1400" smtClean="0"/>
          </a:p>
          <a:p>
            <a:pPr eaLnBrk="1" hangingPunct="1">
              <a:spcBef>
                <a:spcPct val="0"/>
              </a:spcBef>
              <a:buFontTx/>
              <a:buChar char="•"/>
            </a:pPr>
            <a:r>
              <a:rPr lang="en-US" sz="1400" smtClean="0"/>
              <a:t>If a signed contract exists for the company to provide the maintenance, the expense belongs in 70C1.</a:t>
            </a:r>
          </a:p>
          <a:p>
            <a:pPr eaLnBrk="1" hangingPunct="1">
              <a:spcBef>
                <a:spcPct val="0"/>
              </a:spcBef>
              <a:buFontTx/>
              <a:buChar char="•"/>
            </a:pPr>
            <a:r>
              <a:rPr lang="en-US" sz="1400" smtClean="0"/>
              <a:t>If the repair or maintenance is unrelated to a signed contract, the expense belongs in 70D0.</a:t>
            </a:r>
          </a:p>
          <a:p>
            <a:pPr eaLnBrk="1" hangingPunct="1">
              <a:spcBef>
                <a:spcPct val="0"/>
              </a:spcBef>
            </a:pPr>
            <a:endParaRPr lang="en-US" sz="1400" smtClean="0"/>
          </a:p>
        </p:txBody>
      </p:sp>
      <p:sp>
        <p:nvSpPr>
          <p:cNvPr id="432131" name="Slide Number Placeholder 3"/>
          <p:cNvSpPr>
            <a:spLocks noGrp="1"/>
          </p:cNvSpPr>
          <p:nvPr>
            <p:ph type="sldNum" sz="quarter" idx="5"/>
          </p:nvPr>
        </p:nvSpPr>
        <p:spPr>
          <a:noFill/>
        </p:spPr>
        <p:txBody>
          <a:bodyPr/>
          <a:lstStyle/>
          <a:p>
            <a:fld id="{C8D3DD5B-43BE-4A7C-98AE-D70BB2877B98}" type="slidenum">
              <a:rPr lang="en-US" smtClean="0"/>
              <a:pPr/>
              <a:t>37</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Slide Image Placeholder 1"/>
          <p:cNvSpPr>
            <a:spLocks noGrp="1" noRot="1" noChangeAspect="1" noTextEdit="1"/>
          </p:cNvSpPr>
          <p:nvPr>
            <p:ph type="sldImg"/>
          </p:nvPr>
        </p:nvSpPr>
        <p:spPr bwMode="auto">
          <a:noFill/>
          <a:ln>
            <a:solidFill>
              <a:srgbClr val="000000"/>
            </a:solidFill>
            <a:miter lim="800000"/>
            <a:headEnd/>
            <a:tailEnd/>
          </a:ln>
        </p:spPr>
      </p:sp>
      <p:sp>
        <p:nvSpPr>
          <p:cNvPr id="434178" name="Notes Placeholder 2"/>
          <p:cNvSpPr>
            <a:spLocks noGrp="1"/>
          </p:cNvSpPr>
          <p:nvPr>
            <p:ph type="body" idx="1"/>
          </p:nvPr>
        </p:nvSpPr>
        <p:spPr>
          <a:noFill/>
          <a:ln/>
        </p:spPr>
        <p:txBody>
          <a:bodyPr/>
          <a:lstStyle/>
          <a:p>
            <a:r>
              <a:rPr lang="en-US" sz="1400" smtClean="0"/>
              <a:t>3180-Non Capital Equipment &lt;$5,000</a:t>
            </a:r>
          </a:p>
          <a:p>
            <a:r>
              <a:rPr lang="en-US" sz="1400" smtClean="0"/>
              <a:t>This account is for equipment with a per item cost less than $5,001.  Examples: Chairs, Printers, Bookshelves.</a:t>
            </a:r>
          </a:p>
          <a:p>
            <a:r>
              <a:rPr lang="en-US" sz="1400" smtClean="0"/>
              <a:t> </a:t>
            </a:r>
          </a:p>
          <a:p>
            <a:r>
              <a:rPr lang="en-US" sz="1400" smtClean="0"/>
              <a:t>3185-C&amp;G Non Capital Equip $1,000-$5,000</a:t>
            </a:r>
          </a:p>
          <a:p>
            <a:r>
              <a:rPr lang="en-US" sz="1400" smtClean="0"/>
              <a:t>This account is used for Contract &amp; Grants Non-computer equipment with a per item cost between $1,000 and $5,000.  For Restricted Fund use.</a:t>
            </a:r>
          </a:p>
          <a:p>
            <a:r>
              <a:rPr lang="en-US" sz="1400" smtClean="0"/>
              <a:t> </a:t>
            </a:r>
          </a:p>
          <a:p>
            <a:r>
              <a:rPr lang="en-US" sz="1400" smtClean="0"/>
              <a:t>9000-Equipment/Furniture &gt;$5,000</a:t>
            </a:r>
          </a:p>
          <a:p>
            <a:r>
              <a:rPr lang="en-US" sz="1400" smtClean="0"/>
              <a:t>This account is used for the cost of equipment and furniture that is capitalized, with a cost greater than $5,000.00 per item.</a:t>
            </a:r>
          </a:p>
          <a:p>
            <a:r>
              <a:rPr lang="en-US" sz="1400" smtClean="0"/>
              <a:t> </a:t>
            </a:r>
          </a:p>
          <a:p>
            <a:r>
              <a:rPr lang="en-US" sz="1400" smtClean="0"/>
              <a:t>9040-Equipment Non UNM Titled Gen</a:t>
            </a:r>
          </a:p>
          <a:p>
            <a:r>
              <a:rPr lang="en-US" sz="1400" smtClean="0"/>
              <a:t>This account is used for equipment purchased through a contract or grant with a unit cost &gt;$5,000, where title to equipment vests with the funding agency.</a:t>
            </a:r>
          </a:p>
          <a:p>
            <a:r>
              <a:rPr lang="en-US" sz="1400" smtClean="0"/>
              <a:t> </a:t>
            </a:r>
          </a:p>
          <a:p>
            <a:r>
              <a:rPr lang="en-US" sz="1400" smtClean="0"/>
              <a:t>9060-Equipment Fabricated Gen</a:t>
            </a:r>
          </a:p>
          <a:p>
            <a:r>
              <a:rPr lang="en-US" sz="1400" smtClean="0"/>
              <a:t>This account is used as a holding account for the costs associated with a fabricated (constructed) piece of equipment, which will have a unit cost &gt;$5,000 when completed.  These costs will be Journal Vouchered to a Capital Account Code upon completion.</a:t>
            </a:r>
          </a:p>
          <a:p>
            <a:r>
              <a:rPr lang="en-US" sz="1400" smtClean="0"/>
              <a:t> </a:t>
            </a:r>
          </a:p>
          <a:p>
            <a:r>
              <a:rPr lang="en-US" sz="1400" smtClean="0"/>
              <a:t>9300-Fixed Equipment Gen</a:t>
            </a:r>
          </a:p>
          <a:p>
            <a:r>
              <a:rPr lang="en-US" sz="1400" smtClean="0"/>
              <a:t>This account includes the cost of fixed (installed, affixed, or attached to a building structure) equipment.</a:t>
            </a:r>
          </a:p>
          <a:p>
            <a:pPr eaLnBrk="1" hangingPunct="1">
              <a:spcBef>
                <a:spcPct val="0"/>
              </a:spcBef>
            </a:pPr>
            <a:endParaRPr lang="en-US" sz="1400" smtClean="0"/>
          </a:p>
        </p:txBody>
      </p:sp>
      <p:sp>
        <p:nvSpPr>
          <p:cNvPr id="434179" name="Slide Number Placeholder 3"/>
          <p:cNvSpPr>
            <a:spLocks noGrp="1"/>
          </p:cNvSpPr>
          <p:nvPr>
            <p:ph type="sldNum" sz="quarter" idx="5"/>
          </p:nvPr>
        </p:nvSpPr>
        <p:spPr>
          <a:noFill/>
        </p:spPr>
        <p:txBody>
          <a:bodyPr/>
          <a:lstStyle/>
          <a:p>
            <a:fld id="{0A803271-A3BD-4254-88CB-6168C35F409A}" type="slidenum">
              <a:rPr lang="en-US" smtClean="0"/>
              <a:pPr/>
              <a:t>38</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5" name="Slide Image Placeholder 1"/>
          <p:cNvSpPr>
            <a:spLocks noGrp="1" noRot="1" noChangeAspect="1" noTextEdit="1"/>
          </p:cNvSpPr>
          <p:nvPr>
            <p:ph type="sldImg"/>
          </p:nvPr>
        </p:nvSpPr>
        <p:spPr bwMode="auto">
          <a:noFill/>
          <a:ln>
            <a:solidFill>
              <a:srgbClr val="000000"/>
            </a:solidFill>
            <a:miter lim="800000"/>
            <a:headEnd/>
            <a:tailEnd/>
          </a:ln>
        </p:spPr>
      </p:sp>
      <p:sp>
        <p:nvSpPr>
          <p:cNvPr id="436226" name="Notes Placeholder 2"/>
          <p:cNvSpPr>
            <a:spLocks noGrp="1"/>
          </p:cNvSpPr>
          <p:nvPr>
            <p:ph type="body" idx="1"/>
          </p:nvPr>
        </p:nvSpPr>
        <p:spPr>
          <a:noFill/>
          <a:ln/>
        </p:spPr>
        <p:txBody>
          <a:bodyPr/>
          <a:lstStyle/>
          <a:p>
            <a:pPr eaLnBrk="1" hangingPunct="1">
              <a:spcBef>
                <a:spcPct val="0"/>
              </a:spcBef>
            </a:pPr>
            <a:r>
              <a:rPr lang="en-US" sz="1400" smtClean="0"/>
              <a:t>Local conference expenses need to be broken out.  These accounts are frequently used.</a:t>
            </a:r>
          </a:p>
          <a:p>
            <a:pPr eaLnBrk="1" hangingPunct="1">
              <a:spcBef>
                <a:spcPct val="0"/>
              </a:spcBef>
            </a:pPr>
            <a:r>
              <a:rPr lang="en-US" sz="1400" smtClean="0"/>
              <a:t>Other accounts may also be appropriate, depending on what was purchased.</a:t>
            </a:r>
          </a:p>
        </p:txBody>
      </p:sp>
      <p:sp>
        <p:nvSpPr>
          <p:cNvPr id="436227" name="Slide Number Placeholder 3"/>
          <p:cNvSpPr>
            <a:spLocks noGrp="1"/>
          </p:cNvSpPr>
          <p:nvPr>
            <p:ph type="sldNum" sz="quarter" idx="5"/>
          </p:nvPr>
        </p:nvSpPr>
        <p:spPr>
          <a:noFill/>
        </p:spPr>
        <p:txBody>
          <a:bodyPr/>
          <a:lstStyle/>
          <a:p>
            <a:fld id="{425E2AD3-F9D9-48BA-8217-76A41F4EDF57}" type="slidenum">
              <a:rPr lang="en-US" smtClean="0"/>
              <a:pPr/>
              <a:t>39</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Slide Image Placeholder 1"/>
          <p:cNvSpPr>
            <a:spLocks noGrp="1" noRot="1" noChangeAspect="1" noTextEdit="1"/>
          </p:cNvSpPr>
          <p:nvPr>
            <p:ph type="sldImg"/>
          </p:nvPr>
        </p:nvSpPr>
        <p:spPr bwMode="auto">
          <a:noFill/>
          <a:ln>
            <a:solidFill>
              <a:srgbClr val="000000"/>
            </a:solidFill>
            <a:miter lim="800000"/>
            <a:headEnd/>
            <a:tailEnd/>
          </a:ln>
        </p:spPr>
      </p:sp>
      <p:sp>
        <p:nvSpPr>
          <p:cNvPr id="438274"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38275" name="Slide Number Placeholder 3"/>
          <p:cNvSpPr>
            <a:spLocks noGrp="1"/>
          </p:cNvSpPr>
          <p:nvPr>
            <p:ph type="sldNum" sz="quarter" idx="5"/>
          </p:nvPr>
        </p:nvSpPr>
        <p:spPr>
          <a:noFill/>
        </p:spPr>
        <p:txBody>
          <a:bodyPr/>
          <a:lstStyle/>
          <a:p>
            <a:fld id="{CE85C5DD-55AF-46C7-A2A7-90B2C12E2FFB}" type="slidenum">
              <a:rPr lang="en-US" smtClean="0"/>
              <a:pPr/>
              <a:t>40</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Slide Image Placeholder 1"/>
          <p:cNvSpPr>
            <a:spLocks noGrp="1" noRot="1" noChangeAspect="1" noTextEdit="1"/>
          </p:cNvSpPr>
          <p:nvPr>
            <p:ph type="sldImg"/>
          </p:nvPr>
        </p:nvSpPr>
        <p:spPr bwMode="auto">
          <a:noFill/>
          <a:ln>
            <a:solidFill>
              <a:srgbClr val="000000"/>
            </a:solidFill>
            <a:miter lim="800000"/>
            <a:headEnd/>
            <a:tailEnd/>
          </a:ln>
        </p:spPr>
      </p:sp>
      <p:sp>
        <p:nvSpPr>
          <p:cNvPr id="440322"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4032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AE2CA43B-E1BC-4F2B-892E-5A7BB8A59846}" type="slidenum">
              <a:rPr lang="en-US" sz="1200">
                <a:latin typeface="Calibri" pitchFamily="34" charset="0"/>
              </a:rPr>
              <a:pPr algn="r" defTabSz="933450"/>
              <a:t>41</a:t>
            </a:fld>
            <a:endParaRPr lang="en-US" sz="120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Slide Image Placeholder 1"/>
          <p:cNvSpPr>
            <a:spLocks noGrp="1" noRot="1" noChangeAspect="1" noTextEdit="1"/>
          </p:cNvSpPr>
          <p:nvPr>
            <p:ph type="sldImg"/>
          </p:nvPr>
        </p:nvSpPr>
        <p:spPr bwMode="auto">
          <a:noFill/>
          <a:ln>
            <a:solidFill>
              <a:srgbClr val="000000"/>
            </a:solidFill>
            <a:miter lim="800000"/>
            <a:headEnd/>
            <a:tailEnd/>
          </a:ln>
        </p:spPr>
      </p:sp>
      <p:sp>
        <p:nvSpPr>
          <p:cNvPr id="442370"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4237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F095FFBC-3F91-4155-BACF-DD100894A77A}" type="slidenum">
              <a:rPr lang="en-US" sz="1200">
                <a:latin typeface="Calibri" pitchFamily="34" charset="0"/>
              </a:rPr>
              <a:pPr algn="r" defTabSz="933450"/>
              <a:t>42</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a:noFill/>
          <a:ln/>
        </p:spPr>
        <p:txBody>
          <a:bodyPr/>
          <a:lstStyle/>
          <a:p>
            <a:pPr eaLnBrk="1" hangingPunct="1">
              <a:spcBef>
                <a:spcPct val="0"/>
              </a:spcBef>
            </a:pPr>
            <a:r>
              <a:rPr lang="en-US" sz="1400" smtClean="0"/>
              <a:t>However, central accounting offices monitor more than just account code accuracy when approving transactions.</a:t>
            </a:r>
          </a:p>
          <a:p>
            <a:endParaRPr lang="en-US" sz="14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7" name="Slide Image Placeholder 1"/>
          <p:cNvSpPr>
            <a:spLocks noGrp="1" noRot="1" noChangeAspect="1" noTextEdit="1"/>
          </p:cNvSpPr>
          <p:nvPr>
            <p:ph type="sldImg"/>
          </p:nvPr>
        </p:nvSpPr>
        <p:spPr bwMode="auto">
          <a:noFill/>
          <a:ln>
            <a:solidFill>
              <a:srgbClr val="000000"/>
            </a:solidFill>
            <a:miter lim="800000"/>
            <a:headEnd/>
            <a:tailEnd/>
          </a:ln>
        </p:spPr>
      </p:sp>
      <p:sp>
        <p:nvSpPr>
          <p:cNvPr id="444418" name="Notes Placeholder 2"/>
          <p:cNvSpPr>
            <a:spLocks noGrp="1"/>
          </p:cNvSpPr>
          <p:nvPr>
            <p:ph type="body" idx="1"/>
          </p:nvPr>
        </p:nvSpPr>
        <p:spPr>
          <a:noFill/>
          <a:ln/>
        </p:spPr>
        <p:txBody>
          <a:bodyPr/>
          <a:lstStyle/>
          <a:p>
            <a:pPr eaLnBrk="1" hangingPunct="1">
              <a:spcBef>
                <a:spcPct val="0"/>
              </a:spcBef>
            </a:pPr>
            <a:endParaRPr lang="en-US" sz="1400" smtClean="0"/>
          </a:p>
        </p:txBody>
      </p:sp>
      <p:sp>
        <p:nvSpPr>
          <p:cNvPr id="44441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0029EF36-0CE0-45DB-8A0F-0100A1048322}" type="slidenum">
              <a:rPr lang="en-US" sz="1200">
                <a:latin typeface="Calibri" pitchFamily="34" charset="0"/>
              </a:rPr>
              <a:pPr algn="r" defTabSz="933450"/>
              <a:t>43</a:t>
            </a:fld>
            <a:endParaRPr lang="en-US" sz="120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89" name="Slide Image Placeholder 1"/>
          <p:cNvSpPr>
            <a:spLocks noGrp="1" noRot="1" noChangeAspect="1" noTextEdit="1"/>
          </p:cNvSpPr>
          <p:nvPr>
            <p:ph type="sldImg"/>
          </p:nvPr>
        </p:nvSpPr>
        <p:spPr bwMode="auto">
          <a:noFill/>
          <a:ln>
            <a:solidFill>
              <a:srgbClr val="000000"/>
            </a:solidFill>
            <a:miter lim="800000"/>
            <a:headEnd/>
            <a:tailEnd/>
          </a:ln>
        </p:spPr>
      </p:sp>
      <p:sp>
        <p:nvSpPr>
          <p:cNvPr id="44749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4749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E91F2425-6C47-45D7-AD98-9F80685F8FCB}" type="slidenum">
              <a:rPr lang="en-US" sz="1200">
                <a:latin typeface="Calibri" pitchFamily="34" charset="0"/>
              </a:rPr>
              <a:pPr algn="r" defTabSz="933450"/>
              <a:t>45</a:t>
            </a:fld>
            <a:endParaRPr lang="en-US" sz="1200">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7" name="Slide Image Placeholder 1"/>
          <p:cNvSpPr>
            <a:spLocks noGrp="1" noRot="1" noChangeAspect="1" noTextEdit="1"/>
          </p:cNvSpPr>
          <p:nvPr>
            <p:ph type="sldImg"/>
          </p:nvPr>
        </p:nvSpPr>
        <p:spPr bwMode="auto">
          <a:noFill/>
          <a:ln>
            <a:solidFill>
              <a:srgbClr val="000000"/>
            </a:solidFill>
            <a:miter lim="800000"/>
            <a:headEnd/>
            <a:tailEnd/>
          </a:ln>
        </p:spPr>
      </p:sp>
      <p:sp>
        <p:nvSpPr>
          <p:cNvPr id="44953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4953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82F74C84-2586-497B-B4ED-D6B300162CA8}" type="slidenum">
              <a:rPr lang="en-US" sz="1200">
                <a:latin typeface="Calibri" pitchFamily="34" charset="0"/>
              </a:rPr>
              <a:pPr algn="r" defTabSz="933450"/>
              <a:t>46</a:t>
            </a:fld>
            <a:endParaRPr lang="en-US" sz="120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Slide Image Placeholder 1"/>
          <p:cNvSpPr>
            <a:spLocks noGrp="1" noRot="1" noChangeAspect="1" noTextEdit="1"/>
          </p:cNvSpPr>
          <p:nvPr>
            <p:ph type="sldImg"/>
          </p:nvPr>
        </p:nvSpPr>
        <p:spPr bwMode="auto">
          <a:noFill/>
          <a:ln>
            <a:solidFill>
              <a:srgbClr val="000000"/>
            </a:solidFill>
            <a:miter lim="800000"/>
            <a:headEnd/>
            <a:tailEnd/>
          </a:ln>
        </p:spPr>
      </p:sp>
      <p:sp>
        <p:nvSpPr>
          <p:cNvPr id="4515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5158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F8492FA0-3F37-4F63-ACAA-16B890D0A49C}" type="slidenum">
              <a:rPr lang="en-US" sz="1200">
                <a:latin typeface="Calibri" pitchFamily="34" charset="0"/>
              </a:rPr>
              <a:pPr algn="r" defTabSz="933450"/>
              <a:t>47</a:t>
            </a:fld>
            <a:endParaRPr lang="en-US" sz="1200">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Slide Image Placeholder 1"/>
          <p:cNvSpPr>
            <a:spLocks noGrp="1" noRot="1" noChangeAspect="1" noTextEdit="1"/>
          </p:cNvSpPr>
          <p:nvPr>
            <p:ph type="sldImg"/>
          </p:nvPr>
        </p:nvSpPr>
        <p:spPr bwMode="auto">
          <a:noFill/>
          <a:ln>
            <a:solidFill>
              <a:srgbClr val="000000"/>
            </a:solidFill>
            <a:miter lim="800000"/>
            <a:headEnd/>
            <a:tailEnd/>
          </a:ln>
        </p:spPr>
      </p:sp>
      <p:sp>
        <p:nvSpPr>
          <p:cNvPr id="45363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53635"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D485AB4B-AE4D-4CF3-8912-C2123B3AFE83}" type="slidenum">
              <a:rPr lang="en-US" sz="1200">
                <a:latin typeface="Calibri" pitchFamily="34" charset="0"/>
              </a:rPr>
              <a:pPr algn="r" defTabSz="933450"/>
              <a:t>48</a:t>
            </a:fld>
            <a:endParaRPr lang="en-US" sz="1200">
              <a:latin typeface="Calibri"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1" name="Slide Image Placeholder 1"/>
          <p:cNvSpPr>
            <a:spLocks noGrp="1" noRot="1" noChangeAspect="1" noTextEdit="1"/>
          </p:cNvSpPr>
          <p:nvPr>
            <p:ph type="sldImg"/>
          </p:nvPr>
        </p:nvSpPr>
        <p:spPr bwMode="auto">
          <a:noFill/>
          <a:ln>
            <a:solidFill>
              <a:srgbClr val="000000"/>
            </a:solidFill>
            <a:miter lim="800000"/>
            <a:headEnd/>
            <a:tailEnd/>
          </a:ln>
        </p:spPr>
      </p:sp>
      <p:sp>
        <p:nvSpPr>
          <p:cNvPr id="45568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5568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85A1A7F-4529-42F9-B906-10D8850F5B56}" type="slidenum">
              <a:rPr lang="en-US" sz="1200">
                <a:latin typeface="Calibri" pitchFamily="34" charset="0"/>
              </a:rPr>
              <a:pPr algn="r" defTabSz="933450"/>
              <a:t>49</a:t>
            </a:fld>
            <a:endParaRPr lang="en-US" sz="1200">
              <a:latin typeface="Calibri"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29" name="Slide Image Placeholder 1"/>
          <p:cNvSpPr>
            <a:spLocks noGrp="1" noRot="1" noChangeAspect="1" noTextEdit="1"/>
          </p:cNvSpPr>
          <p:nvPr>
            <p:ph type="sldImg"/>
          </p:nvPr>
        </p:nvSpPr>
        <p:spPr bwMode="auto">
          <a:noFill/>
          <a:ln>
            <a:solidFill>
              <a:srgbClr val="000000"/>
            </a:solidFill>
            <a:miter lim="800000"/>
            <a:headEnd/>
            <a:tailEnd/>
          </a:ln>
        </p:spPr>
      </p:sp>
      <p:sp>
        <p:nvSpPr>
          <p:cNvPr id="45773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5773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D833458E-DD4F-44CB-9AD5-CC46FC4AB5E6}" type="slidenum">
              <a:rPr lang="en-US" sz="1200">
                <a:latin typeface="Calibri" pitchFamily="34" charset="0"/>
              </a:rPr>
              <a:pPr algn="r" defTabSz="933450"/>
              <a:t>50</a:t>
            </a:fld>
            <a:endParaRPr lang="en-US" sz="1200">
              <a:latin typeface="Calibri"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7" name="Slide Image Placeholder 1"/>
          <p:cNvSpPr>
            <a:spLocks noGrp="1" noRot="1" noChangeAspect="1" noTextEdit="1"/>
          </p:cNvSpPr>
          <p:nvPr>
            <p:ph type="sldImg"/>
          </p:nvPr>
        </p:nvSpPr>
        <p:spPr bwMode="auto">
          <a:noFill/>
          <a:ln>
            <a:solidFill>
              <a:srgbClr val="000000"/>
            </a:solidFill>
            <a:miter lim="800000"/>
            <a:headEnd/>
            <a:tailEnd/>
          </a:ln>
        </p:spPr>
      </p:sp>
      <p:sp>
        <p:nvSpPr>
          <p:cNvPr id="459778" name="Notes Placeholder 2"/>
          <p:cNvSpPr>
            <a:spLocks noGrp="1"/>
          </p:cNvSpPr>
          <p:nvPr>
            <p:ph type="body" idx="1"/>
          </p:nvPr>
        </p:nvSpPr>
        <p:spPr>
          <a:noFill/>
          <a:ln/>
        </p:spPr>
        <p:txBody>
          <a:bodyPr/>
          <a:lstStyle/>
          <a:p>
            <a:pPr eaLnBrk="1" hangingPunct="1">
              <a:spcBef>
                <a:spcPct val="0"/>
              </a:spcBef>
            </a:pPr>
            <a:r>
              <a:rPr lang="en-US" smtClean="0"/>
              <a:t>Note that choice “B” is a revenue account!</a:t>
            </a:r>
          </a:p>
        </p:txBody>
      </p:sp>
      <p:sp>
        <p:nvSpPr>
          <p:cNvPr id="45977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E446C9BB-07E0-4034-BD0D-727AB06D552E}" type="slidenum">
              <a:rPr lang="en-US" sz="1200">
                <a:latin typeface="Calibri" pitchFamily="34" charset="0"/>
              </a:rPr>
              <a:pPr algn="r" defTabSz="933450"/>
              <a:t>51</a:t>
            </a:fld>
            <a:endParaRPr lang="en-US" sz="1200">
              <a:latin typeface="Calibri"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5" name="Slide Image Placeholder 1"/>
          <p:cNvSpPr>
            <a:spLocks noGrp="1" noRot="1" noChangeAspect="1" noTextEdit="1"/>
          </p:cNvSpPr>
          <p:nvPr>
            <p:ph type="sldImg"/>
          </p:nvPr>
        </p:nvSpPr>
        <p:spPr bwMode="auto">
          <a:noFill/>
          <a:ln>
            <a:solidFill>
              <a:srgbClr val="000000"/>
            </a:solidFill>
            <a:miter lim="800000"/>
            <a:headEnd/>
            <a:tailEnd/>
          </a:ln>
        </p:spPr>
      </p:sp>
      <p:sp>
        <p:nvSpPr>
          <p:cNvPr id="46182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6182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E4B3045-5749-4068-BB9F-933AEE85992F}" type="slidenum">
              <a:rPr lang="en-US" sz="1200">
                <a:latin typeface="Calibri" pitchFamily="34" charset="0"/>
              </a:rPr>
              <a:pPr algn="r" defTabSz="933450"/>
              <a:t>52</a:t>
            </a:fld>
            <a:endParaRPr lang="en-US" sz="1200">
              <a:latin typeface="Calibri"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3" name="Slide Image Placeholder 1"/>
          <p:cNvSpPr>
            <a:spLocks noGrp="1" noRot="1" noChangeAspect="1" noTextEdit="1"/>
          </p:cNvSpPr>
          <p:nvPr>
            <p:ph type="sldImg"/>
          </p:nvPr>
        </p:nvSpPr>
        <p:spPr bwMode="auto">
          <a:noFill/>
          <a:ln>
            <a:solidFill>
              <a:srgbClr val="000000"/>
            </a:solidFill>
            <a:miter lim="800000"/>
            <a:headEnd/>
            <a:tailEnd/>
          </a:ln>
        </p:spPr>
      </p:sp>
      <p:sp>
        <p:nvSpPr>
          <p:cNvPr id="46387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63875"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A989417A-1E85-4AF5-8607-52C756421BFC}" type="slidenum">
              <a:rPr lang="en-US" sz="1200">
                <a:latin typeface="Calibri" pitchFamily="34" charset="0"/>
              </a:rPr>
              <a:pPr algn="r" defTabSz="933450"/>
              <a:t>53</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endParaRPr lang="en-US" smtClean="0"/>
          </a:p>
        </p:txBody>
      </p:sp>
      <p:sp>
        <p:nvSpPr>
          <p:cNvPr id="31747" name="Slide Number Placeholder 3"/>
          <p:cNvSpPr>
            <a:spLocks noGrp="1"/>
          </p:cNvSpPr>
          <p:nvPr>
            <p:ph type="sldNum" sz="quarter" idx="5"/>
          </p:nvPr>
        </p:nvSpPr>
        <p:spPr>
          <a:noFill/>
        </p:spPr>
        <p:txBody>
          <a:bodyPr/>
          <a:lstStyle/>
          <a:p>
            <a:fld id="{C4DA7058-41B1-44E9-99A1-3D779AE92FF4}" type="slidenum">
              <a:rPr lang="en-US" smtClean="0"/>
              <a:pPr/>
              <a:t>7</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1" name="Slide Image Placeholder 1"/>
          <p:cNvSpPr>
            <a:spLocks noGrp="1" noRot="1" noChangeAspect="1" noTextEdit="1"/>
          </p:cNvSpPr>
          <p:nvPr>
            <p:ph type="sldImg"/>
          </p:nvPr>
        </p:nvSpPr>
        <p:spPr bwMode="auto">
          <a:noFill/>
          <a:ln>
            <a:solidFill>
              <a:srgbClr val="000000"/>
            </a:solidFill>
            <a:miter lim="800000"/>
            <a:headEnd/>
            <a:tailEnd/>
          </a:ln>
        </p:spPr>
      </p:sp>
      <p:sp>
        <p:nvSpPr>
          <p:cNvPr id="46592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6592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36CF3C80-9598-4DE0-8C28-94C486B69DC8}" type="slidenum">
              <a:rPr lang="en-US" sz="1200">
                <a:latin typeface="Calibri" pitchFamily="34" charset="0"/>
              </a:rPr>
              <a:pPr algn="r" defTabSz="933450"/>
              <a:t>54</a:t>
            </a:fld>
            <a:endParaRPr lang="en-US" sz="1200">
              <a:latin typeface="Calibri"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69" name="Slide Image Placeholder 1"/>
          <p:cNvSpPr>
            <a:spLocks noGrp="1" noRot="1" noChangeAspect="1" noTextEdit="1"/>
          </p:cNvSpPr>
          <p:nvPr>
            <p:ph type="sldImg"/>
          </p:nvPr>
        </p:nvSpPr>
        <p:spPr bwMode="auto">
          <a:noFill/>
          <a:ln>
            <a:solidFill>
              <a:srgbClr val="000000"/>
            </a:solidFill>
            <a:miter lim="800000"/>
            <a:headEnd/>
            <a:tailEnd/>
          </a:ln>
        </p:spPr>
      </p:sp>
      <p:sp>
        <p:nvSpPr>
          <p:cNvPr id="46797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6797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49B44C4E-13E2-4D6F-9B71-E445EF3E29D9}" type="slidenum">
              <a:rPr lang="en-US" sz="1200">
                <a:latin typeface="Calibri" pitchFamily="34" charset="0"/>
              </a:rPr>
              <a:pPr algn="r" defTabSz="933450"/>
              <a:t>55</a:t>
            </a:fld>
            <a:endParaRPr lang="en-US" sz="1200">
              <a:latin typeface="Calibri"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7" name="Slide Image Placeholder 1"/>
          <p:cNvSpPr>
            <a:spLocks noGrp="1" noRot="1" noChangeAspect="1" noTextEdit="1"/>
          </p:cNvSpPr>
          <p:nvPr>
            <p:ph type="sldImg"/>
          </p:nvPr>
        </p:nvSpPr>
        <p:spPr bwMode="auto">
          <a:noFill/>
          <a:ln>
            <a:solidFill>
              <a:srgbClr val="000000"/>
            </a:solidFill>
            <a:miter lim="800000"/>
            <a:headEnd/>
            <a:tailEnd/>
          </a:ln>
        </p:spPr>
      </p:sp>
      <p:sp>
        <p:nvSpPr>
          <p:cNvPr id="470018" name="Notes Placeholder 2"/>
          <p:cNvSpPr>
            <a:spLocks noGrp="1"/>
          </p:cNvSpPr>
          <p:nvPr>
            <p:ph type="body" idx="1"/>
          </p:nvPr>
        </p:nvSpPr>
        <p:spPr>
          <a:noFill/>
          <a:ln/>
        </p:spPr>
        <p:txBody>
          <a:bodyPr/>
          <a:lstStyle/>
          <a:p>
            <a:pPr eaLnBrk="1" hangingPunct="1">
              <a:spcBef>
                <a:spcPct val="0"/>
              </a:spcBef>
            </a:pPr>
            <a:r>
              <a:rPr lang="en-US" smtClean="0"/>
              <a:t>Note that both B &amp; C are in the correct category, but C is the more correct answer.</a:t>
            </a:r>
          </a:p>
        </p:txBody>
      </p:sp>
      <p:sp>
        <p:nvSpPr>
          <p:cNvPr id="47001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7828E9DC-06BB-4DB8-81B8-F6A08FEBD11B}" type="slidenum">
              <a:rPr lang="en-US" sz="1200">
                <a:latin typeface="Calibri" pitchFamily="34" charset="0"/>
              </a:rPr>
              <a:pPr algn="r" defTabSz="933450"/>
              <a:t>56</a:t>
            </a:fld>
            <a:endParaRPr lang="en-US" sz="1200">
              <a:latin typeface="Calibri"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5" name="Slide Image Placeholder 1"/>
          <p:cNvSpPr>
            <a:spLocks noGrp="1" noRot="1" noChangeAspect="1" noTextEdit="1"/>
          </p:cNvSpPr>
          <p:nvPr>
            <p:ph type="sldImg"/>
          </p:nvPr>
        </p:nvSpPr>
        <p:spPr bwMode="auto">
          <a:noFill/>
          <a:ln>
            <a:solidFill>
              <a:srgbClr val="000000"/>
            </a:solidFill>
            <a:miter lim="800000"/>
            <a:headEnd/>
            <a:tailEnd/>
          </a:ln>
        </p:spPr>
      </p:sp>
      <p:sp>
        <p:nvSpPr>
          <p:cNvPr id="47206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7206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63AE5B41-10EB-4749-9188-D90C3F6F4BD8}" type="slidenum">
              <a:rPr lang="en-US" sz="1200">
                <a:latin typeface="Calibri" pitchFamily="34" charset="0"/>
              </a:rPr>
              <a:pPr algn="r" defTabSz="933450"/>
              <a:t>57</a:t>
            </a:fld>
            <a:endParaRPr lang="en-US" sz="1200">
              <a:latin typeface="Calibri"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3" name="Slide Image Placeholder 1"/>
          <p:cNvSpPr>
            <a:spLocks noGrp="1" noRot="1" noChangeAspect="1" noTextEdit="1"/>
          </p:cNvSpPr>
          <p:nvPr>
            <p:ph type="sldImg"/>
          </p:nvPr>
        </p:nvSpPr>
        <p:spPr bwMode="auto">
          <a:noFill/>
          <a:ln>
            <a:solidFill>
              <a:srgbClr val="000000"/>
            </a:solidFill>
            <a:miter lim="800000"/>
            <a:headEnd/>
            <a:tailEnd/>
          </a:ln>
        </p:spPr>
      </p:sp>
      <p:sp>
        <p:nvSpPr>
          <p:cNvPr id="47411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74115"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EAFF8B04-701B-4461-B84D-8589A7872AAF}" type="slidenum">
              <a:rPr lang="en-US" sz="1200">
                <a:latin typeface="Calibri" pitchFamily="34" charset="0"/>
              </a:rPr>
              <a:pPr algn="r" defTabSz="933450"/>
              <a:t>58</a:t>
            </a:fld>
            <a:endParaRPr lang="en-US" sz="1200">
              <a:latin typeface="Calibri"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Slide Image Placeholder 1"/>
          <p:cNvSpPr>
            <a:spLocks noGrp="1" noRot="1" noChangeAspect="1" noTextEdit="1"/>
          </p:cNvSpPr>
          <p:nvPr>
            <p:ph type="sldImg"/>
          </p:nvPr>
        </p:nvSpPr>
        <p:spPr bwMode="auto">
          <a:noFill/>
          <a:ln>
            <a:solidFill>
              <a:srgbClr val="000000"/>
            </a:solidFill>
            <a:miter lim="800000"/>
            <a:headEnd/>
            <a:tailEnd/>
          </a:ln>
        </p:spPr>
      </p:sp>
      <p:sp>
        <p:nvSpPr>
          <p:cNvPr id="47616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7616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8431A3A-A040-48BE-BA88-B40C2BCCBF78}" type="slidenum">
              <a:rPr lang="en-US" sz="1200">
                <a:latin typeface="Calibri" pitchFamily="34" charset="0"/>
              </a:rPr>
              <a:pPr algn="r" defTabSz="933450"/>
              <a:t>59</a:t>
            </a:fld>
            <a:endParaRPr lang="en-US" sz="1200">
              <a:latin typeface="Calibri"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Slide Image Placeholder 1"/>
          <p:cNvSpPr>
            <a:spLocks noGrp="1" noRot="1" noChangeAspect="1" noTextEdit="1"/>
          </p:cNvSpPr>
          <p:nvPr>
            <p:ph type="sldImg"/>
          </p:nvPr>
        </p:nvSpPr>
        <p:spPr bwMode="auto">
          <a:noFill/>
          <a:ln>
            <a:solidFill>
              <a:srgbClr val="000000"/>
            </a:solidFill>
            <a:miter lim="800000"/>
            <a:headEnd/>
            <a:tailEnd/>
          </a:ln>
        </p:spPr>
      </p:sp>
      <p:sp>
        <p:nvSpPr>
          <p:cNvPr id="47821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7821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CE9321E-82D0-4D7C-B80A-4564E331E0B9}" type="slidenum">
              <a:rPr lang="en-US" sz="1200">
                <a:latin typeface="Calibri" pitchFamily="34" charset="0"/>
              </a:rPr>
              <a:pPr algn="r" defTabSz="933450"/>
              <a:t>60</a:t>
            </a:fld>
            <a:endParaRPr lang="en-US" sz="1200">
              <a:latin typeface="Calibri"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7" name="Slide Image Placeholder 1"/>
          <p:cNvSpPr>
            <a:spLocks noGrp="1" noRot="1" noChangeAspect="1" noTextEdit="1"/>
          </p:cNvSpPr>
          <p:nvPr>
            <p:ph type="sldImg"/>
          </p:nvPr>
        </p:nvSpPr>
        <p:spPr bwMode="auto">
          <a:noFill/>
          <a:ln>
            <a:solidFill>
              <a:srgbClr val="000000"/>
            </a:solidFill>
            <a:miter lim="800000"/>
            <a:headEnd/>
            <a:tailEnd/>
          </a:ln>
        </p:spPr>
      </p:sp>
      <p:sp>
        <p:nvSpPr>
          <p:cNvPr id="48025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8025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3A10BBC9-8321-44B5-BE07-7CDD31E7359B}" type="slidenum">
              <a:rPr lang="en-US" sz="1200">
                <a:latin typeface="Calibri" pitchFamily="34" charset="0"/>
              </a:rPr>
              <a:pPr algn="r" defTabSz="933450"/>
              <a:t>61</a:t>
            </a:fld>
            <a:endParaRPr lang="en-US" sz="1200">
              <a:latin typeface="Calibri"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Slide Image Placeholder 1"/>
          <p:cNvSpPr>
            <a:spLocks noGrp="1" noRot="1" noChangeAspect="1" noTextEdit="1"/>
          </p:cNvSpPr>
          <p:nvPr>
            <p:ph type="sldImg"/>
          </p:nvPr>
        </p:nvSpPr>
        <p:spPr bwMode="auto">
          <a:noFill/>
          <a:ln>
            <a:solidFill>
              <a:srgbClr val="000000"/>
            </a:solidFill>
            <a:miter lim="800000"/>
            <a:headEnd/>
            <a:tailEnd/>
          </a:ln>
        </p:spPr>
      </p:sp>
      <p:sp>
        <p:nvSpPr>
          <p:cNvPr id="48230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8230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9A2E3614-AB4A-4440-8544-6DC431869E01}" type="slidenum">
              <a:rPr lang="en-US" sz="1200">
                <a:latin typeface="Calibri" pitchFamily="34" charset="0"/>
              </a:rPr>
              <a:pPr algn="r" defTabSz="933450"/>
              <a:t>62</a:t>
            </a:fld>
            <a:endParaRPr lang="en-US" sz="1200">
              <a:latin typeface="Calibri"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3" name="Slide Image Placeholder 1"/>
          <p:cNvSpPr>
            <a:spLocks noGrp="1" noRot="1" noChangeAspect="1" noTextEdit="1"/>
          </p:cNvSpPr>
          <p:nvPr>
            <p:ph type="sldImg"/>
          </p:nvPr>
        </p:nvSpPr>
        <p:spPr bwMode="auto">
          <a:noFill/>
          <a:ln>
            <a:solidFill>
              <a:srgbClr val="000000"/>
            </a:solidFill>
            <a:miter lim="800000"/>
            <a:headEnd/>
            <a:tailEnd/>
          </a:ln>
        </p:spPr>
      </p:sp>
      <p:sp>
        <p:nvSpPr>
          <p:cNvPr id="48435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84355"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9BB8FDC0-4F06-45DD-94D5-90697EAC8495}" type="slidenum">
              <a:rPr lang="en-US" sz="1200">
                <a:latin typeface="Calibri" pitchFamily="34" charset="0"/>
              </a:rPr>
              <a:pPr algn="r" defTabSz="933450"/>
              <a:t>63</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2"/>
          <p:cNvSpPr>
            <a:spLocks noGrp="1" noRot="1" noChangeAspect="1" noTextEdit="1"/>
          </p:cNvSpPr>
          <p:nvPr>
            <p:ph type="sldImg"/>
          </p:nvPr>
        </p:nvSpPr>
        <p:spPr bwMode="auto">
          <a:noFill/>
          <a:ln>
            <a:solidFill>
              <a:srgbClr val="000000"/>
            </a:solidFill>
            <a:miter lim="800000"/>
            <a:headEnd/>
            <a:tailEnd/>
          </a:ln>
        </p:spPr>
      </p:sp>
      <p:sp>
        <p:nvSpPr>
          <p:cNvPr id="359426" name="Rectangle 3"/>
          <p:cNvSpPr>
            <a:spLocks noGrp="1"/>
          </p:cNvSpPr>
          <p:nvPr>
            <p:ph type="body" idx="1"/>
          </p:nvPr>
        </p:nvSpPr>
        <p:spPr>
          <a:noFill/>
          <a:ln/>
        </p:spPr>
        <p:txBody>
          <a:bodyPr/>
          <a:lstStyle/>
          <a:p>
            <a:pPr marL="228600" indent="-228600"/>
            <a:r>
              <a:rPr lang="en-US" sz="1400" smtClean="0"/>
              <a:t>There are reasons central accounting offices have to be diligent when approving transactions:</a:t>
            </a:r>
          </a:p>
          <a:p>
            <a:pPr marL="228600" indent="-228600">
              <a:buFontTx/>
              <a:buAutoNum type="arabicPeriod"/>
            </a:pPr>
            <a:r>
              <a:rPr lang="en-US" sz="1400" smtClean="0"/>
              <a:t>Not just for account codes</a:t>
            </a:r>
          </a:p>
          <a:p>
            <a:pPr marL="228600" indent="-228600">
              <a:buFontTx/>
              <a:buAutoNum type="arabicPeriod"/>
            </a:pPr>
            <a:r>
              <a:rPr lang="en-US" sz="1400" smtClean="0"/>
              <a:t>But also for</a:t>
            </a:r>
          </a:p>
          <a:p>
            <a:pPr marL="228600" indent="-228600"/>
            <a:endParaRPr lang="en-US" sz="1400" smtClean="0"/>
          </a:p>
          <a:p>
            <a:pPr marL="228600" indent="-228600"/>
            <a:r>
              <a:rPr lang="en-US" sz="1400" smtClean="0"/>
              <a:t>There are 25-30 UNM Business Policies that Financial Services may refer to when looking at the cloudy choices.</a:t>
            </a:r>
          </a:p>
          <a:p>
            <a:pPr marL="228600" indent="-228600"/>
            <a:r>
              <a:rPr lang="en-US" sz="1400" smtClean="0"/>
              <a:t>That is why it is important to be specific and detailed in your business purpose.</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1" name="Slide Image Placeholder 1"/>
          <p:cNvSpPr>
            <a:spLocks noGrp="1" noRot="1" noChangeAspect="1" noTextEdit="1"/>
          </p:cNvSpPr>
          <p:nvPr>
            <p:ph type="sldImg"/>
          </p:nvPr>
        </p:nvSpPr>
        <p:spPr bwMode="auto">
          <a:noFill/>
          <a:ln>
            <a:solidFill>
              <a:srgbClr val="000000"/>
            </a:solidFill>
            <a:miter lim="800000"/>
            <a:headEnd/>
            <a:tailEnd/>
          </a:ln>
        </p:spPr>
      </p:sp>
      <p:sp>
        <p:nvSpPr>
          <p:cNvPr id="48640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8640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B7690028-3677-4E0B-A130-AAEFCC2E2ACB}" type="slidenum">
              <a:rPr lang="en-US" sz="1200">
                <a:latin typeface="Calibri" pitchFamily="34" charset="0"/>
              </a:rPr>
              <a:pPr algn="r" defTabSz="933450"/>
              <a:t>64</a:t>
            </a:fld>
            <a:endParaRPr lang="en-US" sz="1200">
              <a:latin typeface="Calibri"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9" name="Slide Image Placeholder 1"/>
          <p:cNvSpPr>
            <a:spLocks noGrp="1" noRot="1" noChangeAspect="1" noTextEdit="1"/>
          </p:cNvSpPr>
          <p:nvPr>
            <p:ph type="sldImg"/>
          </p:nvPr>
        </p:nvSpPr>
        <p:spPr bwMode="auto">
          <a:noFill/>
          <a:ln>
            <a:solidFill>
              <a:srgbClr val="000000"/>
            </a:solidFill>
            <a:miter lim="800000"/>
            <a:headEnd/>
            <a:tailEnd/>
          </a:ln>
        </p:spPr>
      </p:sp>
      <p:sp>
        <p:nvSpPr>
          <p:cNvPr id="48845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88451"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54DFD2A6-A9DE-4019-B15E-1807CF9C04BA}" type="slidenum">
              <a:rPr lang="en-US" sz="1200">
                <a:latin typeface="Calibri" pitchFamily="34" charset="0"/>
              </a:rPr>
              <a:pPr algn="r" defTabSz="933450"/>
              <a:t>65</a:t>
            </a:fld>
            <a:endParaRPr lang="en-US" sz="1200">
              <a:latin typeface="Calibri"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7" name="Slide Image Placeholder 1"/>
          <p:cNvSpPr>
            <a:spLocks noGrp="1" noRot="1" noChangeAspect="1" noTextEdit="1"/>
          </p:cNvSpPr>
          <p:nvPr>
            <p:ph type="sldImg"/>
          </p:nvPr>
        </p:nvSpPr>
        <p:spPr bwMode="auto">
          <a:noFill/>
          <a:ln>
            <a:solidFill>
              <a:srgbClr val="000000"/>
            </a:solidFill>
            <a:miter lim="800000"/>
            <a:headEnd/>
            <a:tailEnd/>
          </a:ln>
        </p:spPr>
      </p:sp>
      <p:sp>
        <p:nvSpPr>
          <p:cNvPr id="49049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9049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99ACA6DD-A3A4-4E7D-A89D-C24623026736}" type="slidenum">
              <a:rPr lang="en-US" sz="1200">
                <a:latin typeface="Calibri" pitchFamily="34" charset="0"/>
              </a:rPr>
              <a:pPr algn="r" defTabSz="933450"/>
              <a:t>66</a:t>
            </a:fld>
            <a:endParaRPr lang="en-US" sz="1200">
              <a:latin typeface="Calibri"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5" name="Slide Image Placeholder 1"/>
          <p:cNvSpPr>
            <a:spLocks noGrp="1" noRot="1" noChangeAspect="1" noTextEdit="1"/>
          </p:cNvSpPr>
          <p:nvPr>
            <p:ph type="sldImg"/>
          </p:nvPr>
        </p:nvSpPr>
        <p:spPr bwMode="auto">
          <a:noFill/>
          <a:ln>
            <a:solidFill>
              <a:srgbClr val="000000"/>
            </a:solidFill>
            <a:miter lim="800000"/>
            <a:headEnd/>
            <a:tailEnd/>
          </a:ln>
        </p:spPr>
      </p:sp>
      <p:sp>
        <p:nvSpPr>
          <p:cNvPr id="4925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92547"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765CD22E-DDCA-4EDD-BE7E-DDDFA3A6D2DB}" type="slidenum">
              <a:rPr lang="en-US" sz="1200">
                <a:latin typeface="Calibri" pitchFamily="34" charset="0"/>
              </a:rPr>
              <a:pPr algn="r" defTabSz="933450"/>
              <a:t>67</a:t>
            </a:fld>
            <a:endParaRPr lang="en-US" sz="1200">
              <a:latin typeface="Calibri"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Slide Image Placeholder 1"/>
          <p:cNvSpPr>
            <a:spLocks noGrp="1" noRot="1" noChangeAspect="1" noTextEdit="1"/>
          </p:cNvSpPr>
          <p:nvPr>
            <p:ph type="sldImg"/>
          </p:nvPr>
        </p:nvSpPr>
        <p:spPr bwMode="auto">
          <a:noFill/>
          <a:ln>
            <a:solidFill>
              <a:srgbClr val="000000"/>
            </a:solidFill>
            <a:miter lim="800000"/>
            <a:headEnd/>
            <a:tailEnd/>
          </a:ln>
        </p:spPr>
      </p:sp>
      <p:sp>
        <p:nvSpPr>
          <p:cNvPr id="49561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95619"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608AF2CD-6509-4EC1-BFCE-4FAF8B3DD91D}" type="slidenum">
              <a:rPr lang="en-US" sz="1200">
                <a:latin typeface="Calibri" pitchFamily="34" charset="0"/>
              </a:rPr>
              <a:pPr algn="r" defTabSz="933450"/>
              <a:t>69</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Slide Image Placeholder 1"/>
          <p:cNvSpPr>
            <a:spLocks noGrp="1" noRot="1" noChangeAspect="1"/>
          </p:cNvSpPr>
          <p:nvPr>
            <p:ph type="sldImg"/>
          </p:nvPr>
        </p:nvSpPr>
        <p:spPr bwMode="auto">
          <a:noFill/>
          <a:ln>
            <a:solidFill>
              <a:srgbClr val="000000"/>
            </a:solidFill>
            <a:miter lim="800000"/>
            <a:headEnd/>
            <a:tailEnd/>
          </a:ln>
        </p:spPr>
      </p:sp>
      <p:sp>
        <p:nvSpPr>
          <p:cNvPr id="361474" name="Notes Placeholder 2"/>
          <p:cNvSpPr>
            <a:spLocks noGrp="1"/>
          </p:cNvSpPr>
          <p:nvPr>
            <p:ph type="body" idx="1"/>
          </p:nvPr>
        </p:nvSpPr>
        <p:spPr>
          <a:noFill/>
          <a:ln/>
        </p:spPr>
        <p:txBody>
          <a:bodyPr/>
          <a:lstStyle/>
          <a:p>
            <a:endParaRPr lang="en-US" smtClean="0"/>
          </a:p>
        </p:txBody>
      </p:sp>
      <p:sp>
        <p:nvSpPr>
          <p:cNvPr id="361475" name="Slide Number Placeholder 3"/>
          <p:cNvSpPr>
            <a:spLocks noGrp="1"/>
          </p:cNvSpPr>
          <p:nvPr>
            <p:ph type="sldNum" sz="quarter" idx="5"/>
          </p:nvPr>
        </p:nvSpPr>
        <p:spPr>
          <a:noFill/>
        </p:spPr>
        <p:txBody>
          <a:bodyPr/>
          <a:lstStyle/>
          <a:p>
            <a:fld id="{536E8EAA-7E13-4188-A0B4-E29F70A72645}"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Slide Image Placeholder 1"/>
          <p:cNvSpPr>
            <a:spLocks noGrp="1" noRot="1" noChangeAspect="1" noTextEdit="1"/>
          </p:cNvSpPr>
          <p:nvPr>
            <p:ph type="sldImg"/>
          </p:nvPr>
        </p:nvSpPr>
        <p:spPr bwMode="auto">
          <a:noFill/>
          <a:ln>
            <a:solidFill>
              <a:srgbClr val="000000"/>
            </a:solidFill>
            <a:miter lim="800000"/>
            <a:headEnd/>
            <a:tailEnd/>
          </a:ln>
        </p:spPr>
      </p:sp>
      <p:sp>
        <p:nvSpPr>
          <p:cNvPr id="363522" name="Notes Placeholder 2"/>
          <p:cNvSpPr>
            <a:spLocks noGrp="1"/>
          </p:cNvSpPr>
          <p:nvPr>
            <p:ph type="body" idx="1"/>
          </p:nvPr>
        </p:nvSpPr>
        <p:spPr>
          <a:noFill/>
          <a:ln/>
        </p:spPr>
        <p:txBody>
          <a:bodyPr/>
          <a:lstStyle/>
          <a:p>
            <a:r>
              <a:rPr lang="en-US" sz="1400" smtClean="0"/>
              <a:t>For the purposes of this Primer, the remainder of our discussion will focus on account codes categorized as “Other Expense, or as “Operating Expense Other” (as on the ePrint Account Hierarchy Report).  </a:t>
            </a:r>
          </a:p>
          <a:p>
            <a:endParaRPr lang="en-US" smtClean="0"/>
          </a:p>
        </p:txBody>
      </p:sp>
      <p:sp>
        <p:nvSpPr>
          <p:cNvPr id="363523" name="Slide Number Placeholder 3"/>
          <p:cNvSpPr txBox="1">
            <a:spLocks noGrp="1"/>
          </p:cNvSpPr>
          <p:nvPr/>
        </p:nvSpPr>
        <p:spPr bwMode="auto">
          <a:xfrm>
            <a:off x="3978275" y="8842375"/>
            <a:ext cx="3043238" cy="465138"/>
          </a:xfrm>
          <a:prstGeom prst="rect">
            <a:avLst/>
          </a:prstGeom>
          <a:noFill/>
          <a:ln w="9525">
            <a:noFill/>
            <a:miter lim="800000"/>
            <a:headEnd/>
            <a:tailEnd/>
          </a:ln>
        </p:spPr>
        <p:txBody>
          <a:bodyPr lIns="93324" tIns="46662" rIns="93324" bIns="46662" anchor="b"/>
          <a:lstStyle/>
          <a:p>
            <a:pPr algn="r" defTabSz="933450"/>
            <a:fld id="{66640DE3-E6AD-4D05-96E4-E88B0FABE989}" type="slidenum">
              <a:rPr lang="en-US" sz="1200">
                <a:latin typeface="Calibri" pitchFamily="34" charset="0"/>
              </a:rPr>
              <a:pPr algn="r" defTabSz="933450"/>
              <a:t>10</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Slide Image Placeholder 1"/>
          <p:cNvSpPr>
            <a:spLocks noGrp="1" noRot="1" noChangeAspect="1" noTextEdit="1"/>
          </p:cNvSpPr>
          <p:nvPr>
            <p:ph type="sldImg"/>
          </p:nvPr>
        </p:nvSpPr>
        <p:spPr bwMode="auto">
          <a:noFill/>
          <a:ln>
            <a:solidFill>
              <a:srgbClr val="000000"/>
            </a:solidFill>
            <a:miter lim="800000"/>
            <a:headEnd/>
            <a:tailEnd/>
          </a:ln>
        </p:spPr>
      </p:sp>
      <p:sp>
        <p:nvSpPr>
          <p:cNvPr id="365570" name="Notes Placeholder 2"/>
          <p:cNvSpPr>
            <a:spLocks noGrp="1"/>
          </p:cNvSpPr>
          <p:nvPr>
            <p:ph type="body" idx="1"/>
          </p:nvPr>
        </p:nvSpPr>
        <p:spPr>
          <a:noFill/>
          <a:ln/>
        </p:spPr>
        <p:txBody>
          <a:bodyPr/>
          <a:lstStyle/>
          <a:p>
            <a:pPr eaLnBrk="1" hangingPunct="1">
              <a:spcBef>
                <a:spcPct val="0"/>
              </a:spcBef>
            </a:pPr>
            <a:r>
              <a:rPr lang="en-US" sz="1400" smtClean="0"/>
              <a:t>Note that revenue-type accounts begin with a 10 or 1.  Regardless of the name, they are not to be used for expenses.</a:t>
            </a:r>
          </a:p>
          <a:p>
            <a:pPr eaLnBrk="1" hangingPunct="1">
              <a:spcBef>
                <a:spcPct val="0"/>
              </a:spcBef>
            </a:pPr>
            <a:endParaRPr lang="en-US" sz="1400" smtClean="0"/>
          </a:p>
          <a:p>
            <a:pPr eaLnBrk="1" hangingPunct="1">
              <a:spcBef>
                <a:spcPct val="0"/>
              </a:spcBef>
            </a:pPr>
            <a:r>
              <a:rPr lang="en-US" sz="1400" smtClean="0"/>
              <a:t>Your non salary related expense account will usually start with 3, 4,5, 6 or 7.  If it is Plant Maintenance it will start with 7, and Special Contract and Grant Expenses may start with 8.  Most expenses, however, have an account that starts with 3, 4,5, 6 or 7.</a:t>
            </a:r>
          </a:p>
          <a:p>
            <a:pPr eaLnBrk="1" hangingPunct="1">
              <a:spcBef>
                <a:spcPct val="0"/>
              </a:spcBef>
            </a:pPr>
            <a:endParaRPr lang="en-US" sz="1400" smtClean="0"/>
          </a:p>
        </p:txBody>
      </p:sp>
      <p:sp>
        <p:nvSpPr>
          <p:cNvPr id="365571" name="Slide Number Placeholder 3"/>
          <p:cNvSpPr>
            <a:spLocks noGrp="1"/>
          </p:cNvSpPr>
          <p:nvPr>
            <p:ph type="sldNum" sz="quarter" idx="5"/>
          </p:nvPr>
        </p:nvSpPr>
        <p:spPr>
          <a:noFill/>
        </p:spPr>
        <p:txBody>
          <a:bodyPr/>
          <a:lstStyle/>
          <a:p>
            <a:fld id="{8A34BBE8-3E27-45F0-9095-306B4D1F3DC3}"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14550"/>
            <a:ext cx="7924800" cy="1771650"/>
          </a:xfrm>
        </p:spPr>
        <p:txBody>
          <a:bodyPr/>
          <a:lstStyle>
            <a:lvl1pPr algn="r">
              <a:defRPr sz="6000" cap="all" baseline="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838200" y="3886200"/>
            <a:ext cx="7924800" cy="121920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a:lvl1pPr>
          </a:lstStyle>
          <a:p>
            <a:pPr>
              <a:defRPr/>
            </a:pPr>
            <a:fld id="{1505636D-05DC-4279-A5BA-28C9ED393F9E}" type="datetime1">
              <a:rPr lang="en-US"/>
              <a:pPr>
                <a:defRPr/>
              </a:pPr>
              <a:t>5/6/2009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F6EE92-590F-4B55-B033-E1988C23D89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sp>
        <p:nvSpPr>
          <p:cNvPr id="5" name="Rectangle 4"/>
          <p:cNvSpPr/>
          <p:nvPr/>
        </p:nvSpPr>
        <p:spPr>
          <a:xfrm>
            <a:off x="550863" y="685800"/>
            <a:ext cx="8138160" cy="38404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1908810" y="4828310"/>
            <a:ext cx="6780213" cy="640080"/>
          </a:xfrm>
        </p:spPr>
        <p:txBody>
          <a:bodyPr anchor="b"/>
          <a:lstStyle>
            <a:lvl1pPr algn="r">
              <a:defRPr sz="2400" b="0"/>
            </a:lvl1pPr>
          </a:lstStyle>
          <a:p>
            <a:r>
              <a:rPr lang="en-US" smtClean="0"/>
              <a:t>Click to edit Master title style</a:t>
            </a:r>
            <a:endParaRPr/>
          </a:p>
        </p:txBody>
      </p:sp>
      <p:sp>
        <p:nvSpPr>
          <p:cNvPr id="4" name="Text Placeholder 3"/>
          <p:cNvSpPr>
            <a:spLocks noGrp="1"/>
          </p:cNvSpPr>
          <p:nvPr>
            <p:ph type="body" sz="half" idx="2"/>
          </p:nvPr>
        </p:nvSpPr>
        <p:spPr>
          <a:xfrm>
            <a:off x="1908811" y="5486400"/>
            <a:ext cx="6780212" cy="640358"/>
          </a:xfrm>
        </p:spPr>
        <p:txBody>
          <a:bodyPr/>
          <a:lstStyle>
            <a:lvl1pPr marL="0" indent="0" algn="r">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916623" y="1005840"/>
            <a:ext cx="7406640" cy="3200400"/>
          </a:xfrm>
          <a:solidFill>
            <a:schemeClr val="tx1"/>
          </a:solidFill>
          <a:effectLst>
            <a:innerShdw blurRad="152400">
              <a:schemeClr val="bg2">
                <a:lumMod val="25000"/>
              </a:schemeClr>
            </a:innerShdw>
            <a:softEdge rad="19050"/>
          </a:effectLst>
        </p:spPr>
        <p:txBody>
          <a:bodyPr rtlCol="0">
            <a:normAutofit/>
          </a:bodyPr>
          <a:lstStyle>
            <a:lvl1pPr marL="0" indent="0">
              <a:buNone/>
              <a:defRPr sz="20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p:txBody>
          <a:bodyPr/>
          <a:lstStyle>
            <a:lvl1pPr>
              <a:defRPr/>
            </a:lvl1pPr>
          </a:lstStyle>
          <a:p>
            <a:pPr>
              <a:defRPr/>
            </a:pPr>
            <a:fld id="{030B21FE-9245-4AA2-BB78-0EB551806529}" type="datetime1">
              <a:rPr lang="en-US"/>
              <a:pPr>
                <a:defRPr/>
              </a:pPr>
              <a:t>5/6/2009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4833E60-B765-4274-8316-C569086B51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2 Pictures with Caption">
    <p:bg>
      <p:bgRef idx="1003">
        <a:schemeClr val="bg1"/>
      </p:bgRef>
    </p:bg>
    <p:spTree>
      <p:nvGrpSpPr>
        <p:cNvPr id="1" name=""/>
        <p:cNvGrpSpPr/>
        <p:nvPr/>
      </p:nvGrpSpPr>
      <p:grpSpPr>
        <a:xfrm>
          <a:off x="0" y="0"/>
          <a:ext cx="0" cy="0"/>
          <a:chOff x="0" y="0"/>
          <a:chExt cx="0" cy="0"/>
        </a:xfrm>
      </p:grpSpPr>
      <p:sp>
        <p:nvSpPr>
          <p:cNvPr id="6" name="Rectangle 5"/>
          <p:cNvSpPr>
            <a:spLocks/>
          </p:cNvSpPr>
          <p:nvPr/>
        </p:nvSpPr>
        <p:spPr>
          <a:xfrm>
            <a:off x="3575304"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7" name="Rectangle 6"/>
          <p:cNvSpPr>
            <a:spLocks/>
          </p:cNvSpPr>
          <p:nvPr/>
        </p:nvSpPr>
        <p:spPr>
          <a:xfrm>
            <a:off x="6400800"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3918204" y="1257300"/>
            <a:ext cx="1828800" cy="4114800"/>
          </a:xfrm>
          <a:solidFill>
            <a:schemeClr val="bg1"/>
          </a:solidFill>
          <a:effectLst>
            <a:innerShdw blurRad="152400">
              <a:schemeClr val="bg2">
                <a:lumMod val="25000"/>
              </a:schemeClr>
            </a:innerShdw>
            <a:softEdge rad="19050"/>
          </a:effectLst>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2" name="Picture Placeholder 2"/>
          <p:cNvSpPr>
            <a:spLocks noGrp="1"/>
          </p:cNvSpPr>
          <p:nvPr>
            <p:ph type="pic" idx="13"/>
          </p:nvPr>
        </p:nvSpPr>
        <p:spPr>
          <a:xfrm>
            <a:off x="6743700" y="1257300"/>
            <a:ext cx="1828800" cy="4114800"/>
          </a:xfrm>
          <a:solidFill>
            <a:schemeClr val="bg1"/>
          </a:solidFill>
          <a:effectLst>
            <a:innerShdw blurRad="152400">
              <a:schemeClr val="bg2">
                <a:lumMod val="25000"/>
              </a:schemeClr>
            </a:innerShdw>
            <a:softEdge rad="19050"/>
          </a:effectLst>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8" name="Date Placeholder 4"/>
          <p:cNvSpPr>
            <a:spLocks noGrp="1"/>
          </p:cNvSpPr>
          <p:nvPr>
            <p:ph type="dt" sz="half" idx="14"/>
          </p:nvPr>
        </p:nvSpPr>
        <p:spPr/>
        <p:txBody>
          <a:bodyPr/>
          <a:lstStyle>
            <a:lvl1pPr>
              <a:defRPr/>
            </a:lvl1pPr>
          </a:lstStyle>
          <a:p>
            <a:pPr>
              <a:defRPr/>
            </a:pPr>
            <a:fld id="{43BDA87D-5B7A-4674-BE2A-9CDA499B0FE3}" type="datetime1">
              <a:rPr lang="en-US"/>
              <a:pPr>
                <a:defRPr/>
              </a:pPr>
              <a:t>5/6/2009</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75175043-6532-43E3-B5C6-60A09086B17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Alt.">
    <p:bg>
      <p:bgRef idx="1003">
        <a:schemeClr val="bg1"/>
      </p:bgRef>
    </p:bg>
    <p:spTree>
      <p:nvGrpSpPr>
        <p:cNvPr id="1" name=""/>
        <p:cNvGrpSpPr/>
        <p:nvPr/>
      </p:nvGrpSpPr>
      <p:grpSpPr>
        <a:xfrm>
          <a:off x="0" y="0"/>
          <a:ext cx="0" cy="0"/>
          <a:chOff x="0" y="0"/>
          <a:chExt cx="0" cy="0"/>
        </a:xfrm>
      </p:grpSpPr>
      <p:sp>
        <p:nvSpPr>
          <p:cNvPr id="6" name="Rectangle 5"/>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3566160" y="34290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4" name="Picture Placeholder 2"/>
          <p:cNvSpPr>
            <a:spLocks noGrp="1"/>
          </p:cNvSpPr>
          <p:nvPr>
            <p:ph type="pic" idx="13"/>
          </p:nvPr>
        </p:nvSpPr>
        <p:spPr>
          <a:xfrm>
            <a:off x="3886200" y="3771900"/>
            <a:ext cx="4700016"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8" name="Date Placeholder 4"/>
          <p:cNvSpPr>
            <a:spLocks noGrp="1"/>
          </p:cNvSpPr>
          <p:nvPr>
            <p:ph type="dt" sz="half" idx="14"/>
          </p:nvPr>
        </p:nvSpPr>
        <p:spPr/>
        <p:txBody>
          <a:bodyPr/>
          <a:lstStyle>
            <a:lvl1pPr>
              <a:defRPr/>
            </a:lvl1pPr>
          </a:lstStyle>
          <a:p>
            <a:pPr>
              <a:defRPr/>
            </a:pPr>
            <a:fld id="{DBEE8776-F85A-4C50-B488-E2C1ACD74646}" type="datetime1">
              <a:rPr lang="en-US"/>
              <a:pPr>
                <a:defRPr/>
              </a:pPr>
              <a:t>5/6/2009</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8448550D-29AD-40FE-B779-8B22323FC5B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3 Pictures with Caption">
    <p:bg>
      <p:bgRef idx="1003">
        <a:schemeClr val="bg1"/>
      </p:bgRef>
    </p:bg>
    <p:spTree>
      <p:nvGrpSpPr>
        <p:cNvPr id="1" name=""/>
        <p:cNvGrpSpPr/>
        <p:nvPr/>
      </p:nvGrpSpPr>
      <p:grpSpPr>
        <a:xfrm>
          <a:off x="0" y="0"/>
          <a:ext cx="0" cy="0"/>
          <a:chOff x="0" y="0"/>
          <a:chExt cx="0" cy="0"/>
        </a:xfrm>
      </p:grpSpPr>
      <p:sp>
        <p:nvSpPr>
          <p:cNvPr id="7" name="Rectangle 6"/>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1" name="Date Placeholder 4"/>
          <p:cNvSpPr>
            <a:spLocks noGrp="1"/>
          </p:cNvSpPr>
          <p:nvPr>
            <p:ph type="dt" sz="half" idx="15"/>
          </p:nvPr>
        </p:nvSpPr>
        <p:spPr/>
        <p:txBody>
          <a:bodyPr/>
          <a:lstStyle>
            <a:lvl1pPr>
              <a:defRPr/>
            </a:lvl1pPr>
          </a:lstStyle>
          <a:p>
            <a:pPr>
              <a:defRPr/>
            </a:pPr>
            <a:fld id="{476D8D14-90BE-4EB2-B176-BBE066DEA61B}" type="datetime1">
              <a:rPr lang="en-US"/>
              <a:pPr>
                <a:defRPr/>
              </a:pPr>
              <a:t>5/6/2009</a:t>
            </a:fld>
            <a:endParaRPr lang="en-US"/>
          </a:p>
        </p:txBody>
      </p:sp>
      <p:sp>
        <p:nvSpPr>
          <p:cNvPr id="13" name="Footer Placeholder 5"/>
          <p:cNvSpPr>
            <a:spLocks noGrp="1"/>
          </p:cNvSpPr>
          <p:nvPr>
            <p:ph type="ftr" sz="quarter" idx="16"/>
          </p:nvPr>
        </p:nvSpPr>
        <p:spPr/>
        <p:txBody>
          <a:bodyPr/>
          <a:lstStyle>
            <a:lvl1pPr>
              <a:defRPr/>
            </a:lvl1pPr>
          </a:lstStyle>
          <a:p>
            <a:pPr>
              <a:defRPr/>
            </a:pPr>
            <a:endParaRPr lang="en-US"/>
          </a:p>
        </p:txBody>
      </p:sp>
      <p:sp>
        <p:nvSpPr>
          <p:cNvPr id="14" name="Slide Number Placeholder 6"/>
          <p:cNvSpPr>
            <a:spLocks noGrp="1"/>
          </p:cNvSpPr>
          <p:nvPr>
            <p:ph type="sldNum" sz="quarter" idx="17"/>
          </p:nvPr>
        </p:nvSpPr>
        <p:spPr/>
        <p:txBody>
          <a:bodyPr/>
          <a:lstStyle>
            <a:lvl1pPr>
              <a:defRPr/>
            </a:lvl1pPr>
          </a:lstStyle>
          <a:p>
            <a:pPr>
              <a:defRPr/>
            </a:pPr>
            <a:fld id="{0904BFA6-BCFD-43F0-A27D-0A40AAA8FD7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Pictures with Caption">
    <p:bg>
      <p:bgRef idx="1003">
        <a:schemeClr val="bg1"/>
      </p:bgRef>
    </p:bg>
    <p:spTree>
      <p:nvGrpSpPr>
        <p:cNvPr id="1" name=""/>
        <p:cNvGrpSpPr/>
        <p:nvPr/>
      </p:nvGrpSpPr>
      <p:grpSpPr>
        <a:xfrm>
          <a:off x="0" y="0"/>
          <a:ext cx="0" cy="0"/>
          <a:chOff x="0" y="0"/>
          <a:chExt cx="0" cy="0"/>
        </a:xfrm>
      </p:grpSpPr>
      <p:sp>
        <p:nvSpPr>
          <p:cNvPr id="8" name="Rectangle 7"/>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35814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13" name="Rectangle 12"/>
          <p:cNvSpPr/>
          <p:nvPr/>
        </p:nvSpPr>
        <p:spPr>
          <a:xfrm>
            <a:off x="64008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4" name="Picture Placeholder 2"/>
          <p:cNvSpPr>
            <a:spLocks noGrp="1"/>
          </p:cNvSpPr>
          <p:nvPr>
            <p:ph type="pic" idx="15"/>
          </p:nvPr>
        </p:nvSpPr>
        <p:spPr>
          <a:xfrm>
            <a:off x="3924300" y="1261872"/>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6" name="Picture Placeholder 2"/>
          <p:cNvSpPr>
            <a:spLocks noGrp="1"/>
          </p:cNvSpPr>
          <p:nvPr>
            <p:ph type="pic" idx="16"/>
          </p:nvPr>
        </p:nvSpPr>
        <p:spPr>
          <a:xfrm>
            <a:off x="6742113" y="1261872"/>
            <a:ext cx="1828800" cy="160020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5" name="Date Placeholder 4"/>
          <p:cNvSpPr>
            <a:spLocks noGrp="1"/>
          </p:cNvSpPr>
          <p:nvPr>
            <p:ph type="dt" sz="half" idx="17"/>
          </p:nvPr>
        </p:nvSpPr>
        <p:spPr/>
        <p:txBody>
          <a:bodyPr/>
          <a:lstStyle>
            <a:lvl1pPr>
              <a:defRPr/>
            </a:lvl1pPr>
          </a:lstStyle>
          <a:p>
            <a:pPr>
              <a:defRPr/>
            </a:pPr>
            <a:fld id="{C6370F47-B1B8-4D80-AE28-AC7F63E53D61}" type="datetime1">
              <a:rPr lang="en-US"/>
              <a:pPr>
                <a:defRPr/>
              </a:pPr>
              <a:t>5/6/2009</a:t>
            </a:fld>
            <a:endParaRPr lang="en-US"/>
          </a:p>
        </p:txBody>
      </p:sp>
      <p:sp>
        <p:nvSpPr>
          <p:cNvPr id="17" name="Footer Placeholder 5"/>
          <p:cNvSpPr>
            <a:spLocks noGrp="1"/>
          </p:cNvSpPr>
          <p:nvPr>
            <p:ph type="ftr" sz="quarter" idx="18"/>
          </p:nvPr>
        </p:nvSpPr>
        <p:spPr/>
        <p:txBody>
          <a:bodyPr/>
          <a:lstStyle>
            <a:lvl1pPr>
              <a:defRPr/>
            </a:lvl1pPr>
          </a:lstStyle>
          <a:p>
            <a:pPr>
              <a:defRPr/>
            </a:pPr>
            <a:endParaRPr lang="en-US"/>
          </a:p>
        </p:txBody>
      </p:sp>
      <p:sp>
        <p:nvSpPr>
          <p:cNvPr id="18" name="Slide Number Placeholder 6"/>
          <p:cNvSpPr>
            <a:spLocks noGrp="1"/>
          </p:cNvSpPr>
          <p:nvPr>
            <p:ph type="sldNum" sz="quarter" idx="19"/>
          </p:nvPr>
        </p:nvSpPr>
        <p:spPr/>
        <p:txBody>
          <a:bodyPr/>
          <a:lstStyle>
            <a:lvl1pPr>
              <a:defRPr/>
            </a:lvl1pPr>
          </a:lstStyle>
          <a:p>
            <a:pPr>
              <a:defRPr/>
            </a:pPr>
            <a:fld id="{C168E18F-FAD3-43AF-911C-6B973304954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DD4A73C0-BE87-4E2C-805D-F547BC90E92B}" type="datetime1">
              <a:rPr lang="en-US"/>
              <a:pPr>
                <a:defRPr/>
              </a:pPr>
              <a:t>5/6/2009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6D223C-3402-448E-AC30-3F3E0610B91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4" y="699247"/>
            <a:ext cx="1667435" cy="501416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199" y="699247"/>
            <a:ext cx="6037729" cy="50141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C3A43C3E-2B1F-4BA5-AF17-8209B61B69DC}" type="datetime1">
              <a:rPr lang="en-US"/>
              <a:pPr>
                <a:defRPr/>
              </a:pPr>
              <a:t>5/6/2009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B023AF-413F-434E-9A7E-25F8E15ACF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p:nvSpPr>
        <p:spPr>
          <a:xfrm rot="13549715">
            <a:off x="8120300" y="5774378"/>
            <a:ext cx="990600" cy="1323439"/>
          </a:xfrm>
          <a:prstGeom prst="rect">
            <a:avLst/>
          </a:prstGeom>
          <a:noFill/>
        </p:spPr>
        <p:txBody>
          <a:bodyPr>
            <a:spAutoFit/>
          </a:bodyPr>
          <a:lstStyle/>
          <a:p>
            <a:pPr fontAlgn="auto">
              <a:spcBef>
                <a:spcPts val="0"/>
              </a:spcBef>
              <a:spcAft>
                <a:spcPts val="0"/>
              </a:spcAft>
              <a:defRPr/>
            </a:pPr>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300D766F-8AE2-4A7F-84BC-D3B28E1BC73D}" type="datetime1">
              <a:rPr lang="en-US"/>
              <a:pPr>
                <a:defRPr/>
              </a:pPr>
              <a:t>5/6/2009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82E6E6-FFC6-4D1D-928A-5CCCA17EC1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p:nvSpPr>
        <p:spPr>
          <a:xfrm rot="2783796">
            <a:off x="6232" y="-270992"/>
            <a:ext cx="990600" cy="1323439"/>
          </a:xfrm>
          <a:prstGeom prst="rect">
            <a:avLst/>
          </a:prstGeom>
          <a:noFill/>
        </p:spPr>
        <p:txBody>
          <a:bodyPr>
            <a:spAutoFit/>
          </a:bodyPr>
          <a:lstStyle/>
          <a:p>
            <a:pPr fontAlgn="auto">
              <a:spcBef>
                <a:spcPts val="0"/>
              </a:spcBef>
              <a:spcAft>
                <a:spcPts val="0"/>
              </a:spcAft>
              <a:defRPr/>
            </a:pPr>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endParaRPr>
          </a:p>
        </p:txBody>
      </p:sp>
      <p:sp>
        <p:nvSpPr>
          <p:cNvPr id="2" name="Title 1"/>
          <p:cNvSpPr>
            <a:spLocks noGrp="1"/>
          </p:cNvSpPr>
          <p:nvPr>
            <p:ph type="title"/>
          </p:nvPr>
        </p:nvSpPr>
        <p:spPr>
          <a:xfrm>
            <a:off x="722313" y="2133600"/>
            <a:ext cx="7772400" cy="1362075"/>
          </a:xfrm>
        </p:spPr>
        <p:txBody>
          <a:bodyPr anchor="b" anchorCtr="0"/>
          <a:lstStyle>
            <a:lvl1pPr algn="r">
              <a:defRPr sz="3600" b="0" i="0" cap="all"/>
            </a:lvl1pPr>
          </a:lstStyle>
          <a:p>
            <a:r>
              <a:rPr lang="en-US" smtClean="0"/>
              <a:t>Click to edit Master title style</a:t>
            </a:r>
            <a:endParaRPr/>
          </a:p>
        </p:txBody>
      </p:sp>
      <p:sp>
        <p:nvSpPr>
          <p:cNvPr id="3" name="Text Placeholder 2"/>
          <p:cNvSpPr>
            <a:spLocks noGrp="1"/>
          </p:cNvSpPr>
          <p:nvPr>
            <p:ph type="body" idx="1"/>
          </p:nvPr>
        </p:nvSpPr>
        <p:spPr>
          <a:xfrm>
            <a:off x="722313" y="3505200"/>
            <a:ext cx="7772400" cy="901700"/>
          </a:xfrm>
        </p:spPr>
        <p:txBody>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1D48D0-5581-4951-99F7-BCB057985B66}" type="datetime1">
              <a:rPr lang="en-US"/>
              <a:pPr>
                <a:defRPr/>
              </a:pPr>
              <a:t>5/6/2009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234C92-A1E6-4D09-A731-10F7733C7C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1336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864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1782DBB8-354B-4EC7-A7F8-14285FCBDE2C}" type="datetime1">
              <a:rPr lang="en-US"/>
              <a:pPr>
                <a:defRPr/>
              </a:pPr>
              <a:t>5/6/2009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548C5F-70D8-492B-962E-41FC66630B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133600" y="1515035"/>
            <a:ext cx="3200400" cy="639762"/>
          </a:xfrm>
        </p:spPr>
        <p:txBody>
          <a:bodyPr anchor="ctr">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36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486400" y="1515035"/>
            <a:ext cx="3200400" cy="639762"/>
          </a:xfrm>
        </p:spPr>
        <p:txBody>
          <a:bodyPr anchor="ctr">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8D854971-0296-49A0-9EFF-A7884E2C2756}" type="datetime1">
              <a:rPr lang="en-US"/>
              <a:pPr>
                <a:defRPr/>
              </a:pPr>
              <a:t>5/6/2009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B756537-A5E9-4B71-B062-7EB8065B94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0BEB3620-12C5-461D-89AB-532D356AE168}" type="datetime1">
              <a:rPr lang="en-US"/>
              <a:pPr>
                <a:defRPr/>
              </a:pPr>
              <a:t>5/6/2009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5157CE-C0DE-4B76-826C-ED340A2708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p:nvSpPr>
        <p:spPr>
          <a:xfrm rot="13549715">
            <a:off x="8120300" y="5774378"/>
            <a:ext cx="990600" cy="1323439"/>
          </a:xfrm>
          <a:prstGeom prst="rect">
            <a:avLst/>
          </a:prstGeom>
          <a:noFill/>
        </p:spPr>
        <p:txBody>
          <a:bodyPr>
            <a:spAutoFit/>
          </a:bodyPr>
          <a:lstStyle/>
          <a:p>
            <a:pPr fontAlgn="auto">
              <a:spcBef>
                <a:spcPts val="0"/>
              </a:spcBef>
              <a:spcAft>
                <a:spcPts val="0"/>
              </a:spcAft>
              <a:defRPr/>
            </a:pPr>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sym typeface="Wingdings 2"/>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latin typeface="+mn-lt"/>
              <a:cs typeface="+mn-cs"/>
            </a:endParaRPr>
          </a:p>
        </p:txBody>
      </p:sp>
      <p:sp>
        <p:nvSpPr>
          <p:cNvPr id="3" name="Date Placeholder 1"/>
          <p:cNvSpPr>
            <a:spLocks noGrp="1"/>
          </p:cNvSpPr>
          <p:nvPr>
            <p:ph type="dt" sz="half" idx="10"/>
          </p:nvPr>
        </p:nvSpPr>
        <p:spPr/>
        <p:txBody>
          <a:bodyPr/>
          <a:lstStyle>
            <a:lvl1pPr>
              <a:defRPr/>
            </a:lvl1pPr>
          </a:lstStyle>
          <a:p>
            <a:pPr>
              <a:defRPr/>
            </a:pPr>
            <a:fld id="{B4D51996-3170-4988-9129-59E8078052B5}" type="datetime1">
              <a:rPr lang="en-US"/>
              <a:pPr>
                <a:defRPr/>
              </a:pPr>
              <a:t>5/6/2009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087A86E5-5683-450C-8B87-641573B4DE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5153" y="273050"/>
            <a:ext cx="2680447" cy="1162050"/>
          </a:xfrm>
        </p:spPr>
        <p:txBody>
          <a:bodyPr anchor="b"/>
          <a:lstStyle>
            <a:lvl1pPr algn="l">
              <a:defRPr sz="2400" b="0"/>
            </a:lvl1pPr>
          </a:lstStyle>
          <a:p>
            <a:r>
              <a:rPr lang="en-US" smtClean="0"/>
              <a:t>Click to edit Master title style</a:t>
            </a:r>
            <a:endParaRPr/>
          </a:p>
        </p:txBody>
      </p:sp>
      <p:sp>
        <p:nvSpPr>
          <p:cNvPr id="3" name="Content Placeholder 2"/>
          <p:cNvSpPr>
            <a:spLocks noGrp="1"/>
          </p:cNvSpPr>
          <p:nvPr>
            <p:ph idx="1"/>
          </p:nvPr>
        </p:nvSpPr>
        <p:spPr>
          <a:xfrm>
            <a:off x="3575049" y="914400"/>
            <a:ext cx="5338763" cy="4799013"/>
          </a:xfrm>
        </p:spPr>
        <p:txBody>
          <a:bodyPr>
            <a:normAutofit/>
          </a:bodyPr>
          <a:lstStyle>
            <a:lvl1pPr>
              <a:defRPr sz="2000"/>
            </a:lvl1pPr>
            <a:lvl2pPr>
              <a:defRPr sz="1800"/>
            </a:lvl2pPr>
            <a:lvl3pPr>
              <a:defRPr sz="1600">
                <a:solidFill>
                  <a:schemeClr val="tx2"/>
                </a:solidFill>
              </a:defRPr>
            </a:lvl3pPr>
            <a:lvl4pPr>
              <a:defRPr sz="1600">
                <a:solidFill>
                  <a:schemeClr val="accent1">
                    <a:lumMod val="50000"/>
                  </a:schemeClr>
                </a:solidFill>
              </a:defRPr>
            </a:lvl4pPr>
            <a:lvl5pPr>
              <a:defRPr sz="1600">
                <a:solidFill>
                  <a:schemeClr val="accent4">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15153" y="1905001"/>
            <a:ext cx="2223247" cy="4037012"/>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B62F015-EB62-467C-BAA2-051D12F5EDC7}" type="datetime1">
              <a:rPr lang="en-US"/>
              <a:pPr>
                <a:defRPr/>
              </a:pPr>
              <a:t>5/6/2009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444CEC8-172C-4C63-9153-6B27A86756B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1"/>
      </p:bgRef>
    </p:bg>
    <p:spTree>
      <p:nvGrpSpPr>
        <p:cNvPr id="1" name=""/>
        <p:cNvGrpSpPr/>
        <p:nvPr/>
      </p:nvGrpSpPr>
      <p:grpSpPr>
        <a:xfrm>
          <a:off x="0" y="0"/>
          <a:ext cx="0" cy="0"/>
          <a:chOff x="0" y="0"/>
          <a:chExt cx="0" cy="0"/>
        </a:xfrm>
      </p:grpSpPr>
      <p:sp>
        <p:nvSpPr>
          <p:cNvPr id="5" name="Rectangle 4"/>
          <p:cNvSpPr/>
          <p:nvPr/>
        </p:nvSpPr>
        <p:spPr>
          <a:xfrm>
            <a:off x="3575304" y="914400"/>
            <a:ext cx="5340096"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3895344" y="1234440"/>
            <a:ext cx="4700016" cy="4160520"/>
          </a:xfrm>
          <a:solidFill>
            <a:schemeClr val="bg1"/>
          </a:solidFill>
          <a:effectLst>
            <a:innerShdw blurRad="152400">
              <a:schemeClr val="bg2">
                <a:lumMod val="25000"/>
              </a:schemeClr>
            </a:innerShdw>
            <a:softEdge rad="19050"/>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p:txBody>
          <a:bodyPr/>
          <a:lstStyle>
            <a:lvl1pPr>
              <a:defRPr/>
            </a:lvl1pPr>
          </a:lstStyle>
          <a:p>
            <a:pPr>
              <a:defRPr/>
            </a:pPr>
            <a:fld id="{90A37560-A62A-4BB7-AFB4-54A2ABCCD5E6}" type="datetime1">
              <a:rPr lang="en-US"/>
              <a:pPr>
                <a:defRPr/>
              </a:pPr>
              <a:t>5/6/2009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35720C2-5AA4-4E48-A5BF-29EE7D37E49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534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1027" name="Text Placeholder 2"/>
          <p:cNvSpPr>
            <a:spLocks noGrp="1"/>
          </p:cNvSpPr>
          <p:nvPr>
            <p:ph type="body" idx="1"/>
          </p:nvPr>
        </p:nvSpPr>
        <p:spPr bwMode="auto">
          <a:xfrm>
            <a:off x="2133600" y="1600200"/>
            <a:ext cx="6553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20688" y="6540500"/>
            <a:ext cx="1828800" cy="228600"/>
          </a:xfrm>
          <a:prstGeom prst="rect">
            <a:avLst/>
          </a:prstGeom>
        </p:spPr>
        <p:txBody>
          <a:bodyPr vert="horz" lIns="0" tIns="45720" rIns="91440" bIns="45720" rtlCol="0" anchor="ctr"/>
          <a:lstStyle>
            <a:lvl1pPr algn="l" fontAlgn="auto">
              <a:spcBef>
                <a:spcPts val="0"/>
              </a:spcBef>
              <a:spcAft>
                <a:spcPts val="0"/>
              </a:spcAft>
              <a:defRPr sz="1100">
                <a:solidFill>
                  <a:schemeClr val="tx1"/>
                </a:solidFill>
                <a:latin typeface="+mn-lt"/>
                <a:cs typeface="+mn-cs"/>
              </a:defRPr>
            </a:lvl1pPr>
          </a:lstStyle>
          <a:p>
            <a:pPr>
              <a:defRPr/>
            </a:pPr>
            <a:fld id="{485AB1B2-328C-4C28-BE2C-B9EEC486A440}" type="datetime1">
              <a:rPr lang="en-US"/>
              <a:pPr>
                <a:defRPr/>
              </a:pPr>
              <a:t>5/6/2009</a:t>
            </a:fld>
            <a:endParaRPr lang="en-US"/>
          </a:p>
        </p:txBody>
      </p:sp>
      <p:sp>
        <p:nvSpPr>
          <p:cNvPr id="5" name="Footer Placeholder 4"/>
          <p:cNvSpPr>
            <a:spLocks noGrp="1"/>
          </p:cNvSpPr>
          <p:nvPr>
            <p:ph type="ftr" sz="quarter" idx="3"/>
          </p:nvPr>
        </p:nvSpPr>
        <p:spPr>
          <a:xfrm>
            <a:off x="4343400" y="6540500"/>
            <a:ext cx="3657600" cy="228600"/>
          </a:xfrm>
          <a:prstGeom prst="rect">
            <a:avLst/>
          </a:prstGeom>
        </p:spPr>
        <p:txBody>
          <a:bodyPr vert="horz" wrap="square" lIns="91440" tIns="45720" rIns="0" bIns="45720" numCol="1" anchor="ctr" anchorCtr="0" compatLnSpc="1">
            <a:prstTxWarp prst="textNoShape">
              <a:avLst/>
            </a:prstTxWarp>
          </a:bodyPr>
          <a:lstStyle>
            <a:lvl1pPr algn="r">
              <a:defRPr sz="1100">
                <a:latin typeface="Times New Roman" pitchFamily="18" charset="0"/>
              </a:defRPr>
            </a:lvl1pPr>
          </a:lstStyle>
          <a:p>
            <a:pPr>
              <a:defRPr/>
            </a:pPr>
            <a:endParaRPr lang="en-US"/>
          </a:p>
        </p:txBody>
      </p:sp>
      <p:sp>
        <p:nvSpPr>
          <p:cNvPr id="6" name="Slide Number Placeholder 5"/>
          <p:cNvSpPr>
            <a:spLocks noGrp="1"/>
          </p:cNvSpPr>
          <p:nvPr>
            <p:ph type="sldNum" sz="quarter" idx="4"/>
          </p:nvPr>
        </p:nvSpPr>
        <p:spPr>
          <a:xfrm>
            <a:off x="8077200" y="6540500"/>
            <a:ext cx="609600" cy="228600"/>
          </a:xfrm>
          <a:prstGeom prst="rect">
            <a:avLst/>
          </a:prstGeom>
        </p:spPr>
        <p:txBody>
          <a:bodyPr vert="horz" lIns="91440" tIns="45720" rIns="0" bIns="45720" rtlCol="0" anchor="ctr"/>
          <a:lstStyle>
            <a:lvl1pPr algn="r" fontAlgn="auto">
              <a:spcBef>
                <a:spcPts val="0"/>
              </a:spcBef>
              <a:spcAft>
                <a:spcPts val="0"/>
              </a:spcAft>
              <a:defRPr sz="1100">
                <a:solidFill>
                  <a:schemeClr val="tx1"/>
                </a:solidFill>
                <a:latin typeface="+mn-lt"/>
                <a:cs typeface="+mn-cs"/>
              </a:defRPr>
            </a:lvl1pPr>
          </a:lstStyle>
          <a:p>
            <a:pPr>
              <a:defRPr/>
            </a:pPr>
            <a:fld id="{528AD6B0-880C-49DE-AF52-9175E5AD873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3" r:id="rId1"/>
    <p:sldLayoutId id="2147483874" r:id="rId2"/>
    <p:sldLayoutId id="2147483875" r:id="rId3"/>
    <p:sldLayoutId id="2147483872" r:id="rId4"/>
    <p:sldLayoutId id="2147483871" r:id="rId5"/>
    <p:sldLayoutId id="2147483870"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69" r:id="rId16"/>
  </p:sldLayoutIdLst>
  <p:hf hdr="0" ftr="0" dt="0"/>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Constantia" pitchFamily="18" charset="0"/>
        </a:defRPr>
      </a:lvl6pPr>
      <a:lvl7pPr marL="914400" algn="l" rtl="0" fontAlgn="base">
        <a:spcBef>
          <a:spcPct val="0"/>
        </a:spcBef>
        <a:spcAft>
          <a:spcPct val="0"/>
        </a:spcAft>
        <a:defRPr sz="3600">
          <a:solidFill>
            <a:schemeClr val="tx1"/>
          </a:solidFill>
          <a:latin typeface="Constantia" pitchFamily="18" charset="0"/>
        </a:defRPr>
      </a:lvl7pPr>
      <a:lvl8pPr marL="1371600" algn="l" rtl="0" fontAlgn="base">
        <a:spcBef>
          <a:spcPct val="0"/>
        </a:spcBef>
        <a:spcAft>
          <a:spcPct val="0"/>
        </a:spcAft>
        <a:defRPr sz="3600">
          <a:solidFill>
            <a:schemeClr val="tx1"/>
          </a:solidFill>
          <a:latin typeface="Constantia" pitchFamily="18" charset="0"/>
        </a:defRPr>
      </a:lvl8pPr>
      <a:lvl9pPr marL="1828800" algn="l" rtl="0" fontAlgn="base">
        <a:spcBef>
          <a:spcPct val="0"/>
        </a:spcBef>
        <a:spcAft>
          <a:spcPct val="0"/>
        </a:spcAft>
        <a:defRPr sz="3600">
          <a:solidFill>
            <a:schemeClr val="tx1"/>
          </a:solidFill>
          <a:latin typeface="Constantia" pitchFamily="18" charset="0"/>
        </a:defRPr>
      </a:lvl9pPr>
    </p:titleStyle>
    <p:bodyStyle>
      <a:lvl1pPr marL="457200" indent="-457200" algn="l" rtl="0" eaLnBrk="0" fontAlgn="base" hangingPunct="0">
        <a:spcBef>
          <a:spcPts val="1500"/>
        </a:spcBef>
        <a:spcAft>
          <a:spcPct val="0"/>
        </a:spcAft>
        <a:buFont typeface="Wingdings" pitchFamily="2" charset="2"/>
        <a:buChar char=""/>
        <a:defRPr sz="2000" kern="1200">
          <a:solidFill>
            <a:schemeClr val="tx1"/>
          </a:solidFill>
          <a:latin typeface="+mn-lt"/>
          <a:ea typeface="+mn-ea"/>
          <a:cs typeface="+mn-cs"/>
        </a:defRPr>
      </a:lvl1pPr>
      <a:lvl2pPr marL="914400" indent="-457200" algn="l" rtl="0" eaLnBrk="0" fontAlgn="base" hangingPunct="0">
        <a:spcBef>
          <a:spcPts val="1500"/>
        </a:spcBef>
        <a:spcAft>
          <a:spcPct val="0"/>
        </a:spcAft>
        <a:buFont typeface="Century" pitchFamily="18" charset="0"/>
        <a:buChar char="…"/>
        <a:defRPr kern="1200">
          <a:solidFill>
            <a:schemeClr val="tx1"/>
          </a:solidFill>
          <a:latin typeface="+mn-lt"/>
          <a:ea typeface="+mn-ea"/>
          <a:cs typeface="+mn-cs"/>
        </a:defRPr>
      </a:lvl2pPr>
      <a:lvl3pPr marL="1371600" indent="-457200" algn="l" rtl="0" eaLnBrk="0" fontAlgn="base" hangingPunct="0">
        <a:spcBef>
          <a:spcPts val="1500"/>
        </a:spcBef>
        <a:spcAft>
          <a:spcPct val="0"/>
        </a:spcAft>
        <a:buFont typeface="Wingdings" pitchFamily="2" charset="2"/>
        <a:buChar char=""/>
        <a:defRPr sz="1600" kern="1200">
          <a:solidFill>
            <a:schemeClr val="tx1"/>
          </a:solidFill>
          <a:latin typeface="+mn-lt"/>
          <a:ea typeface="+mn-ea"/>
          <a:cs typeface="+mn-cs"/>
        </a:defRPr>
      </a:lvl3pPr>
      <a:lvl4pPr marL="1600200" indent="-457200" algn="l" rtl="0" eaLnBrk="0" fontAlgn="base" hangingPunct="0">
        <a:spcBef>
          <a:spcPts val="1500"/>
        </a:spcBef>
        <a:spcAft>
          <a:spcPct val="0"/>
        </a:spcAft>
        <a:buFont typeface="Century" pitchFamily="18" charset="0"/>
        <a:buChar char="…"/>
        <a:defRPr sz="1600" kern="1200">
          <a:solidFill>
            <a:schemeClr val="tx1"/>
          </a:solidFill>
          <a:latin typeface="+mn-lt"/>
          <a:ea typeface="+mn-ea"/>
          <a:cs typeface="+mn-cs"/>
        </a:defRPr>
      </a:lvl4pPr>
      <a:lvl5pPr marL="1828800" indent="-457200" algn="l" rtl="0" eaLnBrk="0" fontAlgn="base" hangingPunct="0">
        <a:spcBef>
          <a:spcPts val="1500"/>
        </a:spcBef>
        <a:spcAft>
          <a:spcPct val="0"/>
        </a:spcAft>
        <a:buFont typeface="Wingdings" pitchFamily="2" charset="2"/>
        <a:buChar char="Ï"/>
        <a:defRPr sz="1600" kern="1200">
          <a:solidFill>
            <a:schemeClr val="tx1"/>
          </a:solidFill>
          <a:latin typeface="+mn-lt"/>
          <a:ea typeface="+mn-ea"/>
          <a:cs typeface="+mn-cs"/>
        </a:defRPr>
      </a:lvl5pPr>
      <a:lvl6pPr marL="2057400" indent="-457200" algn="l" defTabSz="914400" rtl="0" eaLnBrk="1" latinLnBrk="0" hangingPunct="1">
        <a:spcBef>
          <a:spcPts val="1500"/>
        </a:spcBef>
        <a:buFont typeface="Century" pitchFamily="18" charset="0"/>
        <a:buChar char="…"/>
        <a:defRPr sz="1600" kern="1200">
          <a:solidFill>
            <a:schemeClr val="tx1"/>
          </a:solidFill>
          <a:latin typeface="+mn-lt"/>
          <a:ea typeface="+mn-ea"/>
          <a:cs typeface="+mn-cs"/>
        </a:defRPr>
      </a:lvl6pPr>
      <a:lvl7pPr marL="2286000" indent="-457200" algn="l" defTabSz="914400" rtl="0" eaLnBrk="1" latinLnBrk="0" hangingPunct="1">
        <a:spcBef>
          <a:spcPts val="1500"/>
        </a:spcBef>
        <a:buFont typeface="Wingdings" pitchFamily="2" charset="2"/>
        <a:buChar char=""/>
        <a:defRPr sz="1600" kern="1200" baseline="0">
          <a:solidFill>
            <a:schemeClr val="tx1"/>
          </a:solidFill>
          <a:latin typeface="+mn-lt"/>
          <a:ea typeface="+mn-ea"/>
          <a:cs typeface="+mn-cs"/>
        </a:defRPr>
      </a:lvl7pPr>
      <a:lvl8pPr marL="2514600" indent="-457200" algn="l" defTabSz="914400" rtl="0" eaLnBrk="1" latinLnBrk="0" hangingPunct="1">
        <a:spcBef>
          <a:spcPts val="1500"/>
        </a:spcBef>
        <a:buFont typeface="Century" pitchFamily="18" charset="0"/>
        <a:buChar char="…"/>
        <a:defRPr sz="1600" kern="1200" baseline="0">
          <a:solidFill>
            <a:schemeClr val="tx1"/>
          </a:solidFill>
          <a:latin typeface="+mn-lt"/>
          <a:ea typeface="+mn-ea"/>
          <a:cs typeface="+mn-cs"/>
        </a:defRPr>
      </a:lvl8pPr>
      <a:lvl9pPr marL="2743200" indent="-457200" algn="l" defTabSz="914400" rtl="0" eaLnBrk="1" latinLnBrk="0" hangingPunct="1">
        <a:spcBef>
          <a:spcPts val="1500"/>
        </a:spcBef>
        <a:buFont typeface="Wingdings" pitchFamily="2" charset="2"/>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unm.edu/~gacctng/resources/OpLegAcctDef%206-23-08.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www.unm.edu/~gacct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veganmomma.com/blog%20pictures/Cartoons/2007/Confused.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pPr>
              <a:defRPr/>
            </a:pPr>
            <a:fld id="{4FF7E2A5-B076-42EA-9930-3EDD5D313DE7}" type="slidenum">
              <a:rPr lang="en-US"/>
              <a:pPr>
                <a:defRPr/>
              </a:pPr>
              <a:t>1</a:t>
            </a:fld>
            <a:endParaRPr lang="en-US"/>
          </a:p>
        </p:txBody>
      </p:sp>
      <p:sp>
        <p:nvSpPr>
          <p:cNvPr id="2" name="Title 1"/>
          <p:cNvSpPr>
            <a:spLocks noGrp="1"/>
          </p:cNvSpPr>
          <p:nvPr>
            <p:ph type="ctrTitle"/>
          </p:nvPr>
        </p:nvSpPr>
        <p:spPr/>
        <p:txBody>
          <a:bodyPr/>
          <a:lstStyle/>
          <a:p>
            <a:pPr algn="ctr" eaLnBrk="1" fontAlgn="auto" hangingPunct="1">
              <a:spcAft>
                <a:spcPts val="0"/>
              </a:spcAft>
              <a:defRPr/>
            </a:pPr>
            <a:r>
              <a:rPr lang="en-US" dirty="0" smtClean="0"/>
              <a:t>Account codes revisited</a:t>
            </a:r>
            <a:endParaRPr lang="en-US" dirty="0"/>
          </a:p>
        </p:txBody>
      </p:sp>
      <p:sp>
        <p:nvSpPr>
          <p:cNvPr id="20483" name="Subtitle 2"/>
          <p:cNvSpPr>
            <a:spLocks noGrp="1"/>
          </p:cNvSpPr>
          <p:nvPr>
            <p:ph type="subTitle" idx="1"/>
          </p:nvPr>
        </p:nvSpPr>
        <p:spPr>
          <a:xfrm>
            <a:off x="685800" y="4572000"/>
            <a:ext cx="7924800" cy="1219200"/>
          </a:xfrm>
        </p:spPr>
        <p:txBody>
          <a:bodyPr/>
          <a:lstStyle/>
          <a:p>
            <a:pPr algn="ctr" eaLnBrk="1" hangingPunct="1">
              <a:spcBef>
                <a:spcPct val="0"/>
              </a:spcBef>
            </a:pPr>
            <a:r>
              <a:rPr lang="en-US" sz="2000" smtClean="0">
                <a:latin typeface="Arial" charset="0"/>
              </a:rPr>
              <a:t>Presented by</a:t>
            </a:r>
          </a:p>
          <a:p>
            <a:pPr algn="ctr" eaLnBrk="1" hangingPunct="1">
              <a:spcBef>
                <a:spcPct val="0"/>
              </a:spcBef>
            </a:pPr>
            <a:r>
              <a:rPr lang="en-US" sz="2000" smtClean="0">
                <a:latin typeface="Arial" charset="0"/>
              </a:rPr>
              <a:t>John Brandt</a:t>
            </a:r>
          </a:p>
          <a:p>
            <a:pPr algn="ctr" eaLnBrk="1" hangingPunct="1">
              <a:spcBef>
                <a:spcPct val="0"/>
              </a:spcBef>
            </a:pPr>
            <a:r>
              <a:rPr lang="en-US" sz="2000" smtClean="0">
                <a:latin typeface="Arial" charset="0"/>
              </a:rPr>
              <a:t>5/11/09</a:t>
            </a:r>
          </a:p>
        </p:txBody>
      </p:sp>
      <p:grpSp>
        <p:nvGrpSpPr>
          <p:cNvPr id="20484" name="Group 1"/>
          <p:cNvGrpSpPr>
            <a:grpSpLocks noChangeAspect="1"/>
          </p:cNvGrpSpPr>
          <p:nvPr/>
        </p:nvGrpSpPr>
        <p:grpSpPr bwMode="auto">
          <a:xfrm>
            <a:off x="533400" y="228600"/>
            <a:ext cx="3417888" cy="2378075"/>
            <a:chOff x="0" y="0"/>
            <a:chExt cx="5383" cy="3744"/>
          </a:xfrm>
        </p:grpSpPr>
        <p:sp>
          <p:nvSpPr>
            <p:cNvPr id="20486" name="AutoShape 39"/>
            <p:cNvSpPr>
              <a:spLocks noChangeAspect="1" noChangeArrowheads="1" noTextEdit="1"/>
            </p:cNvSpPr>
            <p:nvPr/>
          </p:nvSpPr>
          <p:spPr bwMode="auto">
            <a:xfrm>
              <a:off x="0" y="0"/>
              <a:ext cx="5383" cy="3744"/>
            </a:xfrm>
            <a:prstGeom prst="rect">
              <a:avLst/>
            </a:prstGeom>
            <a:noFill/>
            <a:ln w="9525">
              <a:noFill/>
              <a:miter lim="800000"/>
              <a:headEnd/>
              <a:tailEnd/>
            </a:ln>
          </p:spPr>
          <p:txBody>
            <a:bodyPr/>
            <a:lstStyle/>
            <a:p>
              <a:endParaRPr lang="en-US"/>
            </a:p>
          </p:txBody>
        </p:sp>
        <p:sp>
          <p:nvSpPr>
            <p:cNvPr id="20487" name="Rectangle 38"/>
            <p:cNvSpPr>
              <a:spLocks noChangeArrowheads="1"/>
            </p:cNvSpPr>
            <p:nvPr/>
          </p:nvSpPr>
          <p:spPr bwMode="auto">
            <a:xfrm>
              <a:off x="0" y="0"/>
              <a:ext cx="5383" cy="3744"/>
            </a:xfrm>
            <a:prstGeom prst="rect">
              <a:avLst/>
            </a:prstGeom>
            <a:noFill/>
            <a:ln w="0">
              <a:noFill/>
              <a:miter lim="800000"/>
              <a:headEnd/>
              <a:tailEnd/>
            </a:ln>
          </p:spPr>
          <p:txBody>
            <a:bodyPr/>
            <a:lstStyle/>
            <a:p>
              <a:endParaRPr lang="en-US"/>
            </a:p>
          </p:txBody>
        </p:sp>
        <p:sp>
          <p:nvSpPr>
            <p:cNvPr id="20488" name="Freeform 37"/>
            <p:cNvSpPr>
              <a:spLocks/>
            </p:cNvSpPr>
            <p:nvPr/>
          </p:nvSpPr>
          <p:spPr bwMode="auto">
            <a:xfrm>
              <a:off x="15" y="1351"/>
              <a:ext cx="95" cy="156"/>
            </a:xfrm>
            <a:custGeom>
              <a:avLst/>
              <a:gdLst>
                <a:gd name="T0" fmla="*/ 0 w 95"/>
                <a:gd name="T1" fmla="*/ 0 h 156"/>
                <a:gd name="T2" fmla="*/ 95 w 95"/>
                <a:gd name="T3" fmla="*/ 0 h 156"/>
                <a:gd name="T4" fmla="*/ 95 w 95"/>
                <a:gd name="T5" fmla="*/ 20 h 156"/>
                <a:gd name="T6" fmla="*/ 60 w 95"/>
                <a:gd name="T7" fmla="*/ 20 h 156"/>
                <a:gd name="T8" fmla="*/ 60 w 95"/>
                <a:gd name="T9" fmla="*/ 156 h 156"/>
                <a:gd name="T10" fmla="*/ 40 w 95"/>
                <a:gd name="T11" fmla="*/ 156 h 156"/>
                <a:gd name="T12" fmla="*/ 40 w 95"/>
                <a:gd name="T13" fmla="*/ 20 h 156"/>
                <a:gd name="T14" fmla="*/ 0 w 95"/>
                <a:gd name="T15" fmla="*/ 20 h 156"/>
                <a:gd name="T16" fmla="*/ 0 w 95"/>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5"/>
                <a:gd name="T28" fmla="*/ 0 h 156"/>
                <a:gd name="T29" fmla="*/ 95 w 95"/>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5" h="156">
                  <a:moveTo>
                    <a:pt x="0" y="0"/>
                  </a:moveTo>
                  <a:lnTo>
                    <a:pt x="95" y="0"/>
                  </a:lnTo>
                  <a:lnTo>
                    <a:pt x="95"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a:p>
          </p:txBody>
        </p:sp>
        <p:sp>
          <p:nvSpPr>
            <p:cNvPr id="20489" name="Freeform 36"/>
            <p:cNvSpPr>
              <a:spLocks/>
            </p:cNvSpPr>
            <p:nvPr/>
          </p:nvSpPr>
          <p:spPr bwMode="auto">
            <a:xfrm>
              <a:off x="185" y="1351"/>
              <a:ext cx="115" cy="156"/>
            </a:xfrm>
            <a:custGeom>
              <a:avLst/>
              <a:gdLst>
                <a:gd name="T0" fmla="*/ 0 w 115"/>
                <a:gd name="T1" fmla="*/ 0 h 156"/>
                <a:gd name="T2" fmla="*/ 20 w 115"/>
                <a:gd name="T3" fmla="*/ 0 h 156"/>
                <a:gd name="T4" fmla="*/ 20 w 115"/>
                <a:gd name="T5" fmla="*/ 61 h 156"/>
                <a:gd name="T6" fmla="*/ 95 w 115"/>
                <a:gd name="T7" fmla="*/ 61 h 156"/>
                <a:gd name="T8" fmla="*/ 95 w 115"/>
                <a:gd name="T9" fmla="*/ 0 h 156"/>
                <a:gd name="T10" fmla="*/ 115 w 115"/>
                <a:gd name="T11" fmla="*/ 0 h 156"/>
                <a:gd name="T12" fmla="*/ 115 w 115"/>
                <a:gd name="T13" fmla="*/ 156 h 156"/>
                <a:gd name="T14" fmla="*/ 95 w 115"/>
                <a:gd name="T15" fmla="*/ 156 h 156"/>
                <a:gd name="T16" fmla="*/ 95 w 115"/>
                <a:gd name="T17" fmla="*/ 81 h 156"/>
                <a:gd name="T18" fmla="*/ 20 w 115"/>
                <a:gd name="T19" fmla="*/ 81 h 156"/>
                <a:gd name="T20" fmla="*/ 20 w 115"/>
                <a:gd name="T21" fmla="*/ 156 h 156"/>
                <a:gd name="T22" fmla="*/ 0 w 115"/>
                <a:gd name="T23" fmla="*/ 156 h 156"/>
                <a:gd name="T24" fmla="*/ 0 w 11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
                <a:gd name="T40" fmla="*/ 0 h 156"/>
                <a:gd name="T41" fmla="*/ 115 w 11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 h="156">
                  <a:moveTo>
                    <a:pt x="0" y="0"/>
                  </a:moveTo>
                  <a:lnTo>
                    <a:pt x="20" y="0"/>
                  </a:lnTo>
                  <a:lnTo>
                    <a:pt x="20" y="61"/>
                  </a:lnTo>
                  <a:lnTo>
                    <a:pt x="95" y="61"/>
                  </a:lnTo>
                  <a:lnTo>
                    <a:pt x="95" y="0"/>
                  </a:lnTo>
                  <a:lnTo>
                    <a:pt x="115" y="0"/>
                  </a:lnTo>
                  <a:lnTo>
                    <a:pt x="115" y="156"/>
                  </a:lnTo>
                  <a:lnTo>
                    <a:pt x="95" y="156"/>
                  </a:lnTo>
                  <a:lnTo>
                    <a:pt x="95"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490" name="Freeform 35"/>
            <p:cNvSpPr>
              <a:spLocks/>
            </p:cNvSpPr>
            <p:nvPr/>
          </p:nvSpPr>
          <p:spPr bwMode="auto">
            <a:xfrm>
              <a:off x="385"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491" name="Freeform 34"/>
            <p:cNvSpPr>
              <a:spLocks/>
            </p:cNvSpPr>
            <p:nvPr/>
          </p:nvSpPr>
          <p:spPr bwMode="auto">
            <a:xfrm>
              <a:off x="630" y="1351"/>
              <a:ext cx="125" cy="161"/>
            </a:xfrm>
            <a:custGeom>
              <a:avLst/>
              <a:gdLst>
                <a:gd name="T0" fmla="*/ 0 w 125"/>
                <a:gd name="T1" fmla="*/ 0 h 161"/>
                <a:gd name="T2" fmla="*/ 25 w 125"/>
                <a:gd name="T3" fmla="*/ 0 h 161"/>
                <a:gd name="T4" fmla="*/ 25 w 125"/>
                <a:gd name="T5" fmla="*/ 96 h 161"/>
                <a:gd name="T6" fmla="*/ 25 w 125"/>
                <a:gd name="T7" fmla="*/ 116 h 161"/>
                <a:gd name="T8" fmla="*/ 35 w 125"/>
                <a:gd name="T9" fmla="*/ 131 h 161"/>
                <a:gd name="T10" fmla="*/ 40 w 125"/>
                <a:gd name="T11" fmla="*/ 136 h 161"/>
                <a:gd name="T12" fmla="*/ 50 w 125"/>
                <a:gd name="T13" fmla="*/ 141 h 161"/>
                <a:gd name="T14" fmla="*/ 60 w 125"/>
                <a:gd name="T15" fmla="*/ 141 h 161"/>
                <a:gd name="T16" fmla="*/ 80 w 125"/>
                <a:gd name="T17" fmla="*/ 141 h 161"/>
                <a:gd name="T18" fmla="*/ 90 w 125"/>
                <a:gd name="T19" fmla="*/ 131 h 161"/>
                <a:gd name="T20" fmla="*/ 100 w 125"/>
                <a:gd name="T21" fmla="*/ 116 h 161"/>
                <a:gd name="T22" fmla="*/ 100 w 125"/>
                <a:gd name="T23" fmla="*/ 101 h 161"/>
                <a:gd name="T24" fmla="*/ 100 w 125"/>
                <a:gd name="T25" fmla="*/ 0 h 161"/>
                <a:gd name="T26" fmla="*/ 125 w 125"/>
                <a:gd name="T27" fmla="*/ 0 h 161"/>
                <a:gd name="T28" fmla="*/ 125 w 125"/>
                <a:gd name="T29" fmla="*/ 101 h 161"/>
                <a:gd name="T30" fmla="*/ 120 w 125"/>
                <a:gd name="T31" fmla="*/ 116 h 161"/>
                <a:gd name="T32" fmla="*/ 115 w 125"/>
                <a:gd name="T33" fmla="*/ 131 h 161"/>
                <a:gd name="T34" fmla="*/ 105 w 125"/>
                <a:gd name="T35" fmla="*/ 146 h 161"/>
                <a:gd name="T36" fmla="*/ 95 w 125"/>
                <a:gd name="T37" fmla="*/ 156 h 161"/>
                <a:gd name="T38" fmla="*/ 80 w 125"/>
                <a:gd name="T39" fmla="*/ 161 h 161"/>
                <a:gd name="T40" fmla="*/ 65 w 125"/>
                <a:gd name="T41" fmla="*/ 161 h 161"/>
                <a:gd name="T42" fmla="*/ 45 w 125"/>
                <a:gd name="T43" fmla="*/ 161 h 161"/>
                <a:gd name="T44" fmla="*/ 30 w 125"/>
                <a:gd name="T45" fmla="*/ 156 h 161"/>
                <a:gd name="T46" fmla="*/ 20 w 125"/>
                <a:gd name="T47" fmla="*/ 146 h 161"/>
                <a:gd name="T48" fmla="*/ 10 w 125"/>
                <a:gd name="T49" fmla="*/ 131 h 161"/>
                <a:gd name="T50" fmla="*/ 5 w 125"/>
                <a:gd name="T51" fmla="*/ 116 h 161"/>
                <a:gd name="T52" fmla="*/ 0 w 125"/>
                <a:gd name="T53" fmla="*/ 91 h 161"/>
                <a:gd name="T54" fmla="*/ 0 w 125"/>
                <a:gd name="T55" fmla="*/ 0 h 1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5"/>
                <a:gd name="T85" fmla="*/ 0 h 161"/>
                <a:gd name="T86" fmla="*/ 125 w 125"/>
                <a:gd name="T87" fmla="*/ 161 h 1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5" h="161">
                  <a:moveTo>
                    <a:pt x="0" y="0"/>
                  </a:moveTo>
                  <a:lnTo>
                    <a:pt x="25" y="0"/>
                  </a:lnTo>
                  <a:lnTo>
                    <a:pt x="25" y="96"/>
                  </a:lnTo>
                  <a:lnTo>
                    <a:pt x="25" y="116"/>
                  </a:lnTo>
                  <a:lnTo>
                    <a:pt x="35" y="131"/>
                  </a:lnTo>
                  <a:lnTo>
                    <a:pt x="40" y="136"/>
                  </a:lnTo>
                  <a:lnTo>
                    <a:pt x="50" y="141"/>
                  </a:lnTo>
                  <a:lnTo>
                    <a:pt x="60" y="141"/>
                  </a:lnTo>
                  <a:lnTo>
                    <a:pt x="80" y="141"/>
                  </a:lnTo>
                  <a:lnTo>
                    <a:pt x="90" y="131"/>
                  </a:lnTo>
                  <a:lnTo>
                    <a:pt x="100" y="116"/>
                  </a:lnTo>
                  <a:lnTo>
                    <a:pt x="100" y="101"/>
                  </a:lnTo>
                  <a:lnTo>
                    <a:pt x="100" y="0"/>
                  </a:lnTo>
                  <a:lnTo>
                    <a:pt x="125" y="0"/>
                  </a:lnTo>
                  <a:lnTo>
                    <a:pt x="125" y="101"/>
                  </a:lnTo>
                  <a:lnTo>
                    <a:pt x="120" y="116"/>
                  </a:lnTo>
                  <a:lnTo>
                    <a:pt x="115" y="131"/>
                  </a:lnTo>
                  <a:lnTo>
                    <a:pt x="105" y="146"/>
                  </a:lnTo>
                  <a:lnTo>
                    <a:pt x="95" y="156"/>
                  </a:lnTo>
                  <a:lnTo>
                    <a:pt x="80" y="161"/>
                  </a:lnTo>
                  <a:lnTo>
                    <a:pt x="65" y="161"/>
                  </a:lnTo>
                  <a:lnTo>
                    <a:pt x="45" y="161"/>
                  </a:lnTo>
                  <a:lnTo>
                    <a:pt x="30" y="156"/>
                  </a:lnTo>
                  <a:lnTo>
                    <a:pt x="20" y="146"/>
                  </a:lnTo>
                  <a:lnTo>
                    <a:pt x="10" y="131"/>
                  </a:lnTo>
                  <a:lnTo>
                    <a:pt x="5" y="116"/>
                  </a:lnTo>
                  <a:lnTo>
                    <a:pt x="0" y="91"/>
                  </a:lnTo>
                  <a:lnTo>
                    <a:pt x="0" y="0"/>
                  </a:lnTo>
                  <a:close/>
                </a:path>
              </a:pathLst>
            </a:custGeom>
            <a:solidFill>
              <a:srgbClr val="000000"/>
            </a:solidFill>
            <a:ln w="0">
              <a:solidFill>
                <a:srgbClr val="000000"/>
              </a:solidFill>
              <a:round/>
              <a:headEnd/>
              <a:tailEnd/>
            </a:ln>
          </p:spPr>
          <p:txBody>
            <a:bodyPr/>
            <a:lstStyle/>
            <a:p>
              <a:endParaRPr lang="en-US"/>
            </a:p>
          </p:txBody>
        </p:sp>
        <p:sp>
          <p:nvSpPr>
            <p:cNvPr id="20492" name="Freeform 33"/>
            <p:cNvSpPr>
              <a:spLocks/>
            </p:cNvSpPr>
            <p:nvPr/>
          </p:nvSpPr>
          <p:spPr bwMode="auto">
            <a:xfrm>
              <a:off x="830" y="1346"/>
              <a:ext cx="141" cy="171"/>
            </a:xfrm>
            <a:custGeom>
              <a:avLst/>
              <a:gdLst>
                <a:gd name="T0" fmla="*/ 0 w 141"/>
                <a:gd name="T1" fmla="*/ 0 h 171"/>
                <a:gd name="T2" fmla="*/ 116 w 141"/>
                <a:gd name="T3" fmla="*/ 116 h 171"/>
                <a:gd name="T4" fmla="*/ 116 w 141"/>
                <a:gd name="T5" fmla="*/ 5 h 171"/>
                <a:gd name="T6" fmla="*/ 141 w 141"/>
                <a:gd name="T7" fmla="*/ 5 h 171"/>
                <a:gd name="T8" fmla="*/ 141 w 141"/>
                <a:gd name="T9" fmla="*/ 171 h 171"/>
                <a:gd name="T10" fmla="*/ 20 w 141"/>
                <a:gd name="T11" fmla="*/ 50 h 171"/>
                <a:gd name="T12" fmla="*/ 20 w 141"/>
                <a:gd name="T13" fmla="*/ 161 h 171"/>
                <a:gd name="T14" fmla="*/ 0 w 141"/>
                <a:gd name="T15" fmla="*/ 161 h 171"/>
                <a:gd name="T16" fmla="*/ 0 w 141"/>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
                <a:gd name="T28" fmla="*/ 0 h 171"/>
                <a:gd name="T29" fmla="*/ 141 w 141"/>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 h="171">
                  <a:moveTo>
                    <a:pt x="0" y="0"/>
                  </a:moveTo>
                  <a:lnTo>
                    <a:pt x="116" y="116"/>
                  </a:lnTo>
                  <a:lnTo>
                    <a:pt x="116" y="5"/>
                  </a:lnTo>
                  <a:lnTo>
                    <a:pt x="141" y="5"/>
                  </a:lnTo>
                  <a:lnTo>
                    <a:pt x="141"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a:p>
          </p:txBody>
        </p:sp>
        <p:sp>
          <p:nvSpPr>
            <p:cNvPr id="20493" name="Rectangle 32"/>
            <p:cNvSpPr>
              <a:spLocks noChangeArrowheads="1"/>
            </p:cNvSpPr>
            <p:nvPr/>
          </p:nvSpPr>
          <p:spPr bwMode="auto">
            <a:xfrm>
              <a:off x="1051" y="1351"/>
              <a:ext cx="20" cy="156"/>
            </a:xfrm>
            <a:prstGeom prst="rect">
              <a:avLst/>
            </a:prstGeom>
            <a:solidFill>
              <a:srgbClr val="000000"/>
            </a:solidFill>
            <a:ln w="0">
              <a:solidFill>
                <a:srgbClr val="000000"/>
              </a:solidFill>
              <a:miter lim="800000"/>
              <a:headEnd/>
              <a:tailEnd/>
            </a:ln>
          </p:spPr>
          <p:txBody>
            <a:bodyPr/>
            <a:lstStyle/>
            <a:p>
              <a:endParaRPr lang="en-US"/>
            </a:p>
          </p:txBody>
        </p:sp>
        <p:sp>
          <p:nvSpPr>
            <p:cNvPr id="20494" name="Freeform 31"/>
            <p:cNvSpPr>
              <a:spLocks/>
            </p:cNvSpPr>
            <p:nvPr/>
          </p:nvSpPr>
          <p:spPr bwMode="auto">
            <a:xfrm>
              <a:off x="1141" y="1351"/>
              <a:ext cx="145" cy="161"/>
            </a:xfrm>
            <a:custGeom>
              <a:avLst/>
              <a:gdLst>
                <a:gd name="T0" fmla="*/ 0 w 145"/>
                <a:gd name="T1" fmla="*/ 0 h 161"/>
                <a:gd name="T2" fmla="*/ 20 w 145"/>
                <a:gd name="T3" fmla="*/ 0 h 161"/>
                <a:gd name="T4" fmla="*/ 70 w 145"/>
                <a:gd name="T5" fmla="*/ 111 h 161"/>
                <a:gd name="T6" fmla="*/ 120 w 145"/>
                <a:gd name="T7" fmla="*/ 0 h 161"/>
                <a:gd name="T8" fmla="*/ 145 w 145"/>
                <a:gd name="T9" fmla="*/ 0 h 161"/>
                <a:gd name="T10" fmla="*/ 70 w 145"/>
                <a:gd name="T11" fmla="*/ 161 h 161"/>
                <a:gd name="T12" fmla="*/ 0 w 145"/>
                <a:gd name="T13" fmla="*/ 0 h 161"/>
                <a:gd name="T14" fmla="*/ 0 60000 65536"/>
                <a:gd name="T15" fmla="*/ 0 60000 65536"/>
                <a:gd name="T16" fmla="*/ 0 60000 65536"/>
                <a:gd name="T17" fmla="*/ 0 60000 65536"/>
                <a:gd name="T18" fmla="*/ 0 60000 65536"/>
                <a:gd name="T19" fmla="*/ 0 60000 65536"/>
                <a:gd name="T20" fmla="*/ 0 60000 65536"/>
                <a:gd name="T21" fmla="*/ 0 w 145"/>
                <a:gd name="T22" fmla="*/ 0 h 161"/>
                <a:gd name="T23" fmla="*/ 145 w 145"/>
                <a:gd name="T24" fmla="*/ 161 h 1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 h="161">
                  <a:moveTo>
                    <a:pt x="0" y="0"/>
                  </a:moveTo>
                  <a:lnTo>
                    <a:pt x="20" y="0"/>
                  </a:lnTo>
                  <a:lnTo>
                    <a:pt x="70" y="111"/>
                  </a:lnTo>
                  <a:lnTo>
                    <a:pt x="120" y="0"/>
                  </a:lnTo>
                  <a:lnTo>
                    <a:pt x="145" y="0"/>
                  </a:lnTo>
                  <a:lnTo>
                    <a:pt x="70" y="161"/>
                  </a:lnTo>
                  <a:lnTo>
                    <a:pt x="0" y="0"/>
                  </a:lnTo>
                  <a:close/>
                </a:path>
              </a:pathLst>
            </a:custGeom>
            <a:solidFill>
              <a:srgbClr val="000000"/>
            </a:solidFill>
            <a:ln w="0">
              <a:solidFill>
                <a:srgbClr val="000000"/>
              </a:solidFill>
              <a:round/>
              <a:headEnd/>
              <a:tailEnd/>
            </a:ln>
          </p:spPr>
          <p:txBody>
            <a:bodyPr/>
            <a:lstStyle/>
            <a:p>
              <a:endParaRPr lang="en-US"/>
            </a:p>
          </p:txBody>
        </p:sp>
        <p:sp>
          <p:nvSpPr>
            <p:cNvPr id="20495" name="Freeform 30"/>
            <p:cNvSpPr>
              <a:spLocks/>
            </p:cNvSpPr>
            <p:nvPr/>
          </p:nvSpPr>
          <p:spPr bwMode="auto">
            <a:xfrm>
              <a:off x="1351"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496" name="Freeform 29"/>
            <p:cNvSpPr>
              <a:spLocks noEditPoints="1"/>
            </p:cNvSpPr>
            <p:nvPr/>
          </p:nvSpPr>
          <p:spPr bwMode="auto">
            <a:xfrm>
              <a:off x="1516" y="1351"/>
              <a:ext cx="95" cy="156"/>
            </a:xfrm>
            <a:custGeom>
              <a:avLst/>
              <a:gdLst>
                <a:gd name="T0" fmla="*/ 0 w 95"/>
                <a:gd name="T1" fmla="*/ 0 h 156"/>
                <a:gd name="T2" fmla="*/ 35 w 95"/>
                <a:gd name="T3" fmla="*/ 0 h 156"/>
                <a:gd name="T4" fmla="*/ 50 w 95"/>
                <a:gd name="T5" fmla="*/ 0 h 156"/>
                <a:gd name="T6" fmla="*/ 65 w 95"/>
                <a:gd name="T7" fmla="*/ 5 h 156"/>
                <a:gd name="T8" fmla="*/ 75 w 95"/>
                <a:gd name="T9" fmla="*/ 10 h 156"/>
                <a:gd name="T10" fmla="*/ 85 w 95"/>
                <a:gd name="T11" fmla="*/ 20 h 156"/>
                <a:gd name="T12" fmla="*/ 90 w 95"/>
                <a:gd name="T13" fmla="*/ 30 h 156"/>
                <a:gd name="T14" fmla="*/ 90 w 95"/>
                <a:gd name="T15" fmla="*/ 45 h 156"/>
                <a:gd name="T16" fmla="*/ 90 w 95"/>
                <a:gd name="T17" fmla="*/ 61 h 156"/>
                <a:gd name="T18" fmla="*/ 80 w 95"/>
                <a:gd name="T19" fmla="*/ 71 h 156"/>
                <a:gd name="T20" fmla="*/ 70 w 95"/>
                <a:gd name="T21" fmla="*/ 81 h 156"/>
                <a:gd name="T22" fmla="*/ 50 w 95"/>
                <a:gd name="T23" fmla="*/ 91 h 156"/>
                <a:gd name="T24" fmla="*/ 95 w 95"/>
                <a:gd name="T25" fmla="*/ 156 h 156"/>
                <a:gd name="T26" fmla="*/ 70 w 95"/>
                <a:gd name="T27" fmla="*/ 156 h 156"/>
                <a:gd name="T28" fmla="*/ 25 w 95"/>
                <a:gd name="T29" fmla="*/ 91 h 156"/>
                <a:gd name="T30" fmla="*/ 20 w 95"/>
                <a:gd name="T31" fmla="*/ 91 h 156"/>
                <a:gd name="T32" fmla="*/ 20 w 95"/>
                <a:gd name="T33" fmla="*/ 156 h 156"/>
                <a:gd name="T34" fmla="*/ 0 w 95"/>
                <a:gd name="T35" fmla="*/ 156 h 156"/>
                <a:gd name="T36" fmla="*/ 0 w 95"/>
                <a:gd name="T37" fmla="*/ 0 h 156"/>
                <a:gd name="T38" fmla="*/ 20 w 95"/>
                <a:gd name="T39" fmla="*/ 20 h 156"/>
                <a:gd name="T40" fmla="*/ 20 w 95"/>
                <a:gd name="T41" fmla="*/ 76 h 156"/>
                <a:gd name="T42" fmla="*/ 45 w 95"/>
                <a:gd name="T43" fmla="*/ 71 h 156"/>
                <a:gd name="T44" fmla="*/ 55 w 95"/>
                <a:gd name="T45" fmla="*/ 66 h 156"/>
                <a:gd name="T46" fmla="*/ 65 w 95"/>
                <a:gd name="T47" fmla="*/ 61 h 156"/>
                <a:gd name="T48" fmla="*/ 70 w 95"/>
                <a:gd name="T49" fmla="*/ 45 h 156"/>
                <a:gd name="T50" fmla="*/ 70 w 95"/>
                <a:gd name="T51" fmla="*/ 35 h 156"/>
                <a:gd name="T52" fmla="*/ 65 w 95"/>
                <a:gd name="T53" fmla="*/ 30 h 156"/>
                <a:gd name="T54" fmla="*/ 55 w 95"/>
                <a:gd name="T55" fmla="*/ 25 h 156"/>
                <a:gd name="T56" fmla="*/ 50 w 95"/>
                <a:gd name="T57" fmla="*/ 20 h 156"/>
                <a:gd name="T58" fmla="*/ 40 w 95"/>
                <a:gd name="T59" fmla="*/ 20 h 156"/>
                <a:gd name="T60" fmla="*/ 20 w 95"/>
                <a:gd name="T61" fmla="*/ 20 h 1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5"/>
                <a:gd name="T94" fmla="*/ 0 h 156"/>
                <a:gd name="T95" fmla="*/ 95 w 95"/>
                <a:gd name="T96" fmla="*/ 156 h 1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5" h="156">
                  <a:moveTo>
                    <a:pt x="0" y="0"/>
                  </a:moveTo>
                  <a:lnTo>
                    <a:pt x="35" y="0"/>
                  </a:lnTo>
                  <a:lnTo>
                    <a:pt x="50" y="0"/>
                  </a:lnTo>
                  <a:lnTo>
                    <a:pt x="65" y="5"/>
                  </a:lnTo>
                  <a:lnTo>
                    <a:pt x="75" y="10"/>
                  </a:lnTo>
                  <a:lnTo>
                    <a:pt x="85" y="20"/>
                  </a:lnTo>
                  <a:lnTo>
                    <a:pt x="90" y="30"/>
                  </a:lnTo>
                  <a:lnTo>
                    <a:pt x="90" y="45"/>
                  </a:lnTo>
                  <a:lnTo>
                    <a:pt x="90" y="61"/>
                  </a:lnTo>
                  <a:lnTo>
                    <a:pt x="80" y="71"/>
                  </a:lnTo>
                  <a:lnTo>
                    <a:pt x="70" y="81"/>
                  </a:lnTo>
                  <a:lnTo>
                    <a:pt x="50" y="91"/>
                  </a:lnTo>
                  <a:lnTo>
                    <a:pt x="95" y="156"/>
                  </a:lnTo>
                  <a:lnTo>
                    <a:pt x="70" y="156"/>
                  </a:lnTo>
                  <a:lnTo>
                    <a:pt x="25" y="91"/>
                  </a:lnTo>
                  <a:lnTo>
                    <a:pt x="20" y="91"/>
                  </a:lnTo>
                  <a:lnTo>
                    <a:pt x="20" y="156"/>
                  </a:lnTo>
                  <a:lnTo>
                    <a:pt x="0" y="156"/>
                  </a:lnTo>
                  <a:lnTo>
                    <a:pt x="0" y="0"/>
                  </a:lnTo>
                  <a:close/>
                  <a:moveTo>
                    <a:pt x="20" y="20"/>
                  </a:moveTo>
                  <a:lnTo>
                    <a:pt x="20" y="76"/>
                  </a:lnTo>
                  <a:lnTo>
                    <a:pt x="45" y="71"/>
                  </a:lnTo>
                  <a:lnTo>
                    <a:pt x="55" y="66"/>
                  </a:lnTo>
                  <a:lnTo>
                    <a:pt x="65" y="61"/>
                  </a:lnTo>
                  <a:lnTo>
                    <a:pt x="70" y="45"/>
                  </a:lnTo>
                  <a:lnTo>
                    <a:pt x="70" y="35"/>
                  </a:lnTo>
                  <a:lnTo>
                    <a:pt x="65" y="30"/>
                  </a:lnTo>
                  <a:lnTo>
                    <a:pt x="55" y="25"/>
                  </a:lnTo>
                  <a:lnTo>
                    <a:pt x="50" y="20"/>
                  </a:lnTo>
                  <a:lnTo>
                    <a:pt x="40" y="20"/>
                  </a:lnTo>
                  <a:lnTo>
                    <a:pt x="20" y="20"/>
                  </a:lnTo>
                  <a:close/>
                </a:path>
              </a:pathLst>
            </a:custGeom>
            <a:solidFill>
              <a:srgbClr val="000000"/>
            </a:solidFill>
            <a:ln w="0">
              <a:solidFill>
                <a:srgbClr val="000000"/>
              </a:solidFill>
              <a:round/>
              <a:headEnd/>
              <a:tailEnd/>
            </a:ln>
          </p:spPr>
          <p:txBody>
            <a:bodyPr/>
            <a:lstStyle/>
            <a:p>
              <a:endParaRPr lang="en-US"/>
            </a:p>
          </p:txBody>
        </p:sp>
        <p:sp>
          <p:nvSpPr>
            <p:cNvPr id="20497" name="Freeform 28"/>
            <p:cNvSpPr>
              <a:spLocks/>
            </p:cNvSpPr>
            <p:nvPr/>
          </p:nvSpPr>
          <p:spPr bwMode="auto">
            <a:xfrm>
              <a:off x="1681" y="1346"/>
              <a:ext cx="105" cy="166"/>
            </a:xfrm>
            <a:custGeom>
              <a:avLst/>
              <a:gdLst>
                <a:gd name="T0" fmla="*/ 100 w 105"/>
                <a:gd name="T1" fmla="*/ 20 h 166"/>
                <a:gd name="T2" fmla="*/ 85 w 105"/>
                <a:gd name="T3" fmla="*/ 35 h 166"/>
                <a:gd name="T4" fmla="*/ 80 w 105"/>
                <a:gd name="T5" fmla="*/ 30 h 166"/>
                <a:gd name="T6" fmla="*/ 70 w 105"/>
                <a:gd name="T7" fmla="*/ 25 h 166"/>
                <a:gd name="T8" fmla="*/ 65 w 105"/>
                <a:gd name="T9" fmla="*/ 20 h 166"/>
                <a:gd name="T10" fmla="*/ 55 w 105"/>
                <a:gd name="T11" fmla="*/ 20 h 166"/>
                <a:gd name="T12" fmla="*/ 45 w 105"/>
                <a:gd name="T13" fmla="*/ 25 h 166"/>
                <a:gd name="T14" fmla="*/ 40 w 105"/>
                <a:gd name="T15" fmla="*/ 25 h 166"/>
                <a:gd name="T16" fmla="*/ 30 w 105"/>
                <a:gd name="T17" fmla="*/ 35 h 166"/>
                <a:gd name="T18" fmla="*/ 30 w 105"/>
                <a:gd name="T19" fmla="*/ 40 h 166"/>
                <a:gd name="T20" fmla="*/ 30 w 105"/>
                <a:gd name="T21" fmla="*/ 45 h 166"/>
                <a:gd name="T22" fmla="*/ 35 w 105"/>
                <a:gd name="T23" fmla="*/ 55 h 166"/>
                <a:gd name="T24" fmla="*/ 45 w 105"/>
                <a:gd name="T25" fmla="*/ 61 h 166"/>
                <a:gd name="T26" fmla="*/ 60 w 105"/>
                <a:gd name="T27" fmla="*/ 66 h 166"/>
                <a:gd name="T28" fmla="*/ 70 w 105"/>
                <a:gd name="T29" fmla="*/ 71 h 166"/>
                <a:gd name="T30" fmla="*/ 80 w 105"/>
                <a:gd name="T31" fmla="*/ 76 h 166"/>
                <a:gd name="T32" fmla="*/ 90 w 105"/>
                <a:gd name="T33" fmla="*/ 81 h 166"/>
                <a:gd name="T34" fmla="*/ 95 w 105"/>
                <a:gd name="T35" fmla="*/ 91 h 166"/>
                <a:gd name="T36" fmla="*/ 100 w 105"/>
                <a:gd name="T37" fmla="*/ 96 h 166"/>
                <a:gd name="T38" fmla="*/ 105 w 105"/>
                <a:gd name="T39" fmla="*/ 106 h 166"/>
                <a:gd name="T40" fmla="*/ 105 w 105"/>
                <a:gd name="T41" fmla="*/ 111 h 166"/>
                <a:gd name="T42" fmla="*/ 105 w 105"/>
                <a:gd name="T43" fmla="*/ 121 h 166"/>
                <a:gd name="T44" fmla="*/ 100 w 105"/>
                <a:gd name="T45" fmla="*/ 136 h 166"/>
                <a:gd name="T46" fmla="*/ 90 w 105"/>
                <a:gd name="T47" fmla="*/ 151 h 166"/>
                <a:gd name="T48" fmla="*/ 75 w 105"/>
                <a:gd name="T49" fmla="*/ 161 h 166"/>
                <a:gd name="T50" fmla="*/ 55 w 105"/>
                <a:gd name="T51" fmla="*/ 166 h 166"/>
                <a:gd name="T52" fmla="*/ 40 w 105"/>
                <a:gd name="T53" fmla="*/ 166 h 166"/>
                <a:gd name="T54" fmla="*/ 25 w 105"/>
                <a:gd name="T55" fmla="*/ 156 h 166"/>
                <a:gd name="T56" fmla="*/ 10 w 105"/>
                <a:gd name="T57" fmla="*/ 141 h 166"/>
                <a:gd name="T58" fmla="*/ 0 w 105"/>
                <a:gd name="T59" fmla="*/ 126 h 166"/>
                <a:gd name="T60" fmla="*/ 20 w 105"/>
                <a:gd name="T61" fmla="*/ 116 h 166"/>
                <a:gd name="T62" fmla="*/ 30 w 105"/>
                <a:gd name="T63" fmla="*/ 131 h 166"/>
                <a:gd name="T64" fmla="*/ 40 w 105"/>
                <a:gd name="T65" fmla="*/ 141 h 166"/>
                <a:gd name="T66" fmla="*/ 55 w 105"/>
                <a:gd name="T67" fmla="*/ 146 h 166"/>
                <a:gd name="T68" fmla="*/ 65 w 105"/>
                <a:gd name="T69" fmla="*/ 141 h 166"/>
                <a:gd name="T70" fmla="*/ 75 w 105"/>
                <a:gd name="T71" fmla="*/ 136 h 166"/>
                <a:gd name="T72" fmla="*/ 80 w 105"/>
                <a:gd name="T73" fmla="*/ 131 h 166"/>
                <a:gd name="T74" fmla="*/ 85 w 105"/>
                <a:gd name="T75" fmla="*/ 121 h 166"/>
                <a:gd name="T76" fmla="*/ 80 w 105"/>
                <a:gd name="T77" fmla="*/ 111 h 166"/>
                <a:gd name="T78" fmla="*/ 80 w 105"/>
                <a:gd name="T79" fmla="*/ 106 h 166"/>
                <a:gd name="T80" fmla="*/ 75 w 105"/>
                <a:gd name="T81" fmla="*/ 101 h 166"/>
                <a:gd name="T82" fmla="*/ 70 w 105"/>
                <a:gd name="T83" fmla="*/ 96 h 166"/>
                <a:gd name="T84" fmla="*/ 60 w 105"/>
                <a:gd name="T85" fmla="*/ 91 h 166"/>
                <a:gd name="T86" fmla="*/ 50 w 105"/>
                <a:gd name="T87" fmla="*/ 86 h 166"/>
                <a:gd name="T88" fmla="*/ 40 w 105"/>
                <a:gd name="T89" fmla="*/ 81 h 166"/>
                <a:gd name="T90" fmla="*/ 30 w 105"/>
                <a:gd name="T91" fmla="*/ 76 h 166"/>
                <a:gd name="T92" fmla="*/ 25 w 105"/>
                <a:gd name="T93" fmla="*/ 71 h 166"/>
                <a:gd name="T94" fmla="*/ 20 w 105"/>
                <a:gd name="T95" fmla="*/ 66 h 166"/>
                <a:gd name="T96" fmla="*/ 15 w 105"/>
                <a:gd name="T97" fmla="*/ 61 h 166"/>
                <a:gd name="T98" fmla="*/ 10 w 105"/>
                <a:gd name="T99" fmla="*/ 55 h 166"/>
                <a:gd name="T100" fmla="*/ 10 w 105"/>
                <a:gd name="T101" fmla="*/ 45 h 166"/>
                <a:gd name="T102" fmla="*/ 10 w 105"/>
                <a:gd name="T103" fmla="*/ 40 h 166"/>
                <a:gd name="T104" fmla="*/ 10 w 105"/>
                <a:gd name="T105" fmla="*/ 25 h 166"/>
                <a:gd name="T106" fmla="*/ 20 w 105"/>
                <a:gd name="T107" fmla="*/ 10 h 166"/>
                <a:gd name="T108" fmla="*/ 35 w 105"/>
                <a:gd name="T109" fmla="*/ 0 h 166"/>
                <a:gd name="T110" fmla="*/ 55 w 105"/>
                <a:gd name="T111" fmla="*/ 0 h 166"/>
                <a:gd name="T112" fmla="*/ 65 w 105"/>
                <a:gd name="T113" fmla="*/ 0 h 166"/>
                <a:gd name="T114" fmla="*/ 80 w 105"/>
                <a:gd name="T115" fmla="*/ 5 h 166"/>
                <a:gd name="T116" fmla="*/ 90 w 105"/>
                <a:gd name="T117" fmla="*/ 10 h 166"/>
                <a:gd name="T118" fmla="*/ 100 w 105"/>
                <a:gd name="T119" fmla="*/ 20 h 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166"/>
                <a:gd name="T182" fmla="*/ 105 w 105"/>
                <a:gd name="T183" fmla="*/ 166 h 16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166">
                  <a:moveTo>
                    <a:pt x="100" y="20"/>
                  </a:moveTo>
                  <a:lnTo>
                    <a:pt x="85" y="35"/>
                  </a:lnTo>
                  <a:lnTo>
                    <a:pt x="80" y="30"/>
                  </a:lnTo>
                  <a:lnTo>
                    <a:pt x="70" y="25"/>
                  </a:lnTo>
                  <a:lnTo>
                    <a:pt x="65" y="20"/>
                  </a:lnTo>
                  <a:lnTo>
                    <a:pt x="55" y="20"/>
                  </a:lnTo>
                  <a:lnTo>
                    <a:pt x="45" y="25"/>
                  </a:lnTo>
                  <a:lnTo>
                    <a:pt x="40" y="25"/>
                  </a:lnTo>
                  <a:lnTo>
                    <a:pt x="30" y="35"/>
                  </a:lnTo>
                  <a:lnTo>
                    <a:pt x="30" y="40"/>
                  </a:lnTo>
                  <a:lnTo>
                    <a:pt x="30" y="45"/>
                  </a:lnTo>
                  <a:lnTo>
                    <a:pt x="35" y="55"/>
                  </a:lnTo>
                  <a:lnTo>
                    <a:pt x="45" y="61"/>
                  </a:lnTo>
                  <a:lnTo>
                    <a:pt x="60" y="66"/>
                  </a:lnTo>
                  <a:lnTo>
                    <a:pt x="70" y="71"/>
                  </a:lnTo>
                  <a:lnTo>
                    <a:pt x="80" y="76"/>
                  </a:lnTo>
                  <a:lnTo>
                    <a:pt x="90" y="81"/>
                  </a:lnTo>
                  <a:lnTo>
                    <a:pt x="95" y="91"/>
                  </a:lnTo>
                  <a:lnTo>
                    <a:pt x="100" y="96"/>
                  </a:lnTo>
                  <a:lnTo>
                    <a:pt x="105" y="106"/>
                  </a:lnTo>
                  <a:lnTo>
                    <a:pt x="105" y="111"/>
                  </a:lnTo>
                  <a:lnTo>
                    <a:pt x="105" y="121"/>
                  </a:lnTo>
                  <a:lnTo>
                    <a:pt x="100" y="136"/>
                  </a:lnTo>
                  <a:lnTo>
                    <a:pt x="90" y="151"/>
                  </a:lnTo>
                  <a:lnTo>
                    <a:pt x="75" y="161"/>
                  </a:lnTo>
                  <a:lnTo>
                    <a:pt x="55" y="166"/>
                  </a:lnTo>
                  <a:lnTo>
                    <a:pt x="40" y="166"/>
                  </a:lnTo>
                  <a:lnTo>
                    <a:pt x="25" y="156"/>
                  </a:lnTo>
                  <a:lnTo>
                    <a:pt x="10" y="141"/>
                  </a:lnTo>
                  <a:lnTo>
                    <a:pt x="0" y="126"/>
                  </a:lnTo>
                  <a:lnTo>
                    <a:pt x="20" y="116"/>
                  </a:lnTo>
                  <a:lnTo>
                    <a:pt x="30" y="131"/>
                  </a:lnTo>
                  <a:lnTo>
                    <a:pt x="40" y="141"/>
                  </a:lnTo>
                  <a:lnTo>
                    <a:pt x="55" y="146"/>
                  </a:lnTo>
                  <a:lnTo>
                    <a:pt x="65" y="141"/>
                  </a:lnTo>
                  <a:lnTo>
                    <a:pt x="75" y="136"/>
                  </a:lnTo>
                  <a:lnTo>
                    <a:pt x="80" y="131"/>
                  </a:lnTo>
                  <a:lnTo>
                    <a:pt x="85" y="121"/>
                  </a:lnTo>
                  <a:lnTo>
                    <a:pt x="80" y="111"/>
                  </a:lnTo>
                  <a:lnTo>
                    <a:pt x="80" y="106"/>
                  </a:lnTo>
                  <a:lnTo>
                    <a:pt x="75" y="101"/>
                  </a:lnTo>
                  <a:lnTo>
                    <a:pt x="70" y="96"/>
                  </a:lnTo>
                  <a:lnTo>
                    <a:pt x="60" y="91"/>
                  </a:lnTo>
                  <a:lnTo>
                    <a:pt x="50" y="86"/>
                  </a:lnTo>
                  <a:lnTo>
                    <a:pt x="40" y="81"/>
                  </a:lnTo>
                  <a:lnTo>
                    <a:pt x="30" y="76"/>
                  </a:lnTo>
                  <a:lnTo>
                    <a:pt x="25" y="71"/>
                  </a:lnTo>
                  <a:lnTo>
                    <a:pt x="20" y="66"/>
                  </a:lnTo>
                  <a:lnTo>
                    <a:pt x="15" y="61"/>
                  </a:lnTo>
                  <a:lnTo>
                    <a:pt x="10" y="55"/>
                  </a:lnTo>
                  <a:lnTo>
                    <a:pt x="10" y="45"/>
                  </a:lnTo>
                  <a:lnTo>
                    <a:pt x="10" y="40"/>
                  </a:lnTo>
                  <a:lnTo>
                    <a:pt x="10" y="25"/>
                  </a:lnTo>
                  <a:lnTo>
                    <a:pt x="20" y="10"/>
                  </a:lnTo>
                  <a:lnTo>
                    <a:pt x="35" y="0"/>
                  </a:lnTo>
                  <a:lnTo>
                    <a:pt x="55" y="0"/>
                  </a:lnTo>
                  <a:lnTo>
                    <a:pt x="65" y="0"/>
                  </a:lnTo>
                  <a:lnTo>
                    <a:pt x="80" y="5"/>
                  </a:lnTo>
                  <a:lnTo>
                    <a:pt x="90" y="10"/>
                  </a:lnTo>
                  <a:lnTo>
                    <a:pt x="100" y="20"/>
                  </a:lnTo>
                  <a:close/>
                </a:path>
              </a:pathLst>
            </a:custGeom>
            <a:solidFill>
              <a:srgbClr val="000000"/>
            </a:solidFill>
            <a:ln w="0">
              <a:solidFill>
                <a:srgbClr val="000000"/>
              </a:solidFill>
              <a:round/>
              <a:headEnd/>
              <a:tailEnd/>
            </a:ln>
          </p:spPr>
          <p:txBody>
            <a:bodyPr/>
            <a:lstStyle/>
            <a:p>
              <a:endParaRPr lang="en-US"/>
            </a:p>
          </p:txBody>
        </p:sp>
        <p:sp>
          <p:nvSpPr>
            <p:cNvPr id="20498" name="Rectangle 27"/>
            <p:cNvSpPr>
              <a:spLocks noChangeArrowheads="1"/>
            </p:cNvSpPr>
            <p:nvPr/>
          </p:nvSpPr>
          <p:spPr bwMode="auto">
            <a:xfrm>
              <a:off x="1861" y="1351"/>
              <a:ext cx="20" cy="156"/>
            </a:xfrm>
            <a:prstGeom prst="rect">
              <a:avLst/>
            </a:prstGeom>
            <a:solidFill>
              <a:srgbClr val="000000"/>
            </a:solidFill>
            <a:ln w="0">
              <a:solidFill>
                <a:srgbClr val="000000"/>
              </a:solidFill>
              <a:miter lim="800000"/>
              <a:headEnd/>
              <a:tailEnd/>
            </a:ln>
          </p:spPr>
          <p:txBody>
            <a:bodyPr/>
            <a:lstStyle/>
            <a:p>
              <a:endParaRPr lang="en-US"/>
            </a:p>
          </p:txBody>
        </p:sp>
        <p:sp>
          <p:nvSpPr>
            <p:cNvPr id="20499" name="Freeform 26"/>
            <p:cNvSpPr>
              <a:spLocks/>
            </p:cNvSpPr>
            <p:nvPr/>
          </p:nvSpPr>
          <p:spPr bwMode="auto">
            <a:xfrm>
              <a:off x="1956" y="1351"/>
              <a:ext cx="100" cy="156"/>
            </a:xfrm>
            <a:custGeom>
              <a:avLst/>
              <a:gdLst>
                <a:gd name="T0" fmla="*/ 0 w 100"/>
                <a:gd name="T1" fmla="*/ 0 h 156"/>
                <a:gd name="T2" fmla="*/ 100 w 100"/>
                <a:gd name="T3" fmla="*/ 0 h 156"/>
                <a:gd name="T4" fmla="*/ 100 w 100"/>
                <a:gd name="T5" fmla="*/ 20 h 156"/>
                <a:gd name="T6" fmla="*/ 60 w 100"/>
                <a:gd name="T7" fmla="*/ 20 h 156"/>
                <a:gd name="T8" fmla="*/ 60 w 100"/>
                <a:gd name="T9" fmla="*/ 156 h 156"/>
                <a:gd name="T10" fmla="*/ 40 w 100"/>
                <a:gd name="T11" fmla="*/ 156 h 156"/>
                <a:gd name="T12" fmla="*/ 40 w 100"/>
                <a:gd name="T13" fmla="*/ 20 h 156"/>
                <a:gd name="T14" fmla="*/ 0 w 100"/>
                <a:gd name="T15" fmla="*/ 20 h 156"/>
                <a:gd name="T16" fmla="*/ 0 w 100"/>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56"/>
                <a:gd name="T29" fmla="*/ 100 w 100"/>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56">
                  <a:moveTo>
                    <a:pt x="0" y="0"/>
                  </a:moveTo>
                  <a:lnTo>
                    <a:pt x="100" y="0"/>
                  </a:lnTo>
                  <a:lnTo>
                    <a:pt x="100"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a:p>
          </p:txBody>
        </p:sp>
        <p:sp>
          <p:nvSpPr>
            <p:cNvPr id="20500" name="Freeform 25"/>
            <p:cNvSpPr>
              <a:spLocks/>
            </p:cNvSpPr>
            <p:nvPr/>
          </p:nvSpPr>
          <p:spPr bwMode="auto">
            <a:xfrm>
              <a:off x="2116" y="1351"/>
              <a:ext cx="125" cy="156"/>
            </a:xfrm>
            <a:custGeom>
              <a:avLst/>
              <a:gdLst>
                <a:gd name="T0" fmla="*/ 0 w 125"/>
                <a:gd name="T1" fmla="*/ 0 h 156"/>
                <a:gd name="T2" fmla="*/ 25 w 125"/>
                <a:gd name="T3" fmla="*/ 0 h 156"/>
                <a:gd name="T4" fmla="*/ 65 w 125"/>
                <a:gd name="T5" fmla="*/ 61 h 156"/>
                <a:gd name="T6" fmla="*/ 100 w 125"/>
                <a:gd name="T7" fmla="*/ 0 h 156"/>
                <a:gd name="T8" fmla="*/ 125 w 125"/>
                <a:gd name="T9" fmla="*/ 0 h 156"/>
                <a:gd name="T10" fmla="*/ 75 w 125"/>
                <a:gd name="T11" fmla="*/ 86 h 156"/>
                <a:gd name="T12" fmla="*/ 75 w 125"/>
                <a:gd name="T13" fmla="*/ 156 h 156"/>
                <a:gd name="T14" fmla="*/ 50 w 125"/>
                <a:gd name="T15" fmla="*/ 156 h 156"/>
                <a:gd name="T16" fmla="*/ 50 w 125"/>
                <a:gd name="T17" fmla="*/ 86 h 156"/>
                <a:gd name="T18" fmla="*/ 0 w 125"/>
                <a:gd name="T19" fmla="*/ 0 h 1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156"/>
                <a:gd name="T32" fmla="*/ 125 w 125"/>
                <a:gd name="T33" fmla="*/ 156 h 1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156">
                  <a:moveTo>
                    <a:pt x="0" y="0"/>
                  </a:moveTo>
                  <a:lnTo>
                    <a:pt x="25" y="0"/>
                  </a:lnTo>
                  <a:lnTo>
                    <a:pt x="65" y="61"/>
                  </a:lnTo>
                  <a:lnTo>
                    <a:pt x="100" y="0"/>
                  </a:lnTo>
                  <a:lnTo>
                    <a:pt x="125" y="0"/>
                  </a:lnTo>
                  <a:lnTo>
                    <a:pt x="75" y="86"/>
                  </a:lnTo>
                  <a:lnTo>
                    <a:pt x="75" y="156"/>
                  </a:lnTo>
                  <a:lnTo>
                    <a:pt x="50" y="156"/>
                  </a:lnTo>
                  <a:lnTo>
                    <a:pt x="50" y="86"/>
                  </a:lnTo>
                  <a:lnTo>
                    <a:pt x="0" y="0"/>
                  </a:lnTo>
                  <a:close/>
                </a:path>
              </a:pathLst>
            </a:custGeom>
            <a:solidFill>
              <a:srgbClr val="000000"/>
            </a:solidFill>
            <a:ln w="0">
              <a:solidFill>
                <a:srgbClr val="000000"/>
              </a:solidFill>
              <a:round/>
              <a:headEnd/>
              <a:tailEnd/>
            </a:ln>
          </p:spPr>
          <p:txBody>
            <a:bodyPr/>
            <a:lstStyle/>
            <a:p>
              <a:endParaRPr lang="en-US"/>
            </a:p>
          </p:txBody>
        </p:sp>
        <p:sp>
          <p:nvSpPr>
            <p:cNvPr id="20501" name="Freeform 24"/>
            <p:cNvSpPr>
              <a:spLocks noEditPoints="1"/>
            </p:cNvSpPr>
            <p:nvPr/>
          </p:nvSpPr>
          <p:spPr bwMode="auto">
            <a:xfrm>
              <a:off x="2376" y="1346"/>
              <a:ext cx="170" cy="166"/>
            </a:xfrm>
            <a:custGeom>
              <a:avLst/>
              <a:gdLst>
                <a:gd name="T0" fmla="*/ 0 w 170"/>
                <a:gd name="T1" fmla="*/ 81 h 166"/>
                <a:gd name="T2" fmla="*/ 0 w 170"/>
                <a:gd name="T3" fmla="*/ 61 h 166"/>
                <a:gd name="T4" fmla="*/ 10 w 170"/>
                <a:gd name="T5" fmla="*/ 40 h 166"/>
                <a:gd name="T6" fmla="*/ 25 w 170"/>
                <a:gd name="T7" fmla="*/ 25 h 166"/>
                <a:gd name="T8" fmla="*/ 40 w 170"/>
                <a:gd name="T9" fmla="*/ 10 h 166"/>
                <a:gd name="T10" fmla="*/ 60 w 170"/>
                <a:gd name="T11" fmla="*/ 0 h 166"/>
                <a:gd name="T12" fmla="*/ 85 w 170"/>
                <a:gd name="T13" fmla="*/ 0 h 166"/>
                <a:gd name="T14" fmla="*/ 105 w 170"/>
                <a:gd name="T15" fmla="*/ 0 h 166"/>
                <a:gd name="T16" fmla="*/ 125 w 170"/>
                <a:gd name="T17" fmla="*/ 10 h 166"/>
                <a:gd name="T18" fmla="*/ 145 w 170"/>
                <a:gd name="T19" fmla="*/ 25 h 166"/>
                <a:gd name="T20" fmla="*/ 160 w 170"/>
                <a:gd name="T21" fmla="*/ 40 h 166"/>
                <a:gd name="T22" fmla="*/ 165 w 170"/>
                <a:gd name="T23" fmla="*/ 61 h 166"/>
                <a:gd name="T24" fmla="*/ 170 w 170"/>
                <a:gd name="T25" fmla="*/ 81 h 166"/>
                <a:gd name="T26" fmla="*/ 170 w 170"/>
                <a:gd name="T27" fmla="*/ 106 h 166"/>
                <a:gd name="T28" fmla="*/ 160 w 170"/>
                <a:gd name="T29" fmla="*/ 126 h 166"/>
                <a:gd name="T30" fmla="*/ 145 w 170"/>
                <a:gd name="T31" fmla="*/ 141 h 166"/>
                <a:gd name="T32" fmla="*/ 125 w 170"/>
                <a:gd name="T33" fmla="*/ 156 h 166"/>
                <a:gd name="T34" fmla="*/ 105 w 170"/>
                <a:gd name="T35" fmla="*/ 166 h 166"/>
                <a:gd name="T36" fmla="*/ 85 w 170"/>
                <a:gd name="T37" fmla="*/ 166 h 166"/>
                <a:gd name="T38" fmla="*/ 60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65 w 170"/>
                <a:gd name="T65" fmla="*/ 25 h 166"/>
                <a:gd name="T66" fmla="*/ 50 w 170"/>
                <a:gd name="T67" fmla="*/ 30 h 166"/>
                <a:gd name="T68" fmla="*/ 40 w 170"/>
                <a:gd name="T69" fmla="*/ 40 h 166"/>
                <a:gd name="T70" fmla="*/ 30 w 170"/>
                <a:gd name="T71" fmla="*/ 50 h 166"/>
                <a:gd name="T72" fmla="*/ 20 w 170"/>
                <a:gd name="T73" fmla="*/ 66 h 166"/>
                <a:gd name="T74" fmla="*/ 20 w 170"/>
                <a:gd name="T75" fmla="*/ 86 h 166"/>
                <a:gd name="T76" fmla="*/ 20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0 w 170"/>
                <a:gd name="T89" fmla="*/ 141 h 166"/>
                <a:gd name="T90" fmla="*/ 115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0" y="10"/>
                  </a:lnTo>
                  <a:lnTo>
                    <a:pt x="60" y="0"/>
                  </a:lnTo>
                  <a:lnTo>
                    <a:pt x="85" y="0"/>
                  </a:lnTo>
                  <a:lnTo>
                    <a:pt x="105" y="0"/>
                  </a:lnTo>
                  <a:lnTo>
                    <a:pt x="125" y="10"/>
                  </a:lnTo>
                  <a:lnTo>
                    <a:pt x="145" y="25"/>
                  </a:lnTo>
                  <a:lnTo>
                    <a:pt x="160" y="40"/>
                  </a:lnTo>
                  <a:lnTo>
                    <a:pt x="165" y="61"/>
                  </a:lnTo>
                  <a:lnTo>
                    <a:pt x="170" y="81"/>
                  </a:lnTo>
                  <a:lnTo>
                    <a:pt x="170" y="106"/>
                  </a:lnTo>
                  <a:lnTo>
                    <a:pt x="160" y="126"/>
                  </a:lnTo>
                  <a:lnTo>
                    <a:pt x="145" y="141"/>
                  </a:lnTo>
                  <a:lnTo>
                    <a:pt x="125" y="156"/>
                  </a:lnTo>
                  <a:lnTo>
                    <a:pt x="105" y="166"/>
                  </a:lnTo>
                  <a:lnTo>
                    <a:pt x="85" y="166"/>
                  </a:lnTo>
                  <a:lnTo>
                    <a:pt x="60"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65" y="25"/>
                  </a:lnTo>
                  <a:lnTo>
                    <a:pt x="50" y="30"/>
                  </a:lnTo>
                  <a:lnTo>
                    <a:pt x="40" y="40"/>
                  </a:lnTo>
                  <a:lnTo>
                    <a:pt x="30" y="50"/>
                  </a:lnTo>
                  <a:lnTo>
                    <a:pt x="20" y="66"/>
                  </a:lnTo>
                  <a:lnTo>
                    <a:pt x="20" y="86"/>
                  </a:lnTo>
                  <a:lnTo>
                    <a:pt x="20" y="101"/>
                  </a:lnTo>
                  <a:lnTo>
                    <a:pt x="30" y="116"/>
                  </a:lnTo>
                  <a:lnTo>
                    <a:pt x="40" y="126"/>
                  </a:lnTo>
                  <a:lnTo>
                    <a:pt x="55" y="136"/>
                  </a:lnTo>
                  <a:lnTo>
                    <a:pt x="70" y="141"/>
                  </a:lnTo>
                  <a:lnTo>
                    <a:pt x="85" y="146"/>
                  </a:lnTo>
                  <a:lnTo>
                    <a:pt x="100" y="141"/>
                  </a:lnTo>
                  <a:lnTo>
                    <a:pt x="115"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a:p>
          </p:txBody>
        </p:sp>
        <p:sp>
          <p:nvSpPr>
            <p:cNvPr id="20502" name="Freeform 23"/>
            <p:cNvSpPr>
              <a:spLocks/>
            </p:cNvSpPr>
            <p:nvPr/>
          </p:nvSpPr>
          <p:spPr bwMode="auto">
            <a:xfrm>
              <a:off x="2621" y="1351"/>
              <a:ext cx="86" cy="156"/>
            </a:xfrm>
            <a:custGeom>
              <a:avLst/>
              <a:gdLst>
                <a:gd name="T0" fmla="*/ 0 w 86"/>
                <a:gd name="T1" fmla="*/ 0 h 156"/>
                <a:gd name="T2" fmla="*/ 86 w 86"/>
                <a:gd name="T3" fmla="*/ 0 h 156"/>
                <a:gd name="T4" fmla="*/ 86 w 86"/>
                <a:gd name="T5" fmla="*/ 20 h 156"/>
                <a:gd name="T6" fmla="*/ 20 w 86"/>
                <a:gd name="T7" fmla="*/ 20 h 156"/>
                <a:gd name="T8" fmla="*/ 20 w 86"/>
                <a:gd name="T9" fmla="*/ 61 h 156"/>
                <a:gd name="T10" fmla="*/ 86 w 86"/>
                <a:gd name="T11" fmla="*/ 61 h 156"/>
                <a:gd name="T12" fmla="*/ 86 w 86"/>
                <a:gd name="T13" fmla="*/ 81 h 156"/>
                <a:gd name="T14" fmla="*/ 20 w 86"/>
                <a:gd name="T15" fmla="*/ 81 h 156"/>
                <a:gd name="T16" fmla="*/ 20 w 86"/>
                <a:gd name="T17" fmla="*/ 156 h 156"/>
                <a:gd name="T18" fmla="*/ 0 w 86"/>
                <a:gd name="T19" fmla="*/ 156 h 156"/>
                <a:gd name="T20" fmla="*/ 0 w 86"/>
                <a:gd name="T21" fmla="*/ 0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156"/>
                <a:gd name="T35" fmla="*/ 86 w 86"/>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156">
                  <a:moveTo>
                    <a:pt x="0" y="0"/>
                  </a:moveTo>
                  <a:lnTo>
                    <a:pt x="86" y="0"/>
                  </a:lnTo>
                  <a:lnTo>
                    <a:pt x="86" y="20"/>
                  </a:lnTo>
                  <a:lnTo>
                    <a:pt x="20" y="20"/>
                  </a:lnTo>
                  <a:lnTo>
                    <a:pt x="20" y="61"/>
                  </a:lnTo>
                  <a:lnTo>
                    <a:pt x="86" y="61"/>
                  </a:lnTo>
                  <a:lnTo>
                    <a:pt x="86"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503" name="Freeform 22"/>
            <p:cNvSpPr>
              <a:spLocks/>
            </p:cNvSpPr>
            <p:nvPr/>
          </p:nvSpPr>
          <p:spPr bwMode="auto">
            <a:xfrm>
              <a:off x="2872" y="1346"/>
              <a:ext cx="135" cy="171"/>
            </a:xfrm>
            <a:custGeom>
              <a:avLst/>
              <a:gdLst>
                <a:gd name="T0" fmla="*/ 0 w 135"/>
                <a:gd name="T1" fmla="*/ 0 h 171"/>
                <a:gd name="T2" fmla="*/ 115 w 135"/>
                <a:gd name="T3" fmla="*/ 116 h 171"/>
                <a:gd name="T4" fmla="*/ 115 w 135"/>
                <a:gd name="T5" fmla="*/ 5 h 171"/>
                <a:gd name="T6" fmla="*/ 135 w 135"/>
                <a:gd name="T7" fmla="*/ 5 h 171"/>
                <a:gd name="T8" fmla="*/ 135 w 135"/>
                <a:gd name="T9" fmla="*/ 171 h 171"/>
                <a:gd name="T10" fmla="*/ 20 w 135"/>
                <a:gd name="T11" fmla="*/ 50 h 171"/>
                <a:gd name="T12" fmla="*/ 20 w 135"/>
                <a:gd name="T13" fmla="*/ 161 h 171"/>
                <a:gd name="T14" fmla="*/ 0 w 135"/>
                <a:gd name="T15" fmla="*/ 161 h 171"/>
                <a:gd name="T16" fmla="*/ 0 w 135"/>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171"/>
                <a:gd name="T29" fmla="*/ 135 w 135"/>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171">
                  <a:moveTo>
                    <a:pt x="0" y="0"/>
                  </a:moveTo>
                  <a:lnTo>
                    <a:pt x="115" y="116"/>
                  </a:lnTo>
                  <a:lnTo>
                    <a:pt x="115" y="5"/>
                  </a:lnTo>
                  <a:lnTo>
                    <a:pt x="135" y="5"/>
                  </a:lnTo>
                  <a:lnTo>
                    <a:pt x="135"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a:p>
          </p:txBody>
        </p:sp>
        <p:sp>
          <p:nvSpPr>
            <p:cNvPr id="20504" name="Freeform 21"/>
            <p:cNvSpPr>
              <a:spLocks/>
            </p:cNvSpPr>
            <p:nvPr/>
          </p:nvSpPr>
          <p:spPr bwMode="auto">
            <a:xfrm>
              <a:off x="3087"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505" name="Freeform 20"/>
            <p:cNvSpPr>
              <a:spLocks/>
            </p:cNvSpPr>
            <p:nvPr/>
          </p:nvSpPr>
          <p:spPr bwMode="auto">
            <a:xfrm>
              <a:off x="3237" y="1346"/>
              <a:ext cx="240" cy="166"/>
            </a:xfrm>
            <a:custGeom>
              <a:avLst/>
              <a:gdLst>
                <a:gd name="T0" fmla="*/ 120 w 240"/>
                <a:gd name="T1" fmla="*/ 0 h 166"/>
                <a:gd name="T2" fmla="*/ 170 w 240"/>
                <a:gd name="T3" fmla="*/ 116 h 166"/>
                <a:gd name="T4" fmla="*/ 215 w 240"/>
                <a:gd name="T5" fmla="*/ 5 h 166"/>
                <a:gd name="T6" fmla="*/ 240 w 240"/>
                <a:gd name="T7" fmla="*/ 5 h 166"/>
                <a:gd name="T8" fmla="*/ 170 w 240"/>
                <a:gd name="T9" fmla="*/ 166 h 166"/>
                <a:gd name="T10" fmla="*/ 120 w 240"/>
                <a:gd name="T11" fmla="*/ 50 h 166"/>
                <a:gd name="T12" fmla="*/ 70 w 240"/>
                <a:gd name="T13" fmla="*/ 166 h 166"/>
                <a:gd name="T14" fmla="*/ 0 w 240"/>
                <a:gd name="T15" fmla="*/ 5 h 166"/>
                <a:gd name="T16" fmla="*/ 20 w 240"/>
                <a:gd name="T17" fmla="*/ 5 h 166"/>
                <a:gd name="T18" fmla="*/ 70 w 240"/>
                <a:gd name="T19" fmla="*/ 116 h 166"/>
                <a:gd name="T20" fmla="*/ 120 w 240"/>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0"/>
                <a:gd name="T34" fmla="*/ 0 h 166"/>
                <a:gd name="T35" fmla="*/ 240 w 240"/>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0" h="166">
                  <a:moveTo>
                    <a:pt x="120" y="0"/>
                  </a:moveTo>
                  <a:lnTo>
                    <a:pt x="170" y="116"/>
                  </a:lnTo>
                  <a:lnTo>
                    <a:pt x="215" y="5"/>
                  </a:lnTo>
                  <a:lnTo>
                    <a:pt x="240" y="5"/>
                  </a:lnTo>
                  <a:lnTo>
                    <a:pt x="170" y="166"/>
                  </a:lnTo>
                  <a:lnTo>
                    <a:pt x="120" y="50"/>
                  </a:lnTo>
                  <a:lnTo>
                    <a:pt x="70" y="166"/>
                  </a:lnTo>
                  <a:lnTo>
                    <a:pt x="0" y="5"/>
                  </a:lnTo>
                  <a:lnTo>
                    <a:pt x="20" y="5"/>
                  </a:lnTo>
                  <a:lnTo>
                    <a:pt x="70" y="116"/>
                  </a:lnTo>
                  <a:lnTo>
                    <a:pt x="120" y="0"/>
                  </a:lnTo>
                  <a:close/>
                </a:path>
              </a:pathLst>
            </a:custGeom>
            <a:solidFill>
              <a:srgbClr val="000000"/>
            </a:solidFill>
            <a:ln w="0">
              <a:solidFill>
                <a:srgbClr val="000000"/>
              </a:solidFill>
              <a:round/>
              <a:headEnd/>
              <a:tailEnd/>
            </a:ln>
          </p:spPr>
          <p:txBody>
            <a:bodyPr/>
            <a:lstStyle/>
            <a:p>
              <a:endParaRPr lang="en-US"/>
            </a:p>
          </p:txBody>
        </p:sp>
        <p:sp>
          <p:nvSpPr>
            <p:cNvPr id="20506" name="Freeform 19"/>
            <p:cNvSpPr>
              <a:spLocks/>
            </p:cNvSpPr>
            <p:nvPr/>
          </p:nvSpPr>
          <p:spPr bwMode="auto">
            <a:xfrm>
              <a:off x="3597" y="1346"/>
              <a:ext cx="185" cy="166"/>
            </a:xfrm>
            <a:custGeom>
              <a:avLst/>
              <a:gdLst>
                <a:gd name="T0" fmla="*/ 140 w 185"/>
                <a:gd name="T1" fmla="*/ 0 h 166"/>
                <a:gd name="T2" fmla="*/ 185 w 185"/>
                <a:gd name="T3" fmla="*/ 161 h 166"/>
                <a:gd name="T4" fmla="*/ 165 w 185"/>
                <a:gd name="T5" fmla="*/ 161 h 166"/>
                <a:gd name="T6" fmla="*/ 140 w 185"/>
                <a:gd name="T7" fmla="*/ 61 h 166"/>
                <a:gd name="T8" fmla="*/ 95 w 185"/>
                <a:gd name="T9" fmla="*/ 166 h 166"/>
                <a:gd name="T10" fmla="*/ 50 w 185"/>
                <a:gd name="T11" fmla="*/ 61 h 166"/>
                <a:gd name="T12" fmla="*/ 25 w 185"/>
                <a:gd name="T13" fmla="*/ 161 h 166"/>
                <a:gd name="T14" fmla="*/ 0 w 185"/>
                <a:gd name="T15" fmla="*/ 161 h 166"/>
                <a:gd name="T16" fmla="*/ 45 w 185"/>
                <a:gd name="T17" fmla="*/ 0 h 166"/>
                <a:gd name="T18" fmla="*/ 95 w 185"/>
                <a:gd name="T19" fmla="*/ 116 h 166"/>
                <a:gd name="T20" fmla="*/ 140 w 185"/>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5"/>
                <a:gd name="T34" fmla="*/ 0 h 166"/>
                <a:gd name="T35" fmla="*/ 185 w 185"/>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5" h="166">
                  <a:moveTo>
                    <a:pt x="140" y="0"/>
                  </a:moveTo>
                  <a:lnTo>
                    <a:pt x="185" y="161"/>
                  </a:lnTo>
                  <a:lnTo>
                    <a:pt x="165" y="161"/>
                  </a:lnTo>
                  <a:lnTo>
                    <a:pt x="140" y="61"/>
                  </a:lnTo>
                  <a:lnTo>
                    <a:pt x="95" y="166"/>
                  </a:lnTo>
                  <a:lnTo>
                    <a:pt x="50" y="61"/>
                  </a:lnTo>
                  <a:lnTo>
                    <a:pt x="25" y="161"/>
                  </a:lnTo>
                  <a:lnTo>
                    <a:pt x="0" y="161"/>
                  </a:lnTo>
                  <a:lnTo>
                    <a:pt x="45" y="0"/>
                  </a:lnTo>
                  <a:lnTo>
                    <a:pt x="95" y="116"/>
                  </a:lnTo>
                  <a:lnTo>
                    <a:pt x="140" y="0"/>
                  </a:lnTo>
                  <a:close/>
                </a:path>
              </a:pathLst>
            </a:custGeom>
            <a:solidFill>
              <a:srgbClr val="000000"/>
            </a:solidFill>
            <a:ln w="0">
              <a:solidFill>
                <a:srgbClr val="000000"/>
              </a:solidFill>
              <a:round/>
              <a:headEnd/>
              <a:tailEnd/>
            </a:ln>
          </p:spPr>
          <p:txBody>
            <a:bodyPr/>
            <a:lstStyle/>
            <a:p>
              <a:endParaRPr lang="en-US"/>
            </a:p>
          </p:txBody>
        </p:sp>
        <p:sp>
          <p:nvSpPr>
            <p:cNvPr id="20507" name="Freeform 18"/>
            <p:cNvSpPr>
              <a:spLocks/>
            </p:cNvSpPr>
            <p:nvPr/>
          </p:nvSpPr>
          <p:spPr bwMode="auto">
            <a:xfrm>
              <a:off x="3852"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a:p>
          </p:txBody>
        </p:sp>
        <p:sp>
          <p:nvSpPr>
            <p:cNvPr id="20508" name="Freeform 17"/>
            <p:cNvSpPr>
              <a:spLocks/>
            </p:cNvSpPr>
            <p:nvPr/>
          </p:nvSpPr>
          <p:spPr bwMode="auto">
            <a:xfrm>
              <a:off x="4007" y="1351"/>
              <a:ext cx="120" cy="156"/>
            </a:xfrm>
            <a:custGeom>
              <a:avLst/>
              <a:gdLst>
                <a:gd name="T0" fmla="*/ 0 w 120"/>
                <a:gd name="T1" fmla="*/ 0 h 156"/>
                <a:gd name="T2" fmla="*/ 25 w 120"/>
                <a:gd name="T3" fmla="*/ 0 h 156"/>
                <a:gd name="T4" fmla="*/ 60 w 120"/>
                <a:gd name="T5" fmla="*/ 56 h 156"/>
                <a:gd name="T6" fmla="*/ 95 w 120"/>
                <a:gd name="T7" fmla="*/ 0 h 156"/>
                <a:gd name="T8" fmla="*/ 120 w 120"/>
                <a:gd name="T9" fmla="*/ 0 h 156"/>
                <a:gd name="T10" fmla="*/ 70 w 120"/>
                <a:gd name="T11" fmla="*/ 76 h 156"/>
                <a:gd name="T12" fmla="*/ 120 w 120"/>
                <a:gd name="T13" fmla="*/ 156 h 156"/>
                <a:gd name="T14" fmla="*/ 95 w 120"/>
                <a:gd name="T15" fmla="*/ 156 h 156"/>
                <a:gd name="T16" fmla="*/ 60 w 120"/>
                <a:gd name="T17" fmla="*/ 96 h 156"/>
                <a:gd name="T18" fmla="*/ 25 w 120"/>
                <a:gd name="T19" fmla="*/ 156 h 156"/>
                <a:gd name="T20" fmla="*/ 0 w 120"/>
                <a:gd name="T21" fmla="*/ 156 h 156"/>
                <a:gd name="T22" fmla="*/ 50 w 120"/>
                <a:gd name="T23" fmla="*/ 76 h 156"/>
                <a:gd name="T24" fmla="*/ 0 w 12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156"/>
                <a:gd name="T41" fmla="*/ 120 w 12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156">
                  <a:moveTo>
                    <a:pt x="0" y="0"/>
                  </a:moveTo>
                  <a:lnTo>
                    <a:pt x="25" y="0"/>
                  </a:lnTo>
                  <a:lnTo>
                    <a:pt x="60" y="56"/>
                  </a:lnTo>
                  <a:lnTo>
                    <a:pt x="95" y="0"/>
                  </a:lnTo>
                  <a:lnTo>
                    <a:pt x="120" y="0"/>
                  </a:lnTo>
                  <a:lnTo>
                    <a:pt x="70" y="76"/>
                  </a:lnTo>
                  <a:lnTo>
                    <a:pt x="120" y="156"/>
                  </a:lnTo>
                  <a:lnTo>
                    <a:pt x="95" y="156"/>
                  </a:lnTo>
                  <a:lnTo>
                    <a:pt x="60" y="96"/>
                  </a:lnTo>
                  <a:lnTo>
                    <a:pt x="25" y="156"/>
                  </a:lnTo>
                  <a:lnTo>
                    <a:pt x="0" y="156"/>
                  </a:lnTo>
                  <a:lnTo>
                    <a:pt x="50" y="76"/>
                  </a:lnTo>
                  <a:lnTo>
                    <a:pt x="0" y="0"/>
                  </a:lnTo>
                  <a:close/>
                </a:path>
              </a:pathLst>
            </a:custGeom>
            <a:solidFill>
              <a:srgbClr val="000000"/>
            </a:solidFill>
            <a:ln w="0">
              <a:solidFill>
                <a:srgbClr val="000000"/>
              </a:solidFill>
              <a:round/>
              <a:headEnd/>
              <a:tailEnd/>
            </a:ln>
          </p:spPr>
          <p:txBody>
            <a:bodyPr/>
            <a:lstStyle/>
            <a:p>
              <a:endParaRPr lang="en-US"/>
            </a:p>
          </p:txBody>
        </p:sp>
        <p:sp>
          <p:nvSpPr>
            <p:cNvPr id="20509" name="Rectangle 16"/>
            <p:cNvSpPr>
              <a:spLocks noChangeArrowheads="1"/>
            </p:cNvSpPr>
            <p:nvPr/>
          </p:nvSpPr>
          <p:spPr bwMode="auto">
            <a:xfrm>
              <a:off x="4202" y="1351"/>
              <a:ext cx="20" cy="156"/>
            </a:xfrm>
            <a:prstGeom prst="rect">
              <a:avLst/>
            </a:prstGeom>
            <a:solidFill>
              <a:srgbClr val="000000"/>
            </a:solidFill>
            <a:ln w="0">
              <a:solidFill>
                <a:srgbClr val="000000"/>
              </a:solidFill>
              <a:miter lim="800000"/>
              <a:headEnd/>
              <a:tailEnd/>
            </a:ln>
          </p:spPr>
          <p:txBody>
            <a:bodyPr/>
            <a:lstStyle/>
            <a:p>
              <a:endParaRPr lang="en-US"/>
            </a:p>
          </p:txBody>
        </p:sp>
        <p:sp>
          <p:nvSpPr>
            <p:cNvPr id="20510" name="Freeform 15"/>
            <p:cNvSpPr>
              <a:spLocks/>
            </p:cNvSpPr>
            <p:nvPr/>
          </p:nvSpPr>
          <p:spPr bwMode="auto">
            <a:xfrm>
              <a:off x="4302" y="1346"/>
              <a:ext cx="130" cy="166"/>
            </a:xfrm>
            <a:custGeom>
              <a:avLst/>
              <a:gdLst>
                <a:gd name="T0" fmla="*/ 130 w 130"/>
                <a:gd name="T1" fmla="*/ 10 h 166"/>
                <a:gd name="T2" fmla="*/ 130 w 130"/>
                <a:gd name="T3" fmla="*/ 35 h 166"/>
                <a:gd name="T4" fmla="*/ 110 w 130"/>
                <a:gd name="T5" fmla="*/ 25 h 166"/>
                <a:gd name="T6" fmla="*/ 85 w 130"/>
                <a:gd name="T7" fmla="*/ 20 h 166"/>
                <a:gd name="T8" fmla="*/ 70 w 130"/>
                <a:gd name="T9" fmla="*/ 25 h 166"/>
                <a:gd name="T10" fmla="*/ 55 w 130"/>
                <a:gd name="T11" fmla="*/ 30 h 166"/>
                <a:gd name="T12" fmla="*/ 40 w 130"/>
                <a:gd name="T13" fmla="*/ 40 h 166"/>
                <a:gd name="T14" fmla="*/ 30 w 130"/>
                <a:gd name="T15" fmla="*/ 50 h 166"/>
                <a:gd name="T16" fmla="*/ 20 w 130"/>
                <a:gd name="T17" fmla="*/ 66 h 166"/>
                <a:gd name="T18" fmla="*/ 20 w 130"/>
                <a:gd name="T19" fmla="*/ 81 h 166"/>
                <a:gd name="T20" fmla="*/ 25 w 130"/>
                <a:gd name="T21" fmla="*/ 101 h 166"/>
                <a:gd name="T22" fmla="*/ 30 w 130"/>
                <a:gd name="T23" fmla="*/ 116 h 166"/>
                <a:gd name="T24" fmla="*/ 40 w 130"/>
                <a:gd name="T25" fmla="*/ 126 h 166"/>
                <a:gd name="T26" fmla="*/ 55 w 130"/>
                <a:gd name="T27" fmla="*/ 136 h 166"/>
                <a:gd name="T28" fmla="*/ 70 w 130"/>
                <a:gd name="T29" fmla="*/ 141 h 166"/>
                <a:gd name="T30" fmla="*/ 90 w 130"/>
                <a:gd name="T31" fmla="*/ 146 h 166"/>
                <a:gd name="T32" fmla="*/ 110 w 130"/>
                <a:gd name="T33" fmla="*/ 141 h 166"/>
                <a:gd name="T34" fmla="*/ 130 w 130"/>
                <a:gd name="T35" fmla="*/ 131 h 166"/>
                <a:gd name="T36" fmla="*/ 130 w 130"/>
                <a:gd name="T37" fmla="*/ 156 h 166"/>
                <a:gd name="T38" fmla="*/ 110 w 130"/>
                <a:gd name="T39" fmla="*/ 166 h 166"/>
                <a:gd name="T40" fmla="*/ 85 w 130"/>
                <a:gd name="T41" fmla="*/ 166 h 166"/>
                <a:gd name="T42" fmla="*/ 65 w 130"/>
                <a:gd name="T43" fmla="*/ 166 h 166"/>
                <a:gd name="T44" fmla="*/ 40 w 130"/>
                <a:gd name="T45" fmla="*/ 156 h 166"/>
                <a:gd name="T46" fmla="*/ 25 w 130"/>
                <a:gd name="T47" fmla="*/ 141 h 166"/>
                <a:gd name="T48" fmla="*/ 10 w 130"/>
                <a:gd name="T49" fmla="*/ 126 h 166"/>
                <a:gd name="T50" fmla="*/ 0 w 130"/>
                <a:gd name="T51" fmla="*/ 106 h 166"/>
                <a:gd name="T52" fmla="*/ 0 w 130"/>
                <a:gd name="T53" fmla="*/ 81 h 166"/>
                <a:gd name="T54" fmla="*/ 0 w 130"/>
                <a:gd name="T55" fmla="*/ 61 h 166"/>
                <a:gd name="T56" fmla="*/ 10 w 130"/>
                <a:gd name="T57" fmla="*/ 40 h 166"/>
                <a:gd name="T58" fmla="*/ 25 w 130"/>
                <a:gd name="T59" fmla="*/ 25 h 166"/>
                <a:gd name="T60" fmla="*/ 40 w 130"/>
                <a:gd name="T61" fmla="*/ 10 h 166"/>
                <a:gd name="T62" fmla="*/ 60 w 130"/>
                <a:gd name="T63" fmla="*/ 0 h 166"/>
                <a:gd name="T64" fmla="*/ 85 w 130"/>
                <a:gd name="T65" fmla="*/ 0 h 166"/>
                <a:gd name="T66" fmla="*/ 110 w 130"/>
                <a:gd name="T67" fmla="*/ 0 h 166"/>
                <a:gd name="T68" fmla="*/ 130 w 130"/>
                <a:gd name="T69" fmla="*/ 10 h 1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0"/>
                <a:gd name="T106" fmla="*/ 0 h 166"/>
                <a:gd name="T107" fmla="*/ 130 w 130"/>
                <a:gd name="T108" fmla="*/ 166 h 1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0" h="166">
                  <a:moveTo>
                    <a:pt x="130" y="10"/>
                  </a:moveTo>
                  <a:lnTo>
                    <a:pt x="130" y="35"/>
                  </a:lnTo>
                  <a:lnTo>
                    <a:pt x="110" y="25"/>
                  </a:lnTo>
                  <a:lnTo>
                    <a:pt x="85" y="20"/>
                  </a:lnTo>
                  <a:lnTo>
                    <a:pt x="70" y="25"/>
                  </a:lnTo>
                  <a:lnTo>
                    <a:pt x="55" y="30"/>
                  </a:lnTo>
                  <a:lnTo>
                    <a:pt x="40" y="40"/>
                  </a:lnTo>
                  <a:lnTo>
                    <a:pt x="30" y="50"/>
                  </a:lnTo>
                  <a:lnTo>
                    <a:pt x="20" y="66"/>
                  </a:lnTo>
                  <a:lnTo>
                    <a:pt x="20" y="81"/>
                  </a:lnTo>
                  <a:lnTo>
                    <a:pt x="25" y="101"/>
                  </a:lnTo>
                  <a:lnTo>
                    <a:pt x="30" y="116"/>
                  </a:lnTo>
                  <a:lnTo>
                    <a:pt x="40" y="126"/>
                  </a:lnTo>
                  <a:lnTo>
                    <a:pt x="55" y="136"/>
                  </a:lnTo>
                  <a:lnTo>
                    <a:pt x="70" y="141"/>
                  </a:lnTo>
                  <a:lnTo>
                    <a:pt x="90" y="146"/>
                  </a:lnTo>
                  <a:lnTo>
                    <a:pt x="110" y="141"/>
                  </a:lnTo>
                  <a:lnTo>
                    <a:pt x="130" y="131"/>
                  </a:lnTo>
                  <a:lnTo>
                    <a:pt x="130" y="156"/>
                  </a:lnTo>
                  <a:lnTo>
                    <a:pt x="110" y="166"/>
                  </a:lnTo>
                  <a:lnTo>
                    <a:pt x="85" y="166"/>
                  </a:lnTo>
                  <a:lnTo>
                    <a:pt x="65" y="166"/>
                  </a:lnTo>
                  <a:lnTo>
                    <a:pt x="40" y="156"/>
                  </a:lnTo>
                  <a:lnTo>
                    <a:pt x="25" y="141"/>
                  </a:lnTo>
                  <a:lnTo>
                    <a:pt x="10" y="126"/>
                  </a:lnTo>
                  <a:lnTo>
                    <a:pt x="0" y="106"/>
                  </a:lnTo>
                  <a:lnTo>
                    <a:pt x="0" y="81"/>
                  </a:lnTo>
                  <a:lnTo>
                    <a:pt x="0" y="61"/>
                  </a:lnTo>
                  <a:lnTo>
                    <a:pt x="10" y="40"/>
                  </a:lnTo>
                  <a:lnTo>
                    <a:pt x="25" y="25"/>
                  </a:lnTo>
                  <a:lnTo>
                    <a:pt x="40" y="10"/>
                  </a:lnTo>
                  <a:lnTo>
                    <a:pt x="60" y="0"/>
                  </a:lnTo>
                  <a:lnTo>
                    <a:pt x="85" y="0"/>
                  </a:lnTo>
                  <a:lnTo>
                    <a:pt x="110" y="0"/>
                  </a:lnTo>
                  <a:lnTo>
                    <a:pt x="130" y="10"/>
                  </a:lnTo>
                  <a:close/>
                </a:path>
              </a:pathLst>
            </a:custGeom>
            <a:solidFill>
              <a:srgbClr val="000000"/>
            </a:solidFill>
            <a:ln w="0">
              <a:solidFill>
                <a:srgbClr val="000000"/>
              </a:solidFill>
              <a:round/>
              <a:headEnd/>
              <a:tailEnd/>
            </a:ln>
          </p:spPr>
          <p:txBody>
            <a:bodyPr/>
            <a:lstStyle/>
            <a:p>
              <a:endParaRPr lang="en-US"/>
            </a:p>
          </p:txBody>
        </p:sp>
        <p:sp>
          <p:nvSpPr>
            <p:cNvPr id="20511" name="Freeform 14"/>
            <p:cNvSpPr>
              <a:spLocks noEditPoints="1"/>
            </p:cNvSpPr>
            <p:nvPr/>
          </p:nvSpPr>
          <p:spPr bwMode="auto">
            <a:xfrm>
              <a:off x="4503" y="1346"/>
              <a:ext cx="170" cy="166"/>
            </a:xfrm>
            <a:custGeom>
              <a:avLst/>
              <a:gdLst>
                <a:gd name="T0" fmla="*/ 0 w 170"/>
                <a:gd name="T1" fmla="*/ 81 h 166"/>
                <a:gd name="T2" fmla="*/ 0 w 170"/>
                <a:gd name="T3" fmla="*/ 61 h 166"/>
                <a:gd name="T4" fmla="*/ 10 w 170"/>
                <a:gd name="T5" fmla="*/ 40 h 166"/>
                <a:gd name="T6" fmla="*/ 25 w 170"/>
                <a:gd name="T7" fmla="*/ 25 h 166"/>
                <a:gd name="T8" fmla="*/ 45 w 170"/>
                <a:gd name="T9" fmla="*/ 10 h 166"/>
                <a:gd name="T10" fmla="*/ 65 w 170"/>
                <a:gd name="T11" fmla="*/ 0 h 166"/>
                <a:gd name="T12" fmla="*/ 85 w 170"/>
                <a:gd name="T13" fmla="*/ 0 h 166"/>
                <a:gd name="T14" fmla="*/ 110 w 170"/>
                <a:gd name="T15" fmla="*/ 0 h 166"/>
                <a:gd name="T16" fmla="*/ 130 w 170"/>
                <a:gd name="T17" fmla="*/ 10 h 166"/>
                <a:gd name="T18" fmla="*/ 145 w 170"/>
                <a:gd name="T19" fmla="*/ 25 h 166"/>
                <a:gd name="T20" fmla="*/ 160 w 170"/>
                <a:gd name="T21" fmla="*/ 40 h 166"/>
                <a:gd name="T22" fmla="*/ 170 w 170"/>
                <a:gd name="T23" fmla="*/ 61 h 166"/>
                <a:gd name="T24" fmla="*/ 170 w 170"/>
                <a:gd name="T25" fmla="*/ 81 h 166"/>
                <a:gd name="T26" fmla="*/ 170 w 170"/>
                <a:gd name="T27" fmla="*/ 106 h 166"/>
                <a:gd name="T28" fmla="*/ 160 w 170"/>
                <a:gd name="T29" fmla="*/ 126 h 166"/>
                <a:gd name="T30" fmla="*/ 145 w 170"/>
                <a:gd name="T31" fmla="*/ 141 h 166"/>
                <a:gd name="T32" fmla="*/ 130 w 170"/>
                <a:gd name="T33" fmla="*/ 156 h 166"/>
                <a:gd name="T34" fmla="*/ 110 w 170"/>
                <a:gd name="T35" fmla="*/ 166 h 166"/>
                <a:gd name="T36" fmla="*/ 85 w 170"/>
                <a:gd name="T37" fmla="*/ 166 h 166"/>
                <a:gd name="T38" fmla="*/ 65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70 w 170"/>
                <a:gd name="T65" fmla="*/ 25 h 166"/>
                <a:gd name="T66" fmla="*/ 55 w 170"/>
                <a:gd name="T67" fmla="*/ 30 h 166"/>
                <a:gd name="T68" fmla="*/ 40 w 170"/>
                <a:gd name="T69" fmla="*/ 40 h 166"/>
                <a:gd name="T70" fmla="*/ 30 w 170"/>
                <a:gd name="T71" fmla="*/ 50 h 166"/>
                <a:gd name="T72" fmla="*/ 25 w 170"/>
                <a:gd name="T73" fmla="*/ 66 h 166"/>
                <a:gd name="T74" fmla="*/ 20 w 170"/>
                <a:gd name="T75" fmla="*/ 86 h 166"/>
                <a:gd name="T76" fmla="*/ 25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5 w 170"/>
                <a:gd name="T89" fmla="*/ 141 h 166"/>
                <a:gd name="T90" fmla="*/ 120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5" y="10"/>
                  </a:lnTo>
                  <a:lnTo>
                    <a:pt x="65" y="0"/>
                  </a:lnTo>
                  <a:lnTo>
                    <a:pt x="85" y="0"/>
                  </a:lnTo>
                  <a:lnTo>
                    <a:pt x="110" y="0"/>
                  </a:lnTo>
                  <a:lnTo>
                    <a:pt x="130" y="10"/>
                  </a:lnTo>
                  <a:lnTo>
                    <a:pt x="145" y="25"/>
                  </a:lnTo>
                  <a:lnTo>
                    <a:pt x="160" y="40"/>
                  </a:lnTo>
                  <a:lnTo>
                    <a:pt x="170" y="61"/>
                  </a:lnTo>
                  <a:lnTo>
                    <a:pt x="170" y="81"/>
                  </a:lnTo>
                  <a:lnTo>
                    <a:pt x="170" y="106"/>
                  </a:lnTo>
                  <a:lnTo>
                    <a:pt x="160" y="126"/>
                  </a:lnTo>
                  <a:lnTo>
                    <a:pt x="145" y="141"/>
                  </a:lnTo>
                  <a:lnTo>
                    <a:pt x="130" y="156"/>
                  </a:lnTo>
                  <a:lnTo>
                    <a:pt x="110" y="166"/>
                  </a:lnTo>
                  <a:lnTo>
                    <a:pt x="85" y="166"/>
                  </a:lnTo>
                  <a:lnTo>
                    <a:pt x="65"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70" y="25"/>
                  </a:lnTo>
                  <a:lnTo>
                    <a:pt x="55" y="30"/>
                  </a:lnTo>
                  <a:lnTo>
                    <a:pt x="40" y="40"/>
                  </a:lnTo>
                  <a:lnTo>
                    <a:pt x="30" y="50"/>
                  </a:lnTo>
                  <a:lnTo>
                    <a:pt x="25" y="66"/>
                  </a:lnTo>
                  <a:lnTo>
                    <a:pt x="20" y="86"/>
                  </a:lnTo>
                  <a:lnTo>
                    <a:pt x="25" y="101"/>
                  </a:lnTo>
                  <a:lnTo>
                    <a:pt x="30" y="116"/>
                  </a:lnTo>
                  <a:lnTo>
                    <a:pt x="40" y="126"/>
                  </a:lnTo>
                  <a:lnTo>
                    <a:pt x="55" y="136"/>
                  </a:lnTo>
                  <a:lnTo>
                    <a:pt x="70" y="141"/>
                  </a:lnTo>
                  <a:lnTo>
                    <a:pt x="85" y="146"/>
                  </a:lnTo>
                  <a:lnTo>
                    <a:pt x="105" y="141"/>
                  </a:lnTo>
                  <a:lnTo>
                    <a:pt x="120"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a:p>
          </p:txBody>
        </p:sp>
        <p:sp>
          <p:nvSpPr>
            <p:cNvPr id="20512" name="Line 13"/>
            <p:cNvSpPr>
              <a:spLocks noChangeShapeType="1"/>
            </p:cNvSpPr>
            <p:nvPr/>
          </p:nvSpPr>
          <p:spPr bwMode="auto">
            <a:xfrm flipH="1">
              <a:off x="30" y="1642"/>
              <a:ext cx="4643" cy="0"/>
            </a:xfrm>
            <a:prstGeom prst="line">
              <a:avLst/>
            </a:prstGeom>
            <a:noFill/>
            <a:ln w="6350">
              <a:solidFill>
                <a:srgbClr val="000000"/>
              </a:solidFill>
              <a:round/>
              <a:headEnd/>
              <a:tailEnd/>
            </a:ln>
          </p:spPr>
          <p:txBody>
            <a:bodyPr/>
            <a:lstStyle/>
            <a:p>
              <a:endParaRPr lang="en-US"/>
            </a:p>
          </p:txBody>
        </p:sp>
        <p:sp>
          <p:nvSpPr>
            <p:cNvPr id="20513" name="Freeform 12"/>
            <p:cNvSpPr>
              <a:spLocks/>
            </p:cNvSpPr>
            <p:nvPr/>
          </p:nvSpPr>
          <p:spPr bwMode="auto">
            <a:xfrm>
              <a:off x="1021" y="400"/>
              <a:ext cx="425" cy="661"/>
            </a:xfrm>
            <a:custGeom>
              <a:avLst/>
              <a:gdLst>
                <a:gd name="T0" fmla="*/ 425 w 425"/>
                <a:gd name="T1" fmla="*/ 661 h 661"/>
                <a:gd name="T2" fmla="*/ 410 w 425"/>
                <a:gd name="T3" fmla="*/ 661 h 661"/>
                <a:gd name="T4" fmla="*/ 380 w 425"/>
                <a:gd name="T5" fmla="*/ 651 h 661"/>
                <a:gd name="T6" fmla="*/ 335 w 425"/>
                <a:gd name="T7" fmla="*/ 636 h 661"/>
                <a:gd name="T8" fmla="*/ 280 w 425"/>
                <a:gd name="T9" fmla="*/ 616 h 661"/>
                <a:gd name="T10" fmla="*/ 225 w 425"/>
                <a:gd name="T11" fmla="*/ 601 h 661"/>
                <a:gd name="T12" fmla="*/ 170 w 425"/>
                <a:gd name="T13" fmla="*/ 591 h 661"/>
                <a:gd name="T14" fmla="*/ 120 w 425"/>
                <a:gd name="T15" fmla="*/ 581 h 661"/>
                <a:gd name="T16" fmla="*/ 85 w 425"/>
                <a:gd name="T17" fmla="*/ 581 h 661"/>
                <a:gd name="T18" fmla="*/ 40 w 425"/>
                <a:gd name="T19" fmla="*/ 586 h 661"/>
                <a:gd name="T20" fmla="*/ 15 w 425"/>
                <a:gd name="T21" fmla="*/ 591 h 661"/>
                <a:gd name="T22" fmla="*/ 0 w 425"/>
                <a:gd name="T23" fmla="*/ 596 h 661"/>
                <a:gd name="T24" fmla="*/ 0 w 425"/>
                <a:gd name="T25" fmla="*/ 596 h 661"/>
                <a:gd name="T26" fmla="*/ 5 w 425"/>
                <a:gd name="T27" fmla="*/ 0 h 661"/>
                <a:gd name="T28" fmla="*/ 400 w 425"/>
                <a:gd name="T29" fmla="*/ 156 h 661"/>
                <a:gd name="T30" fmla="*/ 425 w 425"/>
                <a:gd name="T31" fmla="*/ 661 h 6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5"/>
                <a:gd name="T49" fmla="*/ 0 h 661"/>
                <a:gd name="T50" fmla="*/ 425 w 425"/>
                <a:gd name="T51" fmla="*/ 661 h 6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5" h="661">
                  <a:moveTo>
                    <a:pt x="425" y="661"/>
                  </a:moveTo>
                  <a:lnTo>
                    <a:pt x="410" y="661"/>
                  </a:lnTo>
                  <a:lnTo>
                    <a:pt x="380" y="651"/>
                  </a:lnTo>
                  <a:lnTo>
                    <a:pt x="335" y="636"/>
                  </a:lnTo>
                  <a:lnTo>
                    <a:pt x="280" y="616"/>
                  </a:lnTo>
                  <a:lnTo>
                    <a:pt x="225" y="601"/>
                  </a:lnTo>
                  <a:lnTo>
                    <a:pt x="170" y="591"/>
                  </a:lnTo>
                  <a:lnTo>
                    <a:pt x="120" y="581"/>
                  </a:lnTo>
                  <a:lnTo>
                    <a:pt x="85" y="581"/>
                  </a:lnTo>
                  <a:lnTo>
                    <a:pt x="40" y="586"/>
                  </a:lnTo>
                  <a:lnTo>
                    <a:pt x="15" y="591"/>
                  </a:lnTo>
                  <a:lnTo>
                    <a:pt x="0" y="596"/>
                  </a:lnTo>
                  <a:lnTo>
                    <a:pt x="5" y="0"/>
                  </a:lnTo>
                  <a:lnTo>
                    <a:pt x="400" y="156"/>
                  </a:lnTo>
                  <a:lnTo>
                    <a:pt x="425" y="661"/>
                  </a:lnTo>
                  <a:close/>
                </a:path>
              </a:pathLst>
            </a:custGeom>
            <a:solidFill>
              <a:srgbClr val="FFFFFF"/>
            </a:solidFill>
            <a:ln w="0">
              <a:solidFill>
                <a:srgbClr val="FFFFFF"/>
              </a:solidFill>
              <a:round/>
              <a:headEnd/>
              <a:tailEnd/>
            </a:ln>
          </p:spPr>
          <p:txBody>
            <a:bodyPr/>
            <a:lstStyle/>
            <a:p>
              <a:endParaRPr lang="en-US"/>
            </a:p>
          </p:txBody>
        </p:sp>
        <p:sp>
          <p:nvSpPr>
            <p:cNvPr id="20514" name="Freeform 11"/>
            <p:cNvSpPr>
              <a:spLocks/>
            </p:cNvSpPr>
            <p:nvPr/>
          </p:nvSpPr>
          <p:spPr bwMode="auto">
            <a:xfrm>
              <a:off x="0" y="5"/>
              <a:ext cx="1876" cy="1196"/>
            </a:xfrm>
            <a:custGeom>
              <a:avLst/>
              <a:gdLst>
                <a:gd name="T0" fmla="*/ 1751 w 1876"/>
                <a:gd name="T1" fmla="*/ 476 h 1196"/>
                <a:gd name="T2" fmla="*/ 1816 w 1876"/>
                <a:gd name="T3" fmla="*/ 606 h 1196"/>
                <a:gd name="T4" fmla="*/ 1856 w 1876"/>
                <a:gd name="T5" fmla="*/ 746 h 1196"/>
                <a:gd name="T6" fmla="*/ 1876 w 1876"/>
                <a:gd name="T7" fmla="*/ 896 h 1196"/>
                <a:gd name="T8" fmla="*/ 1871 w 1876"/>
                <a:gd name="T9" fmla="*/ 1046 h 1196"/>
                <a:gd name="T10" fmla="*/ 1851 w 1876"/>
                <a:gd name="T11" fmla="*/ 1196 h 1196"/>
                <a:gd name="T12" fmla="*/ 1446 w 1876"/>
                <a:gd name="T13" fmla="*/ 1056 h 1196"/>
                <a:gd name="T14" fmla="*/ 1436 w 1876"/>
                <a:gd name="T15" fmla="*/ 896 h 1196"/>
                <a:gd name="T16" fmla="*/ 1426 w 1876"/>
                <a:gd name="T17" fmla="*/ 736 h 1196"/>
                <a:gd name="T18" fmla="*/ 1411 w 1876"/>
                <a:gd name="T19" fmla="*/ 576 h 1196"/>
                <a:gd name="T20" fmla="*/ 1326 w 1876"/>
                <a:gd name="T21" fmla="*/ 536 h 1196"/>
                <a:gd name="T22" fmla="*/ 1236 w 1876"/>
                <a:gd name="T23" fmla="*/ 496 h 1196"/>
                <a:gd name="T24" fmla="*/ 1156 w 1876"/>
                <a:gd name="T25" fmla="*/ 460 h 1196"/>
                <a:gd name="T26" fmla="*/ 1076 w 1876"/>
                <a:gd name="T27" fmla="*/ 435 h 1196"/>
                <a:gd name="T28" fmla="*/ 1011 w 1876"/>
                <a:gd name="T29" fmla="*/ 425 h 1196"/>
                <a:gd name="T30" fmla="*/ 951 w 1876"/>
                <a:gd name="T31" fmla="*/ 435 h 1196"/>
                <a:gd name="T32" fmla="*/ 575 w 1876"/>
                <a:gd name="T33" fmla="*/ 496 h 1196"/>
                <a:gd name="T34" fmla="*/ 560 w 1876"/>
                <a:gd name="T35" fmla="*/ 636 h 1196"/>
                <a:gd name="T36" fmla="*/ 555 w 1876"/>
                <a:gd name="T37" fmla="*/ 781 h 1196"/>
                <a:gd name="T38" fmla="*/ 380 w 1876"/>
                <a:gd name="T39" fmla="*/ 731 h 1196"/>
                <a:gd name="T40" fmla="*/ 375 w 1876"/>
                <a:gd name="T41" fmla="*/ 891 h 1196"/>
                <a:gd name="T42" fmla="*/ 0 w 1876"/>
                <a:gd name="T43" fmla="*/ 786 h 1196"/>
                <a:gd name="T44" fmla="*/ 30 w 1876"/>
                <a:gd name="T45" fmla="*/ 636 h 1196"/>
                <a:gd name="T46" fmla="*/ 95 w 1876"/>
                <a:gd name="T47" fmla="*/ 491 h 1196"/>
                <a:gd name="T48" fmla="*/ 185 w 1876"/>
                <a:gd name="T49" fmla="*/ 355 h 1196"/>
                <a:gd name="T50" fmla="*/ 295 w 1876"/>
                <a:gd name="T51" fmla="*/ 235 h 1196"/>
                <a:gd name="T52" fmla="*/ 425 w 1876"/>
                <a:gd name="T53" fmla="*/ 135 h 1196"/>
                <a:gd name="T54" fmla="*/ 545 w 1876"/>
                <a:gd name="T55" fmla="*/ 70 h 1196"/>
                <a:gd name="T56" fmla="*/ 675 w 1876"/>
                <a:gd name="T57" fmla="*/ 30 h 1196"/>
                <a:gd name="T58" fmla="*/ 810 w 1876"/>
                <a:gd name="T59" fmla="*/ 5 h 1196"/>
                <a:gd name="T60" fmla="*/ 951 w 1876"/>
                <a:gd name="T61" fmla="*/ 0 h 1196"/>
                <a:gd name="T62" fmla="*/ 951 w 1876"/>
                <a:gd name="T63" fmla="*/ 0 h 1196"/>
                <a:gd name="T64" fmla="*/ 1091 w 1876"/>
                <a:gd name="T65" fmla="*/ 15 h 1196"/>
                <a:gd name="T66" fmla="*/ 1226 w 1876"/>
                <a:gd name="T67" fmla="*/ 45 h 1196"/>
                <a:gd name="T68" fmla="*/ 1356 w 1876"/>
                <a:gd name="T69" fmla="*/ 100 h 1196"/>
                <a:gd name="T70" fmla="*/ 1466 w 1876"/>
                <a:gd name="T71" fmla="*/ 170 h 1196"/>
                <a:gd name="T72" fmla="*/ 1576 w 1876"/>
                <a:gd name="T73" fmla="*/ 255 h 1196"/>
                <a:gd name="T74" fmla="*/ 1671 w 1876"/>
                <a:gd name="T75" fmla="*/ 360 h 1196"/>
                <a:gd name="T76" fmla="*/ 1751 w 1876"/>
                <a:gd name="T77" fmla="*/ 476 h 1196"/>
                <a:gd name="T78" fmla="*/ 1751 w 1876"/>
                <a:gd name="T79" fmla="*/ 476 h 119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76"/>
                <a:gd name="T121" fmla="*/ 0 h 1196"/>
                <a:gd name="T122" fmla="*/ 1876 w 1876"/>
                <a:gd name="T123" fmla="*/ 1196 h 119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76" h="1196">
                  <a:moveTo>
                    <a:pt x="1751" y="476"/>
                  </a:moveTo>
                  <a:lnTo>
                    <a:pt x="1816" y="606"/>
                  </a:lnTo>
                  <a:lnTo>
                    <a:pt x="1856" y="746"/>
                  </a:lnTo>
                  <a:lnTo>
                    <a:pt x="1876" y="896"/>
                  </a:lnTo>
                  <a:lnTo>
                    <a:pt x="1871" y="1046"/>
                  </a:lnTo>
                  <a:lnTo>
                    <a:pt x="1851" y="1196"/>
                  </a:lnTo>
                  <a:lnTo>
                    <a:pt x="1446" y="1056"/>
                  </a:lnTo>
                  <a:lnTo>
                    <a:pt x="1436" y="896"/>
                  </a:lnTo>
                  <a:lnTo>
                    <a:pt x="1426" y="736"/>
                  </a:lnTo>
                  <a:lnTo>
                    <a:pt x="1411" y="576"/>
                  </a:lnTo>
                  <a:lnTo>
                    <a:pt x="1326" y="536"/>
                  </a:lnTo>
                  <a:lnTo>
                    <a:pt x="1236" y="496"/>
                  </a:lnTo>
                  <a:lnTo>
                    <a:pt x="1156" y="460"/>
                  </a:lnTo>
                  <a:lnTo>
                    <a:pt x="1076" y="435"/>
                  </a:lnTo>
                  <a:lnTo>
                    <a:pt x="1011" y="425"/>
                  </a:lnTo>
                  <a:lnTo>
                    <a:pt x="951" y="435"/>
                  </a:lnTo>
                  <a:lnTo>
                    <a:pt x="575" y="496"/>
                  </a:lnTo>
                  <a:lnTo>
                    <a:pt x="560" y="636"/>
                  </a:lnTo>
                  <a:lnTo>
                    <a:pt x="555" y="781"/>
                  </a:lnTo>
                  <a:lnTo>
                    <a:pt x="380" y="731"/>
                  </a:lnTo>
                  <a:lnTo>
                    <a:pt x="375" y="891"/>
                  </a:lnTo>
                  <a:lnTo>
                    <a:pt x="0" y="786"/>
                  </a:lnTo>
                  <a:lnTo>
                    <a:pt x="30" y="636"/>
                  </a:lnTo>
                  <a:lnTo>
                    <a:pt x="95" y="491"/>
                  </a:lnTo>
                  <a:lnTo>
                    <a:pt x="185" y="355"/>
                  </a:lnTo>
                  <a:lnTo>
                    <a:pt x="295" y="235"/>
                  </a:lnTo>
                  <a:lnTo>
                    <a:pt x="425" y="135"/>
                  </a:lnTo>
                  <a:lnTo>
                    <a:pt x="545" y="70"/>
                  </a:lnTo>
                  <a:lnTo>
                    <a:pt x="675" y="30"/>
                  </a:lnTo>
                  <a:lnTo>
                    <a:pt x="810" y="5"/>
                  </a:lnTo>
                  <a:lnTo>
                    <a:pt x="951" y="0"/>
                  </a:lnTo>
                  <a:lnTo>
                    <a:pt x="1091" y="15"/>
                  </a:lnTo>
                  <a:lnTo>
                    <a:pt x="1226" y="45"/>
                  </a:lnTo>
                  <a:lnTo>
                    <a:pt x="1356" y="100"/>
                  </a:lnTo>
                  <a:lnTo>
                    <a:pt x="1466" y="170"/>
                  </a:lnTo>
                  <a:lnTo>
                    <a:pt x="1576" y="255"/>
                  </a:lnTo>
                  <a:lnTo>
                    <a:pt x="1671" y="360"/>
                  </a:lnTo>
                  <a:lnTo>
                    <a:pt x="1751" y="476"/>
                  </a:lnTo>
                  <a:close/>
                </a:path>
              </a:pathLst>
            </a:custGeom>
            <a:solidFill>
              <a:srgbClr val="FF0000"/>
            </a:solidFill>
            <a:ln w="0">
              <a:solidFill>
                <a:srgbClr val="00C375"/>
              </a:solidFill>
              <a:round/>
              <a:headEnd/>
              <a:tailEnd/>
            </a:ln>
          </p:spPr>
          <p:txBody>
            <a:bodyPr/>
            <a:lstStyle/>
            <a:p>
              <a:endParaRPr lang="en-US"/>
            </a:p>
          </p:txBody>
        </p:sp>
        <p:sp>
          <p:nvSpPr>
            <p:cNvPr id="20515" name="Freeform 10"/>
            <p:cNvSpPr>
              <a:spLocks/>
            </p:cNvSpPr>
            <p:nvPr/>
          </p:nvSpPr>
          <p:spPr bwMode="auto">
            <a:xfrm>
              <a:off x="1176" y="626"/>
              <a:ext cx="20" cy="175"/>
            </a:xfrm>
            <a:custGeom>
              <a:avLst/>
              <a:gdLst>
                <a:gd name="T0" fmla="*/ 20 w 20"/>
                <a:gd name="T1" fmla="*/ 10 h 175"/>
                <a:gd name="T2" fmla="*/ 20 w 20"/>
                <a:gd name="T3" fmla="*/ 175 h 175"/>
                <a:gd name="T4" fmla="*/ 20 w 20"/>
                <a:gd name="T5" fmla="*/ 160 h 175"/>
                <a:gd name="T6" fmla="*/ 15 w 20"/>
                <a:gd name="T7" fmla="*/ 145 h 175"/>
                <a:gd name="T8" fmla="*/ 15 w 20"/>
                <a:gd name="T9" fmla="*/ 130 h 175"/>
                <a:gd name="T10" fmla="*/ 10 w 20"/>
                <a:gd name="T11" fmla="*/ 120 h 175"/>
                <a:gd name="T12" fmla="*/ 0 w 20"/>
                <a:gd name="T13" fmla="*/ 115 h 175"/>
                <a:gd name="T14" fmla="*/ 0 w 20"/>
                <a:gd name="T15" fmla="*/ 60 h 175"/>
                <a:gd name="T16" fmla="*/ 0 w 20"/>
                <a:gd name="T17" fmla="*/ 0 h 175"/>
                <a:gd name="T18" fmla="*/ 10 w 20"/>
                <a:gd name="T19" fmla="*/ 5 h 175"/>
                <a:gd name="T20" fmla="*/ 20 w 20"/>
                <a:gd name="T21" fmla="*/ 1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75"/>
                <a:gd name="T35" fmla="*/ 20 w 2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75">
                  <a:moveTo>
                    <a:pt x="20" y="10"/>
                  </a:moveTo>
                  <a:lnTo>
                    <a:pt x="20" y="175"/>
                  </a:lnTo>
                  <a:lnTo>
                    <a:pt x="20" y="160"/>
                  </a:lnTo>
                  <a:lnTo>
                    <a:pt x="15" y="145"/>
                  </a:lnTo>
                  <a:lnTo>
                    <a:pt x="15" y="130"/>
                  </a:lnTo>
                  <a:lnTo>
                    <a:pt x="10" y="120"/>
                  </a:lnTo>
                  <a:lnTo>
                    <a:pt x="0" y="115"/>
                  </a:lnTo>
                  <a:lnTo>
                    <a:pt x="0" y="60"/>
                  </a:lnTo>
                  <a:lnTo>
                    <a:pt x="0" y="0"/>
                  </a:lnTo>
                  <a:lnTo>
                    <a:pt x="10" y="5"/>
                  </a:lnTo>
                  <a:lnTo>
                    <a:pt x="20" y="10"/>
                  </a:lnTo>
                  <a:close/>
                </a:path>
              </a:pathLst>
            </a:custGeom>
            <a:solidFill>
              <a:srgbClr val="000000"/>
            </a:solidFill>
            <a:ln w="0">
              <a:solidFill>
                <a:srgbClr val="000000"/>
              </a:solidFill>
              <a:round/>
              <a:headEnd/>
              <a:tailEnd/>
            </a:ln>
          </p:spPr>
          <p:txBody>
            <a:bodyPr/>
            <a:lstStyle/>
            <a:p>
              <a:endParaRPr lang="en-US"/>
            </a:p>
          </p:txBody>
        </p:sp>
        <p:sp>
          <p:nvSpPr>
            <p:cNvPr id="20516" name="Freeform 9"/>
            <p:cNvSpPr>
              <a:spLocks/>
            </p:cNvSpPr>
            <p:nvPr/>
          </p:nvSpPr>
          <p:spPr bwMode="auto">
            <a:xfrm>
              <a:off x="1231" y="651"/>
              <a:ext cx="20" cy="165"/>
            </a:xfrm>
            <a:custGeom>
              <a:avLst/>
              <a:gdLst>
                <a:gd name="T0" fmla="*/ 20 w 20"/>
                <a:gd name="T1" fmla="*/ 5 h 165"/>
                <a:gd name="T2" fmla="*/ 20 w 20"/>
                <a:gd name="T3" fmla="*/ 165 h 165"/>
                <a:gd name="T4" fmla="*/ 15 w 20"/>
                <a:gd name="T5" fmla="*/ 150 h 165"/>
                <a:gd name="T6" fmla="*/ 15 w 20"/>
                <a:gd name="T7" fmla="*/ 140 h 165"/>
                <a:gd name="T8" fmla="*/ 15 w 20"/>
                <a:gd name="T9" fmla="*/ 125 h 165"/>
                <a:gd name="T10" fmla="*/ 10 w 20"/>
                <a:gd name="T11" fmla="*/ 115 h 165"/>
                <a:gd name="T12" fmla="*/ 10 w 20"/>
                <a:gd name="T13" fmla="*/ 110 h 165"/>
                <a:gd name="T14" fmla="*/ 0 w 20"/>
                <a:gd name="T15" fmla="*/ 105 h 165"/>
                <a:gd name="T16" fmla="*/ 0 w 20"/>
                <a:gd name="T17" fmla="*/ 55 h 165"/>
                <a:gd name="T18" fmla="*/ 0 w 20"/>
                <a:gd name="T19" fmla="*/ 0 h 165"/>
                <a:gd name="T20" fmla="*/ 10 w 20"/>
                <a:gd name="T21" fmla="*/ 5 h 165"/>
                <a:gd name="T22" fmla="*/ 20 w 20"/>
                <a:gd name="T23" fmla="*/ 5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65"/>
                <a:gd name="T38" fmla="*/ 20 w 20"/>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65">
                  <a:moveTo>
                    <a:pt x="20" y="5"/>
                  </a:moveTo>
                  <a:lnTo>
                    <a:pt x="20" y="165"/>
                  </a:lnTo>
                  <a:lnTo>
                    <a:pt x="15" y="150"/>
                  </a:lnTo>
                  <a:lnTo>
                    <a:pt x="15" y="140"/>
                  </a:lnTo>
                  <a:lnTo>
                    <a:pt x="15" y="125"/>
                  </a:lnTo>
                  <a:lnTo>
                    <a:pt x="10" y="115"/>
                  </a:lnTo>
                  <a:lnTo>
                    <a:pt x="10" y="110"/>
                  </a:lnTo>
                  <a:lnTo>
                    <a:pt x="0" y="105"/>
                  </a:lnTo>
                  <a:lnTo>
                    <a:pt x="0" y="55"/>
                  </a:lnTo>
                  <a:lnTo>
                    <a:pt x="0" y="0"/>
                  </a:lnTo>
                  <a:lnTo>
                    <a:pt x="10" y="5"/>
                  </a:lnTo>
                  <a:lnTo>
                    <a:pt x="20" y="5"/>
                  </a:lnTo>
                  <a:close/>
                </a:path>
              </a:pathLst>
            </a:custGeom>
            <a:solidFill>
              <a:srgbClr val="000000"/>
            </a:solidFill>
            <a:ln w="0">
              <a:solidFill>
                <a:srgbClr val="000000"/>
              </a:solidFill>
              <a:round/>
              <a:headEnd/>
              <a:tailEnd/>
            </a:ln>
          </p:spPr>
          <p:txBody>
            <a:bodyPr/>
            <a:lstStyle/>
            <a:p>
              <a:endParaRPr lang="en-US"/>
            </a:p>
          </p:txBody>
        </p:sp>
        <p:sp>
          <p:nvSpPr>
            <p:cNvPr id="20517" name="Freeform 8"/>
            <p:cNvSpPr>
              <a:spLocks/>
            </p:cNvSpPr>
            <p:nvPr/>
          </p:nvSpPr>
          <p:spPr bwMode="auto">
            <a:xfrm>
              <a:off x="1286" y="671"/>
              <a:ext cx="20" cy="155"/>
            </a:xfrm>
            <a:custGeom>
              <a:avLst/>
              <a:gdLst>
                <a:gd name="T0" fmla="*/ 20 w 20"/>
                <a:gd name="T1" fmla="*/ 10 h 155"/>
                <a:gd name="T2" fmla="*/ 20 w 20"/>
                <a:gd name="T3" fmla="*/ 155 h 155"/>
                <a:gd name="T4" fmla="*/ 15 w 20"/>
                <a:gd name="T5" fmla="*/ 145 h 155"/>
                <a:gd name="T6" fmla="*/ 15 w 20"/>
                <a:gd name="T7" fmla="*/ 135 h 155"/>
                <a:gd name="T8" fmla="*/ 15 w 20"/>
                <a:gd name="T9" fmla="*/ 125 h 155"/>
                <a:gd name="T10" fmla="*/ 10 w 20"/>
                <a:gd name="T11" fmla="*/ 115 h 155"/>
                <a:gd name="T12" fmla="*/ 10 w 20"/>
                <a:gd name="T13" fmla="*/ 110 h 155"/>
                <a:gd name="T14" fmla="*/ 0 w 20"/>
                <a:gd name="T15" fmla="*/ 110 h 155"/>
                <a:gd name="T16" fmla="*/ 0 w 20"/>
                <a:gd name="T17" fmla="*/ 55 h 155"/>
                <a:gd name="T18" fmla="*/ 0 w 20"/>
                <a:gd name="T19" fmla="*/ 0 h 155"/>
                <a:gd name="T20" fmla="*/ 10 w 20"/>
                <a:gd name="T21" fmla="*/ 5 h 155"/>
                <a:gd name="T22" fmla="*/ 15 w 20"/>
                <a:gd name="T23" fmla="*/ 5 h 155"/>
                <a:gd name="T24" fmla="*/ 20 w 20"/>
                <a:gd name="T25" fmla="*/ 10 h 1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155"/>
                <a:gd name="T41" fmla="*/ 20 w 20"/>
                <a:gd name="T42" fmla="*/ 155 h 1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155">
                  <a:moveTo>
                    <a:pt x="20" y="10"/>
                  </a:moveTo>
                  <a:lnTo>
                    <a:pt x="20" y="155"/>
                  </a:lnTo>
                  <a:lnTo>
                    <a:pt x="15" y="145"/>
                  </a:lnTo>
                  <a:lnTo>
                    <a:pt x="15" y="135"/>
                  </a:lnTo>
                  <a:lnTo>
                    <a:pt x="15" y="125"/>
                  </a:lnTo>
                  <a:lnTo>
                    <a:pt x="10" y="115"/>
                  </a:lnTo>
                  <a:lnTo>
                    <a:pt x="10" y="110"/>
                  </a:lnTo>
                  <a:lnTo>
                    <a:pt x="0" y="110"/>
                  </a:lnTo>
                  <a:lnTo>
                    <a:pt x="0" y="55"/>
                  </a:lnTo>
                  <a:lnTo>
                    <a:pt x="0" y="0"/>
                  </a:lnTo>
                  <a:lnTo>
                    <a:pt x="10" y="5"/>
                  </a:lnTo>
                  <a:lnTo>
                    <a:pt x="15" y="5"/>
                  </a:lnTo>
                  <a:lnTo>
                    <a:pt x="20" y="10"/>
                  </a:lnTo>
                  <a:close/>
                </a:path>
              </a:pathLst>
            </a:custGeom>
            <a:solidFill>
              <a:srgbClr val="000000"/>
            </a:solidFill>
            <a:ln w="0">
              <a:solidFill>
                <a:srgbClr val="000000"/>
              </a:solidFill>
              <a:round/>
              <a:headEnd/>
              <a:tailEnd/>
            </a:ln>
          </p:spPr>
          <p:txBody>
            <a:bodyPr/>
            <a:lstStyle/>
            <a:p>
              <a:endParaRPr lang="en-US"/>
            </a:p>
          </p:txBody>
        </p:sp>
        <p:sp>
          <p:nvSpPr>
            <p:cNvPr id="20518" name="Freeform 7"/>
            <p:cNvSpPr>
              <a:spLocks/>
            </p:cNvSpPr>
            <p:nvPr/>
          </p:nvSpPr>
          <p:spPr bwMode="auto">
            <a:xfrm>
              <a:off x="800" y="981"/>
              <a:ext cx="311" cy="120"/>
            </a:xfrm>
            <a:custGeom>
              <a:avLst/>
              <a:gdLst>
                <a:gd name="T0" fmla="*/ 306 w 311"/>
                <a:gd name="T1" fmla="*/ 0 h 120"/>
                <a:gd name="T2" fmla="*/ 311 w 311"/>
                <a:gd name="T3" fmla="*/ 60 h 120"/>
                <a:gd name="T4" fmla="*/ 311 w 311"/>
                <a:gd name="T5" fmla="*/ 120 h 120"/>
                <a:gd name="T6" fmla="*/ 0 w 311"/>
                <a:gd name="T7" fmla="*/ 35 h 120"/>
                <a:gd name="T8" fmla="*/ 101 w 311"/>
                <a:gd name="T9" fmla="*/ 20 h 120"/>
                <a:gd name="T10" fmla="*/ 201 w 311"/>
                <a:gd name="T11" fmla="*/ 10 h 120"/>
                <a:gd name="T12" fmla="*/ 306 w 311"/>
                <a:gd name="T13" fmla="*/ 0 h 120"/>
                <a:gd name="T14" fmla="*/ 0 60000 65536"/>
                <a:gd name="T15" fmla="*/ 0 60000 65536"/>
                <a:gd name="T16" fmla="*/ 0 60000 65536"/>
                <a:gd name="T17" fmla="*/ 0 60000 65536"/>
                <a:gd name="T18" fmla="*/ 0 60000 65536"/>
                <a:gd name="T19" fmla="*/ 0 60000 65536"/>
                <a:gd name="T20" fmla="*/ 0 60000 65536"/>
                <a:gd name="T21" fmla="*/ 0 w 311"/>
                <a:gd name="T22" fmla="*/ 0 h 120"/>
                <a:gd name="T23" fmla="*/ 311 w 311"/>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1" h="120">
                  <a:moveTo>
                    <a:pt x="306" y="0"/>
                  </a:moveTo>
                  <a:lnTo>
                    <a:pt x="311" y="60"/>
                  </a:lnTo>
                  <a:lnTo>
                    <a:pt x="311" y="120"/>
                  </a:lnTo>
                  <a:lnTo>
                    <a:pt x="0" y="35"/>
                  </a:lnTo>
                  <a:lnTo>
                    <a:pt x="101" y="20"/>
                  </a:lnTo>
                  <a:lnTo>
                    <a:pt x="201" y="10"/>
                  </a:lnTo>
                  <a:lnTo>
                    <a:pt x="306" y="0"/>
                  </a:lnTo>
                  <a:close/>
                </a:path>
              </a:pathLst>
            </a:custGeom>
            <a:solidFill>
              <a:srgbClr val="404040"/>
            </a:solidFill>
            <a:ln w="0">
              <a:solidFill>
                <a:srgbClr val="404040"/>
              </a:solidFill>
              <a:round/>
              <a:headEnd/>
              <a:tailEnd/>
            </a:ln>
          </p:spPr>
          <p:txBody>
            <a:bodyPr/>
            <a:lstStyle/>
            <a:p>
              <a:endParaRPr lang="en-US"/>
            </a:p>
          </p:txBody>
        </p:sp>
        <p:sp>
          <p:nvSpPr>
            <p:cNvPr id="20519" name="Freeform 6"/>
            <p:cNvSpPr>
              <a:spLocks/>
            </p:cNvSpPr>
            <p:nvPr/>
          </p:nvSpPr>
          <p:spPr bwMode="auto">
            <a:xfrm>
              <a:off x="0" y="736"/>
              <a:ext cx="380" cy="160"/>
            </a:xfrm>
            <a:custGeom>
              <a:avLst/>
              <a:gdLst>
                <a:gd name="T0" fmla="*/ 0 w 380"/>
                <a:gd name="T1" fmla="*/ 55 h 160"/>
                <a:gd name="T2" fmla="*/ 380 w 380"/>
                <a:gd name="T3" fmla="*/ 0 h 160"/>
                <a:gd name="T4" fmla="*/ 380 w 380"/>
                <a:gd name="T5" fmla="*/ 160 h 160"/>
                <a:gd name="T6" fmla="*/ 0 w 380"/>
                <a:gd name="T7" fmla="*/ 55 h 160"/>
                <a:gd name="T8" fmla="*/ 0 60000 65536"/>
                <a:gd name="T9" fmla="*/ 0 60000 65536"/>
                <a:gd name="T10" fmla="*/ 0 60000 65536"/>
                <a:gd name="T11" fmla="*/ 0 60000 65536"/>
                <a:gd name="T12" fmla="*/ 0 w 380"/>
                <a:gd name="T13" fmla="*/ 0 h 160"/>
                <a:gd name="T14" fmla="*/ 380 w 380"/>
                <a:gd name="T15" fmla="*/ 160 h 160"/>
              </a:gdLst>
              <a:ahLst/>
              <a:cxnLst>
                <a:cxn ang="T8">
                  <a:pos x="T0" y="T1"/>
                </a:cxn>
                <a:cxn ang="T9">
                  <a:pos x="T2" y="T3"/>
                </a:cxn>
                <a:cxn ang="T10">
                  <a:pos x="T4" y="T5"/>
                </a:cxn>
                <a:cxn ang="T11">
                  <a:pos x="T6" y="T7"/>
                </a:cxn>
              </a:cxnLst>
              <a:rect l="T12" t="T13" r="T14" b="T15"/>
              <a:pathLst>
                <a:path w="380" h="160">
                  <a:moveTo>
                    <a:pt x="0" y="55"/>
                  </a:moveTo>
                  <a:lnTo>
                    <a:pt x="380" y="0"/>
                  </a:lnTo>
                  <a:lnTo>
                    <a:pt x="380" y="160"/>
                  </a:lnTo>
                  <a:lnTo>
                    <a:pt x="0" y="55"/>
                  </a:lnTo>
                  <a:close/>
                </a:path>
              </a:pathLst>
            </a:custGeom>
            <a:solidFill>
              <a:srgbClr val="404040"/>
            </a:solidFill>
            <a:ln w="0">
              <a:solidFill>
                <a:srgbClr val="404040"/>
              </a:solidFill>
              <a:round/>
              <a:headEnd/>
              <a:tailEnd/>
            </a:ln>
          </p:spPr>
          <p:txBody>
            <a:bodyPr/>
            <a:lstStyle/>
            <a:p>
              <a:endParaRPr lang="en-US"/>
            </a:p>
          </p:txBody>
        </p:sp>
        <p:sp>
          <p:nvSpPr>
            <p:cNvPr id="20520" name="Freeform 5"/>
            <p:cNvSpPr>
              <a:spLocks/>
            </p:cNvSpPr>
            <p:nvPr/>
          </p:nvSpPr>
          <p:spPr bwMode="auto">
            <a:xfrm>
              <a:off x="380" y="430"/>
              <a:ext cx="661" cy="586"/>
            </a:xfrm>
            <a:custGeom>
              <a:avLst/>
              <a:gdLst>
                <a:gd name="T0" fmla="*/ 0 w 661"/>
                <a:gd name="T1" fmla="*/ 306 h 586"/>
                <a:gd name="T2" fmla="*/ 0 w 661"/>
                <a:gd name="T3" fmla="*/ 466 h 586"/>
                <a:gd name="T4" fmla="*/ 420 w 661"/>
                <a:gd name="T5" fmla="*/ 586 h 586"/>
                <a:gd name="T6" fmla="*/ 661 w 661"/>
                <a:gd name="T7" fmla="*/ 556 h 586"/>
                <a:gd name="T8" fmla="*/ 661 w 661"/>
                <a:gd name="T9" fmla="*/ 0 h 586"/>
                <a:gd name="T10" fmla="*/ 641 w 661"/>
                <a:gd name="T11" fmla="*/ 0 h 586"/>
                <a:gd name="T12" fmla="*/ 626 w 661"/>
                <a:gd name="T13" fmla="*/ 0 h 586"/>
                <a:gd name="T14" fmla="*/ 616 w 661"/>
                <a:gd name="T15" fmla="*/ 5 h 586"/>
                <a:gd name="T16" fmla="*/ 606 w 661"/>
                <a:gd name="T17" fmla="*/ 5 h 586"/>
                <a:gd name="T18" fmla="*/ 601 w 661"/>
                <a:gd name="T19" fmla="*/ 5 h 586"/>
                <a:gd name="T20" fmla="*/ 190 w 661"/>
                <a:gd name="T21" fmla="*/ 71 h 586"/>
                <a:gd name="T22" fmla="*/ 185 w 661"/>
                <a:gd name="T23" fmla="*/ 106 h 586"/>
                <a:gd name="T24" fmla="*/ 180 w 661"/>
                <a:gd name="T25" fmla="*/ 146 h 586"/>
                <a:gd name="T26" fmla="*/ 180 w 661"/>
                <a:gd name="T27" fmla="*/ 186 h 586"/>
                <a:gd name="T28" fmla="*/ 175 w 661"/>
                <a:gd name="T29" fmla="*/ 216 h 586"/>
                <a:gd name="T30" fmla="*/ 175 w 661"/>
                <a:gd name="T31" fmla="*/ 226 h 586"/>
                <a:gd name="T32" fmla="*/ 175 w 661"/>
                <a:gd name="T33" fmla="*/ 356 h 586"/>
                <a:gd name="T34" fmla="*/ 0 w 661"/>
                <a:gd name="T35" fmla="*/ 306 h 5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1"/>
                <a:gd name="T55" fmla="*/ 0 h 586"/>
                <a:gd name="T56" fmla="*/ 661 w 661"/>
                <a:gd name="T57" fmla="*/ 586 h 5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1" h="586">
                  <a:moveTo>
                    <a:pt x="0" y="306"/>
                  </a:moveTo>
                  <a:lnTo>
                    <a:pt x="0" y="466"/>
                  </a:lnTo>
                  <a:lnTo>
                    <a:pt x="420" y="586"/>
                  </a:lnTo>
                  <a:lnTo>
                    <a:pt x="661" y="556"/>
                  </a:lnTo>
                  <a:lnTo>
                    <a:pt x="661" y="0"/>
                  </a:lnTo>
                  <a:lnTo>
                    <a:pt x="641" y="0"/>
                  </a:lnTo>
                  <a:lnTo>
                    <a:pt x="626" y="0"/>
                  </a:lnTo>
                  <a:lnTo>
                    <a:pt x="616" y="5"/>
                  </a:lnTo>
                  <a:lnTo>
                    <a:pt x="606" y="5"/>
                  </a:lnTo>
                  <a:lnTo>
                    <a:pt x="601" y="5"/>
                  </a:lnTo>
                  <a:lnTo>
                    <a:pt x="190" y="71"/>
                  </a:lnTo>
                  <a:lnTo>
                    <a:pt x="185" y="106"/>
                  </a:lnTo>
                  <a:lnTo>
                    <a:pt x="180" y="146"/>
                  </a:lnTo>
                  <a:lnTo>
                    <a:pt x="180" y="186"/>
                  </a:lnTo>
                  <a:lnTo>
                    <a:pt x="175" y="216"/>
                  </a:lnTo>
                  <a:lnTo>
                    <a:pt x="175" y="226"/>
                  </a:lnTo>
                  <a:lnTo>
                    <a:pt x="175" y="356"/>
                  </a:lnTo>
                  <a:lnTo>
                    <a:pt x="0" y="306"/>
                  </a:lnTo>
                  <a:close/>
                </a:path>
              </a:pathLst>
            </a:custGeom>
            <a:solidFill>
              <a:srgbClr val="CCCCCC"/>
            </a:solidFill>
            <a:ln w="0">
              <a:solidFill>
                <a:srgbClr val="CCCCCC"/>
              </a:solidFill>
              <a:round/>
              <a:headEnd/>
              <a:tailEnd/>
            </a:ln>
          </p:spPr>
          <p:txBody>
            <a:bodyPr/>
            <a:lstStyle/>
            <a:p>
              <a:endParaRPr lang="en-US"/>
            </a:p>
          </p:txBody>
        </p:sp>
        <p:sp>
          <p:nvSpPr>
            <p:cNvPr id="20521" name="Freeform 4"/>
            <p:cNvSpPr>
              <a:spLocks/>
            </p:cNvSpPr>
            <p:nvPr/>
          </p:nvSpPr>
          <p:spPr bwMode="auto">
            <a:xfrm>
              <a:off x="880" y="596"/>
              <a:ext cx="46" cy="160"/>
            </a:xfrm>
            <a:custGeom>
              <a:avLst/>
              <a:gdLst>
                <a:gd name="T0" fmla="*/ 46 w 46"/>
                <a:gd name="T1" fmla="*/ 125 h 160"/>
                <a:gd name="T2" fmla="*/ 26 w 46"/>
                <a:gd name="T3" fmla="*/ 125 h 160"/>
                <a:gd name="T4" fmla="*/ 15 w 46"/>
                <a:gd name="T5" fmla="*/ 130 h 160"/>
                <a:gd name="T6" fmla="*/ 10 w 46"/>
                <a:gd name="T7" fmla="*/ 135 h 160"/>
                <a:gd name="T8" fmla="*/ 5 w 46"/>
                <a:gd name="T9" fmla="*/ 150 h 160"/>
                <a:gd name="T10" fmla="*/ 0 w 46"/>
                <a:gd name="T11" fmla="*/ 160 h 160"/>
                <a:gd name="T12" fmla="*/ 0 w 46"/>
                <a:gd name="T13" fmla="*/ 5 h 160"/>
                <a:gd name="T14" fmla="*/ 46 w 46"/>
                <a:gd name="T15" fmla="*/ 0 h 160"/>
                <a:gd name="T16" fmla="*/ 46 w 46"/>
                <a:gd name="T17" fmla="*/ 125 h 1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160"/>
                <a:gd name="T29" fmla="*/ 46 w 46"/>
                <a:gd name="T30" fmla="*/ 160 h 1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160">
                  <a:moveTo>
                    <a:pt x="46" y="125"/>
                  </a:moveTo>
                  <a:lnTo>
                    <a:pt x="26" y="125"/>
                  </a:lnTo>
                  <a:lnTo>
                    <a:pt x="15" y="130"/>
                  </a:lnTo>
                  <a:lnTo>
                    <a:pt x="10" y="135"/>
                  </a:lnTo>
                  <a:lnTo>
                    <a:pt x="5" y="150"/>
                  </a:lnTo>
                  <a:lnTo>
                    <a:pt x="0" y="160"/>
                  </a:lnTo>
                  <a:lnTo>
                    <a:pt x="0" y="5"/>
                  </a:lnTo>
                  <a:lnTo>
                    <a:pt x="46" y="0"/>
                  </a:lnTo>
                  <a:lnTo>
                    <a:pt x="46" y="125"/>
                  </a:lnTo>
                  <a:close/>
                </a:path>
              </a:pathLst>
            </a:custGeom>
            <a:solidFill>
              <a:srgbClr val="000000"/>
            </a:solidFill>
            <a:ln w="0">
              <a:solidFill>
                <a:srgbClr val="000000"/>
              </a:solidFill>
              <a:round/>
              <a:headEnd/>
              <a:tailEnd/>
            </a:ln>
          </p:spPr>
          <p:txBody>
            <a:bodyPr/>
            <a:lstStyle/>
            <a:p>
              <a:endParaRPr lang="en-US"/>
            </a:p>
          </p:txBody>
        </p:sp>
        <p:sp>
          <p:nvSpPr>
            <p:cNvPr id="20522" name="Freeform 3"/>
            <p:cNvSpPr>
              <a:spLocks/>
            </p:cNvSpPr>
            <p:nvPr/>
          </p:nvSpPr>
          <p:spPr bwMode="auto">
            <a:xfrm>
              <a:off x="770" y="611"/>
              <a:ext cx="50" cy="155"/>
            </a:xfrm>
            <a:custGeom>
              <a:avLst/>
              <a:gdLst>
                <a:gd name="T0" fmla="*/ 50 w 50"/>
                <a:gd name="T1" fmla="*/ 120 h 155"/>
                <a:gd name="T2" fmla="*/ 35 w 50"/>
                <a:gd name="T3" fmla="*/ 120 h 155"/>
                <a:gd name="T4" fmla="*/ 20 w 50"/>
                <a:gd name="T5" fmla="*/ 125 h 155"/>
                <a:gd name="T6" fmla="*/ 10 w 50"/>
                <a:gd name="T7" fmla="*/ 130 h 155"/>
                <a:gd name="T8" fmla="*/ 5 w 50"/>
                <a:gd name="T9" fmla="*/ 140 h 155"/>
                <a:gd name="T10" fmla="*/ 0 w 50"/>
                <a:gd name="T11" fmla="*/ 155 h 155"/>
                <a:gd name="T12" fmla="*/ 0 w 50"/>
                <a:gd name="T13" fmla="*/ 5 h 155"/>
                <a:gd name="T14" fmla="*/ 50 w 50"/>
                <a:gd name="T15" fmla="*/ 0 h 155"/>
                <a:gd name="T16" fmla="*/ 50 w 50"/>
                <a:gd name="T17" fmla="*/ 120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155"/>
                <a:gd name="T29" fmla="*/ 50 w 50"/>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155">
                  <a:moveTo>
                    <a:pt x="50" y="120"/>
                  </a:moveTo>
                  <a:lnTo>
                    <a:pt x="35" y="120"/>
                  </a:lnTo>
                  <a:lnTo>
                    <a:pt x="20" y="125"/>
                  </a:lnTo>
                  <a:lnTo>
                    <a:pt x="10" y="130"/>
                  </a:lnTo>
                  <a:lnTo>
                    <a:pt x="5" y="140"/>
                  </a:lnTo>
                  <a:lnTo>
                    <a:pt x="0" y="155"/>
                  </a:lnTo>
                  <a:lnTo>
                    <a:pt x="0" y="5"/>
                  </a:lnTo>
                  <a:lnTo>
                    <a:pt x="50" y="0"/>
                  </a:lnTo>
                  <a:lnTo>
                    <a:pt x="50" y="120"/>
                  </a:lnTo>
                  <a:close/>
                </a:path>
              </a:pathLst>
            </a:custGeom>
            <a:solidFill>
              <a:srgbClr val="000000"/>
            </a:solidFill>
            <a:ln w="0">
              <a:solidFill>
                <a:srgbClr val="000000"/>
              </a:solidFill>
              <a:round/>
              <a:headEnd/>
              <a:tailEnd/>
            </a:ln>
          </p:spPr>
          <p:txBody>
            <a:bodyPr/>
            <a:lstStyle/>
            <a:p>
              <a:endParaRPr lang="en-US"/>
            </a:p>
          </p:txBody>
        </p:sp>
        <p:sp>
          <p:nvSpPr>
            <p:cNvPr id="20523" name="Freeform 2"/>
            <p:cNvSpPr>
              <a:spLocks/>
            </p:cNvSpPr>
            <p:nvPr/>
          </p:nvSpPr>
          <p:spPr bwMode="auto">
            <a:xfrm>
              <a:off x="675" y="621"/>
              <a:ext cx="50" cy="160"/>
            </a:xfrm>
            <a:custGeom>
              <a:avLst/>
              <a:gdLst>
                <a:gd name="T0" fmla="*/ 50 w 50"/>
                <a:gd name="T1" fmla="*/ 115 h 160"/>
                <a:gd name="T2" fmla="*/ 30 w 50"/>
                <a:gd name="T3" fmla="*/ 115 h 160"/>
                <a:gd name="T4" fmla="*/ 20 w 50"/>
                <a:gd name="T5" fmla="*/ 115 h 160"/>
                <a:gd name="T6" fmla="*/ 10 w 50"/>
                <a:gd name="T7" fmla="*/ 120 h 160"/>
                <a:gd name="T8" fmla="*/ 5 w 50"/>
                <a:gd name="T9" fmla="*/ 130 h 160"/>
                <a:gd name="T10" fmla="*/ 0 w 50"/>
                <a:gd name="T11" fmla="*/ 140 h 160"/>
                <a:gd name="T12" fmla="*/ 0 w 50"/>
                <a:gd name="T13" fmla="*/ 160 h 160"/>
                <a:gd name="T14" fmla="*/ 0 w 50"/>
                <a:gd name="T15" fmla="*/ 5 h 160"/>
                <a:gd name="T16" fmla="*/ 50 w 50"/>
                <a:gd name="T17" fmla="*/ 0 h 160"/>
                <a:gd name="T18" fmla="*/ 50 w 50"/>
                <a:gd name="T19" fmla="*/ 115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160"/>
                <a:gd name="T32" fmla="*/ 50 w 50"/>
                <a:gd name="T33" fmla="*/ 160 h 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160">
                  <a:moveTo>
                    <a:pt x="50" y="115"/>
                  </a:moveTo>
                  <a:lnTo>
                    <a:pt x="30" y="115"/>
                  </a:lnTo>
                  <a:lnTo>
                    <a:pt x="20" y="115"/>
                  </a:lnTo>
                  <a:lnTo>
                    <a:pt x="10" y="120"/>
                  </a:lnTo>
                  <a:lnTo>
                    <a:pt x="5" y="130"/>
                  </a:lnTo>
                  <a:lnTo>
                    <a:pt x="0" y="140"/>
                  </a:lnTo>
                  <a:lnTo>
                    <a:pt x="0" y="160"/>
                  </a:lnTo>
                  <a:lnTo>
                    <a:pt x="0" y="5"/>
                  </a:lnTo>
                  <a:lnTo>
                    <a:pt x="50" y="0"/>
                  </a:lnTo>
                  <a:lnTo>
                    <a:pt x="50" y="115"/>
                  </a:lnTo>
                  <a:close/>
                </a:path>
              </a:pathLst>
            </a:custGeom>
            <a:solidFill>
              <a:srgbClr val="000000"/>
            </a:solidFill>
            <a:ln w="0">
              <a:solidFill>
                <a:srgbClr val="000000"/>
              </a:solidFill>
              <a:round/>
              <a:headEnd/>
              <a:tailEnd/>
            </a:ln>
          </p:spPr>
          <p:txBody>
            <a:bodyPr/>
            <a:lstStyle/>
            <a:p>
              <a:endParaRPr lang="en-US"/>
            </a:p>
          </p:txBody>
        </p:sp>
      </p:grpSp>
      <p:sp>
        <p:nvSpPr>
          <p:cNvPr id="43" name="Slide Number Placeholder 42"/>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3E255E12-7D6D-43E7-9AA0-3933EB6935EA}" type="slidenum">
              <a:rPr lang="en-US" sz="1100">
                <a:latin typeface="+mn-lt"/>
                <a:cs typeface="+mn-cs"/>
              </a:rPr>
              <a:pPr algn="r" fontAlgn="auto">
                <a:spcBef>
                  <a:spcPts val="0"/>
                </a:spcBef>
                <a:spcAft>
                  <a:spcPts val="0"/>
                </a:spcAft>
                <a:defRPr/>
              </a:pPr>
              <a:t>1</a:t>
            </a:fld>
            <a:endParaRPr lang="en-US" sz="1100">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0FC8C20-7139-4634-AA43-5C8C5485C37D}" type="slidenum">
              <a:rPr lang="en-US"/>
              <a:pPr>
                <a:defRPr/>
              </a:pPr>
              <a:t>10</a:t>
            </a:fld>
            <a:endParaRPr lang="en-US"/>
          </a:p>
        </p:txBody>
      </p:sp>
      <p:sp>
        <p:nvSpPr>
          <p:cNvPr id="362498" name="Subtitle 2"/>
          <p:cNvSpPr>
            <a:spLocks noGrp="1"/>
          </p:cNvSpPr>
          <p:nvPr>
            <p:ph type="subTitle" idx="4294967295"/>
          </p:nvPr>
        </p:nvSpPr>
        <p:spPr>
          <a:xfrm>
            <a:off x="1371600" y="762000"/>
            <a:ext cx="6172200" cy="1143000"/>
          </a:xfrm>
        </p:spPr>
        <p:txBody>
          <a:bodyPr/>
          <a:lstStyle/>
          <a:p>
            <a:pPr marL="0" indent="0" algn="ctr" eaLnBrk="1" hangingPunct="1">
              <a:lnSpc>
                <a:spcPct val="90000"/>
              </a:lnSpc>
              <a:spcBef>
                <a:spcPct val="0"/>
              </a:spcBef>
              <a:buFont typeface="Wingdings" pitchFamily="2" charset="2"/>
              <a:buNone/>
            </a:pPr>
            <a:r>
              <a:rPr lang="en-US" sz="3600" b="1" smtClean="0">
                <a:latin typeface="Arial" charset="0"/>
              </a:rPr>
              <a:t>Operating Ledger Categories</a:t>
            </a:r>
          </a:p>
          <a:p>
            <a:pPr marL="0" indent="0" algn="ctr" eaLnBrk="1" hangingPunct="1">
              <a:lnSpc>
                <a:spcPct val="90000"/>
              </a:lnSpc>
              <a:spcBef>
                <a:spcPct val="0"/>
              </a:spcBef>
              <a:buFont typeface="Wingdings" pitchFamily="2" charset="2"/>
              <a:buNone/>
            </a:pPr>
            <a:endParaRPr lang="en-US" sz="3600" b="1" smtClean="0"/>
          </a:p>
          <a:p>
            <a:pPr marL="0" indent="0" eaLnBrk="1" hangingPunct="1">
              <a:lnSpc>
                <a:spcPct val="90000"/>
              </a:lnSpc>
              <a:spcBef>
                <a:spcPct val="0"/>
              </a:spcBef>
              <a:buFont typeface="Wingdings" pitchFamily="2" charset="2"/>
              <a:buNone/>
            </a:pPr>
            <a:endParaRPr lang="en-US" sz="1900" smtClean="0"/>
          </a:p>
        </p:txBody>
      </p:sp>
      <p:sp>
        <p:nvSpPr>
          <p:cNvPr id="362499"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62500" name="Rectangle 5"/>
          <p:cNvSpPr>
            <a:spLocks noChangeArrowheads="1"/>
          </p:cNvSpPr>
          <p:nvPr/>
        </p:nvSpPr>
        <p:spPr bwMode="auto">
          <a:xfrm>
            <a:off x="1447800" y="2667000"/>
            <a:ext cx="6096000" cy="2282825"/>
          </a:xfrm>
          <a:prstGeom prst="rect">
            <a:avLst/>
          </a:prstGeom>
          <a:noFill/>
          <a:ln w="9525">
            <a:noFill/>
            <a:miter lim="800000"/>
            <a:headEnd/>
            <a:tailEnd/>
          </a:ln>
        </p:spPr>
        <p:txBody>
          <a:bodyPr>
            <a:spAutoFit/>
          </a:bodyPr>
          <a:lstStyle/>
          <a:p>
            <a:pPr>
              <a:buFont typeface="Arial" charset="0"/>
              <a:buChar char="•"/>
            </a:pPr>
            <a:r>
              <a:rPr lang="en-US" sz="2400">
                <a:latin typeface="Arial" charset="0"/>
              </a:rPr>
              <a:t>  Three main areas:</a:t>
            </a:r>
          </a:p>
          <a:p>
            <a:pPr lvl="1">
              <a:buFont typeface="Arial" charset="0"/>
              <a:buChar char="•"/>
            </a:pPr>
            <a:r>
              <a:rPr lang="en-US" sz="2400">
                <a:latin typeface="Arial" charset="0"/>
              </a:rPr>
              <a:t>  Revenue</a:t>
            </a:r>
          </a:p>
          <a:p>
            <a:pPr lvl="1">
              <a:buFont typeface="Arial" charset="0"/>
              <a:buChar char="•"/>
            </a:pPr>
            <a:r>
              <a:rPr lang="en-US" sz="2400">
                <a:latin typeface="Arial" charset="0"/>
              </a:rPr>
              <a:t>  Salary Expense</a:t>
            </a:r>
          </a:p>
          <a:p>
            <a:pPr lvl="1">
              <a:buFont typeface="Arial" charset="0"/>
              <a:buChar char="•"/>
            </a:pPr>
            <a:r>
              <a:rPr lang="en-US" sz="2400">
                <a:latin typeface="Arial" charset="0"/>
              </a:rPr>
              <a:t>  Other Expense  </a:t>
            </a:r>
          </a:p>
          <a:p>
            <a:pPr>
              <a:buFont typeface="Arial" charset="0"/>
              <a:buChar char="•"/>
            </a:pPr>
            <a:r>
              <a:rPr lang="en-US" sz="2400">
                <a:latin typeface="Arial" charset="0"/>
              </a:rPr>
              <a:t>  We will focus on the subcategories under</a:t>
            </a:r>
          </a:p>
          <a:p>
            <a:pPr>
              <a:buFont typeface="Arial" charset="0"/>
              <a:buNone/>
            </a:pPr>
            <a:r>
              <a:rPr lang="en-US" sz="2400">
                <a:latin typeface="Arial" charset="0"/>
              </a:rPr>
              <a:t>    “</a:t>
            </a:r>
            <a:r>
              <a:rPr lang="en-US" sz="2400" b="1">
                <a:solidFill>
                  <a:srgbClr val="0070C0"/>
                </a:solidFill>
                <a:latin typeface="Arial" charset="0"/>
              </a:rPr>
              <a:t>Other Expense</a:t>
            </a:r>
            <a:r>
              <a:rPr lang="en-US" sz="2400">
                <a:latin typeface="Arial" charset="0"/>
              </a:rPr>
              <a:t>”</a:t>
            </a: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D9B435A5-8D08-4A95-A46B-A6CD5FDB3771}" type="slidenum">
              <a:rPr lang="en-US" sz="1100">
                <a:latin typeface="+mn-lt"/>
                <a:cs typeface="+mn-cs"/>
              </a:rPr>
              <a:pPr algn="r" fontAlgn="auto">
                <a:spcBef>
                  <a:spcPts val="0"/>
                </a:spcBef>
                <a:spcAft>
                  <a:spcPts val="0"/>
                </a:spcAft>
                <a:defRPr/>
              </a:pPr>
              <a:t>10</a:t>
            </a:fld>
            <a:endParaRPr lang="en-US" sz="110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F38578C-6291-4808-9C2F-AE278B954D94}" type="slidenum">
              <a:rPr lang="en-US"/>
              <a:pPr>
                <a:defRPr/>
              </a:pPr>
              <a:t>11</a:t>
            </a:fld>
            <a:endParaRPr lang="en-US"/>
          </a:p>
        </p:txBody>
      </p:sp>
      <p:sp>
        <p:nvSpPr>
          <p:cNvPr id="364546"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64547" name="Subtitle 2"/>
          <p:cNvSpPr>
            <a:spLocks noGrp="1"/>
          </p:cNvSpPr>
          <p:nvPr>
            <p:ph type="subTitle" idx="1"/>
          </p:nvPr>
        </p:nvSpPr>
        <p:spPr>
          <a:xfrm>
            <a:off x="1524000" y="0"/>
            <a:ext cx="6172200" cy="457200"/>
          </a:xfrm>
        </p:spPr>
        <p:txBody>
          <a:bodyPr/>
          <a:lstStyle/>
          <a:p>
            <a:pPr algn="ctr" eaLnBrk="1" hangingPunct="1">
              <a:lnSpc>
                <a:spcPct val="80000"/>
              </a:lnSpc>
              <a:spcBef>
                <a:spcPct val="0"/>
              </a:spcBef>
            </a:pPr>
            <a:r>
              <a:rPr lang="en-US" sz="2800" b="1" smtClean="0">
                <a:latin typeface="Arial" charset="0"/>
              </a:rPr>
              <a:t>Basic Account Structure</a:t>
            </a:r>
            <a:endParaRPr lang="en-US" sz="2800" smtClean="0">
              <a:latin typeface="Arial" charset="0"/>
            </a:endParaRPr>
          </a:p>
        </p:txBody>
      </p:sp>
      <p:sp>
        <p:nvSpPr>
          <p:cNvPr id="364548"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graphicFrame>
        <p:nvGraphicFramePr>
          <p:cNvPr id="27694" name="Group 46"/>
          <p:cNvGraphicFramePr>
            <a:graphicFrameLocks noGrp="1"/>
          </p:cNvGraphicFramePr>
          <p:nvPr/>
        </p:nvGraphicFramePr>
        <p:xfrm>
          <a:off x="381000" y="381000"/>
          <a:ext cx="8458200" cy="6100763"/>
        </p:xfrm>
        <a:graphic>
          <a:graphicData uri="http://schemas.openxmlformats.org/drawingml/2006/table">
            <a:tbl>
              <a:tblPr/>
              <a:tblGrid>
                <a:gridCol w="2390775"/>
                <a:gridCol w="6067425"/>
              </a:tblGrid>
              <a:tr h="823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Times New Roman" pitchFamily="18" charset="0"/>
                        </a:rPr>
                        <a:t>First Digit of Account Code</a:t>
                      </a:r>
                      <a:endParaRPr kumimoji="0" lang="en-US" sz="24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Times New Roman" pitchFamily="18" charset="0"/>
                        </a:rPr>
                        <a:t>Type of Account</a:t>
                      </a:r>
                      <a:endParaRPr kumimoji="0" lang="en-US" sz="24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0</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Revenues</a:t>
                      </a:r>
                      <a:endParaRPr kumimoji="0" lang="en-US" sz="2400" b="1"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1</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Income &amp;Transfers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2</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Labor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Supplies &amp; Travel</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Student and Research Costs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5</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Patient Care Costs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Communication Charges and Services (See Services, below)</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7</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Plant Maintenance (ie: repair, maintenance, painting. Frequently a type of service.)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8</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Other Expenses, Special Contract &amp; Grant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9</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Capital, Bond, and non-cash expenditures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6E0C93B9-04DB-4CC4-81E3-5F7AF8EF19FA}" type="slidenum">
              <a:rPr lang="en-US" sz="1100">
                <a:latin typeface="+mn-lt"/>
                <a:cs typeface="+mn-cs"/>
              </a:rPr>
              <a:pPr algn="r" fontAlgn="auto">
                <a:spcBef>
                  <a:spcPts val="0"/>
                </a:spcBef>
                <a:spcAft>
                  <a:spcPts val="0"/>
                </a:spcAft>
                <a:defRPr/>
              </a:pPr>
              <a:t>11</a:t>
            </a:fld>
            <a:endParaRPr lang="en-US" sz="1100">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721BFD6-CEA8-4B27-ACAD-3B2BCE865BFB}" type="slidenum">
              <a:rPr lang="en-US"/>
              <a:pPr>
                <a:defRPr/>
              </a:pPr>
              <a:t>12</a:t>
            </a:fld>
            <a:endParaRPr lang="en-US"/>
          </a:p>
        </p:txBody>
      </p:sp>
      <p:sp>
        <p:nvSpPr>
          <p:cNvPr id="366594"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66595" name="Subtitle 2"/>
          <p:cNvSpPr>
            <a:spLocks noGrp="1"/>
          </p:cNvSpPr>
          <p:nvPr>
            <p:ph type="subTitle" idx="1"/>
          </p:nvPr>
        </p:nvSpPr>
        <p:spPr>
          <a:xfrm>
            <a:off x="609600" y="0"/>
            <a:ext cx="7772400" cy="457200"/>
          </a:xfrm>
        </p:spPr>
        <p:txBody>
          <a:bodyPr/>
          <a:lstStyle/>
          <a:p>
            <a:pPr algn="ctr" eaLnBrk="1" hangingPunct="1">
              <a:lnSpc>
                <a:spcPct val="80000"/>
              </a:lnSpc>
              <a:spcBef>
                <a:spcPct val="0"/>
              </a:spcBef>
            </a:pPr>
            <a:r>
              <a:rPr lang="en-US" sz="2800" b="1" smtClean="0">
                <a:latin typeface="Arial" charset="0"/>
              </a:rPr>
              <a:t>Operating Ledger Expense Categories</a:t>
            </a:r>
          </a:p>
          <a:p>
            <a:pPr algn="ctr" eaLnBrk="1" hangingPunct="1">
              <a:lnSpc>
                <a:spcPct val="80000"/>
              </a:lnSpc>
              <a:spcBef>
                <a:spcPct val="0"/>
              </a:spcBef>
            </a:pPr>
            <a:endParaRPr lang="en-US" sz="2800" b="1" smtClean="0"/>
          </a:p>
          <a:p>
            <a:pPr algn="l" eaLnBrk="1" hangingPunct="1">
              <a:lnSpc>
                <a:spcPct val="80000"/>
              </a:lnSpc>
              <a:spcBef>
                <a:spcPct val="0"/>
              </a:spcBef>
            </a:pPr>
            <a:endParaRPr lang="en-US" sz="1700" smtClean="0"/>
          </a:p>
        </p:txBody>
      </p:sp>
      <p:sp>
        <p:nvSpPr>
          <p:cNvPr id="366596"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graphicFrame>
        <p:nvGraphicFramePr>
          <p:cNvPr id="366655" name="Group 63"/>
          <p:cNvGraphicFramePr>
            <a:graphicFrameLocks noGrp="1"/>
          </p:cNvGraphicFramePr>
          <p:nvPr/>
        </p:nvGraphicFramePr>
        <p:xfrm>
          <a:off x="228600" y="838200"/>
          <a:ext cx="8610600" cy="5530850"/>
        </p:xfrm>
        <a:graphic>
          <a:graphicData uri="http://schemas.openxmlformats.org/drawingml/2006/table">
            <a:tbl>
              <a:tblPr/>
              <a:tblGrid>
                <a:gridCol w="3608388"/>
                <a:gridCol w="5002212"/>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Note</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Salaries (20xx)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only use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Benefits (21xx)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only use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Supplies (31xx – 37xx)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Food &amp; computer related expenses scrutinized</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Travel (38xx – 39xx)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Special rules/policies apply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Student Costs (4xxx – 45xx)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Research Costs (46xx – 49xx)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Patient Care Costs (5xxx)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Communication Charges (60xx)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Charges through FUPLOAD by ITS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Services (63xx – 69xx)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Requires SPQ (USP statement)</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Plant Maintenance (70xx – 75xx)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Requires SPQ (USP statement) on services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Utilities (76xx – 79xx)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For PPD Utilities division use only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Other Expenses (80xx – 81xx)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Not frequently used by Depts (8045-special rules apply)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Special Grant Contract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Primarily all subawardees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Capital Expenditures (90xx – 95xx)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When in doubt, call Main Campus - Unrestricted Accounting</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EC3A53E-575B-4090-B3F1-1B3675686929}" type="slidenum">
              <a:rPr lang="en-US" sz="1100">
                <a:latin typeface="+mn-lt"/>
                <a:cs typeface="+mn-cs"/>
              </a:rPr>
              <a:pPr algn="r" fontAlgn="auto">
                <a:spcBef>
                  <a:spcPts val="0"/>
                </a:spcBef>
                <a:spcAft>
                  <a:spcPts val="0"/>
                </a:spcAft>
                <a:defRPr/>
              </a:pPr>
              <a:t>12</a:t>
            </a:fld>
            <a:endParaRPr lang="en-US" sz="1100">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E05F2EF-8632-4779-8217-026BE7550AD4}" type="slidenum">
              <a:rPr lang="en-US" sz="1100">
                <a:latin typeface="+mn-lt"/>
                <a:cs typeface="+mn-cs"/>
              </a:rPr>
              <a:pPr algn="r" fontAlgn="auto">
                <a:spcBef>
                  <a:spcPts val="0"/>
                </a:spcBef>
                <a:spcAft>
                  <a:spcPts val="0"/>
                </a:spcAft>
                <a:defRPr/>
              </a:pPr>
              <a:t>13</a:t>
            </a:fld>
            <a:endParaRPr lang="en-US" sz="1100">
              <a:latin typeface="+mn-lt"/>
              <a:cs typeface="+mn-cs"/>
            </a:endParaRPr>
          </a:p>
        </p:txBody>
      </p:sp>
      <p:sp>
        <p:nvSpPr>
          <p:cNvPr id="368642"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68643" name="Subtitle 2"/>
          <p:cNvSpPr>
            <a:spLocks noGrp="1"/>
          </p:cNvSpPr>
          <p:nvPr>
            <p:ph type="subTitle" idx="4294967295"/>
          </p:nvPr>
        </p:nvSpPr>
        <p:spPr>
          <a:xfrm>
            <a:off x="609600" y="0"/>
            <a:ext cx="7772400" cy="457200"/>
          </a:xfrm>
        </p:spPr>
        <p:txBody>
          <a:bodyPr/>
          <a:lstStyle/>
          <a:p>
            <a:pPr marL="0" indent="0" algn="ctr" eaLnBrk="1" hangingPunct="1">
              <a:lnSpc>
                <a:spcPct val="80000"/>
              </a:lnSpc>
              <a:spcBef>
                <a:spcPct val="0"/>
              </a:spcBef>
              <a:buFont typeface="Wingdings" pitchFamily="2" charset="2"/>
              <a:buNone/>
            </a:pPr>
            <a:r>
              <a:rPr lang="en-US" sz="2800" b="1" smtClean="0">
                <a:latin typeface="Arial" charset="0"/>
              </a:rPr>
              <a:t>Operating Ledger Expense Categories</a:t>
            </a:r>
          </a:p>
          <a:p>
            <a:pPr marL="0" indent="0" algn="ctr" eaLnBrk="1" hangingPunct="1">
              <a:lnSpc>
                <a:spcPct val="80000"/>
              </a:lnSpc>
              <a:spcBef>
                <a:spcPct val="0"/>
              </a:spcBef>
              <a:buFont typeface="Wingdings" pitchFamily="2" charset="2"/>
              <a:buNone/>
            </a:pPr>
            <a:endParaRPr lang="en-US" sz="2800" b="1" smtClean="0"/>
          </a:p>
          <a:p>
            <a:pPr marL="0" indent="0" eaLnBrk="1" hangingPunct="1">
              <a:lnSpc>
                <a:spcPct val="80000"/>
              </a:lnSpc>
              <a:spcBef>
                <a:spcPct val="0"/>
              </a:spcBef>
              <a:buFont typeface="Wingdings" pitchFamily="2" charset="2"/>
              <a:buNone/>
            </a:pPr>
            <a:endParaRPr lang="en-US" sz="1700" smtClean="0"/>
          </a:p>
        </p:txBody>
      </p:sp>
      <p:sp>
        <p:nvSpPr>
          <p:cNvPr id="368644"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graphicFrame>
        <p:nvGraphicFramePr>
          <p:cNvPr id="368704" name="Group 64"/>
          <p:cNvGraphicFramePr>
            <a:graphicFrameLocks noGrp="1"/>
          </p:cNvGraphicFramePr>
          <p:nvPr/>
        </p:nvGraphicFramePr>
        <p:xfrm>
          <a:off x="228600" y="838200"/>
          <a:ext cx="8610600" cy="5530850"/>
        </p:xfrm>
        <a:graphic>
          <a:graphicData uri="http://schemas.openxmlformats.org/drawingml/2006/table">
            <a:tbl>
              <a:tblPr/>
              <a:tblGrid>
                <a:gridCol w="3608388"/>
                <a:gridCol w="5002212"/>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Note</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Salaries (20xx)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only use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Benefits (21xx)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Payroll only use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Supplies (31xx – 37xx)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Food &amp; computer related expenses scrutinized</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Travel (38xx – 39xx)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Special rules/policies apply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Student Costs (4xxx – 45xx)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Research Costs (46xx – 49xx)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Patient Care Costs (5xxx)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Communication Charges (60xx)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Charges through FUPLOAD by ITS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Services (63xx – 69xx)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Requires SPQ (USP statement)</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Plant Maintenance (70xx – 75xx)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Requires SPQ (USP statement) on services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Utilities (76xx – 79xx)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For PPD Utilities division use only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Other Expenses (80xx – 81xx)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Not frequently used by Depts (8045-special rules apply)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Special Grant Contract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Primarily all subawardees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Capital Expenditures (90xx – 95xx)</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When in doubt, call Main Campus - Unrestricted Accounting</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57C9235-06B4-4760-A1FA-0DB787ADC0C3}" type="slidenum">
              <a:rPr lang="en-US" sz="1100">
                <a:latin typeface="+mn-lt"/>
                <a:cs typeface="+mn-cs"/>
              </a:rPr>
              <a:pPr algn="r" fontAlgn="auto">
                <a:spcBef>
                  <a:spcPts val="0"/>
                </a:spcBef>
                <a:spcAft>
                  <a:spcPts val="0"/>
                </a:spcAft>
                <a:defRPr/>
              </a:pPr>
              <a:t>13</a:t>
            </a:fld>
            <a:endParaRPr lang="en-US" sz="1100">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33D162F-1029-4735-909A-FF9AA606432D}" type="slidenum">
              <a:rPr lang="en-US"/>
              <a:pPr>
                <a:defRPr/>
              </a:pPr>
              <a:t>14</a:t>
            </a:fld>
            <a:endParaRPr lang="en-US"/>
          </a:p>
        </p:txBody>
      </p:sp>
      <p:sp>
        <p:nvSpPr>
          <p:cNvPr id="5" name="Subtitle 2"/>
          <p:cNvSpPr>
            <a:spLocks noGrp="1"/>
          </p:cNvSpPr>
          <p:nvPr>
            <p:ph type="subTitle" idx="1"/>
          </p:nvPr>
        </p:nvSpPr>
        <p:spPr>
          <a:xfrm>
            <a:off x="2057400" y="762000"/>
            <a:ext cx="4800600" cy="1066800"/>
          </a:xfrm>
        </p:spPr>
        <p:txBody>
          <a:bodyPr rtlCol="0">
            <a:normAutofit fontScale="92500" lnSpcReduction="20000"/>
          </a:bodyPr>
          <a:lstStyle/>
          <a:p>
            <a:pPr algn="ctr" eaLnBrk="1" fontAlgn="auto" hangingPunct="1">
              <a:spcBef>
                <a:spcPts val="0"/>
              </a:spcBef>
              <a:spcAft>
                <a:spcPts val="0"/>
              </a:spcAft>
              <a:defRPr/>
            </a:pPr>
            <a:r>
              <a:rPr lang="en-US" sz="3900" b="1" dirty="0" smtClean="0">
                <a:latin typeface="+mj-lt"/>
              </a:rPr>
              <a:t>Finding Account Code Lis</a:t>
            </a:r>
            <a:r>
              <a:rPr lang="en-US" sz="4000" b="1" dirty="0" smtClean="0">
                <a:latin typeface="+mj-lt"/>
              </a:rPr>
              <a:t>ts</a:t>
            </a:r>
            <a:endParaRPr lang="en-US" sz="2000" dirty="0" smtClean="0">
              <a:latin typeface="+mj-lt"/>
            </a:endParaRPr>
          </a:p>
        </p:txBody>
      </p:sp>
      <p:sp>
        <p:nvSpPr>
          <p:cNvPr id="370691"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70692" name="Rectangle 5"/>
          <p:cNvSpPr>
            <a:spLocks noChangeArrowheads="1"/>
          </p:cNvSpPr>
          <p:nvPr/>
        </p:nvSpPr>
        <p:spPr bwMode="auto">
          <a:xfrm>
            <a:off x="533400" y="2274888"/>
            <a:ext cx="8077200" cy="3743325"/>
          </a:xfrm>
          <a:prstGeom prst="rect">
            <a:avLst/>
          </a:prstGeom>
          <a:noFill/>
          <a:ln w="9525">
            <a:noFill/>
            <a:miter lim="800000"/>
            <a:headEnd/>
            <a:tailEnd/>
          </a:ln>
        </p:spPr>
        <p:txBody>
          <a:bodyPr>
            <a:spAutoFit/>
          </a:bodyPr>
          <a:lstStyle/>
          <a:p>
            <a:r>
              <a:rPr lang="en-US" sz="2400">
                <a:latin typeface="Arial" charset="0"/>
              </a:rPr>
              <a:t>Web Site-Frequently used account codes:</a:t>
            </a:r>
          </a:p>
          <a:p>
            <a:endParaRPr lang="en-US" sz="2400">
              <a:latin typeface="Arial" charset="0"/>
            </a:endParaRPr>
          </a:p>
          <a:p>
            <a:pPr>
              <a:buFont typeface="Arial" charset="0"/>
              <a:buChar char="•"/>
            </a:pPr>
            <a:r>
              <a:rPr lang="en-US" sz="2400">
                <a:latin typeface="Arial" charset="0"/>
              </a:rPr>
              <a:t>  Operating Ledger Account Code List </a:t>
            </a:r>
            <a:r>
              <a:rPr lang="en-US" sz="2400">
                <a:latin typeface="Arial" charset="0"/>
                <a:hlinkClick r:id="rId3"/>
              </a:rPr>
              <a:t>http://www.unm.edu/~gacctng/resources/OpLegAcctDef 6-23-08.pdf</a:t>
            </a:r>
            <a:r>
              <a:rPr lang="en-US" sz="2400">
                <a:latin typeface="Arial" charset="0"/>
              </a:rPr>
              <a:t> </a:t>
            </a:r>
          </a:p>
          <a:p>
            <a:pPr>
              <a:buFont typeface="Arial" charset="0"/>
              <a:buNone/>
            </a:pPr>
            <a:endParaRPr lang="en-US" sz="2400">
              <a:latin typeface="Arial" charset="0"/>
            </a:endParaRPr>
          </a:p>
          <a:p>
            <a:pPr>
              <a:buFont typeface="Arial" charset="0"/>
              <a:buChar char="•"/>
            </a:pPr>
            <a:r>
              <a:rPr lang="en-US" sz="2400">
                <a:latin typeface="Arial" charset="0"/>
              </a:rPr>
              <a:t>  Definitions: </a:t>
            </a:r>
            <a:r>
              <a:rPr lang="en-US" sz="2400" u="sng">
                <a:latin typeface="Arial" charset="0"/>
                <a:hlinkClick r:id="rId4"/>
              </a:rPr>
              <a:t>http://www.unm.edu/~gacctng/</a:t>
            </a:r>
            <a:r>
              <a:rPr lang="en-US" sz="2400" u="sng">
                <a:latin typeface="Arial" charset="0"/>
              </a:rPr>
              <a:t> </a:t>
            </a:r>
            <a:r>
              <a:rPr lang="en-US" sz="2400">
                <a:latin typeface="Arial" charset="0"/>
              </a:rPr>
              <a:t>  </a:t>
            </a:r>
          </a:p>
          <a:p>
            <a:pPr>
              <a:buFont typeface="Arial" charset="0"/>
              <a:buNone/>
            </a:pPr>
            <a:endParaRPr lang="en-US" sz="2400">
              <a:latin typeface="Arial" charset="0"/>
            </a:endParaRPr>
          </a:p>
          <a:p>
            <a:pPr>
              <a:buFont typeface="Arial" charset="0"/>
              <a:buChar char="•"/>
            </a:pPr>
            <a:r>
              <a:rPr lang="en-US" sz="2400">
                <a:latin typeface="Arial" charset="0"/>
              </a:rPr>
              <a:t>  Print FGRACTH (eprint)</a:t>
            </a:r>
          </a:p>
          <a:p>
            <a:pPr>
              <a:buFont typeface="Arial" charset="0"/>
              <a:buChar char="•"/>
            </a:pPr>
            <a:endParaRPr lang="en-US" sz="2400">
              <a:latin typeface="Arial" charset="0"/>
            </a:endParaRP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66BEC977-4115-4131-9B11-00D3D2A7330E}" type="slidenum">
              <a:rPr lang="en-US" sz="1100">
                <a:latin typeface="+mn-lt"/>
                <a:cs typeface="+mn-cs"/>
              </a:rPr>
              <a:pPr algn="r" fontAlgn="auto">
                <a:spcBef>
                  <a:spcPts val="0"/>
                </a:spcBef>
                <a:spcAft>
                  <a:spcPts val="0"/>
                </a:spcAft>
                <a:defRPr/>
              </a:pPr>
              <a:t>14</a:t>
            </a:fld>
            <a:endParaRPr lang="en-US" sz="110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92DAFB3-3023-403B-BF6F-55B90972C282}" type="slidenum">
              <a:rPr lang="en-US"/>
              <a:pPr>
                <a:defRPr/>
              </a:pPr>
              <a:t>15</a:t>
            </a:fld>
            <a:endParaRPr lang="en-US"/>
          </a:p>
        </p:txBody>
      </p:sp>
      <p:sp>
        <p:nvSpPr>
          <p:cNvPr id="372738" name="Subtitle 2"/>
          <p:cNvSpPr>
            <a:spLocks noGrp="1"/>
          </p:cNvSpPr>
          <p:nvPr>
            <p:ph type="subTitle" idx="1"/>
          </p:nvPr>
        </p:nvSpPr>
        <p:spPr>
          <a:xfrm>
            <a:off x="533400" y="304800"/>
            <a:ext cx="8077200" cy="1066800"/>
          </a:xfrm>
        </p:spPr>
        <p:txBody>
          <a:bodyPr/>
          <a:lstStyle/>
          <a:p>
            <a:pPr algn="ctr" eaLnBrk="1" hangingPunct="1">
              <a:lnSpc>
                <a:spcPct val="80000"/>
              </a:lnSpc>
              <a:spcBef>
                <a:spcPct val="0"/>
              </a:spcBef>
            </a:pPr>
            <a:r>
              <a:rPr lang="en-US" sz="3600" b="1" smtClean="0">
                <a:latin typeface="Arial" charset="0"/>
              </a:rPr>
              <a:t>Business Purpose or Item Text:</a:t>
            </a:r>
          </a:p>
          <a:p>
            <a:pPr algn="ctr" eaLnBrk="1" hangingPunct="1">
              <a:lnSpc>
                <a:spcPct val="80000"/>
              </a:lnSpc>
              <a:spcBef>
                <a:spcPct val="0"/>
              </a:spcBef>
            </a:pPr>
            <a:r>
              <a:rPr lang="en-US" sz="3600" b="1" smtClean="0">
                <a:latin typeface="Arial" charset="0"/>
              </a:rPr>
              <a:t>Be detailed and specific</a:t>
            </a:r>
          </a:p>
          <a:p>
            <a:pPr algn="ctr" eaLnBrk="1" hangingPunct="1">
              <a:lnSpc>
                <a:spcPct val="80000"/>
              </a:lnSpc>
              <a:spcBef>
                <a:spcPct val="0"/>
              </a:spcBef>
            </a:pPr>
            <a:endParaRPr lang="en-US" sz="1800" smtClean="0">
              <a:latin typeface="Arial" charset="0"/>
            </a:endParaRPr>
          </a:p>
        </p:txBody>
      </p:sp>
      <p:sp>
        <p:nvSpPr>
          <p:cNvPr id="372739" name="Rectangle 5"/>
          <p:cNvSpPr>
            <a:spLocks noChangeArrowheads="1"/>
          </p:cNvSpPr>
          <p:nvPr/>
        </p:nvSpPr>
        <p:spPr bwMode="auto">
          <a:xfrm>
            <a:off x="533400" y="1981200"/>
            <a:ext cx="8077200" cy="3140075"/>
          </a:xfrm>
          <a:prstGeom prst="rect">
            <a:avLst/>
          </a:prstGeom>
          <a:noFill/>
          <a:ln w="9525">
            <a:noFill/>
            <a:miter lim="800000"/>
            <a:headEnd/>
            <a:tailEnd/>
          </a:ln>
        </p:spPr>
        <p:txBody>
          <a:bodyPr>
            <a:spAutoFit/>
          </a:bodyPr>
          <a:lstStyle/>
          <a:p>
            <a:pPr marL="342900" indent="-342900"/>
            <a:r>
              <a:rPr lang="en-US" sz="2000">
                <a:latin typeface="Arial" charset="0"/>
              </a:rPr>
              <a:t>Complete and accurate descriptions are required for the business</a:t>
            </a:r>
          </a:p>
          <a:p>
            <a:pPr marL="342900" indent="-342900"/>
            <a:r>
              <a:rPr lang="en-US" sz="2000">
                <a:latin typeface="Arial" charset="0"/>
              </a:rPr>
              <a:t>purpose or item text on ALL transactions for several reasons:</a:t>
            </a:r>
          </a:p>
          <a:p>
            <a:pPr marL="342900" indent="-342900"/>
            <a:endParaRPr lang="en-US" sz="2000">
              <a:latin typeface="Arial" charset="0"/>
            </a:endParaRPr>
          </a:p>
          <a:p>
            <a:pPr marL="342900" indent="-342900">
              <a:buFontTx/>
              <a:buChar char="•"/>
            </a:pPr>
            <a:r>
              <a:rPr lang="en-US" sz="2000">
                <a:latin typeface="Arial" charset="0"/>
              </a:rPr>
              <a:t>Compliance with internal controls &amp; auditing standards</a:t>
            </a:r>
          </a:p>
          <a:p>
            <a:pPr marL="342900" indent="-342900">
              <a:buFontTx/>
              <a:buChar char="•"/>
            </a:pPr>
            <a:r>
              <a:rPr lang="en-US" sz="2000">
                <a:latin typeface="Arial" charset="0"/>
              </a:rPr>
              <a:t>Allows “approvers” of transactions to make informed decision</a:t>
            </a:r>
          </a:p>
          <a:p>
            <a:pPr marL="342900" indent="-342900">
              <a:buFontTx/>
              <a:buChar char="•"/>
            </a:pPr>
            <a:r>
              <a:rPr lang="en-US" sz="2000">
                <a:latin typeface="Arial" charset="0"/>
              </a:rPr>
              <a:t>Leads to quicker processing of transaction, which is more efficient for your Department’s operations</a:t>
            </a:r>
          </a:p>
          <a:p>
            <a:pPr marL="342900" indent="-342900">
              <a:buFontTx/>
              <a:buChar char="•"/>
            </a:pPr>
            <a:r>
              <a:rPr lang="en-US" sz="2000">
                <a:latin typeface="Arial" charset="0"/>
              </a:rPr>
              <a:t>Saves UNM time and processing costs</a:t>
            </a:r>
          </a:p>
          <a:p>
            <a:pPr marL="342900" indent="-342900"/>
            <a:endParaRPr lang="en-US" sz="2000">
              <a:latin typeface="Arial" charset="0"/>
            </a:endParaRPr>
          </a:p>
          <a:p>
            <a:pPr marL="342900" indent="-342900"/>
            <a:endParaRPr lang="en-US" sz="2000">
              <a:latin typeface="Arial" charset="0"/>
            </a:endParaRP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0F75EDE-A368-4ECA-89D5-FD2E9D182819}" type="slidenum">
              <a:rPr lang="en-US" sz="1100">
                <a:latin typeface="+mn-lt"/>
                <a:cs typeface="+mn-cs"/>
              </a:rPr>
              <a:pPr algn="r" fontAlgn="auto">
                <a:spcBef>
                  <a:spcPts val="0"/>
                </a:spcBef>
                <a:spcAft>
                  <a:spcPts val="0"/>
                </a:spcAft>
                <a:defRPr/>
              </a:pPr>
              <a:t>15</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273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27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27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27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B6738F23-3D19-4815-B449-824FC4872345}" type="slidenum">
              <a:rPr lang="en-US"/>
              <a:pPr>
                <a:defRPr/>
              </a:pPr>
              <a:t>16</a:t>
            </a:fld>
            <a:endParaRPr lang="en-US"/>
          </a:p>
        </p:txBody>
      </p:sp>
      <p:sp>
        <p:nvSpPr>
          <p:cNvPr id="374786" name="Rectangle 3"/>
          <p:cNvSpPr>
            <a:spLocks noGrp="1"/>
          </p:cNvSpPr>
          <p:nvPr>
            <p:ph type="body" idx="4294967295"/>
          </p:nvPr>
        </p:nvSpPr>
        <p:spPr>
          <a:xfrm>
            <a:off x="762000" y="1143000"/>
            <a:ext cx="7391400" cy="4800600"/>
          </a:xfrm>
        </p:spPr>
        <p:txBody>
          <a:bodyPr/>
          <a:lstStyle/>
          <a:p>
            <a:pPr>
              <a:buFont typeface="Wingdings" pitchFamily="2" charset="2"/>
              <a:buNone/>
            </a:pPr>
            <a:r>
              <a:rPr lang="en-US" sz="2400" smtClean="0">
                <a:latin typeface="Arial" charset="0"/>
              </a:rPr>
              <a:t>In today’s business world, the buzzwords are …</a:t>
            </a:r>
          </a:p>
          <a:p>
            <a:pPr>
              <a:buFont typeface="Wingdings" pitchFamily="2" charset="2"/>
              <a:buNone/>
            </a:pPr>
            <a:endParaRPr lang="en-US" sz="2400" smtClean="0">
              <a:latin typeface="Arial" charset="0"/>
            </a:endParaRPr>
          </a:p>
          <a:p>
            <a:pPr>
              <a:buFont typeface="Wingdings" pitchFamily="2" charset="2"/>
              <a:buNone/>
            </a:pPr>
            <a:r>
              <a:rPr lang="en-US" smtClean="0">
                <a:latin typeface="Arial" charset="0"/>
              </a:rPr>
              <a:t>                  </a:t>
            </a:r>
            <a:r>
              <a:rPr lang="en-US" sz="3600" i="1" smtClean="0">
                <a:latin typeface="Arial" charset="0"/>
              </a:rPr>
              <a:t>Transparency</a:t>
            </a:r>
            <a:endParaRPr lang="en-US" sz="3600" smtClean="0">
              <a:latin typeface="Arial" charset="0"/>
            </a:endParaRPr>
          </a:p>
          <a:p>
            <a:pPr>
              <a:buFont typeface="Wingdings" pitchFamily="2" charset="2"/>
              <a:buNone/>
            </a:pPr>
            <a:r>
              <a:rPr lang="en-US" sz="3600" smtClean="0">
                <a:latin typeface="Arial" charset="0"/>
              </a:rPr>
              <a:t>              </a:t>
            </a:r>
          </a:p>
          <a:p>
            <a:pPr>
              <a:buFont typeface="Wingdings" pitchFamily="2" charset="2"/>
              <a:buNone/>
            </a:pPr>
            <a:r>
              <a:rPr lang="en-US" sz="3600" smtClean="0">
                <a:latin typeface="Arial" charset="0"/>
              </a:rPr>
              <a:t>                        </a:t>
            </a:r>
            <a:r>
              <a:rPr lang="en-US" sz="3600" i="1" smtClean="0">
                <a:latin typeface="Arial" charset="0"/>
              </a:rPr>
              <a:t>Accountability</a:t>
            </a:r>
          </a:p>
          <a:p>
            <a:pPr>
              <a:buFont typeface="Wingdings" pitchFamily="2" charset="2"/>
              <a:buNone/>
            </a:pPr>
            <a:endParaRPr lang="en-US" smtClean="0">
              <a:latin typeface="Arial"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74786">
                                            <p:txEl>
                                              <p:pRg st="2" end="2"/>
                                            </p:txEl>
                                          </p:spTgt>
                                        </p:tgtEl>
                                        <p:attrNameLst>
                                          <p:attrName>style.visibility</p:attrName>
                                        </p:attrNameLst>
                                      </p:cBhvr>
                                      <p:to>
                                        <p:strVal val="visible"/>
                                      </p:to>
                                    </p:set>
                                    <p:animEffect transition="in" filter="wedge">
                                      <p:cBhvr>
                                        <p:cTn id="7" dur="2000"/>
                                        <p:tgtEl>
                                          <p:spTgt spid="37478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74786">
                                            <p:txEl>
                                              <p:pRg st="4" end="4"/>
                                            </p:txEl>
                                          </p:spTgt>
                                        </p:tgtEl>
                                        <p:attrNameLst>
                                          <p:attrName>style.visibility</p:attrName>
                                        </p:attrNameLst>
                                      </p:cBhvr>
                                      <p:to>
                                        <p:strVal val="visible"/>
                                      </p:to>
                                    </p:set>
                                    <p:animEffect transition="in" filter="dissolve">
                                      <p:cBhvr>
                                        <p:cTn id="12" dur="500"/>
                                        <p:tgtEl>
                                          <p:spTgt spid="3747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7C17AC4-72F1-453A-B376-BA2FB9FAF424}" type="slidenum">
              <a:rPr lang="en-US"/>
              <a:pPr>
                <a:defRPr/>
              </a:pPr>
              <a:t>17</a:t>
            </a:fld>
            <a:endParaRPr lang="en-US"/>
          </a:p>
        </p:txBody>
      </p:sp>
      <p:sp>
        <p:nvSpPr>
          <p:cNvPr id="376834" name="Subtitle 2"/>
          <p:cNvSpPr>
            <a:spLocks noGrp="1"/>
          </p:cNvSpPr>
          <p:nvPr>
            <p:ph type="subTitle" idx="4294967295"/>
          </p:nvPr>
        </p:nvSpPr>
        <p:spPr>
          <a:xfrm>
            <a:off x="533400" y="304800"/>
            <a:ext cx="8077200" cy="1066800"/>
          </a:xfrm>
        </p:spPr>
        <p:txBody>
          <a:bodyPr/>
          <a:lstStyle/>
          <a:p>
            <a:pPr marL="0" indent="0" algn="ctr" eaLnBrk="1" hangingPunct="1">
              <a:lnSpc>
                <a:spcPct val="80000"/>
              </a:lnSpc>
              <a:spcBef>
                <a:spcPct val="0"/>
              </a:spcBef>
              <a:buFont typeface="Wingdings" pitchFamily="2" charset="2"/>
              <a:buNone/>
            </a:pPr>
            <a:r>
              <a:rPr lang="en-US" sz="3600" b="1" smtClean="0">
                <a:latin typeface="Arial" charset="0"/>
              </a:rPr>
              <a:t>Business Purpose or Item Text:</a:t>
            </a:r>
          </a:p>
          <a:p>
            <a:pPr marL="0" indent="0" algn="ctr" eaLnBrk="1" hangingPunct="1">
              <a:lnSpc>
                <a:spcPct val="80000"/>
              </a:lnSpc>
              <a:spcBef>
                <a:spcPct val="0"/>
              </a:spcBef>
              <a:buFont typeface="Wingdings" pitchFamily="2" charset="2"/>
              <a:buNone/>
            </a:pPr>
            <a:r>
              <a:rPr lang="en-US" sz="3600" b="1" smtClean="0">
                <a:latin typeface="Arial" charset="0"/>
              </a:rPr>
              <a:t>Be detailed and specific</a:t>
            </a:r>
          </a:p>
          <a:p>
            <a:pPr marL="0" indent="0" algn="ctr" eaLnBrk="1" hangingPunct="1">
              <a:lnSpc>
                <a:spcPct val="80000"/>
              </a:lnSpc>
              <a:spcBef>
                <a:spcPct val="0"/>
              </a:spcBef>
              <a:buFont typeface="Wingdings" pitchFamily="2" charset="2"/>
              <a:buNone/>
            </a:pPr>
            <a:endParaRPr lang="en-US" sz="1800" smtClean="0">
              <a:latin typeface="Arial" charset="0"/>
            </a:endParaRPr>
          </a:p>
        </p:txBody>
      </p:sp>
      <p:sp>
        <p:nvSpPr>
          <p:cNvPr id="49155" name="Rectangle 5"/>
          <p:cNvSpPr>
            <a:spLocks noChangeArrowheads="1"/>
          </p:cNvSpPr>
          <p:nvPr/>
        </p:nvSpPr>
        <p:spPr bwMode="auto">
          <a:xfrm>
            <a:off x="457200" y="1752600"/>
            <a:ext cx="8077200" cy="4473575"/>
          </a:xfrm>
          <a:prstGeom prst="rect">
            <a:avLst/>
          </a:prstGeom>
          <a:noFill/>
          <a:ln w="9525">
            <a:noFill/>
            <a:miter lim="800000"/>
            <a:headEnd/>
            <a:tailEnd/>
          </a:ln>
        </p:spPr>
        <p:txBody>
          <a:bodyPr>
            <a:spAutoFit/>
          </a:bodyPr>
          <a:lstStyle/>
          <a:p>
            <a:r>
              <a:rPr lang="en-US" sz="2400">
                <a:latin typeface="Arial" charset="0"/>
              </a:rPr>
              <a:t>Many documents are disapproved not because the wrong account code was selected, but because the document text or business purpose did not sufficiently explain the transaction to support your account code choice. </a:t>
            </a:r>
          </a:p>
          <a:p>
            <a:endParaRPr lang="en-US" sz="2400">
              <a:latin typeface="Arial" charset="0"/>
            </a:endParaRPr>
          </a:p>
          <a:p>
            <a:endParaRPr lang="en-US" sz="2400">
              <a:latin typeface="Arial" charset="0"/>
            </a:endParaRPr>
          </a:p>
          <a:p>
            <a:pPr>
              <a:buFontTx/>
              <a:buChar char="•"/>
            </a:pPr>
            <a:r>
              <a:rPr lang="en-US" sz="2400" b="1">
                <a:solidFill>
                  <a:srgbClr val="0070C0"/>
                </a:solidFill>
                <a:latin typeface="Arial" charset="0"/>
              </a:rPr>
              <a:t>Who</a:t>
            </a:r>
            <a:r>
              <a:rPr lang="en-US" sz="2400">
                <a:latin typeface="Arial" charset="0"/>
              </a:rPr>
              <a:t> (students, faculty, staff, vendors, names, titles, UNM or not)</a:t>
            </a:r>
          </a:p>
          <a:p>
            <a:pPr>
              <a:buFontTx/>
              <a:buChar char="•"/>
            </a:pPr>
            <a:r>
              <a:rPr lang="en-US" sz="2400" b="1">
                <a:solidFill>
                  <a:srgbClr val="0070C0"/>
                </a:solidFill>
                <a:latin typeface="Arial" charset="0"/>
              </a:rPr>
              <a:t>What</a:t>
            </a:r>
            <a:r>
              <a:rPr lang="en-US" sz="2400" b="1">
                <a:latin typeface="Arial" charset="0"/>
              </a:rPr>
              <a:t> - </a:t>
            </a:r>
            <a:r>
              <a:rPr lang="en-US" sz="2400" i="1">
                <a:latin typeface="Arial" charset="0"/>
              </a:rPr>
              <a:t>Explain the transaction! </a:t>
            </a:r>
            <a:r>
              <a:rPr lang="en-US" sz="2400">
                <a:latin typeface="Arial" charset="0"/>
              </a:rPr>
              <a:t>(Banner ID # &amp; date, event, activity, purchase, contract)</a:t>
            </a:r>
          </a:p>
          <a:p>
            <a:pPr>
              <a:buFontTx/>
              <a:buChar char="•"/>
            </a:pPr>
            <a:r>
              <a:rPr lang="en-US" sz="2400" b="1">
                <a:solidFill>
                  <a:srgbClr val="0070C0"/>
                </a:solidFill>
                <a:latin typeface="Arial" charset="0"/>
              </a:rPr>
              <a:t>Why </a:t>
            </a:r>
            <a:r>
              <a:rPr lang="en-US" sz="2400" b="1">
                <a:latin typeface="Arial" charset="0"/>
              </a:rPr>
              <a:t>-</a:t>
            </a:r>
            <a:r>
              <a:rPr lang="en-US" sz="2400">
                <a:latin typeface="Arial" charset="0"/>
              </a:rPr>
              <a:t> </a:t>
            </a:r>
            <a:r>
              <a:rPr lang="en-US" sz="2400" i="1">
                <a:latin typeface="Arial" charset="0"/>
              </a:rPr>
              <a:t>How does it represent a public purpose benefitting UNM?</a:t>
            </a:r>
            <a:r>
              <a:rPr lang="en-US" sz="2400">
                <a:latin typeface="Arial" charset="0"/>
              </a:rPr>
              <a:t> (business purpose)</a:t>
            </a: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D8ADE057-6D5E-47B9-948D-31E28087D612}" type="slidenum">
              <a:rPr lang="en-US" sz="1100">
                <a:latin typeface="+mn-lt"/>
                <a:cs typeface="+mn-cs"/>
              </a:rPr>
              <a:pPr algn="r" fontAlgn="auto">
                <a:spcBef>
                  <a:spcPts val="0"/>
                </a:spcBef>
                <a:spcAft>
                  <a:spcPts val="0"/>
                </a:spcAft>
                <a:defRPr/>
              </a:pPr>
              <a:t>17</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3A439BE-A788-482D-BF4B-58DBB6AEA646}" type="slidenum">
              <a:rPr lang="en-US"/>
              <a:pPr>
                <a:defRPr/>
              </a:pPr>
              <a:t>18</a:t>
            </a:fld>
            <a:endParaRPr lang="en-US"/>
          </a:p>
        </p:txBody>
      </p:sp>
      <p:sp>
        <p:nvSpPr>
          <p:cNvPr id="378882" name="Subtitle 2"/>
          <p:cNvSpPr>
            <a:spLocks noGrp="1"/>
          </p:cNvSpPr>
          <p:nvPr>
            <p:ph type="subTitle" idx="1"/>
          </p:nvPr>
        </p:nvSpPr>
        <p:spPr>
          <a:xfrm>
            <a:off x="457200" y="304800"/>
            <a:ext cx="8077200" cy="1066800"/>
          </a:xfrm>
        </p:spPr>
        <p:txBody>
          <a:bodyPr/>
          <a:lstStyle/>
          <a:p>
            <a:pPr algn="ctr" eaLnBrk="1" hangingPunct="1">
              <a:lnSpc>
                <a:spcPct val="80000"/>
              </a:lnSpc>
              <a:spcBef>
                <a:spcPct val="0"/>
              </a:spcBef>
            </a:pPr>
            <a:r>
              <a:rPr lang="en-US" sz="3600" b="1" smtClean="0">
                <a:latin typeface="Arial" charset="0"/>
              </a:rPr>
              <a:t>Business Purpose or Item Text:            Be detailed and specific</a:t>
            </a:r>
          </a:p>
          <a:p>
            <a:pPr algn="ctr" eaLnBrk="1" hangingPunct="1">
              <a:lnSpc>
                <a:spcPct val="80000"/>
              </a:lnSpc>
              <a:spcBef>
                <a:spcPct val="0"/>
              </a:spcBef>
            </a:pPr>
            <a:endParaRPr lang="en-US" sz="1800" smtClean="0"/>
          </a:p>
        </p:txBody>
      </p:sp>
      <p:sp>
        <p:nvSpPr>
          <p:cNvPr id="377859" name="Rectangle 5"/>
          <p:cNvSpPr>
            <a:spLocks noChangeArrowheads="1"/>
          </p:cNvSpPr>
          <p:nvPr/>
        </p:nvSpPr>
        <p:spPr bwMode="auto">
          <a:xfrm>
            <a:off x="381000" y="1752600"/>
            <a:ext cx="8077200" cy="3378200"/>
          </a:xfrm>
          <a:prstGeom prst="rect">
            <a:avLst/>
          </a:prstGeom>
          <a:noFill/>
          <a:ln w="9525">
            <a:noFill/>
            <a:miter lim="800000"/>
            <a:headEnd/>
            <a:tailEnd/>
          </a:ln>
        </p:spPr>
        <p:txBody>
          <a:bodyPr>
            <a:spAutoFit/>
          </a:bodyPr>
          <a:lstStyle/>
          <a:p>
            <a:r>
              <a:rPr lang="en-US" sz="2400">
                <a:latin typeface="Arial" charset="0"/>
              </a:rPr>
              <a:t>Your document will NOT be denied if you give more information than is needed.  It MAY be denied if you do not give enough.</a:t>
            </a:r>
          </a:p>
          <a:p>
            <a:r>
              <a:rPr lang="en-US" sz="2400">
                <a:latin typeface="Arial" charset="0"/>
              </a:rPr>
              <a:t> </a:t>
            </a:r>
          </a:p>
          <a:p>
            <a:r>
              <a:rPr lang="en-US" sz="2400" b="1">
                <a:latin typeface="Arial" charset="0"/>
              </a:rPr>
              <a:t>For example:</a:t>
            </a:r>
          </a:p>
          <a:p>
            <a:endParaRPr lang="en-US" sz="2400" b="1">
              <a:latin typeface="Arial" charset="0"/>
            </a:endParaRPr>
          </a:p>
          <a:p>
            <a:r>
              <a:rPr lang="en-US" sz="2400" u="sng">
                <a:latin typeface="Arial" charset="0"/>
              </a:rPr>
              <a:t>An </a:t>
            </a:r>
            <a:r>
              <a:rPr lang="en-US" sz="2400" b="1" u="sng">
                <a:latin typeface="Arial" charset="0"/>
              </a:rPr>
              <a:t>insufficient </a:t>
            </a:r>
            <a:r>
              <a:rPr lang="en-US" sz="2400" u="sng">
                <a:latin typeface="Arial" charset="0"/>
              </a:rPr>
              <a:t>business purpose may state:</a:t>
            </a:r>
          </a:p>
          <a:p>
            <a:endParaRPr lang="en-US" sz="2400">
              <a:latin typeface="Arial" charset="0"/>
            </a:endParaRPr>
          </a:p>
          <a:p>
            <a:r>
              <a:rPr lang="en-US" sz="2400">
                <a:latin typeface="Arial" charset="0"/>
              </a:rPr>
              <a:t>Attend medical conference in Hawaii</a:t>
            </a: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0471FB23-3436-4696-B2AE-8F14BEFDCABF}" type="slidenum">
              <a:rPr lang="en-US" sz="1100">
                <a:latin typeface="+mn-lt"/>
                <a:cs typeface="+mn-cs"/>
              </a:rPr>
              <a:pPr algn="r" fontAlgn="auto">
                <a:spcBef>
                  <a:spcPts val="0"/>
                </a:spcBef>
                <a:spcAft>
                  <a:spcPts val="0"/>
                </a:spcAft>
                <a:defRPr/>
              </a:pPr>
              <a:t>18</a:t>
            </a:fld>
            <a:endParaRPr lang="en-US" sz="1100">
              <a:latin typeface="+mn-lt"/>
              <a:cs typeface="+mn-cs"/>
            </a:endParaRPr>
          </a:p>
        </p:txBody>
      </p:sp>
      <p:pic>
        <p:nvPicPr>
          <p:cNvPr id="28674" name="Picture 42"/>
          <p:cNvPicPr>
            <a:picLocks noChangeAspect="1" noChangeArrowheads="1"/>
          </p:cNvPicPr>
          <p:nvPr/>
        </p:nvPicPr>
        <p:blipFill>
          <a:blip r:embed="rId3"/>
          <a:srcRect/>
          <a:stretch>
            <a:fillRect/>
          </a:stretch>
        </p:blipFill>
        <p:spPr bwMode="auto">
          <a:xfrm>
            <a:off x="3962400" y="5486400"/>
            <a:ext cx="936625"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78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78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785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28674"/>
                                        </p:tgtEl>
                                        <p:attrNameLst>
                                          <p:attrName>style.visibility</p:attrName>
                                        </p:attrNameLst>
                                      </p:cBhvr>
                                      <p:to>
                                        <p:strVal val="visible"/>
                                      </p:to>
                                    </p:set>
                                    <p:anim calcmode="lin" valueType="num">
                                      <p:cBhvr additive="base">
                                        <p:cTn id="19" dur="5000" fill="hold"/>
                                        <p:tgtEl>
                                          <p:spTgt spid="28674"/>
                                        </p:tgtEl>
                                        <p:attrNameLst>
                                          <p:attrName>ppt_x</p:attrName>
                                        </p:attrNameLst>
                                      </p:cBhvr>
                                      <p:tavLst>
                                        <p:tav tm="0">
                                          <p:val>
                                            <p:strVal val="#ppt_x"/>
                                          </p:val>
                                        </p:tav>
                                        <p:tav tm="100000">
                                          <p:val>
                                            <p:strVal val="#ppt_x"/>
                                          </p:val>
                                        </p:tav>
                                      </p:tavLst>
                                    </p:anim>
                                    <p:anim calcmode="lin" valueType="num">
                                      <p:cBhvr additive="base">
                                        <p:cTn id="20" dur="5000" fill="hold"/>
                                        <p:tgtEl>
                                          <p:spTgt spid="28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7A73E12-8422-4B37-AF9F-A0BD2B14B3A9}" type="slidenum">
              <a:rPr lang="en-US"/>
              <a:pPr>
                <a:defRPr/>
              </a:pPr>
              <a:t>19</a:t>
            </a:fld>
            <a:endParaRPr lang="en-US"/>
          </a:p>
        </p:txBody>
      </p:sp>
      <p:sp>
        <p:nvSpPr>
          <p:cNvPr id="380930" name="Subtitle 2"/>
          <p:cNvSpPr>
            <a:spLocks noGrp="1"/>
          </p:cNvSpPr>
          <p:nvPr>
            <p:ph type="subTitle" idx="1"/>
          </p:nvPr>
        </p:nvSpPr>
        <p:spPr>
          <a:xfrm>
            <a:off x="533400" y="304800"/>
            <a:ext cx="8077200" cy="1066800"/>
          </a:xfrm>
        </p:spPr>
        <p:txBody>
          <a:bodyPr/>
          <a:lstStyle/>
          <a:p>
            <a:pPr algn="ctr" eaLnBrk="1" hangingPunct="1">
              <a:lnSpc>
                <a:spcPct val="80000"/>
              </a:lnSpc>
              <a:spcBef>
                <a:spcPct val="0"/>
              </a:spcBef>
            </a:pPr>
            <a:r>
              <a:rPr lang="en-US" sz="3600" b="1" smtClean="0">
                <a:latin typeface="Arial" charset="0"/>
              </a:rPr>
              <a:t>Business Purpose or Item Text:             Be detailed and specific</a:t>
            </a:r>
          </a:p>
          <a:p>
            <a:pPr algn="ctr" eaLnBrk="1" hangingPunct="1">
              <a:lnSpc>
                <a:spcPct val="80000"/>
              </a:lnSpc>
              <a:spcBef>
                <a:spcPct val="0"/>
              </a:spcBef>
            </a:pPr>
            <a:endParaRPr lang="en-US" sz="1800" smtClean="0">
              <a:latin typeface="Arial" charset="0"/>
            </a:endParaRPr>
          </a:p>
        </p:txBody>
      </p:sp>
      <p:sp>
        <p:nvSpPr>
          <p:cNvPr id="379907" name="Rectangle 5"/>
          <p:cNvSpPr>
            <a:spLocks noChangeArrowheads="1"/>
          </p:cNvSpPr>
          <p:nvPr/>
        </p:nvSpPr>
        <p:spPr bwMode="auto">
          <a:xfrm>
            <a:off x="533400" y="1600200"/>
            <a:ext cx="8077200" cy="2647950"/>
          </a:xfrm>
          <a:prstGeom prst="rect">
            <a:avLst/>
          </a:prstGeom>
          <a:noFill/>
          <a:ln w="9525">
            <a:noFill/>
            <a:miter lim="800000"/>
            <a:headEnd/>
            <a:tailEnd/>
          </a:ln>
        </p:spPr>
        <p:txBody>
          <a:bodyPr>
            <a:spAutoFit/>
          </a:bodyPr>
          <a:lstStyle/>
          <a:p>
            <a:endParaRPr lang="en-US" sz="2400"/>
          </a:p>
          <a:p>
            <a:r>
              <a:rPr lang="en-US" sz="2400" u="sng">
                <a:latin typeface="Arial" charset="0"/>
              </a:rPr>
              <a:t>A more </a:t>
            </a:r>
            <a:r>
              <a:rPr lang="en-US" sz="2400" b="1" u="sng">
                <a:latin typeface="Arial" charset="0"/>
              </a:rPr>
              <a:t>Sufficient </a:t>
            </a:r>
            <a:r>
              <a:rPr lang="en-US" sz="2400" u="sng">
                <a:latin typeface="Arial" charset="0"/>
              </a:rPr>
              <a:t>business purpose would state:</a:t>
            </a:r>
          </a:p>
          <a:p>
            <a:endParaRPr lang="en-US" sz="2400">
              <a:latin typeface="Arial" charset="0"/>
            </a:endParaRPr>
          </a:p>
          <a:p>
            <a:r>
              <a:rPr lang="en-US" sz="2400">
                <a:latin typeface="Arial" charset="0"/>
              </a:rPr>
              <a:t>Attend the AMA Cardiology Conference on cardiovascular imaging, which benefits Dr. Smith and UNM with learning the latest imaging technology that can be taught in the classroom, and used in the clinical operations.</a:t>
            </a: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AE73B96-7985-4728-AC12-F70DBA25F4CD}" type="slidenum">
              <a:rPr lang="en-US" sz="1100">
                <a:latin typeface="+mn-lt"/>
                <a:cs typeface="+mn-cs"/>
              </a:rPr>
              <a:pPr algn="r" fontAlgn="auto">
                <a:spcBef>
                  <a:spcPts val="0"/>
                </a:spcBef>
                <a:spcAft>
                  <a:spcPts val="0"/>
                </a:spcAft>
                <a:defRPr/>
              </a:pPr>
              <a:t>19</a:t>
            </a:fld>
            <a:endParaRPr lang="en-US" sz="1100">
              <a:latin typeface="+mn-lt"/>
              <a:cs typeface="+mn-cs"/>
            </a:endParaRPr>
          </a:p>
        </p:txBody>
      </p:sp>
      <p:pic>
        <p:nvPicPr>
          <p:cNvPr id="379910" name="Picture 6" descr="j0424466"/>
          <p:cNvPicPr>
            <a:picLocks noChangeAspect="1" noChangeArrowheads="1"/>
          </p:cNvPicPr>
          <p:nvPr/>
        </p:nvPicPr>
        <p:blipFill>
          <a:blip r:embed="rId3"/>
          <a:srcRect/>
          <a:stretch>
            <a:fillRect/>
          </a:stretch>
        </p:blipFill>
        <p:spPr bwMode="auto">
          <a:xfrm>
            <a:off x="3886200" y="5105400"/>
            <a:ext cx="1143000" cy="982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9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99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79910"/>
                                        </p:tgtEl>
                                        <p:attrNameLst>
                                          <p:attrName>style.visibility</p:attrName>
                                        </p:attrNameLst>
                                      </p:cBhvr>
                                      <p:to>
                                        <p:strVal val="visible"/>
                                      </p:to>
                                    </p:set>
                                    <p:animEffect transition="in" filter="wipe(down)">
                                      <p:cBhvr>
                                        <p:cTn id="15" dur="580">
                                          <p:stCondLst>
                                            <p:cond delay="0"/>
                                          </p:stCondLst>
                                        </p:cTn>
                                        <p:tgtEl>
                                          <p:spTgt spid="379910"/>
                                        </p:tgtEl>
                                      </p:cBhvr>
                                    </p:animEffect>
                                    <p:anim calcmode="lin" valueType="num">
                                      <p:cBhvr>
                                        <p:cTn id="16" dur="1822" tmFilter="0,0; 0.14,0.36; 0.43,0.73; 0.71,0.91; 1.0,1.0">
                                          <p:stCondLst>
                                            <p:cond delay="0"/>
                                          </p:stCondLst>
                                        </p:cTn>
                                        <p:tgtEl>
                                          <p:spTgt spid="379910"/>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79910"/>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79910"/>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79910"/>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79910"/>
                                        </p:tgtEl>
                                        <p:attrNameLst>
                                          <p:attrName>ppt_y</p:attrName>
                                        </p:attrNameLst>
                                      </p:cBhvr>
                                      <p:tavLst>
                                        <p:tav tm="0" fmla="#ppt_y-sin(pi*$)/81">
                                          <p:val>
                                            <p:fltVal val="0"/>
                                          </p:val>
                                        </p:tav>
                                        <p:tav tm="100000">
                                          <p:val>
                                            <p:fltVal val="1"/>
                                          </p:val>
                                        </p:tav>
                                      </p:tavLst>
                                    </p:anim>
                                    <p:animScale>
                                      <p:cBhvr>
                                        <p:cTn id="21" dur="26">
                                          <p:stCondLst>
                                            <p:cond delay="650"/>
                                          </p:stCondLst>
                                        </p:cTn>
                                        <p:tgtEl>
                                          <p:spTgt spid="379910"/>
                                        </p:tgtEl>
                                      </p:cBhvr>
                                      <p:to x="100000" y="60000"/>
                                    </p:animScale>
                                    <p:animScale>
                                      <p:cBhvr>
                                        <p:cTn id="22" dur="166" decel="50000">
                                          <p:stCondLst>
                                            <p:cond delay="676"/>
                                          </p:stCondLst>
                                        </p:cTn>
                                        <p:tgtEl>
                                          <p:spTgt spid="379910"/>
                                        </p:tgtEl>
                                      </p:cBhvr>
                                      <p:to x="100000" y="100000"/>
                                    </p:animScale>
                                    <p:animScale>
                                      <p:cBhvr>
                                        <p:cTn id="23" dur="26">
                                          <p:stCondLst>
                                            <p:cond delay="1312"/>
                                          </p:stCondLst>
                                        </p:cTn>
                                        <p:tgtEl>
                                          <p:spTgt spid="379910"/>
                                        </p:tgtEl>
                                      </p:cBhvr>
                                      <p:to x="100000" y="80000"/>
                                    </p:animScale>
                                    <p:animScale>
                                      <p:cBhvr>
                                        <p:cTn id="24" dur="166" decel="50000">
                                          <p:stCondLst>
                                            <p:cond delay="1338"/>
                                          </p:stCondLst>
                                        </p:cTn>
                                        <p:tgtEl>
                                          <p:spTgt spid="379910"/>
                                        </p:tgtEl>
                                      </p:cBhvr>
                                      <p:to x="100000" y="100000"/>
                                    </p:animScale>
                                    <p:animScale>
                                      <p:cBhvr>
                                        <p:cTn id="25" dur="26">
                                          <p:stCondLst>
                                            <p:cond delay="1642"/>
                                          </p:stCondLst>
                                        </p:cTn>
                                        <p:tgtEl>
                                          <p:spTgt spid="379910"/>
                                        </p:tgtEl>
                                      </p:cBhvr>
                                      <p:to x="100000" y="90000"/>
                                    </p:animScale>
                                    <p:animScale>
                                      <p:cBhvr>
                                        <p:cTn id="26" dur="166" decel="50000">
                                          <p:stCondLst>
                                            <p:cond delay="1668"/>
                                          </p:stCondLst>
                                        </p:cTn>
                                        <p:tgtEl>
                                          <p:spTgt spid="379910"/>
                                        </p:tgtEl>
                                      </p:cBhvr>
                                      <p:to x="100000" y="100000"/>
                                    </p:animScale>
                                    <p:animScale>
                                      <p:cBhvr>
                                        <p:cTn id="27" dur="26">
                                          <p:stCondLst>
                                            <p:cond delay="1808"/>
                                          </p:stCondLst>
                                        </p:cTn>
                                        <p:tgtEl>
                                          <p:spTgt spid="379910"/>
                                        </p:tgtEl>
                                      </p:cBhvr>
                                      <p:to x="100000" y="95000"/>
                                    </p:animScale>
                                    <p:animScale>
                                      <p:cBhvr>
                                        <p:cTn id="28" dur="166" decel="50000">
                                          <p:stCondLst>
                                            <p:cond delay="1834"/>
                                          </p:stCondLst>
                                        </p:cTn>
                                        <p:tgtEl>
                                          <p:spTgt spid="3799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3984587-1FBF-4440-B934-84A0973414D5}" type="slidenum">
              <a:rPr lang="en-US"/>
              <a:pPr>
                <a:defRPr/>
              </a:pPr>
              <a:t>2</a:t>
            </a:fld>
            <a:endParaRPr lang="en-US"/>
          </a:p>
        </p:txBody>
      </p:sp>
      <p:sp>
        <p:nvSpPr>
          <p:cNvPr id="22530" name="Subtitle 2"/>
          <p:cNvSpPr>
            <a:spLocks noGrp="1"/>
          </p:cNvSpPr>
          <p:nvPr>
            <p:ph type="subTitle" idx="1"/>
          </p:nvPr>
        </p:nvSpPr>
        <p:spPr>
          <a:xfrm>
            <a:off x="1143000" y="1828800"/>
            <a:ext cx="7086600" cy="2514600"/>
          </a:xfrm>
        </p:spPr>
        <p:txBody>
          <a:bodyPr/>
          <a:lstStyle/>
          <a:p>
            <a:pPr algn="l" eaLnBrk="1" hangingPunct="1">
              <a:spcBef>
                <a:spcPct val="0"/>
              </a:spcBef>
            </a:pPr>
            <a:r>
              <a:rPr lang="en-US" sz="2000" b="1" smtClean="0">
                <a:latin typeface="Arial" charset="0"/>
              </a:rPr>
              <a:t>Prepared in collaboration with:</a:t>
            </a:r>
          </a:p>
          <a:p>
            <a:pPr algn="l" eaLnBrk="1" hangingPunct="1">
              <a:spcBef>
                <a:spcPct val="0"/>
              </a:spcBef>
            </a:pPr>
            <a:endParaRPr lang="en-US" sz="2000" b="1" smtClean="0">
              <a:latin typeface="Arial" charset="0"/>
            </a:endParaRPr>
          </a:p>
          <a:p>
            <a:pPr algn="l" eaLnBrk="1" hangingPunct="1">
              <a:spcBef>
                <a:spcPct val="0"/>
              </a:spcBef>
            </a:pPr>
            <a:r>
              <a:rPr lang="en-US" sz="2000" smtClean="0">
                <a:latin typeface="Arial" charset="0"/>
              </a:rPr>
              <a:t>HSC Unrestricted Accounting</a:t>
            </a:r>
          </a:p>
          <a:p>
            <a:pPr algn="l" eaLnBrk="1" hangingPunct="1">
              <a:spcBef>
                <a:spcPct val="0"/>
              </a:spcBef>
            </a:pPr>
            <a:r>
              <a:rPr lang="en-US" sz="2000" smtClean="0">
                <a:latin typeface="Arial" charset="0"/>
              </a:rPr>
              <a:t>Main Campus Unrestricted Accounting</a:t>
            </a:r>
          </a:p>
          <a:p>
            <a:pPr algn="l" eaLnBrk="1" hangingPunct="1">
              <a:spcBef>
                <a:spcPct val="0"/>
              </a:spcBef>
            </a:pPr>
            <a:r>
              <a:rPr lang="en-US" sz="2000" smtClean="0">
                <a:latin typeface="Arial" charset="0"/>
              </a:rPr>
              <a:t>Inventory Control (University Services)</a:t>
            </a:r>
          </a:p>
          <a:p>
            <a:pPr algn="l" eaLnBrk="1" hangingPunct="1">
              <a:spcBef>
                <a:spcPct val="0"/>
              </a:spcBef>
            </a:pPr>
            <a:r>
              <a:rPr lang="en-US" sz="2000" smtClean="0">
                <a:latin typeface="Arial" charset="0"/>
              </a:rPr>
              <a:t>Tax Accounting (Main Campus Unrestricted Accounting)</a:t>
            </a:r>
          </a:p>
          <a:p>
            <a:pPr algn="l" eaLnBrk="1" hangingPunct="1">
              <a:spcBef>
                <a:spcPct val="0"/>
              </a:spcBef>
            </a:pPr>
            <a:r>
              <a:rPr lang="en-US" sz="2000" smtClean="0">
                <a:latin typeface="Arial" charset="0"/>
              </a:rPr>
              <a:t>Purchasing</a:t>
            </a:r>
          </a:p>
        </p:txBody>
      </p:sp>
      <p:sp>
        <p:nvSpPr>
          <p:cNvPr id="3" name="Slide Number Placeholder 2"/>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13951776-D9BE-40B0-AF4A-C63A14C27DC8}" type="slidenum">
              <a:rPr lang="en-US" sz="1100">
                <a:latin typeface="+mn-lt"/>
                <a:cs typeface="+mn-cs"/>
              </a:rPr>
              <a:pPr algn="r" fontAlgn="auto">
                <a:spcBef>
                  <a:spcPts val="0"/>
                </a:spcBef>
                <a:spcAft>
                  <a:spcPts val="0"/>
                </a:spcAft>
                <a:defRPr/>
              </a:pPr>
              <a:t>2</a:t>
            </a:fld>
            <a:endParaRPr lang="en-US" sz="110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C71824E3-0CAD-40D7-9F79-CDA0726E6E57}" type="slidenum">
              <a:rPr lang="en-US"/>
              <a:pPr>
                <a:defRPr/>
              </a:pPr>
              <a:t>20</a:t>
            </a:fld>
            <a:endParaRPr lang="en-US"/>
          </a:p>
        </p:txBody>
      </p:sp>
      <p:graphicFrame>
        <p:nvGraphicFramePr>
          <p:cNvPr id="216069" name="Object 5"/>
          <p:cNvGraphicFramePr>
            <a:graphicFrameLocks noChangeAspect="1"/>
          </p:cNvGraphicFramePr>
          <p:nvPr>
            <p:ph sz="half" idx="4294967295"/>
          </p:nvPr>
        </p:nvGraphicFramePr>
        <p:xfrm>
          <a:off x="304800" y="228600"/>
          <a:ext cx="8610600" cy="6243638"/>
        </p:xfrm>
        <a:graphic>
          <a:graphicData uri="http://schemas.openxmlformats.org/presentationml/2006/ole">
            <p:oleObj spid="_x0000_s216069" name="Worksheet" r:id="rId3" imgW="8994619" imgH="6521084" progId="Excel.Shee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1E5DD78-C024-45FE-AE7A-330E73BC9171}" type="slidenum">
              <a:rPr lang="en-US"/>
              <a:pPr>
                <a:defRPr/>
              </a:pPr>
              <a:t>21</a:t>
            </a:fld>
            <a:endParaRPr lang="en-US"/>
          </a:p>
        </p:txBody>
      </p:sp>
      <p:sp>
        <p:nvSpPr>
          <p:cNvPr id="384002"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84003" name="Subtitle 2"/>
          <p:cNvSpPr>
            <a:spLocks noGrp="1"/>
          </p:cNvSpPr>
          <p:nvPr>
            <p:ph type="subTitle" idx="1"/>
          </p:nvPr>
        </p:nvSpPr>
        <p:spPr>
          <a:xfrm>
            <a:off x="990600" y="762000"/>
            <a:ext cx="7086600" cy="685800"/>
          </a:xfrm>
        </p:spPr>
        <p:txBody>
          <a:bodyPr/>
          <a:lstStyle/>
          <a:p>
            <a:pPr algn="ctr" eaLnBrk="1" hangingPunct="1">
              <a:spcBef>
                <a:spcPct val="0"/>
              </a:spcBef>
            </a:pPr>
            <a:r>
              <a:rPr lang="en-US" sz="3600" b="1" smtClean="0">
                <a:latin typeface="Arial" charset="0"/>
              </a:rPr>
              <a:t>Is the Expense Allowable?</a:t>
            </a:r>
          </a:p>
          <a:p>
            <a:pPr algn="l" eaLnBrk="1" hangingPunct="1">
              <a:spcBef>
                <a:spcPct val="0"/>
              </a:spcBef>
            </a:pPr>
            <a:endParaRPr lang="en-US" sz="1900" smtClean="0"/>
          </a:p>
        </p:txBody>
      </p:sp>
      <p:sp>
        <p:nvSpPr>
          <p:cNvPr id="384004"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sp>
        <p:nvSpPr>
          <p:cNvPr id="384005" name="TextBox 6"/>
          <p:cNvSpPr txBox="1">
            <a:spLocks noChangeArrowheads="1"/>
          </p:cNvSpPr>
          <p:nvPr/>
        </p:nvSpPr>
        <p:spPr bwMode="auto">
          <a:xfrm>
            <a:off x="762000" y="1676400"/>
            <a:ext cx="7696200" cy="3136900"/>
          </a:xfrm>
          <a:prstGeom prst="rect">
            <a:avLst/>
          </a:prstGeom>
          <a:noFill/>
          <a:ln w="9525">
            <a:noFill/>
            <a:miter lim="800000"/>
            <a:headEnd/>
            <a:tailEnd/>
          </a:ln>
        </p:spPr>
        <p:txBody>
          <a:bodyPr>
            <a:spAutoFit/>
          </a:bodyPr>
          <a:lstStyle/>
          <a:p>
            <a:r>
              <a:rPr lang="en-US" sz="2400">
                <a:latin typeface="Arial" charset="0"/>
              </a:rPr>
              <a:t>The expense must be for a public purpose that benefits the University.</a:t>
            </a:r>
          </a:p>
          <a:p>
            <a:endParaRPr lang="en-US" sz="1000">
              <a:latin typeface="Arial" charset="0"/>
            </a:endParaRPr>
          </a:p>
          <a:p>
            <a:endParaRPr lang="en-US" sz="2400">
              <a:latin typeface="Arial" charset="0"/>
            </a:endParaRPr>
          </a:p>
          <a:p>
            <a:r>
              <a:rPr lang="en-US" sz="2000" i="1">
                <a:latin typeface="Arial" charset="0"/>
              </a:rPr>
              <a:t>Please refer to UNM Business policy 4000 – Allowable and Unallowable Expenditures</a:t>
            </a:r>
            <a:endParaRPr lang="en-US" sz="2000">
              <a:latin typeface="Arial" charset="0"/>
            </a:endParaRPr>
          </a:p>
          <a:p>
            <a:endParaRPr lang="en-US" sz="1000">
              <a:latin typeface="Arial" charset="0"/>
            </a:endParaRPr>
          </a:p>
          <a:p>
            <a:endParaRPr lang="en-US" sz="2000">
              <a:latin typeface="Arial" charset="0"/>
            </a:endParaRPr>
          </a:p>
          <a:p>
            <a:pPr algn="ctr"/>
            <a:r>
              <a:rPr lang="en-US" sz="2400">
                <a:latin typeface="Arial" charset="0"/>
              </a:rPr>
              <a:t>If you are not sure if an expense would be allowable,</a:t>
            </a:r>
          </a:p>
          <a:p>
            <a:pPr algn="ctr"/>
            <a:r>
              <a:rPr lang="en-US" sz="2400">
                <a:latin typeface="Arial" charset="0"/>
              </a:rPr>
              <a:t> contact your Accountant or Fiscal Monitor </a:t>
            </a: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B3AD501-C38C-4278-B220-42062FCD0F75}" type="slidenum">
              <a:rPr lang="en-US" sz="1100">
                <a:latin typeface="+mn-lt"/>
                <a:cs typeface="+mn-cs"/>
              </a:rPr>
              <a:pPr algn="r" fontAlgn="auto">
                <a:spcBef>
                  <a:spcPts val="0"/>
                </a:spcBef>
                <a:spcAft>
                  <a:spcPts val="0"/>
                </a:spcAft>
                <a:defRPr/>
              </a:pPr>
              <a:t>21</a:t>
            </a:fld>
            <a:endParaRPr lang="en-US" sz="1100">
              <a:latin typeface="+mn-lt"/>
              <a:cs typeface="+mn-cs"/>
            </a:endParaRPr>
          </a:p>
        </p:txBody>
      </p:sp>
      <p:sp>
        <p:nvSpPr>
          <p:cNvPr id="384008" name="TextBox 6"/>
          <p:cNvSpPr txBox="1">
            <a:spLocks noChangeArrowheads="1"/>
          </p:cNvSpPr>
          <p:nvPr/>
        </p:nvSpPr>
        <p:spPr bwMode="auto">
          <a:xfrm>
            <a:off x="685800" y="5029200"/>
            <a:ext cx="7696200" cy="884238"/>
          </a:xfrm>
          <a:prstGeom prst="rect">
            <a:avLst/>
          </a:prstGeom>
          <a:noFill/>
          <a:ln w="9525">
            <a:noFill/>
            <a:miter lim="800000"/>
            <a:headEnd/>
            <a:tailEnd/>
          </a:ln>
        </p:spPr>
        <p:txBody>
          <a:bodyPr>
            <a:spAutoFit/>
          </a:bodyPr>
          <a:lstStyle/>
          <a:p>
            <a:pPr algn="ctr"/>
            <a:r>
              <a:rPr lang="en-US" sz="2800" b="1">
                <a:latin typeface="Arial" charset="0"/>
              </a:rPr>
              <a:t>BEFORE</a:t>
            </a:r>
            <a:r>
              <a:rPr lang="en-US" sz="2400" b="1">
                <a:latin typeface="Arial" charset="0"/>
              </a:rPr>
              <a:t> </a:t>
            </a:r>
          </a:p>
          <a:p>
            <a:pPr algn="ctr"/>
            <a:r>
              <a:rPr lang="en-US" sz="2400">
                <a:latin typeface="Arial" charset="0"/>
              </a:rPr>
              <a:t>you make the purchase.</a:t>
            </a:r>
            <a:endParaRPr lang="en-US" sz="2400" i="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400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400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400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4005">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4008">
                                            <p:txEl>
                                              <p:pRg st="0" end="0"/>
                                            </p:txEl>
                                          </p:spTgt>
                                        </p:tgtEl>
                                        <p:attrNameLst>
                                          <p:attrName>style.visibility</p:attrName>
                                        </p:attrNameLst>
                                      </p:cBhvr>
                                      <p:to>
                                        <p:strVal val="visible"/>
                                      </p:to>
                                    </p:set>
                                    <p:animEffect transition="in" filter="fade">
                                      <p:cBhvr>
                                        <p:cTn id="17" dur="2000"/>
                                        <p:tgtEl>
                                          <p:spTgt spid="384008">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84008">
                                            <p:txEl>
                                              <p:pRg st="1" end="1"/>
                                            </p:txEl>
                                          </p:spTgt>
                                        </p:tgtEl>
                                        <p:attrNameLst>
                                          <p:attrName>style.visibility</p:attrName>
                                        </p:attrNameLst>
                                      </p:cBhvr>
                                      <p:to>
                                        <p:strVal val="visible"/>
                                      </p:to>
                                    </p:set>
                                    <p:animEffect transition="in" filter="fade">
                                      <p:cBhvr>
                                        <p:cTn id="20" dur="2000"/>
                                        <p:tgtEl>
                                          <p:spTgt spid="3840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0D895CA-9126-4B99-9810-9626050B313B}" type="slidenum">
              <a:rPr lang="en-US"/>
              <a:pPr>
                <a:defRPr/>
              </a:pPr>
              <a:t>22</a:t>
            </a:fld>
            <a:endParaRPr lang="en-US"/>
          </a:p>
        </p:txBody>
      </p:sp>
      <p:sp>
        <p:nvSpPr>
          <p:cNvPr id="386050"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sp>
        <p:nvSpPr>
          <p:cNvPr id="21507" name="Rectangle 7"/>
          <p:cNvSpPr>
            <a:spLocks noChangeArrowheads="1"/>
          </p:cNvSpPr>
          <p:nvPr/>
        </p:nvSpPr>
        <p:spPr bwMode="auto">
          <a:xfrm>
            <a:off x="914400" y="2209800"/>
            <a:ext cx="7086600" cy="4017963"/>
          </a:xfrm>
          <a:prstGeom prst="rect">
            <a:avLst/>
          </a:prstGeom>
          <a:noFill/>
          <a:ln w="9525">
            <a:noFill/>
            <a:miter lim="800000"/>
            <a:headEnd/>
            <a:tailEnd/>
          </a:ln>
        </p:spPr>
        <p:txBody>
          <a:bodyPr>
            <a:spAutoFit/>
          </a:bodyPr>
          <a:lstStyle/>
          <a:p>
            <a:pPr>
              <a:buFont typeface="Arial" charset="0"/>
              <a:buChar char="•"/>
            </a:pPr>
            <a:r>
              <a:rPr lang="en-US" sz="2400">
                <a:latin typeface="Arial" charset="0"/>
              </a:rPr>
              <a:t>Maintenance and upkeep of privately owned    vehicles</a:t>
            </a:r>
          </a:p>
          <a:p>
            <a:pPr>
              <a:buFont typeface="Arial" charset="0"/>
              <a:buChar char="•"/>
            </a:pPr>
            <a:r>
              <a:rPr lang="en-US" sz="2400">
                <a:latin typeface="Arial" charset="0"/>
              </a:rPr>
              <a:t>Personal gifts </a:t>
            </a:r>
          </a:p>
          <a:p>
            <a:pPr>
              <a:buFont typeface="Arial" charset="0"/>
              <a:buChar char="•"/>
            </a:pPr>
            <a:r>
              <a:rPr lang="en-US" sz="2400">
                <a:latin typeface="Arial" charset="0"/>
              </a:rPr>
              <a:t>Holiday decorations</a:t>
            </a:r>
          </a:p>
          <a:p>
            <a:pPr>
              <a:buFont typeface="Arial" charset="0"/>
              <a:buChar char="•"/>
            </a:pPr>
            <a:r>
              <a:rPr lang="en-US" sz="2400">
                <a:latin typeface="Arial" charset="0"/>
              </a:rPr>
              <a:t>Political or charitable contributions (donations)</a:t>
            </a:r>
          </a:p>
          <a:p>
            <a:pPr>
              <a:buFont typeface="Arial" charset="0"/>
              <a:buChar char="•"/>
            </a:pPr>
            <a:r>
              <a:rPr lang="en-US" sz="2400">
                <a:latin typeface="Arial" charset="0"/>
              </a:rPr>
              <a:t>Office refreshments</a:t>
            </a:r>
          </a:p>
          <a:p>
            <a:pPr>
              <a:buFont typeface="Arial" charset="0"/>
              <a:buChar char="•"/>
            </a:pPr>
            <a:r>
              <a:rPr lang="en-US" sz="2400">
                <a:latin typeface="Arial" charset="0"/>
              </a:rPr>
              <a:t>Entertainment of University employees</a:t>
            </a:r>
          </a:p>
          <a:p>
            <a:pPr>
              <a:buFont typeface="Arial" charset="0"/>
              <a:buChar char="•"/>
            </a:pPr>
            <a:r>
              <a:rPr lang="en-US" sz="2400">
                <a:latin typeface="Arial" charset="0"/>
              </a:rPr>
              <a:t>Alcoholic beverages</a:t>
            </a:r>
          </a:p>
          <a:p>
            <a:pPr>
              <a:buFont typeface="Arial" charset="0"/>
              <a:buChar char="•"/>
            </a:pPr>
            <a:r>
              <a:rPr lang="en-US" sz="2400">
                <a:latin typeface="Arial" charset="0"/>
              </a:rPr>
              <a:t>Insurance coverage which replicates University insurance</a:t>
            </a:r>
          </a:p>
          <a:p>
            <a:pPr>
              <a:buFont typeface="Arial" charset="0"/>
              <a:buChar char="•"/>
            </a:pPr>
            <a:endParaRPr lang="en-US">
              <a:latin typeface="Arial" charset="0"/>
            </a:endParaRPr>
          </a:p>
        </p:txBody>
      </p:sp>
      <p:sp>
        <p:nvSpPr>
          <p:cNvPr id="386052" name="Subtitle 2"/>
          <p:cNvSpPr>
            <a:spLocks noGrp="1"/>
          </p:cNvSpPr>
          <p:nvPr>
            <p:ph type="subTitle" idx="1"/>
          </p:nvPr>
        </p:nvSpPr>
        <p:spPr>
          <a:xfrm>
            <a:off x="990600" y="762000"/>
            <a:ext cx="7086600" cy="1143000"/>
          </a:xfrm>
        </p:spPr>
        <p:txBody>
          <a:bodyPr/>
          <a:lstStyle/>
          <a:p>
            <a:pPr algn="ctr" eaLnBrk="1" hangingPunct="1">
              <a:lnSpc>
                <a:spcPct val="80000"/>
              </a:lnSpc>
              <a:spcBef>
                <a:spcPct val="0"/>
              </a:spcBef>
            </a:pPr>
            <a:r>
              <a:rPr lang="en-US" sz="2800" b="1" smtClean="0">
                <a:latin typeface="Arial" charset="0"/>
              </a:rPr>
              <a:t>The following are some of the types of expenditures University funds may NOT be used for :</a:t>
            </a:r>
          </a:p>
          <a:p>
            <a:pPr algn="l" eaLnBrk="1" hangingPunct="1">
              <a:lnSpc>
                <a:spcPct val="80000"/>
              </a:lnSpc>
              <a:spcBef>
                <a:spcPct val="0"/>
              </a:spcBef>
            </a:pPr>
            <a:endParaRPr lang="en-US" sz="2800" smtClean="0"/>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4CCBB37F-69A2-4D95-9627-38E1A4858D60}" type="slidenum">
              <a:rPr lang="en-US" sz="1100">
                <a:latin typeface="+mn-lt"/>
                <a:cs typeface="+mn-cs"/>
              </a:rPr>
              <a:pPr algn="r" fontAlgn="auto">
                <a:spcBef>
                  <a:spcPts val="0"/>
                </a:spcBef>
                <a:spcAft>
                  <a:spcPts val="0"/>
                </a:spcAft>
                <a:defRPr/>
              </a:pPr>
              <a:t>22</a:t>
            </a:fld>
            <a:endParaRPr lang="en-US" sz="1100">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320409B-5B06-443D-9469-FA197531C36D}" type="slidenum">
              <a:rPr lang="en-US"/>
              <a:pPr>
                <a:defRPr/>
              </a:pPr>
              <a:t>23</a:t>
            </a:fld>
            <a:endParaRPr lang="en-US"/>
          </a:p>
        </p:txBody>
      </p:sp>
      <p:sp>
        <p:nvSpPr>
          <p:cNvPr id="388098"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88099" name="Subtitle 2"/>
          <p:cNvSpPr>
            <a:spLocks noGrp="1"/>
          </p:cNvSpPr>
          <p:nvPr>
            <p:ph type="subTitle" idx="4294967295"/>
          </p:nvPr>
        </p:nvSpPr>
        <p:spPr>
          <a:xfrm>
            <a:off x="1219200" y="381000"/>
            <a:ext cx="6705600" cy="838200"/>
          </a:xfrm>
        </p:spPr>
        <p:txBody>
          <a:bodyPr/>
          <a:lstStyle/>
          <a:p>
            <a:pPr marL="0" indent="0" algn="ctr" eaLnBrk="1" hangingPunct="1">
              <a:spcBef>
                <a:spcPct val="0"/>
              </a:spcBef>
              <a:buFont typeface="Wingdings" pitchFamily="2" charset="2"/>
              <a:buNone/>
            </a:pPr>
            <a:r>
              <a:rPr lang="en-US" sz="3600" b="1" smtClean="0">
                <a:latin typeface="Arial" charset="0"/>
              </a:rPr>
              <a:t>Is the purchase for a service?</a:t>
            </a:r>
            <a:endParaRPr lang="en-US" sz="1900" smtClean="0">
              <a:latin typeface="Arial" charset="0"/>
            </a:endParaRPr>
          </a:p>
        </p:txBody>
      </p:sp>
      <p:sp>
        <p:nvSpPr>
          <p:cNvPr id="388100"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88101" name="Rectangle 5"/>
          <p:cNvSpPr>
            <a:spLocks noChangeArrowheads="1"/>
          </p:cNvSpPr>
          <p:nvPr/>
        </p:nvSpPr>
        <p:spPr bwMode="auto">
          <a:xfrm>
            <a:off x="457200" y="2133600"/>
            <a:ext cx="8077200" cy="3378200"/>
          </a:xfrm>
          <a:prstGeom prst="rect">
            <a:avLst/>
          </a:prstGeom>
          <a:noFill/>
          <a:ln w="9525">
            <a:noFill/>
            <a:miter lim="800000"/>
            <a:headEnd/>
            <a:tailEnd/>
          </a:ln>
        </p:spPr>
        <p:txBody>
          <a:bodyPr>
            <a:spAutoFit/>
          </a:bodyPr>
          <a:lstStyle/>
          <a:p>
            <a:pPr marL="342900" indent="-342900"/>
            <a:r>
              <a:rPr lang="en-US" sz="2400" b="1">
                <a:latin typeface="Arial" charset="0"/>
              </a:rPr>
              <a:t>A purchase for services has specific requirements</a:t>
            </a:r>
          </a:p>
          <a:p>
            <a:pPr marL="342900" indent="-342900"/>
            <a:r>
              <a:rPr lang="en-US" sz="2400" b="1">
                <a:latin typeface="Arial" charset="0"/>
              </a:rPr>
              <a:t>due to IRS regulations, the State Procurement Code,</a:t>
            </a:r>
          </a:p>
          <a:p>
            <a:pPr marL="342900" indent="-342900"/>
            <a:r>
              <a:rPr lang="en-US" sz="2400" b="1">
                <a:latin typeface="Arial" charset="0"/>
              </a:rPr>
              <a:t>and other laws:</a:t>
            </a:r>
          </a:p>
          <a:p>
            <a:pPr marL="342900" indent="-342900"/>
            <a:endParaRPr lang="en-US" sz="2400" b="1">
              <a:latin typeface="Arial" charset="0"/>
            </a:endParaRPr>
          </a:p>
          <a:p>
            <a:pPr marL="342900" indent="-342900">
              <a:buFontTx/>
              <a:buAutoNum type="arabicPeriod"/>
            </a:pPr>
            <a:r>
              <a:rPr lang="en-US" sz="2400">
                <a:latin typeface="Arial" charset="0"/>
              </a:rPr>
              <a:t>Independent contractor vs. employee relationship</a:t>
            </a:r>
          </a:p>
          <a:p>
            <a:pPr marL="342900" indent="-342900">
              <a:buFontTx/>
              <a:buAutoNum type="arabicPeriod"/>
            </a:pPr>
            <a:r>
              <a:rPr lang="en-US" sz="2400">
                <a:latin typeface="Arial" charset="0"/>
              </a:rPr>
              <a:t>Conflict of interest</a:t>
            </a:r>
          </a:p>
          <a:p>
            <a:pPr marL="342900" indent="-342900">
              <a:buFontTx/>
              <a:buAutoNum type="arabicPeriod"/>
            </a:pPr>
            <a:r>
              <a:rPr lang="en-US" sz="2400">
                <a:latin typeface="Arial" charset="0"/>
              </a:rPr>
              <a:t>Purchase Requisition or Non-Standard Payment form</a:t>
            </a:r>
          </a:p>
          <a:p>
            <a:pPr marL="342900" indent="-342900"/>
            <a:endParaRPr lang="en-US" sz="2400">
              <a:latin typeface="Arial" charset="0"/>
            </a:endParaRPr>
          </a:p>
          <a:p>
            <a:pPr marL="342900" indent="-342900">
              <a:buFont typeface="Arial" charset="0"/>
              <a:buChar char="•"/>
            </a:pPr>
            <a:r>
              <a:rPr lang="en-US" sz="2400">
                <a:latin typeface="Arial" charset="0"/>
              </a:rPr>
              <a:t>Refer to the SPQ/USP guidelines</a:t>
            </a: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E7650F7-695A-46B5-B540-4C07E055FB7B}" type="slidenum">
              <a:rPr lang="en-US" sz="1100">
                <a:latin typeface="+mn-lt"/>
                <a:cs typeface="+mn-cs"/>
              </a:rPr>
              <a:pPr algn="r" fontAlgn="auto">
                <a:spcBef>
                  <a:spcPts val="0"/>
                </a:spcBef>
                <a:spcAft>
                  <a:spcPts val="0"/>
                </a:spcAft>
                <a:defRPr/>
              </a:pPr>
              <a:t>23</a:t>
            </a:fld>
            <a:endParaRPr lang="en-US" sz="1100">
              <a:latin typeface="+mn-l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3D2BA62-AADD-47C6-A8F8-3175B778EE11}" type="slidenum">
              <a:rPr lang="en-US"/>
              <a:pPr>
                <a:defRPr/>
              </a:pPr>
              <a:t>24</a:t>
            </a:fld>
            <a:endParaRPr lang="en-US"/>
          </a:p>
        </p:txBody>
      </p:sp>
      <p:sp>
        <p:nvSpPr>
          <p:cNvPr id="390146"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90147" name="Subtitle 2"/>
          <p:cNvSpPr>
            <a:spLocks noGrp="1"/>
          </p:cNvSpPr>
          <p:nvPr>
            <p:ph type="subTitle" idx="4294967295"/>
          </p:nvPr>
        </p:nvSpPr>
        <p:spPr>
          <a:xfrm>
            <a:off x="1219200" y="381000"/>
            <a:ext cx="6705600" cy="838200"/>
          </a:xfrm>
        </p:spPr>
        <p:txBody>
          <a:bodyPr/>
          <a:lstStyle/>
          <a:p>
            <a:pPr marL="0" indent="0" algn="ctr" eaLnBrk="1" hangingPunct="1">
              <a:spcBef>
                <a:spcPct val="0"/>
              </a:spcBef>
              <a:buFont typeface="Wingdings" pitchFamily="2" charset="2"/>
              <a:buNone/>
            </a:pPr>
            <a:r>
              <a:rPr lang="en-US" sz="3600" b="1" smtClean="0">
                <a:latin typeface="Arial" charset="0"/>
              </a:rPr>
              <a:t>Is the purchase for a service?</a:t>
            </a:r>
            <a:endParaRPr lang="en-US" sz="1900" smtClean="0">
              <a:latin typeface="Arial" charset="0"/>
            </a:endParaRPr>
          </a:p>
        </p:txBody>
      </p:sp>
      <p:sp>
        <p:nvSpPr>
          <p:cNvPr id="390148"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90149" name="Rectangle 5"/>
          <p:cNvSpPr>
            <a:spLocks noChangeArrowheads="1"/>
          </p:cNvSpPr>
          <p:nvPr/>
        </p:nvSpPr>
        <p:spPr bwMode="auto">
          <a:xfrm>
            <a:off x="381000" y="1219200"/>
            <a:ext cx="8077200" cy="5029200"/>
          </a:xfrm>
          <a:prstGeom prst="rect">
            <a:avLst/>
          </a:prstGeom>
          <a:noFill/>
          <a:ln w="9525">
            <a:noFill/>
            <a:miter lim="800000"/>
            <a:headEnd/>
            <a:tailEnd/>
          </a:ln>
        </p:spPr>
        <p:txBody>
          <a:bodyPr>
            <a:spAutoFit/>
          </a:bodyPr>
          <a:lstStyle/>
          <a:p>
            <a:pPr marL="342900" indent="-342900"/>
            <a:endParaRPr lang="en-US" sz="2400">
              <a:latin typeface="Times New Roman" pitchFamily="18" charset="0"/>
            </a:endParaRPr>
          </a:p>
          <a:p>
            <a:pPr marL="342900" indent="-342900">
              <a:buFontTx/>
              <a:buChar char="•"/>
            </a:pPr>
            <a:r>
              <a:rPr lang="en-US" sz="2000">
                <a:latin typeface="Arial" charset="0"/>
              </a:rPr>
              <a:t>If it is for a service, then a requisition must be done in LoboMart</a:t>
            </a:r>
          </a:p>
          <a:p>
            <a:pPr marL="342900" indent="-342900">
              <a:buFontTx/>
              <a:buChar char="•"/>
            </a:pPr>
            <a:r>
              <a:rPr lang="en-US" sz="2000">
                <a:latin typeface="Arial" charset="0"/>
              </a:rPr>
              <a:t>An online SPQ must be completed. </a:t>
            </a:r>
          </a:p>
          <a:p>
            <a:pPr marL="342900" indent="-342900">
              <a:buFontTx/>
              <a:buChar char="•"/>
            </a:pPr>
            <a:r>
              <a:rPr lang="en-US" sz="2000">
                <a:latin typeface="Arial" charset="0"/>
              </a:rPr>
              <a:t>If vendor is approved as a Universal Service Provider (USP), the following statement MUST be included in the “Item Text” section of the requisition:</a:t>
            </a:r>
          </a:p>
          <a:p>
            <a:pPr marL="342900" indent="-342900"/>
            <a:r>
              <a:rPr lang="en-US" sz="2000">
                <a:latin typeface="Arial" charset="0"/>
              </a:rPr>
              <a:t>     “The vendor has been approved as a Universal Service Provider, and to my knowledge there is no conflict of interest per Policy 4325, Section 3.”</a:t>
            </a:r>
          </a:p>
          <a:p>
            <a:pPr marL="342900" indent="-342900">
              <a:buFontTx/>
              <a:buChar char="•"/>
            </a:pPr>
            <a:r>
              <a:rPr lang="en-US" sz="2000">
                <a:latin typeface="Arial" charset="0"/>
              </a:rPr>
              <a:t>Select appropriate account code</a:t>
            </a:r>
          </a:p>
          <a:p>
            <a:pPr marL="342900" indent="-342900"/>
            <a:endParaRPr lang="en-US" sz="2000">
              <a:latin typeface="Arial" charset="0"/>
              <a:cs typeface="Times New Roman" pitchFamily="18" charset="0"/>
            </a:endParaRPr>
          </a:p>
          <a:p>
            <a:pPr marL="342900" indent="-342900"/>
            <a:r>
              <a:rPr lang="en-US" sz="2000" b="1">
                <a:latin typeface="Arial" charset="0"/>
                <a:cs typeface="Times New Roman" pitchFamily="18" charset="0"/>
              </a:rPr>
              <a:t>NOTE: Central Accounting verifies USP status-Banner Form FTIIDEN</a:t>
            </a:r>
          </a:p>
          <a:p>
            <a:pPr marL="342900" indent="-342900"/>
            <a:endParaRPr lang="en-US" sz="2000">
              <a:latin typeface="Arial" charset="0"/>
              <a:cs typeface="Times New Roman" pitchFamily="18" charset="0"/>
            </a:endParaRPr>
          </a:p>
          <a:p>
            <a:pPr marL="342900" indent="-342900" eaLnBrk="0" hangingPunct="0"/>
            <a:r>
              <a:rPr lang="en-US" sz="2000" i="1">
                <a:latin typeface="Arial" charset="0"/>
              </a:rPr>
              <a:t>Please refer to UNM Business policy 4325 – Purchasing Services from Independent Contractors</a:t>
            </a:r>
            <a:endParaRPr lang="en-US" sz="2000">
              <a:latin typeface="Arial" charset="0"/>
            </a:endParaRP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6FA4642B-6B1D-45F8-8F40-79856DDC0DCC}" type="slidenum">
              <a:rPr lang="en-US" sz="1100">
                <a:latin typeface="+mn-lt"/>
                <a:cs typeface="+mn-cs"/>
              </a:rPr>
              <a:pPr algn="r" fontAlgn="auto">
                <a:spcBef>
                  <a:spcPts val="0"/>
                </a:spcBef>
                <a:spcAft>
                  <a:spcPts val="0"/>
                </a:spcAft>
                <a:defRPr/>
              </a:pPr>
              <a:t>24</a:t>
            </a:fld>
            <a:endParaRPr lang="en-US" sz="1100">
              <a:latin typeface="+mn-lt"/>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C7CE7C83-28AB-433E-BC3B-44698FF3F79B}" type="slidenum">
              <a:rPr lang="en-US"/>
              <a:pPr>
                <a:defRPr/>
              </a:pPr>
              <a:t>25</a:t>
            </a:fld>
            <a:endParaRPr lang="en-US"/>
          </a:p>
        </p:txBody>
      </p:sp>
      <p:sp>
        <p:nvSpPr>
          <p:cNvPr id="392194"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92195" name="Subtitle 2"/>
          <p:cNvSpPr>
            <a:spLocks noGrp="1"/>
          </p:cNvSpPr>
          <p:nvPr>
            <p:ph type="subTitle" idx="1"/>
          </p:nvPr>
        </p:nvSpPr>
        <p:spPr>
          <a:xfrm>
            <a:off x="1143000" y="0"/>
            <a:ext cx="7162800" cy="609600"/>
          </a:xfrm>
        </p:spPr>
        <p:txBody>
          <a:bodyPr/>
          <a:lstStyle/>
          <a:p>
            <a:pPr algn="ctr" eaLnBrk="1" hangingPunct="1">
              <a:lnSpc>
                <a:spcPct val="90000"/>
              </a:lnSpc>
              <a:spcBef>
                <a:spcPct val="0"/>
              </a:spcBef>
            </a:pPr>
            <a:r>
              <a:rPr lang="en-US" sz="2800" b="1" smtClean="0">
                <a:latin typeface="Arial" charset="0"/>
              </a:rPr>
              <a:t>Is the Expense “F&amp;A Excludable”?</a:t>
            </a:r>
          </a:p>
          <a:p>
            <a:pPr algn="ctr" eaLnBrk="1" hangingPunct="1">
              <a:lnSpc>
                <a:spcPct val="90000"/>
              </a:lnSpc>
              <a:spcBef>
                <a:spcPct val="0"/>
              </a:spcBef>
            </a:pPr>
            <a:endParaRPr lang="en-US" sz="2800" b="1" smtClean="0"/>
          </a:p>
          <a:p>
            <a:pPr algn="l" eaLnBrk="1" hangingPunct="1">
              <a:lnSpc>
                <a:spcPct val="90000"/>
              </a:lnSpc>
              <a:spcBef>
                <a:spcPct val="0"/>
              </a:spcBef>
            </a:pPr>
            <a:endParaRPr lang="en-US" sz="1900" smtClean="0"/>
          </a:p>
        </p:txBody>
      </p:sp>
      <p:sp>
        <p:nvSpPr>
          <p:cNvPr id="392196" name="Subtitle 2"/>
          <p:cNvSpPr txBox="1">
            <a:spLocks/>
          </p:cNvSpPr>
          <p:nvPr/>
        </p:nvSpPr>
        <p:spPr bwMode="auto">
          <a:xfrm>
            <a:off x="2362200" y="19812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graphicFrame>
        <p:nvGraphicFramePr>
          <p:cNvPr id="392222" name="Group 30"/>
          <p:cNvGraphicFramePr>
            <a:graphicFrameLocks noGrp="1"/>
          </p:cNvGraphicFramePr>
          <p:nvPr/>
        </p:nvGraphicFramePr>
        <p:xfrm>
          <a:off x="457200" y="762000"/>
          <a:ext cx="8382000" cy="5554663"/>
        </p:xfrm>
        <a:graphic>
          <a:graphicData uri="http://schemas.openxmlformats.org/drawingml/2006/table">
            <a:tbl>
              <a:tblPr/>
              <a:tblGrid>
                <a:gridCol w="3432175"/>
                <a:gridCol w="4949825"/>
              </a:tblGrid>
              <a:tr h="387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Times New Roman" pitchFamily="18" charset="0"/>
                        </a:rPr>
                        <a:t>Account</a:t>
                      </a:r>
                      <a:endParaRPr kumimoji="0" lang="en-US" sz="24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Times New Roman" pitchFamily="18" charset="0"/>
                        </a:rPr>
                        <a:t>Purpose</a:t>
                      </a:r>
                      <a:endParaRPr kumimoji="0" lang="en-US" sz="2400" b="0" i="0" u="none" strike="noStrike" cap="none" normalizeH="0" baseline="0" smtClean="0">
                        <a:ln>
                          <a:noFill/>
                        </a:ln>
                        <a:solidFill>
                          <a:schemeClr val="tx1"/>
                        </a:solidFill>
                        <a:effectLst/>
                        <a:latin typeface="Arial" charset="0"/>
                        <a:cs typeface="Times New Roman" pitchFamily="18" charset="0"/>
                      </a:endParaRP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3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31B0-Food F&amp;A Excludable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Alcoholic beverages.  Food expenses for entertaining, fund raising, and marketing.  Student Activities and Alumni Expenses.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37Y0-Supply Costs F&amp;A Excludable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Supplies used for promotional activities.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39Y0-Travel F&amp;A Excludable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Travel associated with lobbying, entertainment.</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2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6350-Promotional Exp F&amp;A Excludable Gen</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Promotional items, gifts, and the costs of advertising and public relations designed solely to promote the University.</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69Y0-Professional Service F&amp;A Excludable</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Services purchased for F&amp;A excludable activities or items.</a:t>
                      </a:r>
                    </a:p>
                  </a:txBody>
                  <a:tcPr marL="66261" marR="662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2978AEE-A172-4A0B-88B6-AC186045FF6C}" type="slidenum">
              <a:rPr lang="en-US" sz="1100">
                <a:latin typeface="+mn-lt"/>
                <a:cs typeface="+mn-cs"/>
              </a:rPr>
              <a:pPr algn="r" fontAlgn="auto">
                <a:spcBef>
                  <a:spcPts val="0"/>
                </a:spcBef>
                <a:spcAft>
                  <a:spcPts val="0"/>
                </a:spcAft>
                <a:defRPr/>
              </a:pPr>
              <a:t>25</a:t>
            </a:fld>
            <a:endParaRPr lang="en-US" sz="1100">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EA3A912F-4610-4783-970C-02DFBD233F94}" type="slidenum">
              <a:rPr lang="en-US"/>
              <a:pPr>
                <a:defRPr/>
              </a:pPr>
              <a:t>26</a:t>
            </a:fld>
            <a:endParaRPr lang="en-US"/>
          </a:p>
        </p:txBody>
      </p:sp>
      <p:sp>
        <p:nvSpPr>
          <p:cNvPr id="394242"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3011" name="Subtitle 2"/>
          <p:cNvSpPr>
            <a:spLocks noGrp="1"/>
          </p:cNvSpPr>
          <p:nvPr>
            <p:ph type="subTitle" idx="1"/>
          </p:nvPr>
        </p:nvSpPr>
        <p:spPr>
          <a:xfrm>
            <a:off x="2057400" y="304800"/>
            <a:ext cx="4800600" cy="1066800"/>
          </a:xfrm>
        </p:spPr>
        <p:txBody>
          <a:bodyPr>
            <a:normAutofit fontScale="92500" lnSpcReduction="20000"/>
          </a:bodyPr>
          <a:lstStyle/>
          <a:p>
            <a:pPr algn="ctr" eaLnBrk="1" hangingPunct="1">
              <a:spcBef>
                <a:spcPct val="0"/>
              </a:spcBef>
              <a:defRPr/>
            </a:pPr>
            <a:r>
              <a:rPr lang="en-US" sz="3900" b="1" dirty="0" smtClean="0">
                <a:latin typeface="+mj-lt"/>
              </a:rPr>
              <a:t>Payments to Foreign Nationals</a:t>
            </a:r>
            <a:endParaRPr lang="en-US" sz="2000" dirty="0" smtClean="0">
              <a:latin typeface="+mj-lt"/>
            </a:endParaRPr>
          </a:p>
        </p:txBody>
      </p:sp>
      <p:sp>
        <p:nvSpPr>
          <p:cNvPr id="394244"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94245" name="Rectangle 5"/>
          <p:cNvSpPr>
            <a:spLocks noChangeArrowheads="1"/>
          </p:cNvSpPr>
          <p:nvPr/>
        </p:nvSpPr>
        <p:spPr bwMode="auto">
          <a:xfrm>
            <a:off x="533400" y="1752600"/>
            <a:ext cx="8077200" cy="4779963"/>
          </a:xfrm>
          <a:prstGeom prst="rect">
            <a:avLst/>
          </a:prstGeom>
          <a:noFill/>
          <a:ln w="9525">
            <a:noFill/>
            <a:miter lim="800000"/>
            <a:headEnd/>
            <a:tailEnd/>
          </a:ln>
        </p:spPr>
        <p:txBody>
          <a:bodyPr>
            <a:spAutoFit/>
          </a:bodyPr>
          <a:lstStyle/>
          <a:p>
            <a:r>
              <a:rPr lang="en-US" sz="2800" b="1">
                <a:latin typeface="Arial" charset="0"/>
              </a:rPr>
              <a:t>Foreign Students and Visitors, Vendors</a:t>
            </a:r>
          </a:p>
          <a:p>
            <a:pPr eaLnBrk="0" hangingPunct="0"/>
            <a:r>
              <a:rPr lang="en-US" sz="2400">
                <a:latin typeface="Arial" charset="0"/>
                <a:cs typeface="Times New Roman" pitchFamily="18" charset="0"/>
              </a:rPr>
              <a:t>If you have a transaction involving a foreign student, or visitor, you must use one of the account codes listed on the following page.</a:t>
            </a:r>
          </a:p>
          <a:p>
            <a:pPr eaLnBrk="0" hangingPunct="0"/>
            <a:endParaRPr lang="en-US" sz="2400">
              <a:latin typeface="Arial" charset="0"/>
              <a:cs typeface="Times New Roman" pitchFamily="18" charset="0"/>
            </a:endParaRPr>
          </a:p>
          <a:p>
            <a:pPr eaLnBrk="0" hangingPunct="0"/>
            <a:r>
              <a:rPr lang="en-US" sz="2400">
                <a:latin typeface="Arial" charset="0"/>
                <a:cs typeface="Times New Roman" pitchFamily="18" charset="0"/>
              </a:rPr>
              <a:t>These account codes have tax implications for the Foreign payees:</a:t>
            </a:r>
          </a:p>
          <a:p>
            <a:pPr eaLnBrk="0" hangingPunct="0"/>
            <a:endParaRPr lang="en-US" sz="2400">
              <a:latin typeface="Arial" charset="0"/>
              <a:cs typeface="Times New Roman" pitchFamily="18" charset="0"/>
            </a:endParaRPr>
          </a:p>
          <a:p>
            <a:pPr eaLnBrk="0" hangingPunct="0"/>
            <a:endParaRPr lang="en-US" sz="2400">
              <a:latin typeface="Arial" charset="0"/>
              <a:cs typeface="Times New Roman" pitchFamily="18" charset="0"/>
            </a:endParaRPr>
          </a:p>
          <a:p>
            <a:pPr eaLnBrk="0" hangingPunct="0"/>
            <a:endParaRPr lang="en-US" sz="2400">
              <a:latin typeface="Arial" charset="0"/>
              <a:cs typeface="Times New Roman" pitchFamily="18" charset="0"/>
            </a:endParaRPr>
          </a:p>
          <a:p>
            <a:pPr eaLnBrk="0" hangingPunct="0"/>
            <a:endParaRPr lang="en-US" sz="2400">
              <a:latin typeface="Arial" charset="0"/>
              <a:cs typeface="Times New Roman" pitchFamily="18" charset="0"/>
            </a:endParaRPr>
          </a:p>
          <a:p>
            <a:pPr eaLnBrk="0" hangingPunct="0"/>
            <a:endParaRPr lang="en-US" sz="2000" i="1">
              <a:latin typeface="Arial" charset="0"/>
            </a:endParaRPr>
          </a:p>
          <a:p>
            <a:pPr eaLnBrk="0" hangingPunct="0"/>
            <a:r>
              <a:rPr lang="en-US" sz="2000" i="1">
                <a:latin typeface="Arial" charset="0"/>
              </a:rPr>
              <a:t>Please refer to UNM Business policy 2180 – Foreign Nationals</a:t>
            </a:r>
            <a:endParaRPr lang="en-US" sz="2400">
              <a:latin typeface="Arial" charset="0"/>
            </a:endParaRPr>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40C6EC4-E169-43BB-A14E-9B31D1A3722E}" type="slidenum">
              <a:rPr lang="en-US" sz="1100">
                <a:latin typeface="+mn-lt"/>
                <a:cs typeface="+mn-cs"/>
              </a:rPr>
              <a:pPr algn="r" fontAlgn="auto">
                <a:spcBef>
                  <a:spcPts val="0"/>
                </a:spcBef>
                <a:spcAft>
                  <a:spcPts val="0"/>
                </a:spcAft>
                <a:defRPr/>
              </a:pPr>
              <a:t>26</a:t>
            </a:fld>
            <a:endParaRPr lang="en-US" sz="1100">
              <a:latin typeface="+mn-lt"/>
              <a:cs typeface="+mn-cs"/>
            </a:endParaRPr>
          </a:p>
        </p:txBody>
      </p:sp>
      <p:pic>
        <p:nvPicPr>
          <p:cNvPr id="394248" name="Picture 8"/>
          <p:cNvPicPr>
            <a:picLocks noChangeAspect="1" noChangeArrowheads="1"/>
          </p:cNvPicPr>
          <p:nvPr/>
        </p:nvPicPr>
        <p:blipFill>
          <a:blip r:embed="rId3"/>
          <a:srcRect/>
          <a:stretch>
            <a:fillRect/>
          </a:stretch>
        </p:blipFill>
        <p:spPr bwMode="auto">
          <a:xfrm>
            <a:off x="3657600" y="4343400"/>
            <a:ext cx="12192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94248"/>
                                        </p:tgtEl>
                                        <p:attrNameLst>
                                          <p:attrName>style.visibility</p:attrName>
                                        </p:attrNameLst>
                                      </p:cBhvr>
                                      <p:to>
                                        <p:strVal val="visible"/>
                                      </p:to>
                                    </p:set>
                                    <p:animEffect transition="in" filter="wipe(down)">
                                      <p:cBhvr>
                                        <p:cTn id="7" dur="580">
                                          <p:stCondLst>
                                            <p:cond delay="0"/>
                                          </p:stCondLst>
                                        </p:cTn>
                                        <p:tgtEl>
                                          <p:spTgt spid="394248"/>
                                        </p:tgtEl>
                                      </p:cBhvr>
                                    </p:animEffect>
                                    <p:anim calcmode="lin" valueType="num">
                                      <p:cBhvr>
                                        <p:cTn id="8" dur="1822" tmFilter="0,0; 0.14,0.36; 0.43,0.73; 0.71,0.91; 1.0,1.0">
                                          <p:stCondLst>
                                            <p:cond delay="0"/>
                                          </p:stCondLst>
                                        </p:cTn>
                                        <p:tgtEl>
                                          <p:spTgt spid="3942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42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42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42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4248"/>
                                        </p:tgtEl>
                                        <p:attrNameLst>
                                          <p:attrName>ppt_y</p:attrName>
                                        </p:attrNameLst>
                                      </p:cBhvr>
                                      <p:tavLst>
                                        <p:tav tm="0" fmla="#ppt_y-sin(pi*$)/81">
                                          <p:val>
                                            <p:fltVal val="0"/>
                                          </p:val>
                                        </p:tav>
                                        <p:tav tm="100000">
                                          <p:val>
                                            <p:fltVal val="1"/>
                                          </p:val>
                                        </p:tav>
                                      </p:tavLst>
                                    </p:anim>
                                    <p:animScale>
                                      <p:cBhvr>
                                        <p:cTn id="13" dur="26">
                                          <p:stCondLst>
                                            <p:cond delay="650"/>
                                          </p:stCondLst>
                                        </p:cTn>
                                        <p:tgtEl>
                                          <p:spTgt spid="394248"/>
                                        </p:tgtEl>
                                      </p:cBhvr>
                                      <p:to x="100000" y="60000"/>
                                    </p:animScale>
                                    <p:animScale>
                                      <p:cBhvr>
                                        <p:cTn id="14" dur="166" decel="50000">
                                          <p:stCondLst>
                                            <p:cond delay="676"/>
                                          </p:stCondLst>
                                        </p:cTn>
                                        <p:tgtEl>
                                          <p:spTgt spid="394248"/>
                                        </p:tgtEl>
                                      </p:cBhvr>
                                      <p:to x="100000" y="100000"/>
                                    </p:animScale>
                                    <p:animScale>
                                      <p:cBhvr>
                                        <p:cTn id="15" dur="26">
                                          <p:stCondLst>
                                            <p:cond delay="1312"/>
                                          </p:stCondLst>
                                        </p:cTn>
                                        <p:tgtEl>
                                          <p:spTgt spid="394248"/>
                                        </p:tgtEl>
                                      </p:cBhvr>
                                      <p:to x="100000" y="80000"/>
                                    </p:animScale>
                                    <p:animScale>
                                      <p:cBhvr>
                                        <p:cTn id="16" dur="166" decel="50000">
                                          <p:stCondLst>
                                            <p:cond delay="1338"/>
                                          </p:stCondLst>
                                        </p:cTn>
                                        <p:tgtEl>
                                          <p:spTgt spid="394248"/>
                                        </p:tgtEl>
                                      </p:cBhvr>
                                      <p:to x="100000" y="100000"/>
                                    </p:animScale>
                                    <p:animScale>
                                      <p:cBhvr>
                                        <p:cTn id="17" dur="26">
                                          <p:stCondLst>
                                            <p:cond delay="1642"/>
                                          </p:stCondLst>
                                        </p:cTn>
                                        <p:tgtEl>
                                          <p:spTgt spid="394248"/>
                                        </p:tgtEl>
                                      </p:cBhvr>
                                      <p:to x="100000" y="90000"/>
                                    </p:animScale>
                                    <p:animScale>
                                      <p:cBhvr>
                                        <p:cTn id="18" dur="166" decel="50000">
                                          <p:stCondLst>
                                            <p:cond delay="1668"/>
                                          </p:stCondLst>
                                        </p:cTn>
                                        <p:tgtEl>
                                          <p:spTgt spid="394248"/>
                                        </p:tgtEl>
                                      </p:cBhvr>
                                      <p:to x="100000" y="100000"/>
                                    </p:animScale>
                                    <p:animScale>
                                      <p:cBhvr>
                                        <p:cTn id="19" dur="26">
                                          <p:stCondLst>
                                            <p:cond delay="1808"/>
                                          </p:stCondLst>
                                        </p:cTn>
                                        <p:tgtEl>
                                          <p:spTgt spid="394248"/>
                                        </p:tgtEl>
                                      </p:cBhvr>
                                      <p:to x="100000" y="95000"/>
                                    </p:animScale>
                                    <p:animScale>
                                      <p:cBhvr>
                                        <p:cTn id="20" dur="166" decel="50000">
                                          <p:stCondLst>
                                            <p:cond delay="1834"/>
                                          </p:stCondLst>
                                        </p:cTn>
                                        <p:tgtEl>
                                          <p:spTgt spid="3942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FB95246-7906-4376-B57F-6179C49A21CA}" type="slidenum">
              <a:rPr lang="en-US"/>
              <a:pPr>
                <a:defRPr/>
              </a:pPr>
              <a:t>27</a:t>
            </a:fld>
            <a:endParaRPr lang="en-US"/>
          </a:p>
        </p:txBody>
      </p:sp>
      <p:sp>
        <p:nvSpPr>
          <p:cNvPr id="396290"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96291"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graphicFrame>
        <p:nvGraphicFramePr>
          <p:cNvPr id="59427" name="Group 35"/>
          <p:cNvGraphicFramePr>
            <a:graphicFrameLocks noGrp="1"/>
          </p:cNvGraphicFramePr>
          <p:nvPr/>
        </p:nvGraphicFramePr>
        <p:xfrm>
          <a:off x="1143000" y="1828800"/>
          <a:ext cx="6716713" cy="4432300"/>
        </p:xfrm>
        <a:graphic>
          <a:graphicData uri="http://schemas.openxmlformats.org/drawingml/2006/table">
            <a:tbl>
              <a:tblPr/>
              <a:tblGrid>
                <a:gridCol w="3500438"/>
                <a:gridCol w="3216275"/>
              </a:tblGrid>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Travel</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3850,4682,4683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Awards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4021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Participant Fees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40A1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Stipends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4661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Honoraria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63E1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Services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63V1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Royalties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8081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Sub-Contracts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Times New Roman" pitchFamily="18" charset="0"/>
                        </a:rPr>
                        <a:t>88XX (C&amp;G only)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4CD40F4-13E8-4650-AB5D-30FFB98E7C65}" type="slidenum">
              <a:rPr lang="en-US" sz="1100">
                <a:latin typeface="+mn-lt"/>
                <a:cs typeface="+mn-cs"/>
              </a:rPr>
              <a:pPr algn="r" fontAlgn="auto">
                <a:spcBef>
                  <a:spcPts val="0"/>
                </a:spcBef>
                <a:spcAft>
                  <a:spcPts val="0"/>
                </a:spcAft>
                <a:defRPr/>
              </a:pPr>
              <a:t>27</a:t>
            </a:fld>
            <a:endParaRPr lang="en-US" sz="1100">
              <a:latin typeface="+mn-lt"/>
              <a:cs typeface="+mn-cs"/>
            </a:endParaRPr>
          </a:p>
        </p:txBody>
      </p:sp>
      <p:sp>
        <p:nvSpPr>
          <p:cNvPr id="9" name="Subtitle 2"/>
          <p:cNvSpPr txBox="1">
            <a:spLocks/>
          </p:cNvSpPr>
          <p:nvPr/>
        </p:nvSpPr>
        <p:spPr bwMode="auto">
          <a:xfrm>
            <a:off x="2057400" y="685800"/>
            <a:ext cx="4800600" cy="1066800"/>
          </a:xfrm>
          <a:prstGeom prst="rect">
            <a:avLst/>
          </a:prstGeom>
          <a:noFill/>
          <a:ln w="9525">
            <a:noFill/>
            <a:miter lim="800000"/>
            <a:headEnd/>
            <a:tailEnd/>
          </a:ln>
        </p:spPr>
        <p:txBody>
          <a:bodyPr>
            <a:normAutofit fontScale="92500" lnSpcReduction="20000"/>
          </a:bodyPr>
          <a:lstStyle/>
          <a:p>
            <a:pPr algn="ctr">
              <a:buFont typeface="Wingdings" pitchFamily="2" charset="2"/>
              <a:buNone/>
              <a:defRPr/>
            </a:pPr>
            <a:r>
              <a:rPr lang="en-US" sz="3900" b="1" dirty="0">
                <a:latin typeface="+mj-lt"/>
                <a:cs typeface="+mn-cs"/>
              </a:rPr>
              <a:t>Payments to Foreign Nationals</a:t>
            </a:r>
            <a:endParaRPr lang="en-US" sz="2000" dirty="0">
              <a:latin typeface="+mj-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D53957C-9D46-43D9-88CA-FD425F22C826}" type="slidenum">
              <a:rPr lang="en-US"/>
              <a:pPr>
                <a:defRPr/>
              </a:pPr>
              <a:t>28</a:t>
            </a:fld>
            <a:endParaRPr lang="en-US"/>
          </a:p>
        </p:txBody>
      </p:sp>
      <p:sp>
        <p:nvSpPr>
          <p:cNvPr id="398338" name="Subtitle 2"/>
          <p:cNvSpPr txBox="1">
            <a:spLocks/>
          </p:cNvSpPr>
          <p:nvPr/>
        </p:nvSpPr>
        <p:spPr bwMode="auto">
          <a:xfrm>
            <a:off x="533400" y="1828800"/>
            <a:ext cx="82296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398339" name="Rectangle 5"/>
          <p:cNvSpPr>
            <a:spLocks noChangeArrowheads="1"/>
          </p:cNvSpPr>
          <p:nvPr/>
        </p:nvSpPr>
        <p:spPr bwMode="auto">
          <a:xfrm>
            <a:off x="457200" y="1295400"/>
            <a:ext cx="8077200" cy="5086350"/>
          </a:xfrm>
          <a:prstGeom prst="rect">
            <a:avLst/>
          </a:prstGeom>
          <a:noFill/>
          <a:ln w="9525">
            <a:noFill/>
            <a:miter lim="800000"/>
            <a:headEnd/>
            <a:tailEnd/>
          </a:ln>
        </p:spPr>
        <p:txBody>
          <a:bodyPr>
            <a:spAutoFit/>
          </a:bodyPr>
          <a:lstStyle/>
          <a:p>
            <a:r>
              <a:rPr lang="en-US" sz="2400">
                <a:latin typeface="Arial" charset="0"/>
              </a:rPr>
              <a:t>Must use 38L0-New Employee Moving Expense</a:t>
            </a:r>
          </a:p>
          <a:p>
            <a:endParaRPr lang="en-US" sz="2400">
              <a:latin typeface="Arial" charset="0"/>
            </a:endParaRPr>
          </a:p>
          <a:p>
            <a:r>
              <a:rPr lang="en-US" sz="2400">
                <a:latin typeface="Arial" charset="0"/>
              </a:rPr>
              <a:t>These expenses include: </a:t>
            </a:r>
          </a:p>
          <a:p>
            <a:pPr>
              <a:buFontTx/>
              <a:buChar char="•"/>
            </a:pPr>
            <a:r>
              <a:rPr lang="en-US" sz="2400">
                <a:latin typeface="Arial" charset="0"/>
              </a:rPr>
              <a:t>  Travel</a:t>
            </a:r>
          </a:p>
          <a:p>
            <a:pPr>
              <a:buFontTx/>
              <a:buChar char="•"/>
            </a:pPr>
            <a:r>
              <a:rPr lang="en-US" sz="2400">
                <a:latin typeface="Arial" charset="0"/>
              </a:rPr>
              <a:t>  House hunting</a:t>
            </a:r>
          </a:p>
          <a:p>
            <a:pPr>
              <a:buFontTx/>
              <a:buChar char="•"/>
            </a:pPr>
            <a:r>
              <a:rPr lang="en-US" sz="2400">
                <a:latin typeface="Arial" charset="0"/>
              </a:rPr>
              <a:t>  Transport of household goods &amp; furnishings</a:t>
            </a:r>
          </a:p>
          <a:p>
            <a:pPr>
              <a:buFontTx/>
              <a:buChar char="•"/>
            </a:pPr>
            <a:endParaRPr lang="en-US" sz="2400">
              <a:latin typeface="Arial" charset="0"/>
            </a:endParaRPr>
          </a:p>
          <a:p>
            <a:pPr>
              <a:buFont typeface="Arial" charset="0"/>
              <a:buNone/>
            </a:pPr>
            <a:r>
              <a:rPr lang="en-US" sz="2000">
                <a:latin typeface="Arial" charset="0"/>
              </a:rPr>
              <a:t>This account code is used ONLY for appropriate expenses related to moving a newly hired employee.</a:t>
            </a:r>
          </a:p>
          <a:p>
            <a:pPr>
              <a:buFont typeface="Arial" charset="0"/>
              <a:buNone/>
            </a:pPr>
            <a:endParaRPr lang="en-US" sz="2000" i="1">
              <a:latin typeface="Arial" charset="0"/>
            </a:endParaRPr>
          </a:p>
          <a:p>
            <a:pPr>
              <a:buFont typeface="Arial" charset="0"/>
              <a:buNone/>
            </a:pPr>
            <a:r>
              <a:rPr lang="en-US" sz="2000" i="1">
                <a:latin typeface="Arial" charset="0"/>
              </a:rPr>
              <a:t>38L0 is critical due to IRS reporting requirements.</a:t>
            </a:r>
          </a:p>
          <a:p>
            <a:pPr>
              <a:buFont typeface="Arial" charset="0"/>
              <a:buNone/>
            </a:pPr>
            <a:endParaRPr lang="en-US" sz="2000" i="1">
              <a:latin typeface="Arial" charset="0"/>
            </a:endParaRPr>
          </a:p>
          <a:p>
            <a:pPr>
              <a:buFont typeface="Arial" charset="0"/>
              <a:buNone/>
            </a:pPr>
            <a:endParaRPr lang="en-US" sz="2000" i="1">
              <a:latin typeface="Arial" charset="0"/>
            </a:endParaRPr>
          </a:p>
          <a:p>
            <a:pPr>
              <a:buFont typeface="Arial" charset="0"/>
              <a:buNone/>
            </a:pPr>
            <a:endParaRPr lang="en-US" sz="2000" i="1">
              <a:latin typeface="Arial" charset="0"/>
            </a:endParaRPr>
          </a:p>
          <a:p>
            <a:pPr>
              <a:buFont typeface="Arial" charset="0"/>
              <a:buNone/>
            </a:pPr>
            <a:r>
              <a:rPr lang="en-US" sz="2000" i="1">
                <a:latin typeface="Arial" charset="0"/>
              </a:rPr>
              <a:t>Please refer to UNM Business policy 4020 – Moving Expenses</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AA0DE647-4B67-48F8-92BD-C25BA68FD3E6}" type="slidenum">
              <a:rPr lang="en-US" sz="1100">
                <a:latin typeface="+mn-lt"/>
                <a:cs typeface="+mn-cs"/>
              </a:rPr>
              <a:pPr algn="r" fontAlgn="auto">
                <a:spcBef>
                  <a:spcPts val="0"/>
                </a:spcBef>
                <a:spcAft>
                  <a:spcPts val="0"/>
                </a:spcAft>
                <a:defRPr/>
              </a:pPr>
              <a:t>28</a:t>
            </a:fld>
            <a:endParaRPr lang="en-US" sz="1100">
              <a:latin typeface="+mn-lt"/>
              <a:cs typeface="+mn-cs"/>
            </a:endParaRPr>
          </a:p>
        </p:txBody>
      </p:sp>
      <p:sp>
        <p:nvSpPr>
          <p:cNvPr id="398341" name="Subtitle 2"/>
          <p:cNvSpPr txBox="1">
            <a:spLocks/>
          </p:cNvSpPr>
          <p:nvPr/>
        </p:nvSpPr>
        <p:spPr bwMode="auto">
          <a:xfrm>
            <a:off x="1524000" y="0"/>
            <a:ext cx="60960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New Employee Relocation Related Expenses</a:t>
            </a:r>
          </a:p>
        </p:txBody>
      </p:sp>
      <p:pic>
        <p:nvPicPr>
          <p:cNvPr id="398343" name="Picture 7"/>
          <p:cNvPicPr>
            <a:picLocks noChangeAspect="1" noChangeArrowheads="1"/>
          </p:cNvPicPr>
          <p:nvPr/>
        </p:nvPicPr>
        <p:blipFill>
          <a:blip r:embed="rId3"/>
          <a:srcRect/>
          <a:stretch>
            <a:fillRect/>
          </a:stretch>
        </p:blipFill>
        <p:spPr bwMode="auto">
          <a:xfrm>
            <a:off x="6858000" y="4419600"/>
            <a:ext cx="12192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83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833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833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8339">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8339">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8339">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nodeType="clickEffect">
                                  <p:stCondLst>
                                    <p:cond delay="0"/>
                                  </p:stCondLst>
                                  <p:childTnLst>
                                    <p:set>
                                      <p:cBhvr>
                                        <p:cTn id="24" dur="1" fill="hold">
                                          <p:stCondLst>
                                            <p:cond delay="0"/>
                                          </p:stCondLst>
                                        </p:cTn>
                                        <p:tgtEl>
                                          <p:spTgt spid="398343"/>
                                        </p:tgtEl>
                                        <p:attrNameLst>
                                          <p:attrName>style.visibility</p:attrName>
                                        </p:attrNameLst>
                                      </p:cBhvr>
                                      <p:to>
                                        <p:strVal val="visible"/>
                                      </p:to>
                                    </p:set>
                                    <p:animEffect transition="in" filter="fade">
                                      <p:cBhvr>
                                        <p:cTn id="25" dur="770" decel="100000"/>
                                        <p:tgtEl>
                                          <p:spTgt spid="398343"/>
                                        </p:tgtEl>
                                      </p:cBhvr>
                                    </p:animEffect>
                                    <p:animScale>
                                      <p:cBhvr>
                                        <p:cTn id="26" dur="770" decel="100000"/>
                                        <p:tgtEl>
                                          <p:spTgt spid="398343"/>
                                        </p:tgtEl>
                                      </p:cBhvr>
                                      <p:from x="10000" y="10000"/>
                                      <p:to x="200000" y="450000"/>
                                    </p:animScale>
                                    <p:animScale>
                                      <p:cBhvr>
                                        <p:cTn id="27" dur="1230" accel="100000" fill="hold">
                                          <p:stCondLst>
                                            <p:cond delay="770"/>
                                          </p:stCondLst>
                                        </p:cTn>
                                        <p:tgtEl>
                                          <p:spTgt spid="398343"/>
                                        </p:tgtEl>
                                      </p:cBhvr>
                                      <p:from x="200000" y="450000"/>
                                      <p:to x="100000" y="100000"/>
                                    </p:animScale>
                                    <p:set>
                                      <p:cBhvr>
                                        <p:cTn id="28" dur="770" fill="hold"/>
                                        <p:tgtEl>
                                          <p:spTgt spid="398343"/>
                                        </p:tgtEl>
                                        <p:attrNameLst>
                                          <p:attrName>ppt_x</p:attrName>
                                        </p:attrNameLst>
                                      </p:cBhvr>
                                      <p:to>
                                        <p:strVal val="(0.5)"/>
                                      </p:to>
                                    </p:set>
                                    <p:anim from="(0.5)" to="(#ppt_x)" calcmode="lin" valueType="num">
                                      <p:cBhvr>
                                        <p:cTn id="29" dur="1230" accel="100000" fill="hold">
                                          <p:stCondLst>
                                            <p:cond delay="770"/>
                                          </p:stCondLst>
                                        </p:cTn>
                                        <p:tgtEl>
                                          <p:spTgt spid="398343"/>
                                        </p:tgtEl>
                                        <p:attrNameLst>
                                          <p:attrName>ppt_x</p:attrName>
                                        </p:attrNameLst>
                                      </p:cBhvr>
                                    </p:anim>
                                    <p:set>
                                      <p:cBhvr>
                                        <p:cTn id="30" dur="770" fill="hold"/>
                                        <p:tgtEl>
                                          <p:spTgt spid="398343"/>
                                        </p:tgtEl>
                                        <p:attrNameLst>
                                          <p:attrName>ppt_y</p:attrName>
                                        </p:attrNameLst>
                                      </p:cBhvr>
                                      <p:to>
                                        <p:strVal val="(#ppt_y+0.4)"/>
                                      </p:to>
                                    </p:set>
                                    <p:anim from="(#ppt_y+0.4)" to="(#ppt_y)" calcmode="lin" valueType="num">
                                      <p:cBhvr>
                                        <p:cTn id="31" dur="1230" accel="100000" fill="hold">
                                          <p:stCondLst>
                                            <p:cond delay="770"/>
                                          </p:stCondLst>
                                        </p:cTn>
                                        <p:tgtEl>
                                          <p:spTgt spid="398343"/>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983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A5C960A-0F83-4F45-BD00-74A28B8F1DDB}" type="slidenum">
              <a:rPr lang="en-US"/>
              <a:pPr>
                <a:defRPr/>
              </a:pPr>
              <a:t>29</a:t>
            </a:fld>
            <a:endParaRPr lang="en-US"/>
          </a:p>
        </p:txBody>
      </p:sp>
      <p:sp>
        <p:nvSpPr>
          <p:cNvPr id="400386" name="Subtitle 2"/>
          <p:cNvSpPr txBox="1">
            <a:spLocks/>
          </p:cNvSpPr>
          <p:nvPr/>
        </p:nvSpPr>
        <p:spPr bwMode="auto">
          <a:xfrm>
            <a:off x="533400" y="1828800"/>
            <a:ext cx="82296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400387" name="Rectangle 5"/>
          <p:cNvSpPr>
            <a:spLocks noChangeArrowheads="1"/>
          </p:cNvSpPr>
          <p:nvPr/>
        </p:nvSpPr>
        <p:spPr bwMode="auto">
          <a:xfrm>
            <a:off x="533400" y="1371600"/>
            <a:ext cx="8077200" cy="4473575"/>
          </a:xfrm>
          <a:prstGeom prst="rect">
            <a:avLst/>
          </a:prstGeom>
          <a:noFill/>
          <a:ln w="9525">
            <a:noFill/>
            <a:miter lim="800000"/>
            <a:headEnd/>
            <a:tailEnd/>
          </a:ln>
        </p:spPr>
        <p:txBody>
          <a:bodyPr>
            <a:spAutoFit/>
          </a:bodyPr>
          <a:lstStyle/>
          <a:p>
            <a:endParaRPr lang="en-US" sz="2400">
              <a:latin typeface="Arial" charset="0"/>
            </a:endParaRPr>
          </a:p>
          <a:p>
            <a:r>
              <a:rPr lang="en-US" sz="2400">
                <a:latin typeface="Arial" charset="0"/>
              </a:rPr>
              <a:t>31A0-Business Food-Local </a:t>
            </a:r>
          </a:p>
          <a:p>
            <a:endParaRPr lang="en-US" sz="2400">
              <a:latin typeface="Arial" charset="0"/>
            </a:endParaRPr>
          </a:p>
          <a:p>
            <a:r>
              <a:rPr lang="en-US" sz="2400">
                <a:latin typeface="Arial" charset="0"/>
              </a:rPr>
              <a:t>31B0-Food F&amp;A Excludable</a:t>
            </a:r>
          </a:p>
          <a:p>
            <a:endParaRPr lang="en-US" sz="2400">
              <a:latin typeface="Arial" charset="0"/>
            </a:endParaRPr>
          </a:p>
          <a:p>
            <a:r>
              <a:rPr lang="en-US" sz="2400">
                <a:latin typeface="Arial" charset="0"/>
              </a:rPr>
              <a:t>31M0-Recruitment Expense</a:t>
            </a:r>
          </a:p>
          <a:p>
            <a:endParaRPr lang="en-US" sz="2400">
              <a:latin typeface="Arial" charset="0"/>
            </a:endParaRPr>
          </a:p>
          <a:p>
            <a:r>
              <a:rPr lang="en-US" sz="2400">
                <a:latin typeface="Arial" charset="0"/>
              </a:rPr>
              <a:t>31M1-Staff Recruitment Expense</a:t>
            </a:r>
          </a:p>
          <a:p>
            <a:endParaRPr lang="en-US" sz="2400">
              <a:latin typeface="Arial" charset="0"/>
            </a:endParaRPr>
          </a:p>
          <a:p>
            <a:r>
              <a:rPr lang="en-US" sz="2400">
                <a:latin typeface="Arial" charset="0"/>
              </a:rPr>
              <a:t>3860-Bus Meals and Hospitality</a:t>
            </a:r>
          </a:p>
          <a:p>
            <a:endParaRPr lang="en-US" sz="2400">
              <a:latin typeface="Arial" charset="0"/>
            </a:endParaRPr>
          </a:p>
          <a:p>
            <a:r>
              <a:rPr lang="en-US" sz="2400">
                <a:latin typeface="Arial" charset="0"/>
              </a:rPr>
              <a:t>40C0-Food Services</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DC877CCF-165D-48D8-8CDF-0C2E9860FFA5}" type="slidenum">
              <a:rPr lang="en-US" sz="1100">
                <a:latin typeface="+mn-lt"/>
                <a:cs typeface="+mn-cs"/>
              </a:rPr>
              <a:pPr algn="r" fontAlgn="auto">
                <a:spcBef>
                  <a:spcPts val="0"/>
                </a:spcBef>
                <a:spcAft>
                  <a:spcPts val="0"/>
                </a:spcAft>
                <a:defRPr/>
              </a:pPr>
              <a:t>29</a:t>
            </a:fld>
            <a:endParaRPr lang="en-US" sz="1100">
              <a:latin typeface="+mn-lt"/>
              <a:cs typeface="+mn-cs"/>
            </a:endParaRPr>
          </a:p>
        </p:txBody>
      </p:sp>
      <p:sp>
        <p:nvSpPr>
          <p:cNvPr id="400389"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7E4F292-F5DF-4604-A583-0D42C55A1CC7}" type="slidenum">
              <a:rPr lang="en-US"/>
              <a:pPr>
                <a:defRPr/>
              </a:pPr>
              <a:t>3</a:t>
            </a:fld>
            <a:endParaRPr lang="en-US"/>
          </a:p>
        </p:txBody>
      </p:sp>
      <p:sp>
        <p:nvSpPr>
          <p:cNvPr id="24578" name="Subtitle 2"/>
          <p:cNvSpPr>
            <a:spLocks noGrp="1"/>
          </p:cNvSpPr>
          <p:nvPr>
            <p:ph type="subTitle" idx="1"/>
          </p:nvPr>
        </p:nvSpPr>
        <p:spPr>
          <a:xfrm>
            <a:off x="1447800" y="1371600"/>
            <a:ext cx="4800600" cy="2514600"/>
          </a:xfrm>
        </p:spPr>
        <p:txBody>
          <a:bodyPr/>
          <a:lstStyle/>
          <a:p>
            <a:pPr algn="l" eaLnBrk="1" hangingPunct="1">
              <a:spcBef>
                <a:spcPct val="0"/>
              </a:spcBef>
            </a:pPr>
            <a:r>
              <a:rPr lang="en-US" sz="2000" smtClean="0">
                <a:latin typeface="Arial" charset="0"/>
              </a:rPr>
              <a:t>There are about 291 account codes. </a:t>
            </a:r>
          </a:p>
          <a:p>
            <a:pPr algn="l" eaLnBrk="1" hangingPunct="1">
              <a:spcBef>
                <a:spcPct val="0"/>
              </a:spcBef>
            </a:pPr>
            <a:endParaRPr lang="en-US" sz="2000" smtClean="0">
              <a:latin typeface="Arial" charset="0"/>
            </a:endParaRPr>
          </a:p>
          <a:p>
            <a:pPr algn="l" eaLnBrk="1" hangingPunct="1">
              <a:spcBef>
                <a:spcPct val="0"/>
              </a:spcBef>
            </a:pPr>
            <a:r>
              <a:rPr lang="en-US" sz="2000" smtClean="0">
                <a:latin typeface="Arial" charset="0"/>
              </a:rPr>
              <a:t>You are expected to select the most correct account code for each expense you oversee.  </a:t>
            </a:r>
          </a:p>
          <a:p>
            <a:pPr algn="l" eaLnBrk="1" hangingPunct="1">
              <a:spcBef>
                <a:spcPct val="0"/>
              </a:spcBef>
            </a:pPr>
            <a:endParaRPr lang="en-US" sz="2000" smtClean="0">
              <a:latin typeface="Arial" charset="0"/>
            </a:endParaRPr>
          </a:p>
          <a:p>
            <a:pPr algn="l" eaLnBrk="1" hangingPunct="1">
              <a:spcBef>
                <a:spcPct val="0"/>
              </a:spcBef>
            </a:pPr>
            <a:r>
              <a:rPr lang="en-US" sz="2000" smtClean="0">
                <a:latin typeface="Arial" charset="0"/>
              </a:rPr>
              <a:t>This is not always easy</a:t>
            </a:r>
          </a:p>
        </p:txBody>
      </p:sp>
      <p:pic>
        <p:nvPicPr>
          <p:cNvPr id="24579" name="Picture 2" descr="http://tbn0.google.com/images?q=tbn:_jd-1Isasia43M:http://www.veganmomma.com/blog%2520pictures/Cartoons/2007/Confused.jpg">
            <a:hlinkClick r:id="rId3"/>
          </p:cNvPr>
          <p:cNvPicPr>
            <a:picLocks noChangeAspect="1" noChangeArrowheads="1"/>
          </p:cNvPicPr>
          <p:nvPr/>
        </p:nvPicPr>
        <p:blipFill>
          <a:blip r:embed="rId4"/>
          <a:srcRect/>
          <a:stretch>
            <a:fillRect/>
          </a:stretch>
        </p:blipFill>
        <p:spPr bwMode="auto">
          <a:xfrm>
            <a:off x="5867400" y="3962400"/>
            <a:ext cx="1981200" cy="2052638"/>
          </a:xfrm>
          <a:prstGeom prst="rect">
            <a:avLst/>
          </a:prstGeom>
          <a:noFill/>
          <a:ln w="9525">
            <a:noFill/>
            <a:miter lim="800000"/>
            <a:headEnd/>
            <a:tailEnd/>
          </a:ln>
        </p:spPr>
      </p:pic>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6186EFA-A93A-4517-A95F-005D643F41C3}" type="slidenum">
              <a:rPr lang="en-US" sz="1100">
                <a:latin typeface="+mn-lt"/>
                <a:cs typeface="+mn-cs"/>
              </a:rPr>
              <a:pPr algn="r" fontAlgn="auto">
                <a:spcBef>
                  <a:spcPts val="0"/>
                </a:spcBef>
                <a:spcAft>
                  <a:spcPts val="0"/>
                </a:spcAft>
                <a:defRPr/>
              </a:pPr>
              <a:t>3</a:t>
            </a:fld>
            <a:endParaRPr lang="en-US" sz="1100">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F6CDE71-63A9-4DFE-83A8-DA371F6664EE}" type="slidenum">
              <a:rPr lang="en-US"/>
              <a:pPr>
                <a:defRPr/>
              </a:pPr>
              <a:t>30</a:t>
            </a:fld>
            <a:endParaRPr lang="en-US"/>
          </a:p>
        </p:txBody>
      </p:sp>
      <p:sp>
        <p:nvSpPr>
          <p:cNvPr id="402434" name="Subtitle 2"/>
          <p:cNvSpPr txBox="1">
            <a:spLocks/>
          </p:cNvSpPr>
          <p:nvPr/>
        </p:nvSpPr>
        <p:spPr bwMode="auto">
          <a:xfrm>
            <a:off x="533400" y="1828800"/>
            <a:ext cx="82296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402435" name="Rectangle 5"/>
          <p:cNvSpPr>
            <a:spLocks noChangeArrowheads="1"/>
          </p:cNvSpPr>
          <p:nvPr/>
        </p:nvSpPr>
        <p:spPr bwMode="auto">
          <a:xfrm>
            <a:off x="457200" y="1828800"/>
            <a:ext cx="8077200" cy="4476750"/>
          </a:xfrm>
          <a:prstGeom prst="rect">
            <a:avLst/>
          </a:prstGeom>
          <a:noFill/>
          <a:ln w="9525">
            <a:noFill/>
            <a:miter lim="800000"/>
            <a:headEnd/>
            <a:tailEnd/>
          </a:ln>
        </p:spPr>
        <p:txBody>
          <a:bodyPr>
            <a:spAutoFit/>
          </a:bodyPr>
          <a:lstStyle/>
          <a:p>
            <a:r>
              <a:rPr lang="en-US" sz="2400" b="1">
                <a:latin typeface="Arial" charset="0"/>
              </a:rPr>
              <a:t>31A0-Business Food-Local</a:t>
            </a:r>
            <a:r>
              <a:rPr lang="en-US" sz="2400">
                <a:latin typeface="Arial" charset="0"/>
              </a:rPr>
              <a:t> </a:t>
            </a:r>
          </a:p>
          <a:p>
            <a:pPr>
              <a:buFontTx/>
              <a:buChar char="•"/>
            </a:pPr>
            <a:r>
              <a:rPr lang="en-US" sz="2400">
                <a:latin typeface="Arial" charset="0"/>
              </a:rPr>
              <a:t>  Food consumed primarily by guests of the University</a:t>
            </a:r>
          </a:p>
          <a:p>
            <a:pPr>
              <a:buFontTx/>
              <a:buChar char="•"/>
            </a:pPr>
            <a:r>
              <a:rPr lang="en-US" sz="2400">
                <a:latin typeface="Arial" charset="0"/>
              </a:rPr>
              <a:t>  Or at a business meeting food is </a:t>
            </a:r>
            <a:r>
              <a:rPr lang="en-US" sz="2400" u="sng">
                <a:latin typeface="Arial" charset="0"/>
              </a:rPr>
              <a:t>incidental</a:t>
            </a:r>
            <a:r>
              <a:rPr lang="en-US" sz="2400">
                <a:latin typeface="Arial" charset="0"/>
              </a:rPr>
              <a:t> to the</a:t>
            </a:r>
          </a:p>
          <a:p>
            <a:r>
              <a:rPr lang="en-US" sz="2400">
                <a:latin typeface="Arial" charset="0"/>
              </a:rPr>
              <a:t>    meeting</a:t>
            </a:r>
          </a:p>
          <a:p>
            <a:pPr>
              <a:buFontTx/>
              <a:buChar char="•"/>
            </a:pPr>
            <a:r>
              <a:rPr lang="en-US" sz="2400">
                <a:latin typeface="Arial" charset="0"/>
              </a:rPr>
              <a:t>  Should not be associated with travel</a:t>
            </a:r>
          </a:p>
          <a:p>
            <a:endParaRPr lang="en-US" sz="2400">
              <a:latin typeface="Arial" charset="0"/>
            </a:endParaRPr>
          </a:p>
          <a:p>
            <a:pPr marL="742950" lvl="1" indent="-285750">
              <a:buFontTx/>
              <a:buChar char="•"/>
            </a:pPr>
            <a:r>
              <a:rPr lang="en-US" sz="2000">
                <a:latin typeface="Arial" charset="0"/>
              </a:rPr>
              <a:t>Provide detailed list with names, companies, job titles if            </a:t>
            </a:r>
            <a:r>
              <a:rPr lang="en-US">
                <a:latin typeface="Arial" charset="0"/>
              </a:rPr>
              <a:t>≤ </a:t>
            </a:r>
            <a:r>
              <a:rPr lang="en-US" sz="2000">
                <a:latin typeface="Arial" charset="0"/>
              </a:rPr>
              <a:t>20 attendees</a:t>
            </a:r>
          </a:p>
          <a:p>
            <a:pPr marL="742950" lvl="1" indent="-285750">
              <a:buFontTx/>
              <a:buChar char="•"/>
            </a:pPr>
            <a:r>
              <a:rPr lang="en-US" sz="2000">
                <a:latin typeface="Arial" charset="0"/>
              </a:rPr>
              <a:t>Provide a general list of who from where if &gt; 20 attendees</a:t>
            </a:r>
          </a:p>
          <a:p>
            <a:pPr marL="742950" lvl="1" indent="-285750">
              <a:buFontTx/>
              <a:buChar char="•"/>
            </a:pPr>
            <a:r>
              <a:rPr lang="en-US" sz="2000">
                <a:latin typeface="Arial" charset="0"/>
              </a:rPr>
              <a:t>Provide a meeting agenda</a:t>
            </a:r>
          </a:p>
          <a:p>
            <a:endParaRPr lang="en-US" sz="2400">
              <a:latin typeface="Arial" charset="0"/>
            </a:endParaRPr>
          </a:p>
          <a:p>
            <a:r>
              <a:rPr lang="en-US" sz="2000" i="1">
                <a:latin typeface="Arial" charset="0"/>
              </a:rPr>
              <a:t>Note: “Incidental” means the food was in addition or secondary to the meeting. </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1C7B2C9-A298-4A9D-AF7D-5856016CF41D}" type="slidenum">
              <a:rPr lang="en-US" sz="1100">
                <a:latin typeface="+mn-lt"/>
                <a:cs typeface="+mn-cs"/>
              </a:rPr>
              <a:pPr algn="r" fontAlgn="auto">
                <a:spcBef>
                  <a:spcPts val="0"/>
                </a:spcBef>
                <a:spcAft>
                  <a:spcPts val="0"/>
                </a:spcAft>
                <a:defRPr/>
              </a:pPr>
              <a:t>30</a:t>
            </a:fld>
            <a:endParaRPr lang="en-US" sz="1100">
              <a:latin typeface="+mn-lt"/>
              <a:cs typeface="+mn-cs"/>
            </a:endParaRPr>
          </a:p>
        </p:txBody>
      </p:sp>
      <p:sp>
        <p:nvSpPr>
          <p:cNvPr id="402437"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91220E5-CFAB-407F-A27B-0DDFB58F5C4A}" type="slidenum">
              <a:rPr lang="en-US"/>
              <a:pPr>
                <a:defRPr/>
              </a:pPr>
              <a:t>31</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86652CC1-1F39-4E94-BA05-6D3FD494B223}" type="slidenum">
              <a:rPr lang="en-US" sz="1100">
                <a:latin typeface="+mn-lt"/>
                <a:cs typeface="+mn-cs"/>
              </a:rPr>
              <a:pPr algn="r" fontAlgn="auto">
                <a:spcBef>
                  <a:spcPts val="0"/>
                </a:spcBef>
                <a:spcAft>
                  <a:spcPts val="0"/>
                </a:spcAft>
                <a:defRPr/>
              </a:pPr>
              <a:t>31</a:t>
            </a:fld>
            <a:endParaRPr lang="en-US" sz="1100">
              <a:latin typeface="+mn-lt"/>
              <a:cs typeface="+mn-cs"/>
            </a:endParaRPr>
          </a:p>
        </p:txBody>
      </p:sp>
      <p:sp>
        <p:nvSpPr>
          <p:cNvPr id="404483"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
        <p:nvSpPr>
          <p:cNvPr id="404484" name="Rectangle 5"/>
          <p:cNvSpPr>
            <a:spLocks noChangeArrowheads="1"/>
          </p:cNvSpPr>
          <p:nvPr/>
        </p:nvSpPr>
        <p:spPr bwMode="auto">
          <a:xfrm>
            <a:off x="685800" y="1828800"/>
            <a:ext cx="7543800" cy="4232275"/>
          </a:xfrm>
          <a:prstGeom prst="rect">
            <a:avLst/>
          </a:prstGeom>
          <a:noFill/>
          <a:ln w="9525">
            <a:noFill/>
            <a:miter lim="800000"/>
            <a:headEnd/>
            <a:tailEnd/>
          </a:ln>
        </p:spPr>
        <p:txBody>
          <a:bodyPr>
            <a:spAutoFit/>
          </a:bodyPr>
          <a:lstStyle/>
          <a:p>
            <a:r>
              <a:rPr lang="en-US" sz="2400" b="1">
                <a:latin typeface="Arial" charset="0"/>
              </a:rPr>
              <a:t>31B0-Food IDC Excludable</a:t>
            </a:r>
          </a:p>
          <a:p>
            <a:pPr>
              <a:buFont typeface="Arial" charset="0"/>
              <a:buChar char="•"/>
            </a:pPr>
            <a:r>
              <a:rPr lang="en-US" sz="2400">
                <a:latin typeface="Arial" charset="0"/>
              </a:rPr>
              <a:t>  All alcohol</a:t>
            </a:r>
          </a:p>
          <a:p>
            <a:pPr>
              <a:buFont typeface="Arial" charset="0"/>
              <a:buChar char="•"/>
            </a:pPr>
            <a:r>
              <a:rPr lang="en-US" sz="2400">
                <a:latin typeface="Arial" charset="0"/>
              </a:rPr>
              <a:t>  Food for student activities (that are not instruction-</a:t>
            </a:r>
          </a:p>
          <a:p>
            <a:pPr>
              <a:buFont typeface="Arial" charset="0"/>
              <a:buNone/>
            </a:pPr>
            <a:r>
              <a:rPr lang="en-US" sz="2400">
                <a:latin typeface="Arial" charset="0"/>
              </a:rPr>
              <a:t>   related)</a:t>
            </a:r>
          </a:p>
          <a:p>
            <a:pPr>
              <a:buFont typeface="Arial" charset="0"/>
              <a:buChar char="•"/>
            </a:pPr>
            <a:r>
              <a:rPr lang="en-US" sz="2400">
                <a:latin typeface="Arial" charset="0"/>
              </a:rPr>
              <a:t>  Marketing, entertaining, fundraising, and</a:t>
            </a:r>
          </a:p>
          <a:p>
            <a:pPr>
              <a:buFont typeface="Arial" charset="0"/>
              <a:buNone/>
            </a:pPr>
            <a:r>
              <a:rPr lang="en-US" sz="2400">
                <a:latin typeface="Arial" charset="0"/>
              </a:rPr>
              <a:t>   promotional activities</a:t>
            </a:r>
          </a:p>
          <a:p>
            <a:pPr>
              <a:buFont typeface="Arial" charset="0"/>
              <a:buChar char="•"/>
            </a:pPr>
            <a:r>
              <a:rPr lang="en-US" sz="2400">
                <a:latin typeface="Arial" charset="0"/>
              </a:rPr>
              <a:t>  Events involving the public/community/ students</a:t>
            </a:r>
          </a:p>
          <a:p>
            <a:pPr>
              <a:buFont typeface="Arial" charset="0"/>
              <a:buNone/>
            </a:pPr>
            <a:endParaRPr lang="en-US" sz="2400">
              <a:latin typeface="Arial" charset="0"/>
            </a:endParaRPr>
          </a:p>
          <a:p>
            <a:pPr marL="742950" lvl="1" indent="-285750">
              <a:buFontTx/>
              <a:buChar char="•"/>
            </a:pPr>
            <a:r>
              <a:rPr lang="en-US" sz="2000">
                <a:latin typeface="Arial" charset="0"/>
              </a:rPr>
              <a:t>Provide detailed list with names, companies, job titles if     </a:t>
            </a:r>
            <a:r>
              <a:rPr lang="en-US">
                <a:latin typeface="Arial" charset="0"/>
              </a:rPr>
              <a:t>≤</a:t>
            </a:r>
            <a:r>
              <a:rPr lang="en-US" sz="2000">
                <a:latin typeface="Arial" charset="0"/>
              </a:rPr>
              <a:t> 20 attendees</a:t>
            </a:r>
          </a:p>
          <a:p>
            <a:pPr marL="742950" lvl="1" indent="-285750">
              <a:buFontTx/>
              <a:buChar char="•"/>
            </a:pPr>
            <a:r>
              <a:rPr lang="en-US" sz="2000">
                <a:latin typeface="Arial" charset="0"/>
              </a:rPr>
              <a:t>Provide a general list of who from where if &gt; 20 attendees</a:t>
            </a:r>
          </a:p>
          <a:p>
            <a:pPr marL="742950" lvl="1" indent="-285750">
              <a:buFontTx/>
              <a:buChar char="•"/>
            </a:pPr>
            <a:r>
              <a:rPr lang="en-US" sz="2000">
                <a:latin typeface="Arial" charset="0"/>
              </a:rPr>
              <a:t>Provide a meeting agenda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2AEC611-B334-45B2-B7AD-AF3ED59986FD}" type="slidenum">
              <a:rPr lang="en-US"/>
              <a:pPr>
                <a:defRPr/>
              </a:pPr>
              <a:t>32</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FCB7421-B7B1-4971-8BD5-EE4125C676C3}" type="slidenum">
              <a:rPr lang="en-US" sz="1100">
                <a:latin typeface="+mn-lt"/>
                <a:cs typeface="+mn-cs"/>
              </a:rPr>
              <a:pPr algn="r" fontAlgn="auto">
                <a:spcBef>
                  <a:spcPts val="0"/>
                </a:spcBef>
                <a:spcAft>
                  <a:spcPts val="0"/>
                </a:spcAft>
                <a:defRPr/>
              </a:pPr>
              <a:t>32</a:t>
            </a:fld>
            <a:endParaRPr lang="en-US" sz="1100">
              <a:latin typeface="+mn-lt"/>
              <a:cs typeface="+mn-cs"/>
            </a:endParaRPr>
          </a:p>
        </p:txBody>
      </p:sp>
      <p:sp>
        <p:nvSpPr>
          <p:cNvPr id="406531"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
        <p:nvSpPr>
          <p:cNvPr id="406532" name="Rectangle 5"/>
          <p:cNvSpPr>
            <a:spLocks noChangeArrowheads="1"/>
          </p:cNvSpPr>
          <p:nvPr/>
        </p:nvSpPr>
        <p:spPr bwMode="auto">
          <a:xfrm>
            <a:off x="838200" y="1676400"/>
            <a:ext cx="7543800" cy="3806825"/>
          </a:xfrm>
          <a:prstGeom prst="rect">
            <a:avLst/>
          </a:prstGeom>
          <a:noFill/>
          <a:ln w="9525">
            <a:noFill/>
            <a:miter lim="800000"/>
            <a:headEnd/>
            <a:tailEnd/>
          </a:ln>
        </p:spPr>
        <p:txBody>
          <a:bodyPr>
            <a:spAutoFit/>
          </a:bodyPr>
          <a:lstStyle/>
          <a:p>
            <a:r>
              <a:rPr lang="en-US" sz="2400" b="1">
                <a:latin typeface="Arial" charset="0"/>
              </a:rPr>
              <a:t>31M0-Recruitment Expense</a:t>
            </a:r>
            <a:endParaRPr lang="en-US" sz="2400">
              <a:latin typeface="Arial" charset="0"/>
            </a:endParaRPr>
          </a:p>
          <a:p>
            <a:pPr>
              <a:buFont typeface="Arial" charset="0"/>
              <a:buChar char="•"/>
            </a:pPr>
            <a:r>
              <a:rPr lang="en-US" sz="2400">
                <a:latin typeface="Arial" charset="0"/>
              </a:rPr>
              <a:t>  Food purchased for faculty/athlete recruitment</a:t>
            </a:r>
          </a:p>
          <a:p>
            <a:pPr lvl="1">
              <a:buFont typeface="Arial" charset="0"/>
              <a:buNone/>
            </a:pPr>
            <a:endParaRPr lang="en-US" sz="2400">
              <a:latin typeface="Arial" charset="0"/>
            </a:endParaRPr>
          </a:p>
          <a:p>
            <a:r>
              <a:rPr lang="en-US" sz="2400" b="1">
                <a:latin typeface="Arial" charset="0"/>
              </a:rPr>
              <a:t>31M1-Staff Recruitment Expense</a:t>
            </a:r>
            <a:endParaRPr lang="en-US" sz="2400">
              <a:latin typeface="Arial" charset="0"/>
            </a:endParaRPr>
          </a:p>
          <a:p>
            <a:pPr>
              <a:buFontTx/>
              <a:buChar char="•"/>
            </a:pPr>
            <a:r>
              <a:rPr lang="en-US" sz="2400">
                <a:latin typeface="Arial" charset="0"/>
              </a:rPr>
              <a:t>  Food purchased for staff recruitment</a:t>
            </a:r>
          </a:p>
          <a:p>
            <a:pPr marL="1143000" lvl="2" indent="-228600"/>
            <a:endParaRPr lang="en-US" sz="2000">
              <a:latin typeface="Arial" charset="0"/>
            </a:endParaRPr>
          </a:p>
          <a:p>
            <a:pPr marL="1143000" lvl="2" indent="-228600"/>
            <a:endParaRPr lang="en-US" sz="2000">
              <a:latin typeface="Arial" charset="0"/>
            </a:endParaRPr>
          </a:p>
          <a:p>
            <a:pPr lvl="1">
              <a:buFontTx/>
              <a:buChar char="•"/>
            </a:pPr>
            <a:r>
              <a:rPr lang="en-US" sz="2000">
                <a:latin typeface="Arial" charset="0"/>
              </a:rPr>
              <a:t>Provide names, companies, job titles </a:t>
            </a:r>
          </a:p>
          <a:p>
            <a:pPr lvl="1">
              <a:buFontTx/>
              <a:buChar char="•"/>
            </a:pPr>
            <a:r>
              <a:rPr lang="en-US" sz="2000">
                <a:latin typeface="Arial" charset="0"/>
              </a:rPr>
              <a:t>Accounts are also used for non food recruitment expenses</a:t>
            </a:r>
          </a:p>
          <a:p>
            <a:pPr lvl="1">
              <a:buFont typeface="Arial" charset="0"/>
              <a:buNone/>
            </a:pPr>
            <a:endParaRPr lang="en-US" sz="2000">
              <a:latin typeface="Arial" charset="0"/>
            </a:endParaRPr>
          </a:p>
          <a:p>
            <a:endParaRPr lang="en-US" sz="240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BF905DB-84F9-421E-848F-DF3F8583FC61}" type="slidenum">
              <a:rPr lang="en-US"/>
              <a:pPr>
                <a:defRPr/>
              </a:pPr>
              <a:t>33</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8A2350C4-4DB7-4072-AF7C-2467EBE392B4}" type="slidenum">
              <a:rPr lang="en-US" sz="1100">
                <a:latin typeface="+mn-lt"/>
                <a:cs typeface="+mn-cs"/>
              </a:rPr>
              <a:pPr algn="r" fontAlgn="auto">
                <a:spcBef>
                  <a:spcPts val="0"/>
                </a:spcBef>
                <a:spcAft>
                  <a:spcPts val="0"/>
                </a:spcAft>
                <a:defRPr/>
              </a:pPr>
              <a:t>33</a:t>
            </a:fld>
            <a:endParaRPr lang="en-US" sz="1100">
              <a:latin typeface="+mn-lt"/>
              <a:cs typeface="+mn-cs"/>
            </a:endParaRPr>
          </a:p>
        </p:txBody>
      </p:sp>
      <p:sp>
        <p:nvSpPr>
          <p:cNvPr id="408579"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
        <p:nvSpPr>
          <p:cNvPr id="408580" name="Rectangle 7"/>
          <p:cNvSpPr>
            <a:spLocks noChangeArrowheads="1"/>
          </p:cNvSpPr>
          <p:nvPr/>
        </p:nvSpPr>
        <p:spPr bwMode="auto">
          <a:xfrm>
            <a:off x="914400" y="2057400"/>
            <a:ext cx="7162800" cy="4416425"/>
          </a:xfrm>
          <a:prstGeom prst="rect">
            <a:avLst/>
          </a:prstGeom>
          <a:noFill/>
          <a:ln w="9525">
            <a:noFill/>
            <a:miter lim="800000"/>
            <a:headEnd/>
            <a:tailEnd/>
          </a:ln>
        </p:spPr>
        <p:txBody>
          <a:bodyPr>
            <a:spAutoFit/>
          </a:bodyPr>
          <a:lstStyle/>
          <a:p>
            <a:r>
              <a:rPr lang="en-US" sz="2400" b="1">
                <a:latin typeface="Arial" charset="0"/>
              </a:rPr>
              <a:t>3860-Bus Meals and Hospitality</a:t>
            </a:r>
          </a:p>
          <a:p>
            <a:pPr>
              <a:buFont typeface="Arial" charset="0"/>
              <a:buChar char="•"/>
            </a:pPr>
            <a:r>
              <a:rPr lang="en-US" sz="2400">
                <a:latin typeface="Arial" charset="0"/>
              </a:rPr>
              <a:t>  All business related food expenses, (excluding</a:t>
            </a:r>
          </a:p>
          <a:p>
            <a:pPr>
              <a:buFont typeface="Arial" charset="0"/>
              <a:buNone/>
            </a:pPr>
            <a:r>
              <a:rPr lang="en-US" sz="2400">
                <a:latin typeface="Arial" charset="0"/>
              </a:rPr>
              <a:t>   meal expense incurred in the recruitment   </a:t>
            </a:r>
          </a:p>
          <a:p>
            <a:pPr>
              <a:buFont typeface="Arial" charset="0"/>
              <a:buNone/>
            </a:pPr>
            <a:r>
              <a:rPr lang="en-US" sz="2400">
                <a:latin typeface="Arial" charset="0"/>
              </a:rPr>
              <a:t>   process) incurred by UNM Employees </a:t>
            </a:r>
            <a:r>
              <a:rPr lang="en-US" sz="2400">
                <a:solidFill>
                  <a:srgbClr val="FF0000"/>
                </a:solidFill>
                <a:latin typeface="Arial" charset="0"/>
              </a:rPr>
              <a:t>while </a:t>
            </a:r>
          </a:p>
          <a:p>
            <a:pPr>
              <a:buFont typeface="Arial" charset="0"/>
              <a:buNone/>
            </a:pPr>
            <a:r>
              <a:rPr lang="en-US" sz="2400">
                <a:solidFill>
                  <a:srgbClr val="FF0000"/>
                </a:solidFill>
                <a:latin typeface="Arial" charset="0"/>
              </a:rPr>
              <a:t>   traveling</a:t>
            </a:r>
            <a:r>
              <a:rPr lang="en-US" sz="2400">
                <a:latin typeface="Arial" charset="0"/>
              </a:rPr>
              <a:t>.</a:t>
            </a:r>
          </a:p>
          <a:p>
            <a:pPr>
              <a:buFont typeface="Arial" charset="0"/>
              <a:buChar char="•"/>
            </a:pPr>
            <a:endParaRPr lang="en-US" sz="2400">
              <a:latin typeface="Arial" charset="0"/>
            </a:endParaRPr>
          </a:p>
          <a:p>
            <a:pPr>
              <a:buFont typeface="Arial" charset="0"/>
              <a:buChar char="•"/>
            </a:pPr>
            <a:r>
              <a:rPr lang="en-US" sz="2000">
                <a:latin typeface="Arial" charset="0"/>
              </a:rPr>
              <a:t>  This account is under the Travel subcategory.  No local </a:t>
            </a:r>
          </a:p>
          <a:p>
            <a:pPr>
              <a:buFont typeface="Arial" charset="0"/>
              <a:buNone/>
            </a:pPr>
            <a:r>
              <a:rPr lang="en-US" sz="2000">
                <a:latin typeface="Arial" charset="0"/>
              </a:rPr>
              <a:t>    food</a:t>
            </a:r>
            <a:r>
              <a:rPr lang="en-US" sz="2000">
                <a:solidFill>
                  <a:srgbClr val="FF0000"/>
                </a:solidFill>
                <a:latin typeface="Arial" charset="0"/>
              </a:rPr>
              <a:t> </a:t>
            </a:r>
            <a:r>
              <a:rPr lang="en-US" sz="2000">
                <a:latin typeface="Arial" charset="0"/>
              </a:rPr>
              <a:t>expenses belong in this account.</a:t>
            </a:r>
          </a:p>
          <a:p>
            <a:pPr>
              <a:buFont typeface="Arial" charset="0"/>
              <a:buChar char="•"/>
            </a:pPr>
            <a:r>
              <a:rPr lang="en-US" sz="2000">
                <a:latin typeface="Arial" charset="0"/>
              </a:rPr>
              <a:t>   Provide who attended - names, companies</a:t>
            </a:r>
          </a:p>
          <a:p>
            <a:pPr lvl="1">
              <a:buFont typeface="Arial" charset="0"/>
              <a:buNone/>
            </a:pPr>
            <a:endParaRPr lang="en-US" sz="2000">
              <a:latin typeface="Arial" charset="0"/>
            </a:endParaRPr>
          </a:p>
          <a:p>
            <a:pPr>
              <a:buFont typeface="Arial" charset="0"/>
              <a:buNone/>
            </a:pPr>
            <a:r>
              <a:rPr lang="en-US" i="1">
                <a:latin typeface="Arial" charset="0"/>
              </a:rPr>
              <a:t>* Must deduct meal from related per diem meal on travel reimbursement</a:t>
            </a:r>
          </a:p>
          <a:p>
            <a:pPr lvl="1">
              <a:buFont typeface="Arial" charset="0"/>
              <a:buNone/>
            </a:pPr>
            <a:endParaRPr lang="en-US" sz="240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5425BCC-4682-4E82-B195-A38D78C2EBEF}" type="slidenum">
              <a:rPr lang="en-US"/>
              <a:pPr>
                <a:defRPr/>
              </a:pPr>
              <a:t>34</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725CA0F-AD2F-4C02-9ADA-E3F1FBE4F316}" type="slidenum">
              <a:rPr lang="en-US" sz="1100">
                <a:latin typeface="+mn-lt"/>
                <a:cs typeface="+mn-cs"/>
              </a:rPr>
              <a:pPr algn="r" fontAlgn="auto">
                <a:spcBef>
                  <a:spcPts val="0"/>
                </a:spcBef>
                <a:spcAft>
                  <a:spcPts val="0"/>
                </a:spcAft>
                <a:defRPr/>
              </a:pPr>
              <a:t>34</a:t>
            </a:fld>
            <a:endParaRPr lang="en-US" sz="1100">
              <a:latin typeface="+mn-lt"/>
              <a:cs typeface="+mn-cs"/>
            </a:endParaRPr>
          </a:p>
        </p:txBody>
      </p:sp>
      <p:sp>
        <p:nvSpPr>
          <p:cNvPr id="410627" name="Subtitle 2"/>
          <p:cNvSpPr txBox="1">
            <a:spLocks/>
          </p:cNvSpPr>
          <p:nvPr/>
        </p:nvSpPr>
        <p:spPr bwMode="auto">
          <a:xfrm>
            <a:off x="2057400" y="762000"/>
            <a:ext cx="48006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Food Account Codes</a:t>
            </a:r>
          </a:p>
        </p:txBody>
      </p:sp>
      <p:sp>
        <p:nvSpPr>
          <p:cNvPr id="410628" name="Rectangle 1"/>
          <p:cNvSpPr>
            <a:spLocks noChangeArrowheads="1"/>
          </p:cNvSpPr>
          <p:nvPr/>
        </p:nvSpPr>
        <p:spPr bwMode="auto">
          <a:xfrm>
            <a:off x="1143000" y="2146300"/>
            <a:ext cx="6934200" cy="2282825"/>
          </a:xfrm>
          <a:prstGeom prst="rect">
            <a:avLst/>
          </a:prstGeom>
          <a:noFill/>
          <a:ln w="9525">
            <a:noFill/>
            <a:miter lim="800000"/>
            <a:headEnd/>
            <a:tailEnd/>
          </a:ln>
        </p:spPr>
        <p:txBody>
          <a:bodyPr anchor="ctr">
            <a:spAutoFit/>
          </a:bodyPr>
          <a:lstStyle/>
          <a:p>
            <a:r>
              <a:rPr lang="en-US" sz="2400" b="1">
                <a:latin typeface="Arial" charset="0"/>
                <a:cs typeface="Times New Roman" pitchFamily="18" charset="0"/>
              </a:rPr>
              <a:t>40C0-Food Services</a:t>
            </a:r>
            <a:endParaRPr lang="en-US" sz="2400" b="1">
              <a:latin typeface="Arial" charset="0"/>
            </a:endParaRPr>
          </a:p>
          <a:p>
            <a:pPr eaLnBrk="0" hangingPunct="0">
              <a:buFont typeface="Arial" charset="0"/>
              <a:buChar char="•"/>
            </a:pPr>
            <a:r>
              <a:rPr lang="en-US" sz="2400">
                <a:latin typeface="Arial" charset="0"/>
                <a:cs typeface="Times New Roman" pitchFamily="18" charset="0"/>
              </a:rPr>
              <a:t>  Includes meal expense specifically subsidized</a:t>
            </a:r>
          </a:p>
          <a:p>
            <a:pPr eaLnBrk="0" hangingPunct="0">
              <a:buFont typeface="Arial" charset="0"/>
              <a:buNone/>
            </a:pPr>
            <a:r>
              <a:rPr lang="en-US" sz="2400">
                <a:latin typeface="Arial" charset="0"/>
                <a:cs typeface="Times New Roman" pitchFamily="18" charset="0"/>
              </a:rPr>
              <a:t>   by funding agency for student participants.</a:t>
            </a:r>
          </a:p>
          <a:p>
            <a:pPr lvl="1" eaLnBrk="0" hangingPunct="0">
              <a:buFont typeface="Arial" charset="0"/>
              <a:buChar char="•"/>
            </a:pPr>
            <a:r>
              <a:rPr lang="en-US" sz="2400">
                <a:latin typeface="Arial" charset="0"/>
                <a:cs typeface="Times New Roman" pitchFamily="18" charset="0"/>
              </a:rPr>
              <a:t>  Please provide detailed list with names,  </a:t>
            </a:r>
          </a:p>
          <a:p>
            <a:pPr lvl="1" eaLnBrk="0" hangingPunct="0">
              <a:buFont typeface="Arial" charset="0"/>
              <a:buNone/>
            </a:pPr>
            <a:r>
              <a:rPr lang="en-US" sz="2400">
                <a:latin typeface="Arial" charset="0"/>
                <a:cs typeface="Times New Roman" pitchFamily="18" charset="0"/>
              </a:rPr>
              <a:t>   description</a:t>
            </a:r>
          </a:p>
          <a:p>
            <a:pPr lvl="1" eaLnBrk="0" hangingPunct="0">
              <a:buFont typeface="Arial" charset="0"/>
              <a:buChar char="•"/>
            </a:pPr>
            <a:r>
              <a:rPr lang="en-US" sz="2400">
                <a:latin typeface="Arial" charset="0"/>
                <a:cs typeface="Times New Roman" pitchFamily="18" charset="0"/>
              </a:rPr>
              <a:t>  C&amp;G grants, normally, or Athletics</a:t>
            </a:r>
            <a:endParaRPr lang="en-US" sz="240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FFAFB1D-959D-4280-9131-381A3E2DCF04}" type="slidenum">
              <a:rPr lang="en-US"/>
              <a:pPr>
                <a:defRPr/>
              </a:pPr>
              <a:t>35</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4EF64168-BBAC-4612-B337-D1695CFA36C4}" type="slidenum">
              <a:rPr lang="en-US" sz="1100">
                <a:latin typeface="+mn-lt"/>
                <a:cs typeface="+mn-cs"/>
              </a:rPr>
              <a:pPr algn="r" fontAlgn="auto">
                <a:spcBef>
                  <a:spcPts val="0"/>
                </a:spcBef>
                <a:spcAft>
                  <a:spcPts val="0"/>
                </a:spcAft>
                <a:defRPr/>
              </a:pPr>
              <a:t>35</a:t>
            </a:fld>
            <a:endParaRPr lang="en-US" sz="1100">
              <a:latin typeface="+mn-lt"/>
              <a:cs typeface="+mn-cs"/>
            </a:endParaRPr>
          </a:p>
        </p:txBody>
      </p:sp>
      <p:sp>
        <p:nvSpPr>
          <p:cNvPr id="412675" name="Subtitle 2"/>
          <p:cNvSpPr txBox="1">
            <a:spLocks/>
          </p:cNvSpPr>
          <p:nvPr/>
        </p:nvSpPr>
        <p:spPr bwMode="auto">
          <a:xfrm>
            <a:off x="1752600" y="152400"/>
            <a:ext cx="51054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Travel Account Codes</a:t>
            </a:r>
          </a:p>
        </p:txBody>
      </p:sp>
      <p:sp>
        <p:nvSpPr>
          <p:cNvPr id="412676" name="Rectangle 1"/>
          <p:cNvSpPr>
            <a:spLocks noChangeArrowheads="1"/>
          </p:cNvSpPr>
          <p:nvPr/>
        </p:nvSpPr>
        <p:spPr bwMode="auto">
          <a:xfrm>
            <a:off x="914400" y="1447800"/>
            <a:ext cx="6781800" cy="4473575"/>
          </a:xfrm>
          <a:prstGeom prst="rect">
            <a:avLst/>
          </a:prstGeom>
          <a:noFill/>
          <a:ln w="9525">
            <a:noFill/>
            <a:miter lim="800000"/>
            <a:headEnd/>
            <a:tailEnd/>
          </a:ln>
        </p:spPr>
        <p:txBody>
          <a:bodyPr anchor="ctr">
            <a:spAutoFit/>
          </a:bodyPr>
          <a:lstStyle/>
          <a:p>
            <a:r>
              <a:rPr lang="en-US" sz="2400">
                <a:latin typeface="Arial" charset="0"/>
                <a:cs typeface="Times New Roman" pitchFamily="18" charset="0"/>
              </a:rPr>
              <a:t>3800-In State Travel</a:t>
            </a:r>
            <a:endParaRPr lang="en-US" sz="2400">
              <a:latin typeface="Arial" charset="0"/>
            </a:endParaRPr>
          </a:p>
          <a:p>
            <a:pPr eaLnBrk="0" hangingPunct="0"/>
            <a:r>
              <a:rPr lang="en-US" sz="2400">
                <a:latin typeface="Arial" charset="0"/>
                <a:cs typeface="Times New Roman" pitchFamily="18" charset="0"/>
              </a:rPr>
              <a:t>3820-Out of State Travel</a:t>
            </a:r>
            <a:endParaRPr lang="en-US" sz="2400">
              <a:latin typeface="Arial" charset="0"/>
            </a:endParaRPr>
          </a:p>
          <a:p>
            <a:pPr eaLnBrk="0" hangingPunct="0"/>
            <a:r>
              <a:rPr lang="en-US" sz="2400">
                <a:latin typeface="Arial" charset="0"/>
                <a:cs typeface="Times New Roman" pitchFamily="18" charset="0"/>
              </a:rPr>
              <a:t>3840-Foreign Travel</a:t>
            </a:r>
            <a:endParaRPr lang="en-US" sz="2400">
              <a:latin typeface="Arial" charset="0"/>
            </a:endParaRPr>
          </a:p>
          <a:p>
            <a:pPr eaLnBrk="0" hangingPunct="0"/>
            <a:r>
              <a:rPr lang="en-US" sz="2400">
                <a:latin typeface="Arial" charset="0"/>
                <a:cs typeface="Times New Roman" pitchFamily="18" charset="0"/>
              </a:rPr>
              <a:t>3850-Foreign Visitor to UNM Travel</a:t>
            </a:r>
            <a:endParaRPr lang="en-US" sz="2400">
              <a:latin typeface="Arial" charset="0"/>
            </a:endParaRPr>
          </a:p>
          <a:p>
            <a:pPr eaLnBrk="0" hangingPunct="0"/>
            <a:r>
              <a:rPr lang="en-US" sz="2400">
                <a:latin typeface="Arial" charset="0"/>
                <a:cs typeface="Times New Roman" pitchFamily="18" charset="0"/>
              </a:rPr>
              <a:t>3860-Business Meals and Hospitality</a:t>
            </a:r>
            <a:endParaRPr lang="en-US" sz="2400">
              <a:latin typeface="Arial" charset="0"/>
            </a:endParaRPr>
          </a:p>
          <a:p>
            <a:pPr eaLnBrk="0" hangingPunct="0"/>
            <a:r>
              <a:rPr lang="en-US" sz="2400">
                <a:latin typeface="Arial" charset="0"/>
                <a:cs typeface="Times New Roman" pitchFamily="18" charset="0"/>
              </a:rPr>
              <a:t>38N0-Travel Recruiting</a:t>
            </a:r>
            <a:endParaRPr lang="en-US" sz="2400">
              <a:latin typeface="Arial" charset="0"/>
            </a:endParaRPr>
          </a:p>
          <a:p>
            <a:pPr eaLnBrk="0" hangingPunct="0"/>
            <a:r>
              <a:rPr lang="en-US" sz="2400">
                <a:latin typeface="Arial" charset="0"/>
                <a:cs typeface="Times New Roman" pitchFamily="18" charset="0"/>
              </a:rPr>
              <a:t>38N1-Travel Recruiting Student</a:t>
            </a:r>
            <a:endParaRPr lang="en-US" sz="2400">
              <a:latin typeface="Arial" charset="0"/>
            </a:endParaRPr>
          </a:p>
          <a:p>
            <a:pPr eaLnBrk="0" hangingPunct="0"/>
            <a:r>
              <a:rPr lang="en-US" sz="2400">
                <a:latin typeface="Arial" charset="0"/>
                <a:cs typeface="Times New Roman" pitchFamily="18" charset="0"/>
              </a:rPr>
              <a:t>38P0-Travel Group</a:t>
            </a:r>
            <a:endParaRPr lang="en-US" sz="2400">
              <a:latin typeface="Arial" charset="0"/>
            </a:endParaRPr>
          </a:p>
          <a:p>
            <a:pPr eaLnBrk="0" hangingPunct="0"/>
            <a:r>
              <a:rPr lang="en-US" sz="2400">
                <a:latin typeface="Arial" charset="0"/>
                <a:cs typeface="Times New Roman" pitchFamily="18" charset="0"/>
              </a:rPr>
              <a:t>39Y0-Travel IDC Excludable	</a:t>
            </a:r>
            <a:endParaRPr lang="en-US" sz="2400">
              <a:latin typeface="Arial" charset="0"/>
            </a:endParaRPr>
          </a:p>
          <a:p>
            <a:pPr eaLnBrk="0" hangingPunct="0"/>
            <a:r>
              <a:rPr lang="en-US" sz="2400">
                <a:latin typeface="Arial" charset="0"/>
                <a:cs typeface="Times New Roman" pitchFamily="18" charset="0"/>
              </a:rPr>
              <a:t>39Z1-Travel Non UNM Employee-Non Foreign</a:t>
            </a:r>
            <a:endParaRPr lang="en-US" sz="2400">
              <a:latin typeface="Arial" charset="0"/>
            </a:endParaRPr>
          </a:p>
          <a:p>
            <a:pPr eaLnBrk="0" hangingPunct="0"/>
            <a:r>
              <a:rPr lang="en-US" sz="2400">
                <a:latin typeface="Arial" charset="0"/>
                <a:cs typeface="Times New Roman" pitchFamily="18" charset="0"/>
              </a:rPr>
              <a:t>4080-Student Travel</a:t>
            </a:r>
          </a:p>
          <a:p>
            <a:pPr eaLnBrk="0" hangingPunct="0"/>
            <a:endParaRPr lang="en-US" sz="2400">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23CAF17-75CF-4DC6-B7B4-3372112C6902}" type="slidenum">
              <a:rPr lang="en-US"/>
              <a:pPr>
                <a:defRPr/>
              </a:pPr>
              <a:t>36</a:t>
            </a:fld>
            <a:endParaRPr lang="en-US"/>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A9F2B2D6-72C3-4AD5-B881-B23742B0516E}" type="slidenum">
              <a:rPr lang="en-US" sz="1100">
                <a:latin typeface="+mn-lt"/>
                <a:cs typeface="+mn-cs"/>
              </a:rPr>
              <a:pPr algn="r" fontAlgn="auto">
                <a:spcBef>
                  <a:spcPts val="0"/>
                </a:spcBef>
                <a:spcAft>
                  <a:spcPts val="0"/>
                </a:spcAft>
                <a:defRPr/>
              </a:pPr>
              <a:t>36</a:t>
            </a:fld>
            <a:endParaRPr lang="en-US" sz="1100">
              <a:latin typeface="+mn-lt"/>
              <a:cs typeface="+mn-cs"/>
            </a:endParaRPr>
          </a:p>
        </p:txBody>
      </p:sp>
      <p:sp>
        <p:nvSpPr>
          <p:cNvPr id="414723" name="Subtitle 2"/>
          <p:cNvSpPr txBox="1">
            <a:spLocks/>
          </p:cNvSpPr>
          <p:nvPr/>
        </p:nvSpPr>
        <p:spPr bwMode="auto">
          <a:xfrm>
            <a:off x="2057400" y="304800"/>
            <a:ext cx="5029200" cy="1066800"/>
          </a:xfrm>
          <a:prstGeom prst="rect">
            <a:avLst/>
          </a:prstGeom>
          <a:noFill/>
          <a:ln w="9525">
            <a:noFill/>
            <a:miter lim="800000"/>
            <a:headEnd/>
            <a:tailEnd/>
          </a:ln>
        </p:spPr>
        <p:txBody>
          <a:bodyPr/>
          <a:lstStyle/>
          <a:p>
            <a:pPr algn="ctr">
              <a:buFont typeface="Wingdings" pitchFamily="2" charset="2"/>
              <a:buNone/>
            </a:pPr>
            <a:r>
              <a:rPr lang="en-US" sz="3600" b="1">
                <a:latin typeface="Arial" charset="0"/>
              </a:rPr>
              <a:t>Travel Account Codes</a:t>
            </a:r>
          </a:p>
        </p:txBody>
      </p:sp>
      <p:sp>
        <p:nvSpPr>
          <p:cNvPr id="414724" name="Rectangle 1"/>
          <p:cNvSpPr>
            <a:spLocks noChangeArrowheads="1"/>
          </p:cNvSpPr>
          <p:nvPr/>
        </p:nvSpPr>
        <p:spPr bwMode="auto">
          <a:xfrm>
            <a:off x="762000" y="1371600"/>
            <a:ext cx="7315200" cy="4841875"/>
          </a:xfrm>
          <a:prstGeom prst="rect">
            <a:avLst/>
          </a:prstGeom>
          <a:noFill/>
          <a:ln w="9525">
            <a:noFill/>
            <a:miter lim="800000"/>
            <a:headEnd/>
            <a:tailEnd/>
          </a:ln>
        </p:spPr>
        <p:txBody>
          <a:bodyPr anchor="ctr">
            <a:spAutoFit/>
          </a:bodyPr>
          <a:lstStyle/>
          <a:p>
            <a:pPr marL="342900" indent="-342900">
              <a:buFont typeface="Arial" charset="0"/>
              <a:buNone/>
            </a:pPr>
            <a:r>
              <a:rPr lang="en-US" sz="2400" b="1">
                <a:latin typeface="Arial" charset="0"/>
              </a:rPr>
              <a:t>Travel must be accurately expensed to the </a:t>
            </a:r>
          </a:p>
          <a:p>
            <a:pPr marL="342900" indent="-342900">
              <a:buFont typeface="Arial" charset="0"/>
              <a:buNone/>
            </a:pPr>
            <a:r>
              <a:rPr lang="en-US" sz="2400" b="1">
                <a:latin typeface="Arial" charset="0"/>
              </a:rPr>
              <a:t>appropriate account code.</a:t>
            </a:r>
            <a:endParaRPr lang="en-US" sz="2400">
              <a:latin typeface="Arial" charset="0"/>
            </a:endParaRPr>
          </a:p>
          <a:p>
            <a:pPr marL="342900" indent="-342900">
              <a:buFont typeface="Arial" charset="0"/>
              <a:buNone/>
            </a:pPr>
            <a:endParaRPr lang="en-US" sz="2400">
              <a:latin typeface="Arial" charset="0"/>
            </a:endParaRPr>
          </a:p>
          <a:p>
            <a:pPr marL="342900" indent="-342900">
              <a:buFont typeface="Arial" charset="0"/>
              <a:buNone/>
            </a:pPr>
            <a:r>
              <a:rPr lang="en-US" sz="2400">
                <a:latin typeface="Arial" charset="0"/>
              </a:rPr>
              <a:t>Travel expenses/categories are analyzed by:</a:t>
            </a:r>
          </a:p>
          <a:p>
            <a:pPr marL="342900" indent="-342900">
              <a:buFont typeface="Arial" charset="0"/>
              <a:buChar char="•"/>
            </a:pPr>
            <a:r>
              <a:rPr lang="en-US" sz="2400">
                <a:latin typeface="Arial" charset="0"/>
              </a:rPr>
              <a:t>Internal Auditors</a:t>
            </a:r>
          </a:p>
          <a:p>
            <a:pPr marL="342900" indent="-342900">
              <a:buFont typeface="Arial" charset="0"/>
              <a:buChar char="•"/>
            </a:pPr>
            <a:r>
              <a:rPr lang="en-US" sz="2400">
                <a:latin typeface="Arial" charset="0"/>
              </a:rPr>
              <a:t>The New Mexico Higher Education Department </a:t>
            </a:r>
          </a:p>
          <a:p>
            <a:pPr marL="342900" indent="-342900">
              <a:buFont typeface="Arial" charset="0"/>
              <a:buChar char="•"/>
            </a:pPr>
            <a:r>
              <a:rPr lang="en-US" sz="2400">
                <a:latin typeface="Arial" charset="0"/>
              </a:rPr>
              <a:t>UNM Executive staff</a:t>
            </a:r>
          </a:p>
          <a:p>
            <a:pPr marL="342900" indent="-342900">
              <a:buFont typeface="Arial" charset="0"/>
              <a:buNone/>
            </a:pPr>
            <a:endParaRPr lang="en-US" sz="2400">
              <a:latin typeface="Arial" charset="0"/>
            </a:endParaRPr>
          </a:p>
          <a:p>
            <a:pPr marL="342900" indent="-342900">
              <a:buFont typeface="Arial" charset="0"/>
              <a:buNone/>
            </a:pPr>
            <a:r>
              <a:rPr lang="en-US" sz="2400">
                <a:latin typeface="Arial" charset="0"/>
              </a:rPr>
              <a:t>Some types of travel have tax implications.</a:t>
            </a:r>
          </a:p>
          <a:p>
            <a:pPr marL="342900" indent="-342900">
              <a:buFont typeface="Arial" charset="0"/>
              <a:buNone/>
            </a:pPr>
            <a:endParaRPr lang="en-US" sz="2400">
              <a:latin typeface="Arial" charset="0"/>
            </a:endParaRPr>
          </a:p>
          <a:p>
            <a:pPr marL="342900" indent="-342900">
              <a:buFont typeface="Arial" charset="0"/>
              <a:buNone/>
            </a:pPr>
            <a:endParaRPr lang="en-US" i="1">
              <a:latin typeface="Arial" charset="0"/>
            </a:endParaRPr>
          </a:p>
          <a:p>
            <a:pPr marL="342900" indent="-342900"/>
            <a:endParaRPr lang="en-US" i="1">
              <a:latin typeface="Arial" charset="0"/>
            </a:endParaRPr>
          </a:p>
          <a:p>
            <a:pPr marL="342900" indent="-342900"/>
            <a:r>
              <a:rPr lang="en-US" i="1">
                <a:latin typeface="Arial" charset="0"/>
              </a:rPr>
              <a:t>For all travel account codes or policy items,</a:t>
            </a:r>
            <a:endParaRPr lang="en-US">
              <a:latin typeface="Arial" charset="0"/>
            </a:endParaRPr>
          </a:p>
          <a:p>
            <a:pPr marL="342900" indent="-342900"/>
            <a:r>
              <a:rPr lang="en-US" i="1">
                <a:latin typeface="Arial" charset="0"/>
              </a:rPr>
              <a:t>please refer to UNM Business policy 4030 – Travel</a:t>
            </a:r>
            <a:endParaRPr lang="en-US" sz="2400" b="1">
              <a:latin typeface="Arial" charset="0"/>
            </a:endParaRPr>
          </a:p>
        </p:txBody>
      </p:sp>
      <p:sp>
        <p:nvSpPr>
          <p:cNvPr id="414726" name="WordArt 6"/>
          <p:cNvSpPr>
            <a:spLocks noChangeArrowheads="1" noChangeShapeType="1" noTextEdit="1"/>
          </p:cNvSpPr>
          <p:nvPr/>
        </p:nvSpPr>
        <p:spPr bwMode="auto">
          <a:xfrm rot="1255686">
            <a:off x="6781800" y="4572000"/>
            <a:ext cx="1590675" cy="131445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a:tailEnd/>
                </a:ln>
                <a:solidFill>
                  <a:srgbClr val="0000FF"/>
                </a:solidFill>
                <a:latin typeface="Arial Black"/>
              </a:rPr>
              <a:t>Nope. We're not</a:t>
            </a:r>
          </a:p>
          <a:p>
            <a:pPr algn="ctr"/>
            <a:r>
              <a:rPr lang="en-US" sz="2800" kern="10">
                <a:ln w="9525">
                  <a:solidFill>
                    <a:srgbClr val="000000"/>
                  </a:solidFill>
                  <a:round/>
                  <a:headEnd/>
                  <a:tailEnd/>
                </a:ln>
                <a:solidFill>
                  <a:srgbClr val="0000FF"/>
                </a:solidFill>
                <a:latin typeface="Arial Black"/>
              </a:rPr>
              <a:t>showing that</a:t>
            </a:r>
          </a:p>
          <a:p>
            <a:pPr algn="ctr"/>
            <a:r>
              <a:rPr lang="en-US" sz="2800" kern="10">
                <a:ln w="9525">
                  <a:solidFill>
                    <a:srgbClr val="000000"/>
                  </a:solidFill>
                  <a:round/>
                  <a:headEnd/>
                  <a:tailEnd/>
                </a:ln>
                <a:solidFill>
                  <a:srgbClr val="0000FF"/>
                </a:solidFill>
                <a:latin typeface="Arial Black"/>
              </a:rPr>
              <a:t>IRS guy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472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472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472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472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414724">
                                            <p:txEl>
                                              <p:pRg st="8" end="8"/>
                                            </p:txEl>
                                          </p:spTgt>
                                        </p:tgtEl>
                                        <p:attrNameLst>
                                          <p:attrName>style.visibility</p:attrName>
                                        </p:attrNameLst>
                                      </p:cBhvr>
                                      <p:to>
                                        <p:strVal val="visible"/>
                                      </p:to>
                                    </p:set>
                                    <p:anim from="(-#ppt_w/2)" to="(#ppt_x)" calcmode="lin" valueType="num">
                                      <p:cBhvr>
                                        <p:cTn id="23" dur="600" fill="hold">
                                          <p:stCondLst>
                                            <p:cond delay="0"/>
                                          </p:stCondLst>
                                        </p:cTn>
                                        <p:tgtEl>
                                          <p:spTgt spid="414724">
                                            <p:txEl>
                                              <p:pRg st="8" end="8"/>
                                            </p:txEl>
                                          </p:spTgt>
                                        </p:tgtEl>
                                        <p:attrNameLst>
                                          <p:attrName>ppt_x</p:attrName>
                                        </p:attrNameLst>
                                      </p:cBhvr>
                                    </p:anim>
                                    <p:anim from="0" to="-1.0" calcmode="lin" valueType="num">
                                      <p:cBhvr>
                                        <p:cTn id="24" dur="200" decel="50000" autoRev="1" fill="hold">
                                          <p:stCondLst>
                                            <p:cond delay="600"/>
                                          </p:stCondLst>
                                        </p:cTn>
                                        <p:tgtEl>
                                          <p:spTgt spid="414724">
                                            <p:txEl>
                                              <p:pRg st="8" end="8"/>
                                            </p:txEl>
                                          </p:spTgt>
                                        </p:tgtEl>
                                        <p:attrNameLst>
                                          <p:attrName>xshear</p:attrName>
                                        </p:attrNameLst>
                                      </p:cBhvr>
                                    </p:anim>
                                    <p:animScale>
                                      <p:cBhvr>
                                        <p:cTn id="25" dur="200" decel="100000" autoRev="1" fill="hold">
                                          <p:stCondLst>
                                            <p:cond delay="600"/>
                                          </p:stCondLst>
                                        </p:cTn>
                                        <p:tgtEl>
                                          <p:spTgt spid="414724">
                                            <p:txEl>
                                              <p:pRg st="8" end="8"/>
                                            </p:txEl>
                                          </p:spTgt>
                                        </p:tgtEl>
                                      </p:cBhvr>
                                      <p:from x="100000" y="100000"/>
                                      <p:to x="80000" y="100000"/>
                                    </p:animScale>
                                    <p:anim by="(#ppt_h/3+#ppt_w*0.1)" calcmode="lin" valueType="num">
                                      <p:cBhvr additive="sum">
                                        <p:cTn id="26" dur="200" decel="100000" autoRev="1" fill="hold">
                                          <p:stCondLst>
                                            <p:cond delay="600"/>
                                          </p:stCondLst>
                                        </p:cTn>
                                        <p:tgtEl>
                                          <p:spTgt spid="414724">
                                            <p:txEl>
                                              <p:pRg st="8" end="8"/>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14726"/>
                                        </p:tgtEl>
                                        <p:attrNameLst>
                                          <p:attrName>style.visibility</p:attrName>
                                        </p:attrNameLst>
                                      </p:cBhvr>
                                      <p:to>
                                        <p:strVal val="visible"/>
                                      </p:to>
                                    </p:set>
                                    <p:anim calcmode="lin" valueType="num">
                                      <p:cBhvr>
                                        <p:cTn id="31" dur="1000" fill="hold"/>
                                        <p:tgtEl>
                                          <p:spTgt spid="414726"/>
                                        </p:tgtEl>
                                        <p:attrNameLst>
                                          <p:attrName>ppt_w</p:attrName>
                                        </p:attrNameLst>
                                      </p:cBhvr>
                                      <p:tavLst>
                                        <p:tav tm="0">
                                          <p:val>
                                            <p:fltVal val="0"/>
                                          </p:val>
                                        </p:tav>
                                        <p:tav tm="100000">
                                          <p:val>
                                            <p:strVal val="#ppt_w"/>
                                          </p:val>
                                        </p:tav>
                                      </p:tavLst>
                                    </p:anim>
                                    <p:anim calcmode="lin" valueType="num">
                                      <p:cBhvr>
                                        <p:cTn id="32" dur="1000" fill="hold"/>
                                        <p:tgtEl>
                                          <p:spTgt spid="414726"/>
                                        </p:tgtEl>
                                        <p:attrNameLst>
                                          <p:attrName>ppt_h</p:attrName>
                                        </p:attrNameLst>
                                      </p:cBhvr>
                                      <p:tavLst>
                                        <p:tav tm="0">
                                          <p:val>
                                            <p:fltVal val="0"/>
                                          </p:val>
                                        </p:tav>
                                        <p:tav tm="100000">
                                          <p:val>
                                            <p:strVal val="#ppt_h"/>
                                          </p:val>
                                        </p:tav>
                                      </p:tavLst>
                                    </p:anim>
                                    <p:anim calcmode="lin" valueType="num">
                                      <p:cBhvr>
                                        <p:cTn id="33" dur="1000" fill="hold"/>
                                        <p:tgtEl>
                                          <p:spTgt spid="414726"/>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147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4724">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472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4571A88-B3E3-4F10-9B94-6F62B0EF83D5}" type="slidenum">
              <a:rPr lang="en-US"/>
              <a:pPr>
                <a:defRPr/>
              </a:pPr>
              <a:t>37</a:t>
            </a:fld>
            <a:endParaRPr lang="en-US"/>
          </a:p>
        </p:txBody>
      </p:sp>
      <p:sp>
        <p:nvSpPr>
          <p:cNvPr id="431106"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 name="Subtitle 2"/>
          <p:cNvSpPr>
            <a:spLocks noGrp="1"/>
          </p:cNvSpPr>
          <p:nvPr>
            <p:ph type="subTitle" idx="1"/>
          </p:nvPr>
        </p:nvSpPr>
        <p:spPr>
          <a:xfrm>
            <a:off x="2057400" y="381000"/>
            <a:ext cx="4800600" cy="762000"/>
          </a:xfrm>
        </p:spPr>
        <p:txBody>
          <a:bodyPr rtlCol="0"/>
          <a:lstStyle/>
          <a:p>
            <a:pPr algn="ctr" eaLnBrk="1" fontAlgn="auto" hangingPunct="1">
              <a:spcBef>
                <a:spcPts val="0"/>
              </a:spcBef>
              <a:spcAft>
                <a:spcPts val="0"/>
              </a:spcAft>
              <a:defRPr/>
            </a:pPr>
            <a:r>
              <a:rPr lang="en-US" sz="3600" b="1" dirty="0" smtClean="0">
                <a:latin typeface="+mj-lt"/>
              </a:rPr>
              <a:t>Computer Related</a:t>
            </a:r>
          </a:p>
          <a:p>
            <a:pPr algn="l" eaLnBrk="1" fontAlgn="auto" hangingPunct="1">
              <a:spcBef>
                <a:spcPts val="0"/>
              </a:spcBef>
              <a:spcAft>
                <a:spcPts val="0"/>
              </a:spcAft>
              <a:defRPr/>
            </a:pPr>
            <a:endParaRPr lang="en-US" sz="2000" dirty="0" smtClean="0"/>
          </a:p>
        </p:txBody>
      </p:sp>
      <p:sp>
        <p:nvSpPr>
          <p:cNvPr id="431108"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sp>
        <p:nvSpPr>
          <p:cNvPr id="431109" name="Content Placeholder 2"/>
          <p:cNvSpPr txBox="1">
            <a:spLocks/>
          </p:cNvSpPr>
          <p:nvPr/>
        </p:nvSpPr>
        <p:spPr bwMode="auto">
          <a:xfrm>
            <a:off x="762000" y="1905000"/>
            <a:ext cx="7086600" cy="3657600"/>
          </a:xfrm>
          <a:prstGeom prst="rect">
            <a:avLst/>
          </a:prstGeom>
          <a:noFill/>
          <a:ln w="9525">
            <a:noFill/>
            <a:miter lim="800000"/>
            <a:headEnd/>
            <a:tailEnd/>
          </a:ln>
        </p:spPr>
        <p:txBody>
          <a:bodyPr/>
          <a:lstStyle/>
          <a:p>
            <a:pPr eaLnBrk="0" hangingPunct="0">
              <a:spcBef>
                <a:spcPts val="1500"/>
              </a:spcBef>
            </a:pPr>
            <a:r>
              <a:rPr lang="en-US" sz="2400">
                <a:latin typeface="Arial" charset="0"/>
              </a:rPr>
              <a:t>3189-Computers &lt;$5,001</a:t>
            </a:r>
          </a:p>
          <a:p>
            <a:pPr eaLnBrk="0" hangingPunct="0">
              <a:spcBef>
                <a:spcPts val="1500"/>
              </a:spcBef>
            </a:pPr>
            <a:r>
              <a:rPr lang="en-US" sz="2000">
                <a:latin typeface="Arial" charset="0"/>
              </a:rPr>
              <a:t>includes desktop PCs-CPU only, laptops, tablet computers</a:t>
            </a:r>
          </a:p>
          <a:p>
            <a:pPr eaLnBrk="0" hangingPunct="0">
              <a:spcBef>
                <a:spcPts val="1500"/>
              </a:spcBef>
            </a:pPr>
            <a:r>
              <a:rPr lang="en-US" sz="2400">
                <a:latin typeface="Arial" charset="0"/>
              </a:rPr>
              <a:t>3150-Computer Supplies and Servers &lt;$5,001</a:t>
            </a:r>
            <a:endParaRPr lang="en-US" sz="2000">
              <a:latin typeface="Arial" charset="0"/>
            </a:endParaRPr>
          </a:p>
          <a:p>
            <a:pPr eaLnBrk="0" hangingPunct="0">
              <a:spcBef>
                <a:spcPts val="1500"/>
              </a:spcBef>
            </a:pPr>
            <a:r>
              <a:rPr lang="en-US" sz="2000">
                <a:latin typeface="Arial" charset="0"/>
              </a:rPr>
              <a:t>includes printers, servers, mice, monitors, keyboards, handheld PCs</a:t>
            </a:r>
            <a:endParaRPr lang="en-US" sz="2400">
              <a:latin typeface="Arial" charset="0"/>
            </a:endParaRPr>
          </a:p>
          <a:p>
            <a:pPr eaLnBrk="0" hangingPunct="0">
              <a:spcBef>
                <a:spcPts val="1500"/>
              </a:spcBef>
            </a:pPr>
            <a:r>
              <a:rPr lang="en-US" sz="2400">
                <a:latin typeface="Arial" charset="0"/>
              </a:rPr>
              <a:t>9020-Computer Hardware &gt;$5,000 </a:t>
            </a:r>
          </a:p>
          <a:p>
            <a:pPr eaLnBrk="0" hangingPunct="0">
              <a:spcBef>
                <a:spcPts val="1500"/>
              </a:spcBef>
            </a:pPr>
            <a:r>
              <a:rPr lang="en-US" sz="2000">
                <a:latin typeface="Arial" charset="0"/>
              </a:rPr>
              <a:t>computers that are movable and have life greater than one year</a:t>
            </a:r>
            <a:endParaRPr lang="en-US" sz="2400">
              <a:latin typeface="Arial" charset="0"/>
            </a:endParaRPr>
          </a:p>
          <a:p>
            <a:pPr eaLnBrk="0" hangingPunct="0">
              <a:spcBef>
                <a:spcPts val="1500"/>
              </a:spcBef>
            </a:pPr>
            <a:endParaRPr lang="en-US" sz="2400">
              <a:latin typeface="Times New Roman" pitchFamily="18" charset="0"/>
            </a:endParaRP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09FF01B-0B65-452B-85F8-32F91C39245E}" type="slidenum">
              <a:rPr lang="en-US" sz="1100">
                <a:latin typeface="+mn-lt"/>
                <a:cs typeface="+mn-cs"/>
              </a:rPr>
              <a:pPr algn="r" fontAlgn="auto">
                <a:spcBef>
                  <a:spcPts val="0"/>
                </a:spcBef>
                <a:spcAft>
                  <a:spcPts val="0"/>
                </a:spcAft>
                <a:defRPr/>
              </a:pPr>
              <a:t>37</a:t>
            </a:fld>
            <a:endParaRPr lang="en-US" sz="1100">
              <a:latin typeface="+mn-lt"/>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7632A6E0-7830-4A28-B460-BF2F3FFA54A0}" type="slidenum">
              <a:rPr lang="en-US"/>
              <a:pPr>
                <a:defRPr/>
              </a:pPr>
              <a:t>38</a:t>
            </a:fld>
            <a:endParaRPr lang="en-US"/>
          </a:p>
        </p:txBody>
      </p:sp>
      <p:sp>
        <p:nvSpPr>
          <p:cNvPr id="433154"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 name="Subtitle 2"/>
          <p:cNvSpPr>
            <a:spLocks noGrp="1"/>
          </p:cNvSpPr>
          <p:nvPr>
            <p:ph type="subTitle" idx="1"/>
          </p:nvPr>
        </p:nvSpPr>
        <p:spPr>
          <a:xfrm>
            <a:off x="990600" y="304800"/>
            <a:ext cx="6858000" cy="1143000"/>
          </a:xfrm>
        </p:spPr>
        <p:txBody>
          <a:bodyPr rtlCol="0">
            <a:normAutofit lnSpcReduction="10000"/>
          </a:bodyPr>
          <a:lstStyle/>
          <a:p>
            <a:pPr algn="ctr" eaLnBrk="1" fontAlgn="auto" hangingPunct="1">
              <a:spcBef>
                <a:spcPts val="0"/>
              </a:spcBef>
              <a:spcAft>
                <a:spcPts val="0"/>
              </a:spcAft>
              <a:defRPr/>
            </a:pPr>
            <a:r>
              <a:rPr lang="en-US" sz="3600" b="1" dirty="0" smtClean="0">
                <a:latin typeface="+mj-lt"/>
              </a:rPr>
              <a:t>Furniture/Fixture/Equipment Purchase</a:t>
            </a:r>
            <a:endParaRPr lang="en-US" sz="2000" dirty="0" smtClean="0"/>
          </a:p>
        </p:txBody>
      </p:sp>
      <p:sp>
        <p:nvSpPr>
          <p:cNvPr id="433156" name="Subtitle 2"/>
          <p:cNvSpPr txBox="1">
            <a:spLocks/>
          </p:cNvSpPr>
          <p:nvPr/>
        </p:nvSpPr>
        <p:spPr bwMode="auto">
          <a:xfrm>
            <a:off x="2362200" y="1447800"/>
            <a:ext cx="4800600" cy="2286000"/>
          </a:xfrm>
          <a:prstGeom prst="rect">
            <a:avLst/>
          </a:prstGeom>
          <a:noFill/>
          <a:ln w="9525">
            <a:noFill/>
            <a:miter lim="800000"/>
            <a:headEnd/>
            <a:tailEnd/>
          </a:ln>
        </p:spPr>
        <p:txBody>
          <a:bodyPr/>
          <a:lstStyle/>
          <a:p>
            <a:pPr>
              <a:buFont typeface="Wingdings" pitchFamily="2" charset="2"/>
              <a:buNone/>
            </a:pPr>
            <a:endParaRPr lang="en-US" sz="2000"/>
          </a:p>
        </p:txBody>
      </p:sp>
      <p:sp>
        <p:nvSpPr>
          <p:cNvPr id="433157" name="Content Placeholder 2"/>
          <p:cNvSpPr txBox="1">
            <a:spLocks/>
          </p:cNvSpPr>
          <p:nvPr/>
        </p:nvSpPr>
        <p:spPr bwMode="auto">
          <a:xfrm>
            <a:off x="1219200" y="2209800"/>
            <a:ext cx="6553200" cy="3581400"/>
          </a:xfrm>
          <a:prstGeom prst="rect">
            <a:avLst/>
          </a:prstGeom>
          <a:noFill/>
          <a:ln w="9525">
            <a:noFill/>
            <a:miter lim="800000"/>
            <a:headEnd/>
            <a:tailEnd/>
          </a:ln>
        </p:spPr>
        <p:txBody>
          <a:bodyPr/>
          <a:lstStyle/>
          <a:p>
            <a:pPr eaLnBrk="0" hangingPunct="0">
              <a:spcBef>
                <a:spcPts val="1500"/>
              </a:spcBef>
            </a:pPr>
            <a:r>
              <a:rPr lang="en-US" sz="2400" b="1">
                <a:latin typeface="Arial" charset="0"/>
              </a:rPr>
              <a:t>Furniture/Fixture/Equipment</a:t>
            </a:r>
            <a:r>
              <a:rPr lang="en-US" sz="2400" b="1">
                <a:solidFill>
                  <a:srgbClr val="FF0000"/>
                </a:solidFill>
                <a:latin typeface="Arial" charset="0"/>
              </a:rPr>
              <a:t> </a:t>
            </a:r>
            <a:r>
              <a:rPr lang="en-US" sz="2400" b="1">
                <a:latin typeface="Arial" charset="0"/>
              </a:rPr>
              <a:t>Accounts</a:t>
            </a:r>
            <a:endParaRPr lang="en-US" sz="2400">
              <a:latin typeface="Arial" charset="0"/>
            </a:endParaRPr>
          </a:p>
          <a:p>
            <a:pPr eaLnBrk="0" hangingPunct="0">
              <a:spcBef>
                <a:spcPts val="1500"/>
              </a:spcBef>
            </a:pPr>
            <a:r>
              <a:rPr lang="en-US" sz="2400">
                <a:latin typeface="Arial" charset="0"/>
              </a:rPr>
              <a:t>3180-Non Capital Equipment &lt;$5,001</a:t>
            </a:r>
          </a:p>
          <a:p>
            <a:r>
              <a:rPr lang="en-US" sz="2400">
                <a:latin typeface="Arial" charset="0"/>
              </a:rPr>
              <a:t>3185-C&amp;G Non Capital Equip $1,000-$5,000</a:t>
            </a:r>
          </a:p>
          <a:p>
            <a:r>
              <a:rPr lang="en-US" sz="2400">
                <a:latin typeface="Arial" charset="0"/>
              </a:rPr>
              <a:t>9000-Equipment/Furniture &gt;$5,000</a:t>
            </a:r>
          </a:p>
          <a:p>
            <a:r>
              <a:rPr lang="en-US" sz="2400">
                <a:latin typeface="Arial" charset="0"/>
              </a:rPr>
              <a:t>9040-Equipment Non UNM Titled</a:t>
            </a:r>
          </a:p>
          <a:p>
            <a:r>
              <a:rPr lang="en-US" sz="2400">
                <a:latin typeface="Arial" charset="0"/>
              </a:rPr>
              <a:t>9060-Equipment Fabricated</a:t>
            </a:r>
          </a:p>
          <a:p>
            <a:r>
              <a:rPr lang="en-US" sz="2400">
                <a:latin typeface="Arial" charset="0"/>
              </a:rPr>
              <a:t>9300-Fixed Equipment </a:t>
            </a:r>
          </a:p>
          <a:p>
            <a:endParaRPr lang="en-US" sz="2400">
              <a:latin typeface="Arial" charset="0"/>
            </a:endParaRP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11FFFDD-65F5-4EF5-8ED0-B1CE7A9780CB}" type="slidenum">
              <a:rPr lang="en-US" sz="1100">
                <a:latin typeface="+mn-lt"/>
                <a:cs typeface="+mn-cs"/>
              </a:rPr>
              <a:pPr algn="r" fontAlgn="auto">
                <a:spcBef>
                  <a:spcPts val="0"/>
                </a:spcBef>
                <a:spcAft>
                  <a:spcPts val="0"/>
                </a:spcAft>
                <a:defRPr/>
              </a:pPr>
              <a:t>38</a:t>
            </a:fld>
            <a:endParaRPr lang="en-US" sz="1100">
              <a:latin typeface="+mn-lt"/>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52B8E6E-5023-472B-AA9C-591BE400F00E}" type="slidenum">
              <a:rPr lang="en-US"/>
              <a:pPr>
                <a:defRPr/>
              </a:pPr>
              <a:t>39</a:t>
            </a:fld>
            <a:endParaRPr lang="en-US"/>
          </a:p>
        </p:txBody>
      </p:sp>
      <p:sp>
        <p:nvSpPr>
          <p:cNvPr id="435202"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 name="Subtitle 2"/>
          <p:cNvSpPr>
            <a:spLocks noGrp="1"/>
          </p:cNvSpPr>
          <p:nvPr>
            <p:ph type="subTitle" idx="1"/>
          </p:nvPr>
        </p:nvSpPr>
        <p:spPr>
          <a:xfrm>
            <a:off x="990600" y="228600"/>
            <a:ext cx="6858000" cy="685800"/>
          </a:xfrm>
        </p:spPr>
        <p:txBody>
          <a:bodyPr rtlCol="0"/>
          <a:lstStyle/>
          <a:p>
            <a:pPr algn="ctr" eaLnBrk="1" fontAlgn="auto" hangingPunct="1">
              <a:spcBef>
                <a:spcPts val="0"/>
              </a:spcBef>
              <a:spcAft>
                <a:spcPts val="0"/>
              </a:spcAft>
              <a:defRPr/>
            </a:pPr>
            <a:r>
              <a:rPr lang="en-US" sz="3600" b="1" dirty="0" smtClean="0">
                <a:latin typeface="+mj-lt"/>
              </a:rPr>
              <a:t>Other Coding Issues</a:t>
            </a:r>
          </a:p>
        </p:txBody>
      </p:sp>
      <p:sp>
        <p:nvSpPr>
          <p:cNvPr id="433156" name="Subtitle 2"/>
          <p:cNvSpPr txBox="1">
            <a:spLocks/>
          </p:cNvSpPr>
          <p:nvPr/>
        </p:nvSpPr>
        <p:spPr bwMode="auto">
          <a:xfrm>
            <a:off x="914400" y="1219200"/>
            <a:ext cx="7696200" cy="4953000"/>
          </a:xfrm>
          <a:prstGeom prst="rect">
            <a:avLst/>
          </a:prstGeom>
          <a:noFill/>
          <a:ln w="9525">
            <a:noFill/>
            <a:miter lim="800000"/>
            <a:headEnd/>
            <a:tailEnd/>
          </a:ln>
        </p:spPr>
        <p:txBody>
          <a:bodyPr/>
          <a:lstStyle/>
          <a:p>
            <a:pPr>
              <a:buFont typeface="Wingdings" pitchFamily="2" charset="2"/>
              <a:buNone/>
            </a:pPr>
            <a:r>
              <a:rPr lang="en-US" sz="2400" b="1">
                <a:latin typeface="Arial" charset="0"/>
              </a:rPr>
              <a:t>Local conferences:</a:t>
            </a:r>
          </a:p>
          <a:p>
            <a:pPr>
              <a:buFont typeface="Wingdings" pitchFamily="2" charset="2"/>
              <a:buNone/>
            </a:pPr>
            <a:endParaRPr lang="en-US" sz="2400" b="1">
              <a:latin typeface="Arial" charset="0"/>
            </a:endParaRPr>
          </a:p>
          <a:p>
            <a:pPr>
              <a:buFont typeface="Arial" charset="0"/>
              <a:buChar char="•"/>
            </a:pPr>
            <a:r>
              <a:rPr lang="en-US" sz="2400">
                <a:latin typeface="Arial" charset="0"/>
              </a:rPr>
              <a:t>  Best practice is to accurately record expenditures in</a:t>
            </a:r>
          </a:p>
          <a:p>
            <a:pPr>
              <a:buFont typeface="Arial" charset="0"/>
              <a:buNone/>
            </a:pPr>
            <a:r>
              <a:rPr lang="en-US" sz="2400">
                <a:latin typeface="Arial" charset="0"/>
              </a:rPr>
              <a:t>   the appropriate account codes</a:t>
            </a:r>
          </a:p>
          <a:p>
            <a:pPr>
              <a:buFont typeface="Arial" charset="0"/>
              <a:buChar char="•"/>
            </a:pPr>
            <a:r>
              <a:rPr lang="en-US" sz="2400">
                <a:latin typeface="Arial" charset="0"/>
              </a:rPr>
              <a:t>  The common practice has been to “lump” the</a:t>
            </a:r>
          </a:p>
          <a:p>
            <a:pPr>
              <a:buFont typeface="Arial" charset="0"/>
              <a:buNone/>
            </a:pPr>
            <a:r>
              <a:rPr lang="en-US" sz="2400">
                <a:latin typeface="Arial" charset="0"/>
              </a:rPr>
              <a:t>    expenses into one account code</a:t>
            </a:r>
          </a:p>
          <a:p>
            <a:pPr>
              <a:buFont typeface="Arial" charset="0"/>
              <a:buChar char="•"/>
            </a:pPr>
            <a:r>
              <a:rPr lang="en-US" sz="2400">
                <a:latin typeface="Arial" charset="0"/>
              </a:rPr>
              <a:t>  Frequently used accounts:</a:t>
            </a:r>
          </a:p>
          <a:p>
            <a:pPr lvl="1">
              <a:buFont typeface="Arial" charset="0"/>
              <a:buNone/>
            </a:pPr>
            <a:r>
              <a:rPr lang="en-US" sz="2400">
                <a:latin typeface="Arial" charset="0"/>
              </a:rPr>
              <a:t>31A0-Business Food-Local</a:t>
            </a:r>
          </a:p>
          <a:p>
            <a:pPr lvl="1">
              <a:buFont typeface="Arial" charset="0"/>
              <a:buNone/>
            </a:pPr>
            <a:r>
              <a:rPr lang="en-US" sz="2400">
                <a:latin typeface="Arial" charset="0"/>
              </a:rPr>
              <a:t>31B0-Food F&amp;A Excludable</a:t>
            </a:r>
          </a:p>
          <a:p>
            <a:pPr lvl="1">
              <a:buFont typeface="Arial" charset="0"/>
              <a:buNone/>
            </a:pPr>
            <a:r>
              <a:rPr lang="en-US" sz="2400">
                <a:latin typeface="Arial" charset="0"/>
              </a:rPr>
              <a:t>3850-Foreign Visitor to UNM Travel</a:t>
            </a:r>
          </a:p>
          <a:p>
            <a:pPr lvl="1">
              <a:buFont typeface="Arial" charset="0"/>
              <a:buNone/>
            </a:pPr>
            <a:r>
              <a:rPr lang="en-US" sz="2400">
                <a:latin typeface="Arial" charset="0"/>
              </a:rPr>
              <a:t>39Z1-Travel Non UNM Employee-Non Foreign</a:t>
            </a:r>
          </a:p>
          <a:p>
            <a:pPr lvl="1">
              <a:buFont typeface="Arial" charset="0"/>
              <a:buNone/>
            </a:pPr>
            <a:r>
              <a:rPr lang="en-US" sz="2400">
                <a:latin typeface="Arial" charset="0"/>
              </a:rPr>
              <a:t>7060-Facility Rent Expense</a:t>
            </a:r>
          </a:p>
          <a:p>
            <a:pPr lvl="1">
              <a:buFont typeface="Arial" charset="0"/>
              <a:buNone/>
            </a:pPr>
            <a:r>
              <a:rPr lang="en-US" sz="2400">
                <a:latin typeface="Arial" charset="0"/>
              </a:rPr>
              <a:t>70F0-Equipment Rent Expense</a:t>
            </a:r>
            <a:endParaRPr lang="en-US" sz="2400" b="1">
              <a:latin typeface="Arial" charset="0"/>
            </a:endParaRP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236445C9-2716-4D2D-9B77-A8A6C0FB2884}" type="slidenum">
              <a:rPr lang="en-US" sz="1100">
                <a:latin typeface="+mn-lt"/>
                <a:cs typeface="+mn-cs"/>
              </a:rPr>
              <a:pPr algn="r" fontAlgn="auto">
                <a:spcBef>
                  <a:spcPts val="0"/>
                </a:spcBef>
                <a:spcAft>
                  <a:spcPts val="0"/>
                </a:spcAft>
                <a:defRPr/>
              </a:pPr>
              <a:t>39</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31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5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315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315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315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315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3156">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3156">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33156">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3156">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315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5897887-EFF3-43BF-B8D4-70C4D1ABBFB4}" type="slidenum">
              <a:rPr lang="en-US"/>
              <a:pPr>
                <a:defRPr/>
              </a:pPr>
              <a:t>4</a:t>
            </a:fld>
            <a:endParaRPr lang="en-US"/>
          </a:p>
        </p:txBody>
      </p:sp>
      <p:sp>
        <p:nvSpPr>
          <p:cNvPr id="26626" name="Rectangle 63"/>
          <p:cNvSpPr>
            <a:spLocks noChangeArrowheads="1"/>
          </p:cNvSpPr>
          <p:nvPr/>
        </p:nvSpPr>
        <p:spPr bwMode="auto">
          <a:xfrm>
            <a:off x="1981200" y="990600"/>
            <a:ext cx="5029200" cy="838200"/>
          </a:xfrm>
          <a:prstGeom prst="rect">
            <a:avLst/>
          </a:prstGeom>
          <a:solidFill>
            <a:srgbClr val="CCFFFF"/>
          </a:solidFill>
          <a:ln w="38100" cmpd="dbl" algn="ctr">
            <a:solidFill>
              <a:srgbClr val="000000"/>
            </a:solidFill>
            <a:miter lim="800000"/>
            <a:headEnd/>
            <a:tailEnd/>
          </a:ln>
        </p:spPr>
        <p:txBody>
          <a:bodyPr/>
          <a:lstStyle/>
          <a:p>
            <a:pPr algn="ctr"/>
            <a:r>
              <a:rPr lang="en-US" sz="1600" b="1">
                <a:latin typeface="Arial" charset="0"/>
              </a:rPr>
              <a:t>When it comes to choosing account codes, </a:t>
            </a:r>
          </a:p>
          <a:p>
            <a:pPr algn="ctr"/>
            <a:r>
              <a:rPr lang="en-US" sz="1600" b="1">
                <a:latin typeface="Arial" charset="0"/>
              </a:rPr>
              <a:t>we do not want you</a:t>
            </a:r>
          </a:p>
          <a:p>
            <a:pPr algn="ctr"/>
            <a:r>
              <a:rPr lang="en-US" sz="1600" b="1">
                <a:latin typeface="Arial" charset="0"/>
              </a:rPr>
              <a:t>to feel you are doing this.</a:t>
            </a:r>
          </a:p>
        </p:txBody>
      </p:sp>
      <p:pic>
        <p:nvPicPr>
          <p:cNvPr id="28673" name="Picture 15"/>
          <p:cNvPicPr>
            <a:picLocks noChangeAspect="1" noChangeArrowheads="1"/>
          </p:cNvPicPr>
          <p:nvPr/>
        </p:nvPicPr>
        <p:blipFill>
          <a:blip r:embed="rId2"/>
          <a:srcRect/>
          <a:stretch>
            <a:fillRect/>
          </a:stretch>
        </p:blipFill>
        <p:spPr bwMode="auto">
          <a:xfrm>
            <a:off x="2819400" y="3048000"/>
            <a:ext cx="3429000" cy="31591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0" fill="hold"/>
                                        <p:tgtEl>
                                          <p:spTgt spid="28673"/>
                                        </p:tgtEl>
                                        <p:attrNameLst>
                                          <p:attrName>ppt_w</p:attrName>
                                        </p:attrNameLst>
                                      </p:cBhvr>
                                      <p:tavLst>
                                        <p:tav tm="0" fmla="#ppt_w*sin(2.5*pi*$)">
                                          <p:val>
                                            <p:fltVal val="0"/>
                                          </p:val>
                                        </p:tav>
                                        <p:tav tm="100000">
                                          <p:val>
                                            <p:fltVal val="1"/>
                                          </p:val>
                                        </p:tav>
                                      </p:tavLst>
                                    </p:anim>
                                    <p:anim calcmode="lin" valueType="num">
                                      <p:cBhvr>
                                        <p:cTn id="8" dur="5000" fill="hold"/>
                                        <p:tgtEl>
                                          <p:spTgt spid="286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CF1F636-6B4D-4D44-8874-1F6D4532EF6A}" type="slidenum">
              <a:rPr lang="en-US"/>
              <a:pPr>
                <a:defRPr/>
              </a:pPr>
              <a:t>40</a:t>
            </a:fld>
            <a:endParaRPr lang="en-US"/>
          </a:p>
        </p:txBody>
      </p:sp>
      <p:sp>
        <p:nvSpPr>
          <p:cNvPr id="437250"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 name="Subtitle 2"/>
          <p:cNvSpPr>
            <a:spLocks noGrp="1"/>
          </p:cNvSpPr>
          <p:nvPr>
            <p:ph type="subTitle" idx="1"/>
          </p:nvPr>
        </p:nvSpPr>
        <p:spPr>
          <a:xfrm>
            <a:off x="990600" y="304800"/>
            <a:ext cx="6858000" cy="685800"/>
          </a:xfrm>
        </p:spPr>
        <p:txBody>
          <a:bodyPr rtlCol="0"/>
          <a:lstStyle/>
          <a:p>
            <a:pPr algn="ctr" eaLnBrk="1" fontAlgn="auto" hangingPunct="1">
              <a:spcBef>
                <a:spcPts val="0"/>
              </a:spcBef>
              <a:spcAft>
                <a:spcPts val="0"/>
              </a:spcAft>
              <a:defRPr/>
            </a:pPr>
            <a:r>
              <a:rPr lang="en-US" sz="3600" b="1" dirty="0" smtClean="0">
                <a:latin typeface="+mj-lt"/>
              </a:rPr>
              <a:t>Other Coding Issues</a:t>
            </a:r>
          </a:p>
        </p:txBody>
      </p:sp>
      <p:sp>
        <p:nvSpPr>
          <p:cNvPr id="435204" name="Subtitle 2"/>
          <p:cNvSpPr txBox="1">
            <a:spLocks/>
          </p:cNvSpPr>
          <p:nvPr/>
        </p:nvSpPr>
        <p:spPr bwMode="auto">
          <a:xfrm>
            <a:off x="914400" y="1600200"/>
            <a:ext cx="7696200" cy="4038600"/>
          </a:xfrm>
          <a:prstGeom prst="rect">
            <a:avLst/>
          </a:prstGeom>
          <a:noFill/>
          <a:ln w="9525">
            <a:noFill/>
            <a:miter lim="800000"/>
            <a:headEnd/>
            <a:tailEnd/>
          </a:ln>
        </p:spPr>
        <p:txBody>
          <a:bodyPr/>
          <a:lstStyle/>
          <a:p>
            <a:pPr>
              <a:buFont typeface="Wingdings" pitchFamily="2" charset="2"/>
              <a:buNone/>
            </a:pPr>
            <a:r>
              <a:rPr lang="en-US" sz="2400" b="1">
                <a:latin typeface="Arial" charset="0"/>
              </a:rPr>
              <a:t>Software</a:t>
            </a:r>
          </a:p>
          <a:p>
            <a:pPr>
              <a:buFont typeface="Arial" charset="0"/>
              <a:buChar char="•"/>
            </a:pPr>
            <a:r>
              <a:rPr lang="en-US" sz="2400">
                <a:latin typeface="Arial" charset="0"/>
              </a:rPr>
              <a:t>  All software expenses belong in 3140</a:t>
            </a:r>
          </a:p>
          <a:p>
            <a:pPr>
              <a:buFont typeface="Arial" charset="0"/>
              <a:buChar char="•"/>
            </a:pPr>
            <a:endParaRPr lang="en-US" sz="2400" b="1">
              <a:latin typeface="Arial" charset="0"/>
            </a:endParaRPr>
          </a:p>
          <a:p>
            <a:pPr>
              <a:buFont typeface="Arial" charset="0"/>
              <a:buChar char="•"/>
            </a:pPr>
            <a:r>
              <a:rPr lang="en-US" sz="2400">
                <a:latin typeface="Arial" charset="0"/>
              </a:rPr>
              <a:t>  Some expenses seem like software, but are not.</a:t>
            </a:r>
          </a:p>
          <a:p>
            <a:pPr>
              <a:buFont typeface="Arial" charset="0"/>
              <a:buNone/>
            </a:pPr>
            <a:r>
              <a:rPr lang="en-US" sz="2400">
                <a:latin typeface="Arial" charset="0"/>
              </a:rPr>
              <a:t>    For example:</a:t>
            </a:r>
          </a:p>
          <a:p>
            <a:pPr>
              <a:buFont typeface="Arial" charset="0"/>
              <a:buNone/>
            </a:pPr>
            <a:endParaRPr lang="en-US" sz="2400">
              <a:latin typeface="Arial" charset="0"/>
            </a:endParaRPr>
          </a:p>
          <a:p>
            <a:pPr lvl="1">
              <a:buFont typeface="Arial" charset="0"/>
              <a:buChar char="•"/>
            </a:pPr>
            <a:r>
              <a:rPr lang="en-US" sz="2400">
                <a:latin typeface="Arial" charset="0"/>
              </a:rPr>
              <a:t>6310-Internet Fees Gen</a:t>
            </a:r>
          </a:p>
          <a:p>
            <a:pPr lvl="2">
              <a:buFont typeface="Arial" charset="0"/>
              <a:buChar char="•"/>
            </a:pPr>
            <a:r>
              <a:rPr lang="en-US" sz="2000">
                <a:latin typeface="Arial" charset="0"/>
              </a:rPr>
              <a:t>Services accessed online, including computer programs that are rented or leased</a:t>
            </a:r>
          </a:p>
          <a:p>
            <a:pPr lvl="2"/>
            <a:endParaRPr lang="en-US" sz="2400">
              <a:latin typeface="Arial" charset="0"/>
            </a:endParaRP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1862255-B01A-4D38-A493-14AABFA3FC08}" type="slidenum">
              <a:rPr lang="en-US" sz="1100">
                <a:latin typeface="+mn-lt"/>
                <a:cs typeface="+mn-cs"/>
              </a:rPr>
              <a:pPr algn="r" fontAlgn="auto">
                <a:spcBef>
                  <a:spcPts val="0"/>
                </a:spcBef>
                <a:spcAft>
                  <a:spcPts val="0"/>
                </a:spcAft>
                <a:defRPr/>
              </a:pPr>
              <a:t>40</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520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520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520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520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520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CA805CA-7351-4282-BB83-21F5BA902C4C}" type="slidenum">
              <a:rPr lang="en-US"/>
              <a:pPr>
                <a:defRPr/>
              </a:pPr>
              <a:t>41</a:t>
            </a:fld>
            <a:endParaRPr lang="en-US"/>
          </a:p>
        </p:txBody>
      </p:sp>
      <p:sp>
        <p:nvSpPr>
          <p:cNvPr id="439298"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 name="Subtitle 2"/>
          <p:cNvSpPr>
            <a:spLocks noGrp="1"/>
          </p:cNvSpPr>
          <p:nvPr>
            <p:ph type="subTitle" idx="4294967295"/>
          </p:nvPr>
        </p:nvSpPr>
        <p:spPr>
          <a:xfrm>
            <a:off x="990600" y="304800"/>
            <a:ext cx="6858000" cy="685800"/>
          </a:xfrm>
        </p:spPr>
        <p:txBody>
          <a:bodyPr rtlCol="0">
            <a:normAutofit/>
          </a:bodyPr>
          <a:lstStyle/>
          <a:p>
            <a:pPr marL="0" indent="0" algn="ctr" eaLnBrk="1" fontAlgn="auto" hangingPunct="1">
              <a:spcBef>
                <a:spcPts val="0"/>
              </a:spcBef>
              <a:spcAft>
                <a:spcPts val="0"/>
              </a:spcAft>
              <a:buFont typeface="Wingdings" pitchFamily="2" charset="2"/>
              <a:buNone/>
              <a:defRPr/>
            </a:pPr>
            <a:r>
              <a:rPr lang="en-US" sz="3600" b="1" dirty="0" smtClean="0">
                <a:latin typeface="+mj-lt"/>
              </a:rPr>
              <a:t>Other Coding Issues</a:t>
            </a:r>
          </a:p>
        </p:txBody>
      </p:sp>
      <p:sp>
        <p:nvSpPr>
          <p:cNvPr id="439300" name="Subtitle 2"/>
          <p:cNvSpPr txBox="1">
            <a:spLocks/>
          </p:cNvSpPr>
          <p:nvPr/>
        </p:nvSpPr>
        <p:spPr bwMode="auto">
          <a:xfrm>
            <a:off x="914400" y="1600200"/>
            <a:ext cx="7696200" cy="4038600"/>
          </a:xfrm>
          <a:prstGeom prst="rect">
            <a:avLst/>
          </a:prstGeom>
          <a:noFill/>
          <a:ln w="9525">
            <a:noFill/>
            <a:miter lim="800000"/>
            <a:headEnd/>
            <a:tailEnd/>
          </a:ln>
        </p:spPr>
        <p:txBody>
          <a:bodyPr/>
          <a:lstStyle/>
          <a:p>
            <a:pPr>
              <a:buFont typeface="Wingdings" pitchFamily="2" charset="2"/>
              <a:buNone/>
            </a:pPr>
            <a:r>
              <a:rPr lang="en-US" sz="2400" b="1">
                <a:latin typeface="Arial" charset="0"/>
              </a:rPr>
              <a:t>Capital Purchases</a:t>
            </a:r>
          </a:p>
          <a:p>
            <a:pPr>
              <a:buFont typeface="Wingdings" pitchFamily="2" charset="2"/>
              <a:buNone/>
            </a:pPr>
            <a:endParaRPr lang="en-US" sz="2400" b="1">
              <a:latin typeface="Arial" charset="0"/>
            </a:endParaRPr>
          </a:p>
          <a:p>
            <a:pPr>
              <a:buFont typeface="Arial" charset="0"/>
              <a:buChar char="•"/>
            </a:pPr>
            <a:r>
              <a:rPr lang="en-US" sz="2400">
                <a:latin typeface="Arial" charset="0"/>
              </a:rPr>
              <a:t>  9000 or 9020 – code any amount for an extended</a:t>
            </a:r>
          </a:p>
          <a:p>
            <a:pPr>
              <a:buFont typeface="Arial" charset="0"/>
              <a:buNone/>
            </a:pPr>
            <a:r>
              <a:rPr lang="en-US" sz="2400">
                <a:latin typeface="Arial" charset="0"/>
              </a:rPr>
              <a:t>   warranty </a:t>
            </a:r>
            <a:r>
              <a:rPr lang="en-US" sz="2400" u="sng">
                <a:latin typeface="Arial" charset="0"/>
              </a:rPr>
              <a:t>separately</a:t>
            </a:r>
            <a:r>
              <a:rPr lang="en-US" sz="2400">
                <a:latin typeface="Arial" charset="0"/>
              </a:rPr>
              <a:t> to 70C1</a:t>
            </a:r>
          </a:p>
          <a:p>
            <a:pPr>
              <a:buFont typeface="Arial" charset="0"/>
              <a:buNone/>
            </a:pPr>
            <a:endParaRPr lang="en-US" sz="2400">
              <a:latin typeface="Arial" charset="0"/>
            </a:endParaRPr>
          </a:p>
          <a:p>
            <a:pPr>
              <a:buFont typeface="Arial" charset="0"/>
              <a:buChar char="•"/>
            </a:pPr>
            <a:r>
              <a:rPr lang="en-US" sz="2400">
                <a:latin typeface="Arial" charset="0"/>
              </a:rPr>
              <a:t>  Extended warranties cannot be part of the capitalized</a:t>
            </a:r>
          </a:p>
          <a:p>
            <a:pPr>
              <a:buFont typeface="Arial" charset="0"/>
              <a:buNone/>
            </a:pPr>
            <a:r>
              <a:rPr lang="en-US" sz="2400">
                <a:latin typeface="Arial" charset="0"/>
              </a:rPr>
              <a:t>   cost</a:t>
            </a:r>
          </a:p>
          <a:p>
            <a:pPr>
              <a:buFont typeface="Arial" charset="0"/>
              <a:buNone/>
            </a:pPr>
            <a:endParaRPr lang="en-US" sz="2400" b="1">
              <a:latin typeface="Arial" charset="0"/>
            </a:endParaRP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4F4B9544-BC10-4A8C-9D89-541601DB6485}" type="slidenum">
              <a:rPr lang="en-US" sz="1100">
                <a:latin typeface="+mn-lt"/>
                <a:cs typeface="+mn-cs"/>
              </a:rPr>
              <a:pPr algn="r" fontAlgn="auto">
                <a:spcBef>
                  <a:spcPts val="0"/>
                </a:spcBef>
                <a:spcAft>
                  <a:spcPts val="0"/>
                </a:spcAft>
                <a:defRPr/>
              </a:pPr>
              <a:t>41</a:t>
            </a:fld>
            <a:endParaRPr lang="en-US" sz="1100">
              <a:latin typeface="+mn-lt"/>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0F28C53-7CC9-441B-BED9-887500446D49}" type="slidenum">
              <a:rPr lang="en-US" sz="1100">
                <a:latin typeface="+mn-lt"/>
                <a:cs typeface="+mn-cs"/>
              </a:rPr>
              <a:pPr algn="r" fontAlgn="auto">
                <a:spcBef>
                  <a:spcPts val="0"/>
                </a:spcBef>
                <a:spcAft>
                  <a:spcPts val="0"/>
                </a:spcAft>
                <a:defRPr/>
              </a:pPr>
              <a:t>42</a:t>
            </a:fld>
            <a:endParaRPr lang="en-US" sz="1100">
              <a:latin typeface="+mn-lt"/>
              <a:cs typeface="+mn-cs"/>
            </a:endParaRPr>
          </a:p>
        </p:txBody>
      </p:sp>
      <p:sp>
        <p:nvSpPr>
          <p:cNvPr id="441346"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41347" name="Subtitle 2"/>
          <p:cNvSpPr>
            <a:spLocks noGrp="1"/>
          </p:cNvSpPr>
          <p:nvPr>
            <p:ph type="subTitle" idx="4294967295"/>
          </p:nvPr>
        </p:nvSpPr>
        <p:spPr>
          <a:xfrm>
            <a:off x="990600" y="304800"/>
            <a:ext cx="6858000" cy="685800"/>
          </a:xfrm>
        </p:spPr>
        <p:txBody>
          <a:bodyPr/>
          <a:lstStyle/>
          <a:p>
            <a:pPr marL="0" indent="0" algn="ctr" eaLnBrk="1" hangingPunct="1">
              <a:spcBef>
                <a:spcPct val="0"/>
              </a:spcBef>
              <a:buFont typeface="Wingdings" pitchFamily="2" charset="2"/>
              <a:buNone/>
            </a:pPr>
            <a:r>
              <a:rPr lang="en-US" sz="3600" b="1" smtClean="0">
                <a:latin typeface="Arial" charset="0"/>
              </a:rPr>
              <a:t>All Other Expenses</a:t>
            </a:r>
          </a:p>
        </p:txBody>
      </p:sp>
      <p:sp>
        <p:nvSpPr>
          <p:cNvPr id="441348" name="Subtitle 2"/>
          <p:cNvSpPr txBox="1">
            <a:spLocks/>
          </p:cNvSpPr>
          <p:nvPr/>
        </p:nvSpPr>
        <p:spPr bwMode="auto">
          <a:xfrm>
            <a:off x="914400" y="1600200"/>
            <a:ext cx="7696200" cy="4038600"/>
          </a:xfrm>
          <a:prstGeom prst="rect">
            <a:avLst/>
          </a:prstGeom>
          <a:noFill/>
          <a:ln w="9525">
            <a:noFill/>
            <a:miter lim="800000"/>
            <a:headEnd/>
            <a:tailEnd/>
          </a:ln>
        </p:spPr>
        <p:txBody>
          <a:bodyPr/>
          <a:lstStyle/>
          <a:p>
            <a:pPr>
              <a:buFont typeface="Wingdings" pitchFamily="2" charset="2"/>
              <a:buNone/>
            </a:pPr>
            <a:endParaRPr lang="en-US" sz="2400">
              <a:latin typeface="Arial" charset="0"/>
            </a:endParaRPr>
          </a:p>
          <a:p>
            <a:r>
              <a:rPr lang="en-US" sz="2400">
                <a:latin typeface="Arial" charset="0"/>
              </a:rPr>
              <a:t>Code appropriately according to Account Code Definitions found at </a:t>
            </a:r>
          </a:p>
          <a:p>
            <a:endParaRPr lang="en-US" sz="2400">
              <a:latin typeface="Arial" charset="0"/>
            </a:endParaRPr>
          </a:p>
          <a:p>
            <a:r>
              <a:rPr lang="en-US" sz="2400" i="1">
                <a:latin typeface="Arial" charset="0"/>
              </a:rPr>
              <a:t>http://www.unm.edu/~gacctng/forms.html</a:t>
            </a: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1FD70AD-6FD7-411E-9A7F-B06A02AAC3F5}" type="slidenum">
              <a:rPr lang="en-US" sz="1100">
                <a:latin typeface="+mn-lt"/>
                <a:cs typeface="+mn-cs"/>
              </a:rPr>
              <a:pPr algn="r" fontAlgn="auto">
                <a:spcBef>
                  <a:spcPts val="0"/>
                </a:spcBef>
                <a:spcAft>
                  <a:spcPts val="0"/>
                </a:spcAft>
                <a:defRPr/>
              </a:pPr>
              <a:t>42</a:t>
            </a:fld>
            <a:endParaRPr lang="en-US" sz="1100">
              <a:latin typeface="+mn-lt"/>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851A00A-1756-4FB0-9D3F-CC283E34C0D0}" type="slidenum">
              <a:rPr lang="en-US" sz="1100">
                <a:latin typeface="+mn-lt"/>
                <a:cs typeface="+mn-cs"/>
              </a:rPr>
              <a:pPr algn="r" fontAlgn="auto">
                <a:spcBef>
                  <a:spcPts val="0"/>
                </a:spcBef>
                <a:spcAft>
                  <a:spcPts val="0"/>
                </a:spcAft>
                <a:defRPr/>
              </a:pPr>
              <a:t>43</a:t>
            </a:fld>
            <a:endParaRPr lang="en-US" sz="1100">
              <a:latin typeface="+mn-lt"/>
              <a:cs typeface="+mn-cs"/>
            </a:endParaRPr>
          </a:p>
        </p:txBody>
      </p:sp>
      <p:sp>
        <p:nvSpPr>
          <p:cNvPr id="443394"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43395" name="Subtitle 2"/>
          <p:cNvSpPr>
            <a:spLocks noGrp="1"/>
          </p:cNvSpPr>
          <p:nvPr>
            <p:ph type="subTitle" idx="4294967295"/>
          </p:nvPr>
        </p:nvSpPr>
        <p:spPr>
          <a:xfrm>
            <a:off x="990600" y="304800"/>
            <a:ext cx="6858000" cy="685800"/>
          </a:xfrm>
        </p:spPr>
        <p:txBody>
          <a:bodyPr/>
          <a:lstStyle/>
          <a:p>
            <a:pPr marL="0" indent="0" algn="ctr" eaLnBrk="1" hangingPunct="1">
              <a:spcBef>
                <a:spcPct val="0"/>
              </a:spcBef>
              <a:buFont typeface="Wingdings" pitchFamily="2" charset="2"/>
              <a:buNone/>
            </a:pPr>
            <a:r>
              <a:rPr lang="en-US" sz="3200" b="1" smtClean="0">
                <a:latin typeface="Arial" charset="0"/>
              </a:rPr>
              <a:t>Need help on an account code?</a:t>
            </a:r>
          </a:p>
        </p:txBody>
      </p:sp>
      <p:sp>
        <p:nvSpPr>
          <p:cNvPr id="443396" name="Subtitle 2"/>
          <p:cNvSpPr txBox="1">
            <a:spLocks/>
          </p:cNvSpPr>
          <p:nvPr/>
        </p:nvSpPr>
        <p:spPr bwMode="auto">
          <a:xfrm>
            <a:off x="762000" y="2286000"/>
            <a:ext cx="7696200" cy="3200400"/>
          </a:xfrm>
          <a:prstGeom prst="rect">
            <a:avLst/>
          </a:prstGeom>
          <a:noFill/>
          <a:ln w="9525">
            <a:noFill/>
            <a:miter lim="800000"/>
            <a:headEnd/>
            <a:tailEnd/>
          </a:ln>
        </p:spPr>
        <p:txBody>
          <a:bodyPr/>
          <a:lstStyle/>
          <a:p>
            <a:pPr>
              <a:buFont typeface="Wingdings" pitchFamily="2" charset="2"/>
              <a:buNone/>
            </a:pPr>
            <a:endParaRPr lang="en-US" sz="2400">
              <a:latin typeface="Arial" charset="0"/>
            </a:endParaRPr>
          </a:p>
          <a:p>
            <a:pPr algn="ctr"/>
            <a:r>
              <a:rPr lang="en-US" sz="2400">
                <a:latin typeface="Arial" charset="0"/>
              </a:rPr>
              <a:t>Contact your Unrestricted Accountant for Assistance on Unrestricted Funds</a:t>
            </a:r>
          </a:p>
          <a:p>
            <a:pPr algn="ctr"/>
            <a:endParaRPr lang="en-US" sz="2400">
              <a:latin typeface="Arial" charset="0"/>
            </a:endParaRPr>
          </a:p>
          <a:p>
            <a:pPr algn="ctr"/>
            <a:endParaRPr lang="en-US" sz="2400">
              <a:latin typeface="Arial" charset="0"/>
            </a:endParaRPr>
          </a:p>
          <a:p>
            <a:pPr algn="ctr"/>
            <a:r>
              <a:rPr lang="en-US" sz="2400">
                <a:latin typeface="Arial" charset="0"/>
              </a:rPr>
              <a:t>Contact your Fiscal Monitor </a:t>
            </a:r>
          </a:p>
          <a:p>
            <a:pPr algn="ctr"/>
            <a:r>
              <a:rPr lang="en-US" sz="2400">
                <a:latin typeface="Arial" charset="0"/>
              </a:rPr>
              <a:t>for Assistance on Restricted Funds</a:t>
            </a:r>
          </a:p>
        </p:txBody>
      </p:sp>
      <p:sp>
        <p:nvSpPr>
          <p:cNvPr id="7" name="Slide Number Placeholder 6"/>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B69BB2D8-76DE-4FEF-B55E-2DEFABD0980C}" type="slidenum">
              <a:rPr lang="en-US" sz="1100">
                <a:latin typeface="+mn-lt"/>
                <a:cs typeface="+mn-cs"/>
              </a:rPr>
              <a:pPr algn="r" fontAlgn="auto">
                <a:spcBef>
                  <a:spcPts val="0"/>
                </a:spcBef>
                <a:spcAft>
                  <a:spcPts val="0"/>
                </a:spcAft>
                <a:defRPr/>
              </a:pPr>
              <a:t>43</a:t>
            </a:fld>
            <a:endParaRPr lang="en-US" sz="1100">
              <a:latin typeface="+mn-lt"/>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4FC77E3-4E00-480B-A047-10DC57A74FF8}" type="slidenum">
              <a:rPr lang="en-US"/>
              <a:pPr>
                <a:defRPr/>
              </a:pPr>
              <a:t>44</a:t>
            </a:fld>
            <a:endParaRPr lang="en-US"/>
          </a:p>
        </p:txBody>
      </p:sp>
      <p:pic>
        <p:nvPicPr>
          <p:cNvPr id="28680" name="Picture 69"/>
          <p:cNvPicPr>
            <a:picLocks noChangeAspect="1" noChangeArrowheads="1"/>
          </p:cNvPicPr>
          <p:nvPr/>
        </p:nvPicPr>
        <p:blipFill>
          <a:blip r:embed="rId2"/>
          <a:srcRect/>
          <a:stretch>
            <a:fillRect/>
          </a:stretch>
        </p:blipFill>
        <p:spPr bwMode="auto">
          <a:xfrm>
            <a:off x="3505200" y="2895600"/>
            <a:ext cx="1346200" cy="3124200"/>
          </a:xfrm>
          <a:prstGeom prst="rect">
            <a:avLst/>
          </a:prstGeom>
          <a:noFill/>
          <a:ln w="9525">
            <a:noFill/>
            <a:miter lim="800000"/>
            <a:headEnd/>
            <a:tailEnd/>
          </a:ln>
        </p:spPr>
      </p:pic>
      <p:sp>
        <p:nvSpPr>
          <p:cNvPr id="445443" name="Rectangle 72"/>
          <p:cNvSpPr>
            <a:spLocks noChangeArrowheads="1"/>
          </p:cNvSpPr>
          <p:nvPr/>
        </p:nvSpPr>
        <p:spPr bwMode="auto">
          <a:xfrm>
            <a:off x="2819400" y="762000"/>
            <a:ext cx="3581400" cy="381000"/>
          </a:xfrm>
          <a:prstGeom prst="rect">
            <a:avLst/>
          </a:prstGeom>
          <a:solidFill>
            <a:srgbClr val="CCFFFF"/>
          </a:solidFill>
          <a:ln w="38100" cmpd="dbl" algn="ctr">
            <a:solidFill>
              <a:srgbClr val="000000"/>
            </a:solidFill>
            <a:miter lim="800000"/>
            <a:headEnd/>
            <a:tailEnd/>
          </a:ln>
        </p:spPr>
        <p:txBody>
          <a:bodyPr/>
          <a:lstStyle/>
          <a:p>
            <a:pPr algn="ctr"/>
            <a:r>
              <a:rPr lang="en-US" sz="1600" b="1">
                <a:latin typeface="Arial" charset="0"/>
              </a:rPr>
              <a:t>This is how you should feel!</a:t>
            </a:r>
          </a:p>
        </p:txBody>
      </p:sp>
      <p:sp>
        <p:nvSpPr>
          <p:cNvPr id="28684" name="Rectangle 73"/>
          <p:cNvSpPr>
            <a:spLocks noChangeArrowheads="1"/>
          </p:cNvSpPr>
          <p:nvPr/>
        </p:nvSpPr>
        <p:spPr bwMode="auto">
          <a:xfrm>
            <a:off x="3352800" y="6324600"/>
            <a:ext cx="1866900" cy="304800"/>
          </a:xfrm>
          <a:prstGeom prst="rect">
            <a:avLst/>
          </a:prstGeom>
          <a:noFill/>
          <a:ln w="38100" cmpd="dbl" algn="ctr">
            <a:solidFill>
              <a:srgbClr val="000000"/>
            </a:solidFill>
            <a:miter lim="800000"/>
            <a:headEnd/>
            <a:tailEnd/>
          </a:ln>
        </p:spPr>
        <p:txBody>
          <a:bodyPr/>
          <a:lstStyle/>
          <a:p>
            <a:pPr algn="ctr"/>
            <a:r>
              <a:rPr lang="en-US" sz="1200" b="1">
                <a:latin typeface="Arial" charset="0"/>
              </a:rPr>
              <a:t>Department Originator</a:t>
            </a:r>
          </a:p>
        </p:txBody>
      </p:sp>
      <p:sp>
        <p:nvSpPr>
          <p:cNvPr id="28686" name="AutoShape 76"/>
          <p:cNvSpPr>
            <a:spLocks noChangeArrowheads="1"/>
          </p:cNvSpPr>
          <p:nvPr/>
        </p:nvSpPr>
        <p:spPr bwMode="auto">
          <a:xfrm>
            <a:off x="4800600" y="2438400"/>
            <a:ext cx="1981200" cy="1066800"/>
          </a:xfrm>
          <a:prstGeom prst="wedgeEllipseCallout">
            <a:avLst>
              <a:gd name="adj1" fmla="val -50801"/>
              <a:gd name="adj2" fmla="val 51639"/>
            </a:avLst>
          </a:prstGeom>
          <a:solidFill>
            <a:srgbClr val="FFFF99"/>
          </a:solidFill>
          <a:ln w="38100" cmpd="dbl" algn="ctr">
            <a:solidFill>
              <a:srgbClr val="000000"/>
            </a:solidFill>
            <a:miter lim="800000"/>
            <a:headEnd/>
            <a:tailEnd/>
          </a:ln>
        </p:spPr>
        <p:txBody>
          <a:bodyPr/>
          <a:lstStyle/>
          <a:p>
            <a:r>
              <a:rPr lang="en-US" sz="1200" b="1">
                <a:latin typeface="Arial" charset="0"/>
              </a:rPr>
              <a:t>I’m using the Account Codes workshop notes.</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8680"/>
                                        </p:tgtEl>
                                        <p:attrNameLst>
                                          <p:attrName>style.visibility</p:attrName>
                                        </p:attrNameLst>
                                      </p:cBhvr>
                                      <p:to>
                                        <p:strVal val="visible"/>
                                      </p:to>
                                    </p:set>
                                    <p:anim calcmode="lin" valueType="num">
                                      <p:cBhvr>
                                        <p:cTn id="7" dur="1000" fill="hold"/>
                                        <p:tgtEl>
                                          <p:spTgt spid="28680"/>
                                        </p:tgtEl>
                                        <p:attrNameLst>
                                          <p:attrName>ppt_w</p:attrName>
                                        </p:attrNameLst>
                                      </p:cBhvr>
                                      <p:tavLst>
                                        <p:tav tm="0">
                                          <p:val>
                                            <p:fltVal val="0"/>
                                          </p:val>
                                        </p:tav>
                                        <p:tav tm="100000">
                                          <p:val>
                                            <p:strVal val="#ppt_w"/>
                                          </p:val>
                                        </p:tav>
                                      </p:tavLst>
                                    </p:anim>
                                    <p:anim calcmode="lin" valueType="num">
                                      <p:cBhvr>
                                        <p:cTn id="8" dur="1000" fill="hold"/>
                                        <p:tgtEl>
                                          <p:spTgt spid="28680"/>
                                        </p:tgtEl>
                                        <p:attrNameLst>
                                          <p:attrName>ppt_h</p:attrName>
                                        </p:attrNameLst>
                                      </p:cBhvr>
                                      <p:tavLst>
                                        <p:tav tm="0">
                                          <p:val>
                                            <p:fltVal val="0"/>
                                          </p:val>
                                        </p:tav>
                                        <p:tav tm="100000">
                                          <p:val>
                                            <p:strVal val="#ppt_h"/>
                                          </p:val>
                                        </p:tav>
                                      </p:tavLst>
                                    </p:anim>
                                    <p:anim calcmode="lin" valueType="num">
                                      <p:cBhvr>
                                        <p:cTn id="9" dur="1000" fill="hold"/>
                                        <p:tgtEl>
                                          <p:spTgt spid="2868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68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28684"/>
                                        </p:tgtEl>
                                        <p:attrNameLst>
                                          <p:attrName>style.visibility</p:attrName>
                                        </p:attrNameLst>
                                      </p:cBhvr>
                                      <p:to>
                                        <p:strVal val="visible"/>
                                      </p:to>
                                    </p:set>
                                    <p:anim calcmode="lin" valueType="num">
                                      <p:cBhvr>
                                        <p:cTn id="13" dur="1000" fill="hold"/>
                                        <p:tgtEl>
                                          <p:spTgt spid="28684"/>
                                        </p:tgtEl>
                                        <p:attrNameLst>
                                          <p:attrName>ppt_w</p:attrName>
                                        </p:attrNameLst>
                                      </p:cBhvr>
                                      <p:tavLst>
                                        <p:tav tm="0">
                                          <p:val>
                                            <p:fltVal val="0"/>
                                          </p:val>
                                        </p:tav>
                                        <p:tav tm="100000">
                                          <p:val>
                                            <p:strVal val="#ppt_w"/>
                                          </p:val>
                                        </p:tav>
                                      </p:tavLst>
                                    </p:anim>
                                    <p:anim calcmode="lin" valueType="num">
                                      <p:cBhvr>
                                        <p:cTn id="14" dur="1000" fill="hold"/>
                                        <p:tgtEl>
                                          <p:spTgt spid="28684"/>
                                        </p:tgtEl>
                                        <p:attrNameLst>
                                          <p:attrName>ppt_h</p:attrName>
                                        </p:attrNameLst>
                                      </p:cBhvr>
                                      <p:tavLst>
                                        <p:tav tm="0">
                                          <p:val>
                                            <p:fltVal val="0"/>
                                          </p:val>
                                        </p:tav>
                                        <p:tav tm="100000">
                                          <p:val>
                                            <p:strVal val="#ppt_h"/>
                                          </p:val>
                                        </p:tav>
                                      </p:tavLst>
                                    </p:anim>
                                    <p:anim calcmode="lin" valueType="num">
                                      <p:cBhvr>
                                        <p:cTn id="15" dur="1000" fill="hold"/>
                                        <p:tgtEl>
                                          <p:spTgt spid="2868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8684"/>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28686"/>
                                        </p:tgtEl>
                                        <p:attrNameLst>
                                          <p:attrName>style.visibility</p:attrName>
                                        </p:attrNameLst>
                                      </p:cBhvr>
                                      <p:to>
                                        <p:strVal val="visible"/>
                                      </p:to>
                                    </p:set>
                                    <p:anim calcmode="lin" valueType="num">
                                      <p:cBhvr>
                                        <p:cTn id="19" dur="1000" fill="hold"/>
                                        <p:tgtEl>
                                          <p:spTgt spid="28686"/>
                                        </p:tgtEl>
                                        <p:attrNameLst>
                                          <p:attrName>ppt_w</p:attrName>
                                        </p:attrNameLst>
                                      </p:cBhvr>
                                      <p:tavLst>
                                        <p:tav tm="0">
                                          <p:val>
                                            <p:fltVal val="0"/>
                                          </p:val>
                                        </p:tav>
                                        <p:tav tm="100000">
                                          <p:val>
                                            <p:strVal val="#ppt_w"/>
                                          </p:val>
                                        </p:tav>
                                      </p:tavLst>
                                    </p:anim>
                                    <p:anim calcmode="lin" valueType="num">
                                      <p:cBhvr>
                                        <p:cTn id="20" dur="1000" fill="hold"/>
                                        <p:tgtEl>
                                          <p:spTgt spid="28686"/>
                                        </p:tgtEl>
                                        <p:attrNameLst>
                                          <p:attrName>ppt_h</p:attrName>
                                        </p:attrNameLst>
                                      </p:cBhvr>
                                      <p:tavLst>
                                        <p:tav tm="0">
                                          <p:val>
                                            <p:fltVal val="0"/>
                                          </p:val>
                                        </p:tav>
                                        <p:tav tm="100000">
                                          <p:val>
                                            <p:strVal val="#ppt_h"/>
                                          </p:val>
                                        </p:tav>
                                      </p:tavLst>
                                    </p:anim>
                                    <p:anim calcmode="lin" valueType="num">
                                      <p:cBhvr>
                                        <p:cTn id="21" dur="1000" fill="hold"/>
                                        <p:tgtEl>
                                          <p:spTgt spid="2868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868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animBg="1"/>
      <p:bldP spid="2868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10226D4-ED9B-4A8F-94DB-D7D89C445764}" type="slidenum">
              <a:rPr lang="en-US" sz="1100">
                <a:latin typeface="+mn-lt"/>
                <a:cs typeface="+mn-cs"/>
              </a:rPr>
              <a:pPr algn="r" fontAlgn="auto">
                <a:spcBef>
                  <a:spcPts val="0"/>
                </a:spcBef>
                <a:spcAft>
                  <a:spcPts val="0"/>
                </a:spcAft>
                <a:defRPr/>
              </a:pPr>
              <a:t>45</a:t>
            </a:fld>
            <a:endParaRPr lang="en-US" sz="1100">
              <a:latin typeface="+mn-lt"/>
              <a:cs typeface="+mn-cs"/>
            </a:endParaRPr>
          </a:p>
        </p:txBody>
      </p:sp>
      <p:sp>
        <p:nvSpPr>
          <p:cNvPr id="446466" name="Subtitle 2"/>
          <p:cNvSpPr>
            <a:spLocks noGrp="1"/>
          </p:cNvSpPr>
          <p:nvPr>
            <p:ph type="subTitle" idx="4294967295"/>
          </p:nvPr>
        </p:nvSpPr>
        <p:spPr>
          <a:xfrm>
            <a:off x="2057400" y="762000"/>
            <a:ext cx="4800600" cy="838200"/>
          </a:xfrm>
        </p:spPr>
        <p:txBody>
          <a:bodyPr/>
          <a:lstStyle/>
          <a:p>
            <a:pPr marL="0" indent="0" algn="ctr" eaLnBrk="1" hangingPunct="1">
              <a:spcBef>
                <a:spcPct val="0"/>
              </a:spcBef>
              <a:buFont typeface="Wingdings" pitchFamily="2" charset="2"/>
              <a:buNone/>
            </a:pPr>
            <a:r>
              <a:rPr lang="en-US" sz="4000" b="1" u="sng" smtClean="0">
                <a:latin typeface="Arial" charset="0"/>
              </a:rPr>
              <a:t>You Make The Call</a:t>
            </a:r>
          </a:p>
          <a:p>
            <a:pPr marL="0" indent="0" algn="ctr" eaLnBrk="1" hangingPunct="1">
              <a:spcBef>
                <a:spcPct val="0"/>
              </a:spcBef>
              <a:buFont typeface="Wingdings" pitchFamily="2" charset="2"/>
              <a:buNone/>
            </a:pPr>
            <a:endParaRPr lang="en-US" smtClean="0">
              <a:latin typeface="Arial" charset="0"/>
            </a:endParaRPr>
          </a:p>
        </p:txBody>
      </p:sp>
      <p:pic>
        <p:nvPicPr>
          <p:cNvPr id="446467" name="Picture 6" descr="http://www.eteamz.com/concordsoccerrefs/images/2ndRedCardReferee.gif"/>
          <p:cNvPicPr>
            <a:picLocks noChangeAspect="1" noChangeArrowheads="1"/>
          </p:cNvPicPr>
          <p:nvPr/>
        </p:nvPicPr>
        <p:blipFill>
          <a:blip r:embed="rId3"/>
          <a:srcRect/>
          <a:stretch>
            <a:fillRect/>
          </a:stretch>
        </p:blipFill>
        <p:spPr bwMode="auto">
          <a:xfrm>
            <a:off x="3200400" y="1600200"/>
            <a:ext cx="2643188" cy="4762500"/>
          </a:xfrm>
          <a:prstGeom prst="rect">
            <a:avLst/>
          </a:prstGeom>
          <a:noFill/>
          <a:ln w="9525">
            <a:noFill/>
            <a:miter lim="800000"/>
            <a:headEnd/>
            <a:tailEnd/>
          </a:ln>
        </p:spPr>
      </p:pic>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2855BFA-0463-4188-B952-4BA0D4B58EBE}" type="slidenum">
              <a:rPr lang="en-US" sz="1100">
                <a:latin typeface="+mn-lt"/>
                <a:cs typeface="+mn-cs"/>
              </a:rPr>
              <a:pPr algn="r" fontAlgn="auto">
                <a:spcBef>
                  <a:spcPts val="0"/>
                </a:spcBef>
                <a:spcAft>
                  <a:spcPts val="0"/>
                </a:spcAft>
                <a:defRPr/>
              </a:pPr>
              <a:t>45</a:t>
            </a:fld>
            <a:endParaRPr lang="en-US" sz="1100">
              <a:latin typeface="+mn-lt"/>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12A6AE99-CE38-4878-8995-5B714675E192}" type="slidenum">
              <a:rPr lang="en-US" sz="1100">
                <a:latin typeface="+mn-lt"/>
                <a:cs typeface="+mn-cs"/>
              </a:rPr>
              <a:pPr algn="r" fontAlgn="auto">
                <a:spcBef>
                  <a:spcPts val="0"/>
                </a:spcBef>
                <a:spcAft>
                  <a:spcPts val="0"/>
                </a:spcAft>
                <a:defRPr/>
              </a:pPr>
              <a:t>46</a:t>
            </a:fld>
            <a:endParaRPr lang="en-US" sz="1100">
              <a:latin typeface="+mn-lt"/>
              <a:cs typeface="+mn-cs"/>
            </a:endParaRPr>
          </a:p>
        </p:txBody>
      </p:sp>
      <p:sp>
        <p:nvSpPr>
          <p:cNvPr id="448514" name="Subtitle 2"/>
          <p:cNvSpPr>
            <a:spLocks noGrp="1"/>
          </p:cNvSpPr>
          <p:nvPr>
            <p:ph type="subTitle" idx="4294967295"/>
          </p:nvPr>
        </p:nvSpPr>
        <p:spPr>
          <a:xfrm>
            <a:off x="533400" y="381000"/>
            <a:ext cx="8077200" cy="1676400"/>
          </a:xfrm>
        </p:spPr>
        <p:txBody>
          <a:bodyPr/>
          <a:lstStyle/>
          <a:p>
            <a:pPr marL="0" indent="0" eaLnBrk="1" hangingPunct="1">
              <a:spcBef>
                <a:spcPct val="0"/>
              </a:spcBef>
              <a:buFont typeface="Wingdings" pitchFamily="2" charset="2"/>
              <a:buNone/>
            </a:pPr>
            <a:r>
              <a:rPr lang="en-US" smtClean="0">
                <a:latin typeface="Arial" charset="0"/>
              </a:rPr>
              <a:t> </a:t>
            </a:r>
            <a:r>
              <a:rPr lang="en-US" sz="2400" smtClean="0">
                <a:latin typeface="Arial" charset="0"/>
              </a:rPr>
              <a:t>1) Dr. Smith had an advertising brochure produced for his office.  He hired Marty Johnson of ABC Printing to assist with the design of the document and produce it.  You just received  Marty’s invoice, which reads:</a:t>
            </a:r>
          </a:p>
        </p:txBody>
      </p:sp>
      <p:sp>
        <p:nvSpPr>
          <p:cNvPr id="448515" name="Text Box 2"/>
          <p:cNvSpPr txBox="1">
            <a:spLocks noChangeArrowheads="1"/>
          </p:cNvSpPr>
          <p:nvPr/>
        </p:nvSpPr>
        <p:spPr bwMode="auto">
          <a:xfrm>
            <a:off x="1676400" y="2209800"/>
            <a:ext cx="5210175" cy="3187700"/>
          </a:xfrm>
          <a:prstGeom prst="rect">
            <a:avLst/>
          </a:prstGeom>
          <a:solidFill>
            <a:srgbClr val="FFFFFF"/>
          </a:solidFill>
          <a:ln w="9525">
            <a:solidFill>
              <a:srgbClr val="000000"/>
            </a:solidFill>
            <a:miter lim="800000"/>
            <a:headEnd/>
            <a:tailEnd/>
          </a:ln>
        </p:spPr>
        <p:txBody>
          <a:bodyPr>
            <a:spAutoFit/>
          </a:bodyPr>
          <a:lstStyle/>
          <a:p>
            <a:pPr algn="ctr">
              <a:spcAft>
                <a:spcPts val="1000"/>
              </a:spcAft>
            </a:pPr>
            <a:r>
              <a:rPr lang="en-US" b="1">
                <a:latin typeface="Calibri" pitchFamily="34" charset="0"/>
              </a:rPr>
              <a:t>ABC Printing Invoice</a:t>
            </a:r>
          </a:p>
          <a:p>
            <a:pPr>
              <a:spcAft>
                <a:spcPts val="1000"/>
              </a:spcAft>
            </a:pPr>
            <a:endParaRPr lang="en-US">
              <a:latin typeface="Times New Roman" pitchFamily="18" charset="0"/>
            </a:endParaRPr>
          </a:p>
          <a:p>
            <a:pPr>
              <a:spcAft>
                <a:spcPts val="1000"/>
              </a:spcAft>
            </a:pPr>
            <a:r>
              <a:rPr lang="en-US">
                <a:latin typeface="Calibri" pitchFamily="34" charset="0"/>
              </a:rPr>
              <a:t>Design Costs …………………………………….……..$500.00</a:t>
            </a:r>
          </a:p>
          <a:p>
            <a:pPr>
              <a:spcAft>
                <a:spcPts val="1000"/>
              </a:spcAft>
            </a:pPr>
            <a:r>
              <a:rPr lang="en-US">
                <a:latin typeface="Calibri" pitchFamily="34" charset="0"/>
              </a:rPr>
              <a:t>Brochure paper (2,000 sheets)………………...    25.00</a:t>
            </a:r>
          </a:p>
          <a:p>
            <a:pPr>
              <a:spcAft>
                <a:spcPts val="1000"/>
              </a:spcAft>
            </a:pPr>
            <a:r>
              <a:rPr lang="en-US">
                <a:latin typeface="Calibri" pitchFamily="34" charset="0"/>
              </a:rPr>
              <a:t>Cover Sheets (500 sheets)………………….......  175.00</a:t>
            </a:r>
          </a:p>
          <a:p>
            <a:pPr>
              <a:spcAft>
                <a:spcPts val="1000"/>
              </a:spcAft>
            </a:pPr>
            <a:r>
              <a:rPr lang="en-US">
                <a:latin typeface="Calibri" pitchFamily="34" charset="0"/>
              </a:rPr>
              <a:t>Binding (500 brochures)……………………….…. </a:t>
            </a:r>
            <a:r>
              <a:rPr lang="en-US" u="sng">
                <a:latin typeface="Calibri" pitchFamily="34" charset="0"/>
              </a:rPr>
              <a:t> 250.00</a:t>
            </a:r>
            <a:endParaRPr lang="en-US">
              <a:latin typeface="Times New Roman" pitchFamily="18" charset="0"/>
            </a:endParaRPr>
          </a:p>
          <a:p>
            <a:pPr>
              <a:spcAft>
                <a:spcPts val="1000"/>
              </a:spcAft>
            </a:pPr>
            <a:r>
              <a:rPr lang="en-US">
                <a:latin typeface="Calibri" pitchFamily="34" charset="0"/>
              </a:rPr>
              <a:t>        Total Brochure Costs…………………………$950.00</a:t>
            </a:r>
            <a:endParaRPr lang="en-US">
              <a:latin typeface="Times New Roman" pitchFamily="18" charset="0"/>
            </a:endParaRPr>
          </a:p>
          <a:p>
            <a:endParaRPr lang="en-US">
              <a:latin typeface="Arial" charset="0"/>
            </a:endParaRPr>
          </a:p>
        </p:txBody>
      </p:sp>
      <p:sp>
        <p:nvSpPr>
          <p:cNvPr id="448516" name="Rectangle 3"/>
          <p:cNvSpPr>
            <a:spLocks noChangeArrowheads="1"/>
          </p:cNvSpPr>
          <p:nvPr/>
        </p:nvSpPr>
        <p:spPr bwMode="auto">
          <a:xfrm>
            <a:off x="381000" y="58674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account(s) will you use to expense these charges?  Why?</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C1B37563-592C-4841-8F12-35A736E6158F}" type="slidenum">
              <a:rPr lang="en-US" sz="1100">
                <a:latin typeface="+mn-lt"/>
                <a:cs typeface="+mn-cs"/>
              </a:rPr>
              <a:pPr algn="r" fontAlgn="auto">
                <a:spcBef>
                  <a:spcPts val="0"/>
                </a:spcBef>
                <a:spcAft>
                  <a:spcPts val="0"/>
                </a:spcAft>
                <a:defRPr/>
              </a:pPr>
              <a:t>46</a:t>
            </a:fld>
            <a:endParaRPr lang="en-US" sz="1100">
              <a:latin typeface="+mn-lt"/>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9466D67-CE55-4699-B28F-0CD99C42BC08}" type="slidenum">
              <a:rPr lang="en-US" sz="1100">
                <a:latin typeface="+mn-lt"/>
                <a:cs typeface="+mn-cs"/>
              </a:rPr>
              <a:pPr algn="r" fontAlgn="auto">
                <a:spcBef>
                  <a:spcPts val="0"/>
                </a:spcBef>
                <a:spcAft>
                  <a:spcPts val="0"/>
                </a:spcAft>
                <a:defRPr/>
              </a:pPr>
              <a:t>47</a:t>
            </a:fld>
            <a:endParaRPr lang="en-US" sz="1100">
              <a:latin typeface="+mn-lt"/>
              <a:cs typeface="+mn-cs"/>
            </a:endParaRPr>
          </a:p>
        </p:txBody>
      </p:sp>
      <p:sp>
        <p:nvSpPr>
          <p:cNvPr id="450562" name="Subtitle 2"/>
          <p:cNvSpPr>
            <a:spLocks noGrp="1"/>
          </p:cNvSpPr>
          <p:nvPr>
            <p:ph type="subTitle" idx="4294967295"/>
          </p:nvPr>
        </p:nvSpPr>
        <p:spPr>
          <a:xfrm>
            <a:off x="2057400" y="762000"/>
            <a:ext cx="5334000" cy="685800"/>
          </a:xfrm>
        </p:spPr>
        <p:txBody>
          <a:bodyPr/>
          <a:lstStyle/>
          <a:p>
            <a:pPr marL="0" indent="0" algn="ctr" eaLnBrk="1" hangingPunct="1">
              <a:spcBef>
                <a:spcPct val="0"/>
              </a:spcBef>
              <a:buFont typeface="Wingdings" pitchFamily="2" charset="2"/>
              <a:buNone/>
            </a:pPr>
            <a:r>
              <a:rPr lang="en-US" sz="3200" b="1" smtClean="0"/>
              <a:t>1) </a:t>
            </a:r>
            <a:r>
              <a:rPr lang="en-US" sz="3200" b="1" smtClean="0">
                <a:latin typeface="Arial" charset="0"/>
              </a:rPr>
              <a:t>Advertising Brochure</a:t>
            </a:r>
          </a:p>
        </p:txBody>
      </p:sp>
      <p:sp>
        <p:nvSpPr>
          <p:cNvPr id="450563"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2057400"/>
            <a:ext cx="8077200" cy="3743325"/>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Account 3100-Office Supplies General.  We purchased paper with printing on it.  This is a supply.</a:t>
            </a:r>
          </a:p>
          <a:p>
            <a:pPr marL="457200" indent="-457200">
              <a:buFontTx/>
              <a:buAutoNum type="alphaUcParenR"/>
            </a:pPr>
            <a:r>
              <a:rPr lang="en-US" sz="2400">
                <a:latin typeface="Arial" charset="0"/>
              </a:rPr>
              <a:t>Account 6370-Printing/Copying/Binding Gen.  We purchased the design of the brochure.  This is a service that includes printing and binding.</a:t>
            </a:r>
          </a:p>
          <a:p>
            <a:pPr marL="457200" indent="-457200">
              <a:buFontTx/>
              <a:buAutoNum type="alphaUcParenR"/>
            </a:pPr>
            <a:r>
              <a:rPr lang="en-US" sz="2400">
                <a:latin typeface="Arial" charset="0"/>
              </a:rPr>
              <a:t>Account 6350-Promotional Expense F&amp;A Excludable.  This is a service for an F&amp;A excludable item</a:t>
            </a:r>
          </a:p>
          <a:p>
            <a:pPr marL="457200" indent="-457200">
              <a:buFontTx/>
              <a:buAutoNum type="alphaUcParenR"/>
            </a:pPr>
            <a:r>
              <a:rPr lang="en-US" sz="2400">
                <a:latin typeface="Arial" charset="0"/>
              </a:rPr>
              <a:t>Account 55Z0- Other patient supply costs.  These brochures are for patients, so they go in the Patient Care Cost category.</a:t>
            </a:r>
          </a:p>
        </p:txBody>
      </p:sp>
      <p:sp>
        <p:nvSpPr>
          <p:cNvPr id="7" name="5-Point Star 6"/>
          <p:cNvSpPr/>
          <p:nvPr/>
        </p:nvSpPr>
        <p:spPr>
          <a:xfrm>
            <a:off x="228600" y="3581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9AAE1C6-44D4-4C03-B141-5DA578CE7849}" type="slidenum">
              <a:rPr lang="en-US" sz="1100">
                <a:latin typeface="+mn-lt"/>
                <a:cs typeface="+mn-cs"/>
              </a:rPr>
              <a:pPr algn="r" fontAlgn="auto">
                <a:spcBef>
                  <a:spcPts val="0"/>
                </a:spcBef>
                <a:spcAft>
                  <a:spcPts val="0"/>
                </a:spcAft>
                <a:defRPr/>
              </a:pPr>
              <a:t>47</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0D29378A-0E34-4B08-9023-BEB80C2C6B89}" type="slidenum">
              <a:rPr lang="en-US" sz="1100">
                <a:latin typeface="+mn-lt"/>
                <a:cs typeface="+mn-cs"/>
              </a:rPr>
              <a:pPr algn="r" fontAlgn="auto">
                <a:spcBef>
                  <a:spcPts val="0"/>
                </a:spcBef>
                <a:spcAft>
                  <a:spcPts val="0"/>
                </a:spcAft>
                <a:defRPr/>
              </a:pPr>
              <a:t>48</a:t>
            </a:fld>
            <a:endParaRPr lang="en-US" sz="1100">
              <a:latin typeface="+mn-lt"/>
              <a:cs typeface="+mn-cs"/>
            </a:endParaRPr>
          </a:p>
        </p:txBody>
      </p:sp>
      <p:sp>
        <p:nvSpPr>
          <p:cNvPr id="452610" name="Subtitle 2"/>
          <p:cNvSpPr>
            <a:spLocks noGrp="1"/>
          </p:cNvSpPr>
          <p:nvPr>
            <p:ph type="subTitle" idx="4294967295"/>
          </p:nvPr>
        </p:nvSpPr>
        <p:spPr>
          <a:xfrm>
            <a:off x="533400" y="381000"/>
            <a:ext cx="8077200" cy="1447800"/>
          </a:xfrm>
        </p:spPr>
        <p:txBody>
          <a:bodyPr/>
          <a:lstStyle/>
          <a:p>
            <a:pPr marL="0" indent="0" eaLnBrk="1" hangingPunct="1">
              <a:lnSpc>
                <a:spcPct val="90000"/>
              </a:lnSpc>
              <a:spcBef>
                <a:spcPct val="0"/>
              </a:spcBef>
              <a:buFont typeface="Wingdings" pitchFamily="2" charset="2"/>
              <a:buNone/>
            </a:pPr>
            <a:r>
              <a:rPr lang="en-US" sz="2400" smtClean="0">
                <a:latin typeface="Arial" charset="0"/>
              </a:rPr>
              <a:t> 2) Popejoy had VanJohnson Designs, Inc. create an educational brochure produced for elementary school teachers to advance cultural awareness of their program. You just received their invoice, which reads:</a:t>
            </a:r>
            <a:endParaRPr lang="en-US" smtClean="0"/>
          </a:p>
        </p:txBody>
      </p:sp>
      <p:sp>
        <p:nvSpPr>
          <p:cNvPr id="452611" name="Rectangle 3"/>
          <p:cNvSpPr>
            <a:spLocks noChangeArrowheads="1"/>
          </p:cNvSpPr>
          <p:nvPr/>
        </p:nvSpPr>
        <p:spPr bwMode="auto">
          <a:xfrm>
            <a:off x="381000" y="58674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account(s) will you use to expense these charges?  Why?</a:t>
            </a:r>
          </a:p>
        </p:txBody>
      </p:sp>
      <p:sp>
        <p:nvSpPr>
          <p:cNvPr id="452612" name="Text Box 2"/>
          <p:cNvSpPr txBox="1">
            <a:spLocks noChangeArrowheads="1"/>
          </p:cNvSpPr>
          <p:nvPr/>
        </p:nvSpPr>
        <p:spPr bwMode="auto">
          <a:xfrm>
            <a:off x="1676400" y="2286000"/>
            <a:ext cx="5943600" cy="3179763"/>
          </a:xfrm>
          <a:prstGeom prst="rect">
            <a:avLst/>
          </a:prstGeom>
          <a:solidFill>
            <a:srgbClr val="FFFFFF"/>
          </a:solidFill>
          <a:ln w="9525">
            <a:solidFill>
              <a:srgbClr val="000000"/>
            </a:solidFill>
            <a:miter lim="800000"/>
            <a:headEnd/>
            <a:tailEnd/>
          </a:ln>
        </p:spPr>
        <p:txBody>
          <a:bodyPr>
            <a:spAutoFit/>
          </a:bodyPr>
          <a:lstStyle/>
          <a:p>
            <a:pPr algn="ctr">
              <a:spcAft>
                <a:spcPts val="1000"/>
              </a:spcAft>
            </a:pPr>
            <a:r>
              <a:rPr lang="en-US" sz="3200" b="1">
                <a:latin typeface="Edwardian Script ITC" pitchFamily="66" charset="0"/>
              </a:rPr>
              <a:t>VanJohnson Designs, Inc.</a:t>
            </a:r>
          </a:p>
          <a:p>
            <a:pPr>
              <a:spcAft>
                <a:spcPts val="1000"/>
              </a:spcAft>
            </a:pPr>
            <a:endParaRPr lang="en-US" sz="2000">
              <a:latin typeface="Times New Roman" pitchFamily="18" charset="0"/>
            </a:endParaRPr>
          </a:p>
          <a:p>
            <a:pPr>
              <a:spcAft>
                <a:spcPts val="1000"/>
              </a:spcAft>
            </a:pPr>
            <a:r>
              <a:rPr lang="en-US" sz="2000">
                <a:latin typeface="Calibri" pitchFamily="34" charset="0"/>
              </a:rPr>
              <a:t>Design brochure .…………………………………….  $2,500.00</a:t>
            </a:r>
          </a:p>
          <a:p>
            <a:pPr>
              <a:spcAft>
                <a:spcPts val="1000"/>
              </a:spcAft>
            </a:pPr>
            <a:r>
              <a:rPr lang="en-US" sz="2000">
                <a:latin typeface="Calibri" pitchFamily="34" charset="0"/>
              </a:rPr>
              <a:t>Brochures (10,000 @ $1.20 each)    ..........…12,000.00</a:t>
            </a:r>
          </a:p>
          <a:p>
            <a:pPr>
              <a:spcAft>
                <a:spcPts val="1000"/>
              </a:spcAft>
            </a:pPr>
            <a:r>
              <a:rPr lang="en-US" sz="2000">
                <a:latin typeface="Calibri" pitchFamily="34" charset="0"/>
              </a:rPr>
              <a:t>        Total Due………..……………………….……..  $14,500.</a:t>
            </a:r>
            <a:r>
              <a:rPr lang="en-US" sz="2000">
                <a:latin typeface="Times New Roman" pitchFamily="18" charset="0"/>
              </a:rPr>
              <a:t>00</a:t>
            </a:r>
          </a:p>
          <a:p>
            <a:pPr>
              <a:spcAft>
                <a:spcPts val="1000"/>
              </a:spcAft>
            </a:pPr>
            <a:endParaRPr lang="en-US" sz="2000">
              <a:latin typeface="Times New Roman" pitchFamily="18" charset="0"/>
            </a:endParaRPr>
          </a:p>
          <a:p>
            <a:pPr algn="ctr">
              <a:spcAft>
                <a:spcPts val="1000"/>
              </a:spcAft>
            </a:pPr>
            <a:r>
              <a:rPr lang="en-US" sz="2000" i="1">
                <a:latin typeface="Calibri" pitchFamily="34" charset="0"/>
              </a:rPr>
              <a:t>Thank you for your business.</a:t>
            </a:r>
            <a:endParaRPr lang="en-US" sz="2000">
              <a:latin typeface="Arial" charset="0"/>
            </a:endParaRP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DDC8053E-A9A3-4AF7-9BC7-15004EE716D7}" type="slidenum">
              <a:rPr lang="en-US" sz="1100">
                <a:latin typeface="+mn-lt"/>
                <a:cs typeface="+mn-cs"/>
              </a:rPr>
              <a:pPr algn="r" fontAlgn="auto">
                <a:spcBef>
                  <a:spcPts val="0"/>
                </a:spcBef>
                <a:spcAft>
                  <a:spcPts val="0"/>
                </a:spcAft>
                <a:defRPr/>
              </a:pPr>
              <a:t>48</a:t>
            </a:fld>
            <a:endParaRPr lang="en-US" sz="1100">
              <a:latin typeface="+mn-lt"/>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0D077C6-6576-4413-A651-DB12B3C8357A}" type="slidenum">
              <a:rPr lang="en-US" sz="1100">
                <a:latin typeface="+mn-lt"/>
                <a:cs typeface="+mn-cs"/>
              </a:rPr>
              <a:pPr algn="r" fontAlgn="auto">
                <a:spcBef>
                  <a:spcPts val="0"/>
                </a:spcBef>
                <a:spcAft>
                  <a:spcPts val="0"/>
                </a:spcAft>
                <a:defRPr/>
              </a:pPr>
              <a:t>49</a:t>
            </a:fld>
            <a:endParaRPr lang="en-US" sz="1100">
              <a:latin typeface="+mn-lt"/>
              <a:cs typeface="+mn-cs"/>
            </a:endParaRPr>
          </a:p>
        </p:txBody>
      </p:sp>
      <p:sp>
        <p:nvSpPr>
          <p:cNvPr id="454658" name="Subtitle 2"/>
          <p:cNvSpPr>
            <a:spLocks noGrp="1"/>
          </p:cNvSpPr>
          <p:nvPr>
            <p:ph type="subTitle" idx="4294967295"/>
          </p:nvPr>
        </p:nvSpPr>
        <p:spPr>
          <a:xfrm>
            <a:off x="1295400" y="762000"/>
            <a:ext cx="6477000" cy="685800"/>
          </a:xfrm>
        </p:spPr>
        <p:txBody>
          <a:bodyPr/>
          <a:lstStyle/>
          <a:p>
            <a:pPr marL="0" indent="0" algn="ctr" eaLnBrk="1" hangingPunct="1">
              <a:spcBef>
                <a:spcPct val="0"/>
              </a:spcBef>
              <a:buFont typeface="Wingdings" pitchFamily="2" charset="2"/>
              <a:buNone/>
            </a:pPr>
            <a:r>
              <a:rPr lang="en-US" sz="3200" b="1" smtClean="0">
                <a:latin typeface="Arial" charset="0"/>
              </a:rPr>
              <a:t>2) Non Promotional Brochure</a:t>
            </a:r>
          </a:p>
        </p:txBody>
      </p:sp>
      <p:sp>
        <p:nvSpPr>
          <p:cNvPr id="454659"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981200"/>
            <a:ext cx="8077200" cy="3786188"/>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Account 6350-Promotional Expense F&amp;A Excludable.  This is a service for an F&amp;A excludable item.</a:t>
            </a:r>
          </a:p>
          <a:p>
            <a:pPr marL="457200" indent="-457200">
              <a:buFontTx/>
              <a:buAutoNum type="alphaUcParenR"/>
            </a:pPr>
            <a:r>
              <a:rPr lang="en-US" sz="2400">
                <a:latin typeface="Arial" charset="0"/>
              </a:rPr>
              <a:t>Account 6370-Printing/Copying/Binding Gen.  We purchased the design of the brochure.  This is a service that includes printing and binding.</a:t>
            </a:r>
          </a:p>
          <a:p>
            <a:pPr marL="457200" indent="-457200">
              <a:buFontTx/>
              <a:buAutoNum type="alphaUcParenR"/>
            </a:pPr>
            <a:r>
              <a:rPr lang="en-US" sz="2400">
                <a:latin typeface="Arial" charset="0"/>
              </a:rPr>
              <a:t>Account 3100-Office Supplies General.  We purchased more paper ($12,000) than design ($2,500).  This is a supply.</a:t>
            </a:r>
          </a:p>
          <a:p>
            <a:pPr marL="457200" indent="-457200">
              <a:buFontTx/>
              <a:buAutoNum type="alphaUcParenR"/>
            </a:pPr>
            <a:r>
              <a:rPr lang="en-US" sz="2400">
                <a:latin typeface="Arial" charset="0"/>
              </a:rPr>
              <a:t>Account A801-Inventory Other.  We got a lot of brochures, so they are inventory now.</a:t>
            </a:r>
          </a:p>
        </p:txBody>
      </p:sp>
      <p:sp>
        <p:nvSpPr>
          <p:cNvPr id="7" name="5-Point Star 6"/>
          <p:cNvSpPr/>
          <p:nvPr/>
        </p:nvSpPr>
        <p:spPr>
          <a:xfrm>
            <a:off x="152400" y="2438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E27663C-7515-4A63-9BEB-A610C7A712D3}" type="slidenum">
              <a:rPr lang="en-US" sz="1100">
                <a:latin typeface="+mn-lt"/>
                <a:cs typeface="+mn-cs"/>
              </a:rPr>
              <a:pPr algn="r" fontAlgn="auto">
                <a:spcBef>
                  <a:spcPts val="0"/>
                </a:spcBef>
                <a:spcAft>
                  <a:spcPts val="0"/>
                </a:spcAft>
                <a:defRPr/>
              </a:pPr>
              <a:t>49</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72956C5-B3CC-4809-B264-072378226B59}" type="slidenum">
              <a:rPr lang="en-US"/>
              <a:pPr>
                <a:defRPr/>
              </a:pPr>
              <a:t>5</a:t>
            </a:fld>
            <a:endParaRPr lang="en-US"/>
          </a:p>
        </p:txBody>
      </p:sp>
      <p:sp>
        <p:nvSpPr>
          <p:cNvPr id="28675" name="Rectangle 63"/>
          <p:cNvSpPr>
            <a:spLocks noChangeArrowheads="1"/>
          </p:cNvSpPr>
          <p:nvPr/>
        </p:nvSpPr>
        <p:spPr bwMode="auto">
          <a:xfrm>
            <a:off x="2971800" y="914400"/>
            <a:ext cx="3276600" cy="685800"/>
          </a:xfrm>
          <a:prstGeom prst="rect">
            <a:avLst/>
          </a:prstGeom>
          <a:solidFill>
            <a:srgbClr val="CCFFFF"/>
          </a:solidFill>
          <a:ln w="38100" cmpd="dbl" algn="ctr">
            <a:solidFill>
              <a:srgbClr val="000000"/>
            </a:solidFill>
            <a:miter lim="800000"/>
            <a:headEnd/>
            <a:tailEnd/>
          </a:ln>
        </p:spPr>
        <p:txBody>
          <a:bodyPr/>
          <a:lstStyle/>
          <a:p>
            <a:pPr algn="ctr"/>
            <a:r>
              <a:rPr lang="en-US" sz="1600" b="1">
                <a:latin typeface="Arial" charset="0"/>
              </a:rPr>
              <a:t>We do not want you</a:t>
            </a:r>
          </a:p>
          <a:p>
            <a:pPr algn="ctr"/>
            <a:r>
              <a:rPr lang="en-US" sz="1600" b="1">
                <a:latin typeface="Arial" charset="0"/>
              </a:rPr>
              <a:t>to feel like this.</a:t>
            </a:r>
          </a:p>
        </p:txBody>
      </p:sp>
      <p:pic>
        <p:nvPicPr>
          <p:cNvPr id="28674" name="Picture 42"/>
          <p:cNvPicPr>
            <a:picLocks noChangeAspect="1" noChangeArrowheads="1"/>
          </p:cNvPicPr>
          <p:nvPr/>
        </p:nvPicPr>
        <p:blipFill>
          <a:blip r:embed="rId2"/>
          <a:srcRect/>
          <a:stretch>
            <a:fillRect/>
          </a:stretch>
        </p:blipFill>
        <p:spPr bwMode="auto">
          <a:xfrm>
            <a:off x="3276600" y="2743200"/>
            <a:ext cx="2662238"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iterate type="lt">
                                    <p:tmPct val="5000"/>
                                  </p:iterate>
                                  <p:childTnLst>
                                    <p:set>
                                      <p:cBhvr>
                                        <p:cTn id="10" dur="1" fill="hold">
                                          <p:stCondLst>
                                            <p:cond delay="0"/>
                                          </p:stCondLst>
                                        </p:cTn>
                                        <p:tgtEl>
                                          <p:spTgt spid="28674"/>
                                        </p:tgtEl>
                                        <p:attrNameLst>
                                          <p:attrName>style.visibility</p:attrName>
                                        </p:attrNameLst>
                                      </p:cBhvr>
                                      <p:to>
                                        <p:strVal val="visible"/>
                                      </p:to>
                                    </p:set>
                                    <p:anim calcmode="lin" valueType="num">
                                      <p:cBhvr>
                                        <p:cTn id="11" dur="1000" fill="hold"/>
                                        <p:tgtEl>
                                          <p:spTgt spid="28674"/>
                                        </p:tgtEl>
                                        <p:attrNameLst>
                                          <p:attrName>ppt_w</p:attrName>
                                        </p:attrNameLst>
                                      </p:cBhvr>
                                      <p:tavLst>
                                        <p:tav tm="0">
                                          <p:val>
                                            <p:fltVal val="0"/>
                                          </p:val>
                                        </p:tav>
                                        <p:tav tm="100000">
                                          <p:val>
                                            <p:strVal val="#ppt_w"/>
                                          </p:val>
                                        </p:tav>
                                      </p:tavLst>
                                    </p:anim>
                                    <p:anim calcmode="lin" valueType="num">
                                      <p:cBhvr>
                                        <p:cTn id="12" dur="1000" fill="hold"/>
                                        <p:tgtEl>
                                          <p:spTgt spid="28674"/>
                                        </p:tgtEl>
                                        <p:attrNameLst>
                                          <p:attrName>ppt_h</p:attrName>
                                        </p:attrNameLst>
                                      </p:cBhvr>
                                      <p:tavLst>
                                        <p:tav tm="0">
                                          <p:val>
                                            <p:fltVal val="0"/>
                                          </p:val>
                                        </p:tav>
                                        <p:tav tm="100000">
                                          <p:val>
                                            <p:strVal val="#ppt_h"/>
                                          </p:val>
                                        </p:tav>
                                      </p:tavLst>
                                    </p:anim>
                                    <p:anim calcmode="lin" valueType="num">
                                      <p:cBhvr>
                                        <p:cTn id="13" dur="1000" fill="hold"/>
                                        <p:tgtEl>
                                          <p:spTgt spid="28674"/>
                                        </p:tgtEl>
                                        <p:attrNameLst>
                                          <p:attrName>style.rotation</p:attrName>
                                        </p:attrNameLst>
                                      </p:cBhvr>
                                      <p:tavLst>
                                        <p:tav tm="0">
                                          <p:val>
                                            <p:fltVal val="90"/>
                                          </p:val>
                                        </p:tav>
                                        <p:tav tm="100000">
                                          <p:val>
                                            <p:fltVal val="0"/>
                                          </p:val>
                                        </p:tav>
                                      </p:tavLst>
                                    </p:anim>
                                    <p:animEffect transition="in" filter="fade">
                                      <p:cBhvr>
                                        <p:cTn id="14" dur="1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A0828814-92ED-448A-802D-41690D14A419}" type="slidenum">
              <a:rPr lang="en-US" sz="1100">
                <a:latin typeface="+mn-lt"/>
                <a:cs typeface="+mn-cs"/>
              </a:rPr>
              <a:pPr algn="r" fontAlgn="auto">
                <a:spcBef>
                  <a:spcPts val="0"/>
                </a:spcBef>
                <a:spcAft>
                  <a:spcPts val="0"/>
                </a:spcAft>
                <a:defRPr/>
              </a:pPr>
              <a:t>50</a:t>
            </a:fld>
            <a:endParaRPr lang="en-US" sz="1100">
              <a:latin typeface="+mn-lt"/>
              <a:cs typeface="+mn-cs"/>
            </a:endParaRPr>
          </a:p>
        </p:txBody>
      </p:sp>
      <p:sp>
        <p:nvSpPr>
          <p:cNvPr id="456706" name="Subtitle 2"/>
          <p:cNvSpPr>
            <a:spLocks noGrp="1"/>
          </p:cNvSpPr>
          <p:nvPr>
            <p:ph type="subTitle" idx="4294967295"/>
          </p:nvPr>
        </p:nvSpPr>
        <p:spPr>
          <a:xfrm>
            <a:off x="533400" y="533400"/>
            <a:ext cx="8077200" cy="2514600"/>
          </a:xfrm>
        </p:spPr>
        <p:txBody>
          <a:bodyPr/>
          <a:lstStyle/>
          <a:p>
            <a:pPr marL="0" indent="0" algn="just" eaLnBrk="1" hangingPunct="1">
              <a:lnSpc>
                <a:spcPct val="90000"/>
              </a:lnSpc>
              <a:buFont typeface="Wingdings" pitchFamily="2" charset="2"/>
              <a:buNone/>
            </a:pPr>
            <a:r>
              <a:rPr lang="en-US" smtClean="0">
                <a:latin typeface="Arial" charset="0"/>
              </a:rPr>
              <a:t> </a:t>
            </a:r>
            <a:r>
              <a:rPr lang="en-US" sz="2400" smtClean="0">
                <a:latin typeface="Arial" charset="0"/>
              </a:rPr>
              <a:t>3) Dr. RedMond needed surveys for his patients. He hired Ralph Getty to design the surveys and had them printed in-house.</a:t>
            </a:r>
          </a:p>
          <a:p>
            <a:pPr marL="0" indent="0" eaLnBrk="1" hangingPunct="1">
              <a:lnSpc>
                <a:spcPct val="90000"/>
              </a:lnSpc>
              <a:buFont typeface="Wingdings" pitchFamily="2" charset="2"/>
              <a:buNone/>
            </a:pPr>
            <a:r>
              <a:rPr lang="en-US" sz="2400" smtClean="0">
                <a:latin typeface="Arial" charset="0"/>
              </a:rPr>
              <a:t> </a:t>
            </a:r>
          </a:p>
          <a:p>
            <a:pPr marL="0" indent="0" eaLnBrk="1" hangingPunct="1">
              <a:lnSpc>
                <a:spcPct val="90000"/>
              </a:lnSpc>
              <a:buFont typeface="Wingdings" pitchFamily="2" charset="2"/>
              <a:buNone/>
            </a:pPr>
            <a:r>
              <a:rPr lang="en-US" sz="2400" smtClean="0">
                <a:latin typeface="Arial" charset="0"/>
              </a:rPr>
              <a:t>Ralph’s hand written invoice, which Dr. RedMond just gave you, reads:</a:t>
            </a:r>
            <a:endParaRPr lang="en-US" smtClean="0"/>
          </a:p>
        </p:txBody>
      </p:sp>
      <p:sp>
        <p:nvSpPr>
          <p:cNvPr id="456707" name="Rectangle 3"/>
          <p:cNvSpPr>
            <a:spLocks noChangeArrowheads="1"/>
          </p:cNvSpPr>
          <p:nvPr/>
        </p:nvSpPr>
        <p:spPr bwMode="auto">
          <a:xfrm>
            <a:off x="381000" y="58674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account(s) will you use to expense these charges?  Why?</a:t>
            </a:r>
          </a:p>
        </p:txBody>
      </p:sp>
      <p:sp>
        <p:nvSpPr>
          <p:cNvPr id="456708" name="Text Box 2"/>
          <p:cNvSpPr txBox="1">
            <a:spLocks noChangeArrowheads="1"/>
          </p:cNvSpPr>
          <p:nvPr/>
        </p:nvSpPr>
        <p:spPr bwMode="auto">
          <a:xfrm>
            <a:off x="2362200" y="3352800"/>
            <a:ext cx="4430713" cy="2063750"/>
          </a:xfrm>
          <a:prstGeom prst="rect">
            <a:avLst/>
          </a:prstGeom>
          <a:solidFill>
            <a:srgbClr val="FFFFFF"/>
          </a:solidFill>
          <a:ln w="9525">
            <a:solidFill>
              <a:srgbClr val="000000"/>
            </a:solidFill>
            <a:miter lim="800000"/>
            <a:headEnd/>
            <a:tailEnd/>
          </a:ln>
        </p:spPr>
        <p:txBody>
          <a:bodyPr>
            <a:spAutoFit/>
          </a:bodyPr>
          <a:lstStyle/>
          <a:p>
            <a:pPr>
              <a:spcAft>
                <a:spcPts val="1000"/>
              </a:spcAft>
            </a:pPr>
            <a:r>
              <a:rPr lang="en-US" sz="2800">
                <a:latin typeface="Brush Script MT" pitchFamily="66" charset="0"/>
              </a:rPr>
              <a:t>Bill for designing surveys for Dr. RedMond:</a:t>
            </a:r>
          </a:p>
          <a:p>
            <a:pPr>
              <a:spcAft>
                <a:spcPts val="1000"/>
              </a:spcAft>
            </a:pPr>
            <a:r>
              <a:rPr lang="en-US" sz="2800">
                <a:latin typeface="Brush Script MT" pitchFamily="66" charset="0"/>
              </a:rPr>
              <a:t>   $375.00</a:t>
            </a:r>
            <a:endParaRPr lang="en-US" sz="2800">
              <a:latin typeface="Times New Roman" pitchFamily="18" charset="0"/>
            </a:endParaRPr>
          </a:p>
          <a:p>
            <a:pPr>
              <a:spcAft>
                <a:spcPts val="1000"/>
              </a:spcAft>
            </a:pPr>
            <a:r>
              <a:rPr lang="en-US" sz="2800">
                <a:latin typeface="Calibri" pitchFamily="34" charset="0"/>
              </a:rPr>
              <a:t>         </a:t>
            </a:r>
            <a:r>
              <a:rPr lang="en-US" sz="2800">
                <a:latin typeface="Brush Script MT" pitchFamily="66" charset="0"/>
              </a:rPr>
              <a:t>Ralph Getty</a:t>
            </a:r>
            <a:endParaRPr lang="en-US" sz="2800">
              <a:latin typeface="Arial" charset="0"/>
            </a:endParaRP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046A03AB-18EF-452A-9EAA-0CCC359979CF}" type="slidenum">
              <a:rPr lang="en-US" sz="1100">
                <a:latin typeface="+mn-lt"/>
                <a:cs typeface="+mn-cs"/>
              </a:rPr>
              <a:pPr algn="r" fontAlgn="auto">
                <a:spcBef>
                  <a:spcPts val="0"/>
                </a:spcBef>
                <a:spcAft>
                  <a:spcPts val="0"/>
                </a:spcAft>
                <a:defRPr/>
              </a:pPr>
              <a:t>50</a:t>
            </a:fld>
            <a:endParaRPr lang="en-US" sz="1100">
              <a:latin typeface="+mn-lt"/>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BB688A0-3A17-4426-BD97-B177140DA0B0}" type="slidenum">
              <a:rPr lang="en-US" sz="1100">
                <a:latin typeface="+mn-lt"/>
                <a:cs typeface="+mn-cs"/>
              </a:rPr>
              <a:pPr algn="r" fontAlgn="auto">
                <a:spcBef>
                  <a:spcPts val="0"/>
                </a:spcBef>
                <a:spcAft>
                  <a:spcPts val="0"/>
                </a:spcAft>
                <a:defRPr/>
              </a:pPr>
              <a:t>51</a:t>
            </a:fld>
            <a:endParaRPr lang="en-US" sz="1100">
              <a:latin typeface="+mn-lt"/>
              <a:cs typeface="+mn-cs"/>
            </a:endParaRPr>
          </a:p>
        </p:txBody>
      </p:sp>
      <p:sp>
        <p:nvSpPr>
          <p:cNvPr id="458754" name="Subtitle 2"/>
          <p:cNvSpPr>
            <a:spLocks noGrp="1"/>
          </p:cNvSpPr>
          <p:nvPr>
            <p:ph type="subTitle" idx="4294967295"/>
          </p:nvPr>
        </p:nvSpPr>
        <p:spPr>
          <a:xfrm>
            <a:off x="1600200" y="762000"/>
            <a:ext cx="6172200" cy="685800"/>
          </a:xfrm>
        </p:spPr>
        <p:txBody>
          <a:bodyPr/>
          <a:lstStyle/>
          <a:p>
            <a:pPr marL="0" indent="0" algn="ctr" eaLnBrk="1" hangingPunct="1">
              <a:spcBef>
                <a:spcPct val="0"/>
              </a:spcBef>
              <a:buFont typeface="Wingdings" pitchFamily="2" charset="2"/>
              <a:buNone/>
            </a:pPr>
            <a:r>
              <a:rPr lang="en-US" sz="3600" b="1" smtClean="0"/>
              <a:t>3) Survey</a:t>
            </a:r>
          </a:p>
        </p:txBody>
      </p:sp>
      <p:sp>
        <p:nvSpPr>
          <p:cNvPr id="458755"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3378200"/>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Account 20P0-Temporary Salary Gen.  Ralph is an individual, not a business.  He was temporarily employed by UNM to design this survey.</a:t>
            </a:r>
          </a:p>
          <a:p>
            <a:pPr marL="457200" indent="-457200">
              <a:buFontTx/>
              <a:buAutoNum type="alphaUcParenR"/>
            </a:pPr>
            <a:r>
              <a:rPr lang="en-US" sz="2400">
                <a:latin typeface="Arial" charset="0"/>
              </a:rPr>
              <a:t>Account 0280-Testing Fees General.  These surveys will be used to test patients for various diseases.</a:t>
            </a:r>
          </a:p>
          <a:p>
            <a:pPr marL="457200" indent="-457200">
              <a:buFontTx/>
              <a:buAutoNum type="alphaUcParenR"/>
            </a:pPr>
            <a:r>
              <a:rPr lang="en-US" sz="2400">
                <a:latin typeface="Arial" charset="0"/>
              </a:rPr>
              <a:t>Account 3100-Office Supplies General.  I LIKE Office Supplies General.  I put everything here.</a:t>
            </a:r>
          </a:p>
          <a:p>
            <a:pPr marL="457200" indent="-457200">
              <a:buFontTx/>
              <a:buAutoNum type="alphaUcParenR"/>
            </a:pPr>
            <a:r>
              <a:rPr lang="en-US" sz="2400">
                <a:latin typeface="Arial" charset="0"/>
              </a:rPr>
              <a:t>Account Account 69Z0-Other Professional Services.  Ralph provided a service by designing the brochures.</a:t>
            </a:r>
          </a:p>
        </p:txBody>
      </p:sp>
      <p:sp>
        <p:nvSpPr>
          <p:cNvPr id="7" name="5-Point Star 6"/>
          <p:cNvSpPr/>
          <p:nvPr/>
        </p:nvSpPr>
        <p:spPr>
          <a:xfrm>
            <a:off x="228600" y="4114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26B24C8-1FF4-4BD5-B485-EAB9E9123C74}" type="slidenum">
              <a:rPr lang="en-US" sz="1100">
                <a:latin typeface="+mn-lt"/>
                <a:cs typeface="+mn-cs"/>
              </a:rPr>
              <a:pPr algn="r" fontAlgn="auto">
                <a:spcBef>
                  <a:spcPts val="0"/>
                </a:spcBef>
                <a:spcAft>
                  <a:spcPts val="0"/>
                </a:spcAft>
                <a:defRPr/>
              </a:pPr>
              <a:t>51</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80E42777-BB13-4DAA-857B-86D19D640BA7}" type="slidenum">
              <a:rPr lang="en-US" sz="1100">
                <a:latin typeface="+mn-lt"/>
                <a:cs typeface="+mn-cs"/>
              </a:rPr>
              <a:pPr algn="r" fontAlgn="auto">
                <a:spcBef>
                  <a:spcPts val="0"/>
                </a:spcBef>
                <a:spcAft>
                  <a:spcPts val="0"/>
                </a:spcAft>
                <a:defRPr/>
              </a:pPr>
              <a:t>52</a:t>
            </a:fld>
            <a:endParaRPr lang="en-US" sz="1100">
              <a:latin typeface="+mn-lt"/>
              <a:cs typeface="+mn-cs"/>
            </a:endParaRPr>
          </a:p>
        </p:txBody>
      </p:sp>
      <p:sp>
        <p:nvSpPr>
          <p:cNvPr id="460802" name="Subtitle 2"/>
          <p:cNvSpPr>
            <a:spLocks noGrp="1"/>
          </p:cNvSpPr>
          <p:nvPr>
            <p:ph type="subTitle" idx="4294967295"/>
          </p:nvPr>
        </p:nvSpPr>
        <p:spPr>
          <a:xfrm>
            <a:off x="533400" y="762000"/>
            <a:ext cx="8077200" cy="4038600"/>
          </a:xfrm>
        </p:spPr>
        <p:txBody>
          <a:bodyPr/>
          <a:lstStyle/>
          <a:p>
            <a:pPr marL="342900" indent="-342900" eaLnBrk="1" hangingPunct="1">
              <a:buFont typeface="Wingdings" pitchFamily="2" charset="2"/>
              <a:buNone/>
            </a:pPr>
            <a:r>
              <a:rPr lang="en-US" sz="2400" smtClean="0">
                <a:latin typeface="Arial" charset="0"/>
              </a:rPr>
              <a:t> 4) You are doing your P-card reallocation in Banner. (FWAINVT). You are reallocating a purchase for your department that totaled $3,527.32.  This order was for: </a:t>
            </a:r>
          </a:p>
          <a:p>
            <a:pPr marL="342900" indent="-342900" eaLnBrk="1" hangingPunct="1">
              <a:buFont typeface="Wingdings" pitchFamily="2" charset="2"/>
              <a:buAutoNum type="arabicPeriod"/>
            </a:pPr>
            <a:r>
              <a:rPr lang="en-US" smtClean="0">
                <a:latin typeface="Arial" charset="0"/>
              </a:rPr>
              <a:t>Reams of paper ($2,006.00)</a:t>
            </a:r>
          </a:p>
          <a:p>
            <a:pPr marL="342900" indent="-342900" eaLnBrk="1" hangingPunct="1">
              <a:buFont typeface="Wingdings" pitchFamily="2" charset="2"/>
              <a:buAutoNum type="arabicPeriod"/>
            </a:pPr>
            <a:r>
              <a:rPr lang="en-US" smtClean="0">
                <a:latin typeface="Arial" charset="0"/>
              </a:rPr>
              <a:t>Toner cartridges for the new copier ($892.17)</a:t>
            </a:r>
          </a:p>
          <a:p>
            <a:pPr marL="342900" indent="-342900" eaLnBrk="1" hangingPunct="1">
              <a:buFont typeface="Wingdings" pitchFamily="2" charset="2"/>
              <a:buAutoNum type="arabicPeriod"/>
            </a:pPr>
            <a:r>
              <a:rPr lang="en-US" smtClean="0">
                <a:latin typeface="Arial" charset="0"/>
              </a:rPr>
              <a:t>New copier ($629.15).  </a:t>
            </a:r>
          </a:p>
          <a:p>
            <a:pPr marL="342900" indent="-342900" eaLnBrk="1" hangingPunct="1">
              <a:buFont typeface="Wingdings" pitchFamily="2" charset="2"/>
              <a:buNone/>
            </a:pPr>
            <a:r>
              <a:rPr lang="en-US" smtClean="0">
                <a:latin typeface="Arial" charset="0"/>
              </a:rPr>
              <a:t>The paper will be used for the various printers and the copier.  Your routine work includes making copies of forms, instruction sheets, and brochures for various Doctors in your department. </a:t>
            </a:r>
            <a:endParaRPr lang="en-US" sz="1800" smtClean="0"/>
          </a:p>
        </p:txBody>
      </p:sp>
      <p:sp>
        <p:nvSpPr>
          <p:cNvPr id="460803" name="Rectangle 3"/>
          <p:cNvSpPr>
            <a:spLocks noChangeArrowheads="1"/>
          </p:cNvSpPr>
          <p:nvPr/>
        </p:nvSpPr>
        <p:spPr bwMode="auto">
          <a:xfrm>
            <a:off x="381000" y="58674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 or accounts will you use to expense these charges?  Why?</a:t>
            </a: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83A0599A-B246-4111-BAF2-83392775148D}" type="slidenum">
              <a:rPr lang="en-US" sz="1100">
                <a:latin typeface="+mn-lt"/>
                <a:cs typeface="+mn-cs"/>
              </a:rPr>
              <a:pPr algn="r" fontAlgn="auto">
                <a:spcBef>
                  <a:spcPts val="0"/>
                </a:spcBef>
                <a:spcAft>
                  <a:spcPts val="0"/>
                </a:spcAft>
                <a:defRPr/>
              </a:pPr>
              <a:t>52</a:t>
            </a:fld>
            <a:endParaRPr lang="en-US" sz="1100">
              <a:latin typeface="+mn-lt"/>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A7615BD2-F87F-4D73-9930-85B0747D76B1}" type="slidenum">
              <a:rPr lang="en-US" sz="1100">
                <a:latin typeface="+mn-lt"/>
                <a:cs typeface="+mn-cs"/>
              </a:rPr>
              <a:pPr algn="r" fontAlgn="auto">
                <a:spcBef>
                  <a:spcPts val="0"/>
                </a:spcBef>
                <a:spcAft>
                  <a:spcPts val="0"/>
                </a:spcAft>
                <a:defRPr/>
              </a:pPr>
              <a:t>53</a:t>
            </a:fld>
            <a:endParaRPr lang="en-US" sz="1100">
              <a:latin typeface="+mn-lt"/>
              <a:cs typeface="+mn-cs"/>
            </a:endParaRPr>
          </a:p>
        </p:txBody>
      </p:sp>
      <p:sp>
        <p:nvSpPr>
          <p:cNvPr id="462850" name="Subtitle 2"/>
          <p:cNvSpPr>
            <a:spLocks noGrp="1"/>
          </p:cNvSpPr>
          <p:nvPr>
            <p:ph type="subTitle" idx="4294967295"/>
          </p:nvPr>
        </p:nvSpPr>
        <p:spPr>
          <a:xfrm>
            <a:off x="1600200" y="7620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4) P-Card Reallocation</a:t>
            </a:r>
          </a:p>
        </p:txBody>
      </p:sp>
      <p:sp>
        <p:nvSpPr>
          <p:cNvPr id="462851"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4473575"/>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Account 3100-Office Supplies General.  These are all office supplies.  This is the correct category.</a:t>
            </a:r>
          </a:p>
          <a:p>
            <a:pPr marL="457200" indent="-457200">
              <a:buFontTx/>
              <a:buAutoNum type="alphaUcParenR"/>
            </a:pPr>
            <a:r>
              <a:rPr lang="en-US" sz="2400">
                <a:latin typeface="Arial" charset="0"/>
              </a:rPr>
              <a:t>Account 3100-Office Supplies General for the paper and Toner.  Account 3150-Computer Supplies and Servers &lt;$5,001 for the copier.</a:t>
            </a:r>
          </a:p>
          <a:p>
            <a:pPr marL="457200" indent="-457200">
              <a:buFontTx/>
              <a:buAutoNum type="alphaUcParenR"/>
            </a:pPr>
            <a:r>
              <a:rPr lang="en-US" sz="2400">
                <a:latin typeface="Arial" charset="0"/>
              </a:rPr>
              <a:t>Account 3100-Office Supplies General for the paper and Toner.  Account 9530-Site Improvement General for the copier.  The copier greatly improved our work site.</a:t>
            </a:r>
          </a:p>
          <a:p>
            <a:pPr marL="457200" indent="-457200">
              <a:buFontTx/>
              <a:buAutoNum type="alphaUcParenR"/>
            </a:pPr>
            <a:r>
              <a:rPr lang="en-US" sz="2400">
                <a:latin typeface="Arial" charset="0"/>
              </a:rPr>
              <a:t>Account 3100-Office Supplies General for the paper and Toner.  Account 3180-Non Capital Equipment &lt;$5,001 for the copier.</a:t>
            </a:r>
          </a:p>
        </p:txBody>
      </p:sp>
      <p:sp>
        <p:nvSpPr>
          <p:cNvPr id="7" name="5-Point Star 6"/>
          <p:cNvSpPr/>
          <p:nvPr/>
        </p:nvSpPr>
        <p:spPr>
          <a:xfrm>
            <a:off x="304800" y="4876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432B046F-450D-4C19-B8DA-C128414307B6}" type="slidenum">
              <a:rPr lang="en-US" sz="1100">
                <a:latin typeface="+mn-lt"/>
                <a:cs typeface="+mn-cs"/>
              </a:rPr>
              <a:pPr algn="r" fontAlgn="auto">
                <a:spcBef>
                  <a:spcPts val="0"/>
                </a:spcBef>
                <a:spcAft>
                  <a:spcPts val="0"/>
                </a:spcAft>
                <a:defRPr/>
              </a:pPr>
              <a:t>53</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09B04B9-08B8-4F9E-BF35-7230C3290CED}" type="slidenum">
              <a:rPr lang="en-US" sz="1100">
                <a:latin typeface="+mn-lt"/>
                <a:cs typeface="+mn-cs"/>
              </a:rPr>
              <a:pPr algn="r" fontAlgn="auto">
                <a:spcBef>
                  <a:spcPts val="0"/>
                </a:spcBef>
                <a:spcAft>
                  <a:spcPts val="0"/>
                </a:spcAft>
                <a:defRPr/>
              </a:pPr>
              <a:t>54</a:t>
            </a:fld>
            <a:endParaRPr lang="en-US" sz="1100">
              <a:latin typeface="+mn-lt"/>
              <a:cs typeface="+mn-cs"/>
            </a:endParaRPr>
          </a:p>
        </p:txBody>
      </p:sp>
      <p:sp>
        <p:nvSpPr>
          <p:cNvPr id="464898" name="Subtitle 2"/>
          <p:cNvSpPr>
            <a:spLocks noGrp="1"/>
          </p:cNvSpPr>
          <p:nvPr>
            <p:ph type="subTitle" idx="4294967295"/>
          </p:nvPr>
        </p:nvSpPr>
        <p:spPr>
          <a:xfrm>
            <a:off x="533400" y="762000"/>
            <a:ext cx="8077200" cy="4267200"/>
          </a:xfrm>
        </p:spPr>
        <p:txBody>
          <a:bodyPr/>
          <a:lstStyle/>
          <a:p>
            <a:pPr marL="0" indent="0" eaLnBrk="1" hangingPunct="1">
              <a:buFont typeface="Wingdings" pitchFamily="2" charset="2"/>
              <a:buNone/>
            </a:pPr>
            <a:r>
              <a:rPr lang="en-US" smtClean="0"/>
              <a:t> </a:t>
            </a:r>
            <a:r>
              <a:rPr lang="en-US" sz="2400" smtClean="0">
                <a:latin typeface="Arial" charset="0"/>
              </a:rPr>
              <a:t>5) Your department maintains records for copier usage and charges the users’ index based on the number of copies made each month at 5 cents/page.  4,000 copies were made by various departments this month.</a:t>
            </a:r>
          </a:p>
          <a:p>
            <a:pPr marL="0" indent="0" eaLnBrk="1" hangingPunct="1">
              <a:spcBef>
                <a:spcPct val="0"/>
              </a:spcBef>
              <a:buFont typeface="Wingdings" pitchFamily="2" charset="2"/>
              <a:buNone/>
            </a:pPr>
            <a:endParaRPr lang="en-US" sz="2400" smtClean="0">
              <a:latin typeface="Arial" charset="0"/>
            </a:endParaRPr>
          </a:p>
          <a:p>
            <a:pPr marL="0" indent="0" algn="ctr" eaLnBrk="1" hangingPunct="1">
              <a:spcBef>
                <a:spcPct val="0"/>
              </a:spcBef>
              <a:buFont typeface="Wingdings" pitchFamily="2" charset="2"/>
              <a:buNone/>
            </a:pPr>
            <a:endParaRPr lang="en-US" smtClean="0"/>
          </a:p>
        </p:txBody>
      </p:sp>
      <p:sp>
        <p:nvSpPr>
          <p:cNvPr id="464899" name="Rectangle 3"/>
          <p:cNvSpPr>
            <a:spLocks noChangeArrowheads="1"/>
          </p:cNvSpPr>
          <p:nvPr/>
        </p:nvSpPr>
        <p:spPr bwMode="auto">
          <a:xfrm>
            <a:off x="381000" y="4938713"/>
            <a:ext cx="8534400" cy="366712"/>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expense account(s) will you use to expense these charges?  Why?</a:t>
            </a:r>
          </a:p>
        </p:txBody>
      </p:sp>
      <p:sp>
        <p:nvSpPr>
          <p:cNvPr id="464900" name="Rectangle 1"/>
          <p:cNvSpPr>
            <a:spLocks noChangeArrowheads="1"/>
          </p:cNvSpPr>
          <p:nvPr/>
        </p:nvSpPr>
        <p:spPr bwMode="auto">
          <a:xfrm>
            <a:off x="533400" y="3719513"/>
            <a:ext cx="8153400" cy="366712"/>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revenue account(s) will you use for these charges?  Why?</a:t>
            </a:r>
            <a:endParaRPr lang="en-US">
              <a:solidFill>
                <a:srgbClr val="000099"/>
              </a:solidFill>
              <a:latin typeface="Arial" charset="0"/>
              <a:cs typeface="Times New Roman" pitchFamily="18" charset="0"/>
            </a:endParaRP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80CE42F-B8E1-41BF-804B-F3BE39BD6F07}" type="slidenum">
              <a:rPr lang="en-US" sz="1100">
                <a:latin typeface="+mn-lt"/>
                <a:cs typeface="+mn-cs"/>
              </a:rPr>
              <a:pPr algn="r" fontAlgn="auto">
                <a:spcBef>
                  <a:spcPts val="0"/>
                </a:spcBef>
                <a:spcAft>
                  <a:spcPts val="0"/>
                </a:spcAft>
                <a:defRPr/>
              </a:pPr>
              <a:t>54</a:t>
            </a:fld>
            <a:endParaRPr lang="en-US" sz="1100">
              <a:latin typeface="+mn-lt"/>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850692D3-D24F-4567-8630-F9E54BF47B09}" type="slidenum">
              <a:rPr lang="en-US" sz="1100">
                <a:latin typeface="+mn-lt"/>
                <a:cs typeface="+mn-cs"/>
              </a:rPr>
              <a:pPr algn="r" fontAlgn="auto">
                <a:spcBef>
                  <a:spcPts val="0"/>
                </a:spcBef>
                <a:spcAft>
                  <a:spcPts val="0"/>
                </a:spcAft>
                <a:defRPr/>
              </a:pPr>
              <a:t>55</a:t>
            </a:fld>
            <a:endParaRPr lang="en-US" sz="1100">
              <a:latin typeface="+mn-lt"/>
              <a:cs typeface="+mn-cs"/>
            </a:endParaRPr>
          </a:p>
        </p:txBody>
      </p:sp>
      <p:sp>
        <p:nvSpPr>
          <p:cNvPr id="466946" name="Subtitle 2"/>
          <p:cNvSpPr>
            <a:spLocks noGrp="1"/>
          </p:cNvSpPr>
          <p:nvPr>
            <p:ph type="subTitle" idx="4294967295"/>
          </p:nvPr>
        </p:nvSpPr>
        <p:spPr>
          <a:xfrm>
            <a:off x="1600200" y="7620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5)  Revenue Account </a:t>
            </a:r>
          </a:p>
        </p:txBody>
      </p:sp>
      <p:sp>
        <p:nvSpPr>
          <p:cNvPr id="466947"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4108450"/>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Revenue account?  I will credit 3100-Office Supplies General for the cost, to reduce the cost of the paper and toner we used to make these copies.</a:t>
            </a:r>
          </a:p>
          <a:p>
            <a:pPr marL="457200" indent="-457200">
              <a:buFontTx/>
              <a:buAutoNum type="alphaUcParenR"/>
            </a:pPr>
            <a:r>
              <a:rPr lang="en-US" sz="2400">
                <a:latin typeface="Arial" charset="0"/>
              </a:rPr>
              <a:t>I will credit the new Internal Service center revenue account, 0699-Miscellaneous Services.</a:t>
            </a:r>
          </a:p>
          <a:p>
            <a:pPr marL="457200" indent="-457200">
              <a:buFontTx/>
              <a:buAutoNum type="alphaUcParenR"/>
            </a:pPr>
            <a:r>
              <a:rPr lang="en-US" sz="2400">
                <a:latin typeface="Arial" charset="0"/>
              </a:rPr>
              <a:t>I will credit account 08Z0-Miscellaneous Gen. for this small amount of revenue.</a:t>
            </a:r>
          </a:p>
          <a:p>
            <a:pPr marL="457200" indent="-457200">
              <a:buFontTx/>
              <a:buAutoNum type="alphaUcParenR"/>
            </a:pPr>
            <a:r>
              <a:rPr lang="en-US" sz="2400">
                <a:latin typeface="Arial" charset="0"/>
              </a:rPr>
              <a:t>I will credit 37Z0-Other supply Costs General, because it is currently overspent and we still need to purchase more supplies using this account.</a:t>
            </a:r>
          </a:p>
          <a:p>
            <a:pPr marL="457200" indent="-457200">
              <a:buFontTx/>
              <a:buAutoNum type="alphaUcParenR"/>
            </a:pPr>
            <a:endParaRPr lang="en-US" sz="2400">
              <a:latin typeface="Arial" charset="0"/>
            </a:endParaRPr>
          </a:p>
        </p:txBody>
      </p:sp>
      <p:sp>
        <p:nvSpPr>
          <p:cNvPr id="7" name="5-Point Star 6"/>
          <p:cNvSpPr/>
          <p:nvPr/>
        </p:nvSpPr>
        <p:spPr>
          <a:xfrm>
            <a:off x="228600" y="2590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318B4917-93DC-47D4-8ACA-8E47ACD877F9}" type="slidenum">
              <a:rPr lang="en-US" sz="1100">
                <a:latin typeface="+mn-lt"/>
                <a:cs typeface="+mn-cs"/>
              </a:rPr>
              <a:pPr algn="r" fontAlgn="auto">
                <a:spcBef>
                  <a:spcPts val="0"/>
                </a:spcBef>
                <a:spcAft>
                  <a:spcPts val="0"/>
                </a:spcAft>
                <a:defRPr/>
              </a:pPr>
              <a:t>55</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C525B904-2191-4744-B62A-714B214BFBEC}" type="slidenum">
              <a:rPr lang="en-US" sz="1100">
                <a:latin typeface="+mn-lt"/>
                <a:cs typeface="+mn-cs"/>
              </a:rPr>
              <a:pPr algn="r" fontAlgn="auto">
                <a:spcBef>
                  <a:spcPts val="0"/>
                </a:spcBef>
                <a:spcAft>
                  <a:spcPts val="0"/>
                </a:spcAft>
                <a:defRPr/>
              </a:pPr>
              <a:t>56</a:t>
            </a:fld>
            <a:endParaRPr lang="en-US" sz="1100">
              <a:latin typeface="+mn-lt"/>
              <a:cs typeface="+mn-cs"/>
            </a:endParaRPr>
          </a:p>
        </p:txBody>
      </p:sp>
      <p:sp>
        <p:nvSpPr>
          <p:cNvPr id="468994" name="Subtitle 2"/>
          <p:cNvSpPr>
            <a:spLocks noGrp="1"/>
          </p:cNvSpPr>
          <p:nvPr>
            <p:ph type="subTitle" idx="4294967295"/>
          </p:nvPr>
        </p:nvSpPr>
        <p:spPr>
          <a:xfrm>
            <a:off x="1447800" y="2286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5)  Expense Account</a:t>
            </a:r>
            <a:r>
              <a:rPr lang="en-US" sz="3600" b="1" smtClean="0"/>
              <a:t> </a:t>
            </a:r>
          </a:p>
        </p:txBody>
      </p:sp>
      <p:sp>
        <p:nvSpPr>
          <p:cNvPr id="468995" name="Subtitle 2"/>
          <p:cNvSpPr txBox="1">
            <a:spLocks/>
          </p:cNvSpPr>
          <p:nvPr/>
        </p:nvSpPr>
        <p:spPr bwMode="auto">
          <a:xfrm>
            <a:off x="914400" y="19050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457200" y="1143000"/>
            <a:ext cx="8077200" cy="3743325"/>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I will expense these copies to 3100-Office Supplies General.  This is paper and toner.</a:t>
            </a:r>
          </a:p>
          <a:p>
            <a:pPr marL="457200" indent="-457200">
              <a:buFontTx/>
              <a:buAutoNum type="alphaUcParenR"/>
            </a:pPr>
            <a:r>
              <a:rPr lang="en-US" sz="2400">
                <a:latin typeface="Arial" charset="0"/>
              </a:rPr>
              <a:t>I will expense these copies to 69Z0-Other Professional Services General.  We provided a service to the other departments by making these copies for them.</a:t>
            </a:r>
          </a:p>
          <a:p>
            <a:pPr marL="457200" indent="-457200">
              <a:buFontTx/>
              <a:buAutoNum type="alphaUcParenR"/>
            </a:pPr>
            <a:r>
              <a:rPr lang="en-US" sz="2400">
                <a:latin typeface="Arial" charset="0"/>
              </a:rPr>
              <a:t>I will expense theses copies to 63C0-Copying Gen.  We are selling copies.</a:t>
            </a:r>
          </a:p>
          <a:p>
            <a:pPr marL="457200" indent="-457200">
              <a:buFontTx/>
              <a:buAutoNum type="alphaUcParenR"/>
            </a:pPr>
            <a:r>
              <a:rPr lang="en-US" sz="2400">
                <a:latin typeface="Arial" charset="0"/>
              </a:rPr>
              <a:t>Our department uses the barter system.  The copies are offset by some used furniture they gave our department last month.  No entry is required.</a:t>
            </a:r>
          </a:p>
        </p:txBody>
      </p:sp>
      <p:sp>
        <p:nvSpPr>
          <p:cNvPr id="7" name="5-Point Star 6"/>
          <p:cNvSpPr/>
          <p:nvPr/>
        </p:nvSpPr>
        <p:spPr>
          <a:xfrm>
            <a:off x="152400" y="26670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129A072-C02A-4F95-922A-0D36D698C368}" type="slidenum">
              <a:rPr lang="en-US" sz="1100">
                <a:latin typeface="+mn-lt"/>
                <a:cs typeface="+mn-cs"/>
              </a:rPr>
              <a:pPr algn="r" fontAlgn="auto">
                <a:spcBef>
                  <a:spcPts val="0"/>
                </a:spcBef>
                <a:spcAft>
                  <a:spcPts val="0"/>
                </a:spcAft>
                <a:defRPr/>
              </a:pPr>
              <a:t>56</a:t>
            </a:fld>
            <a:endParaRPr lang="en-US" sz="1100">
              <a:latin typeface="+mn-lt"/>
              <a:cs typeface="+mn-cs"/>
            </a:endParaRPr>
          </a:p>
        </p:txBody>
      </p:sp>
      <p:pic>
        <p:nvPicPr>
          <p:cNvPr id="469000" name="Picture 8" descr="j0424486"/>
          <p:cNvPicPr>
            <a:picLocks noChangeAspect="1" noChangeArrowheads="1"/>
          </p:cNvPicPr>
          <p:nvPr/>
        </p:nvPicPr>
        <p:blipFill>
          <a:blip r:embed="rId3"/>
          <a:srcRect/>
          <a:stretch>
            <a:fillRect/>
          </a:stretch>
        </p:blipFill>
        <p:spPr bwMode="auto">
          <a:xfrm>
            <a:off x="1600200" y="5257800"/>
            <a:ext cx="1270000" cy="1371600"/>
          </a:xfrm>
          <a:prstGeom prst="rect">
            <a:avLst/>
          </a:prstGeom>
          <a:noFill/>
          <a:ln w="9525">
            <a:noFill/>
            <a:miter lim="800000"/>
            <a:headEnd/>
            <a:tailEnd/>
          </a:ln>
        </p:spPr>
      </p:pic>
      <p:sp>
        <p:nvSpPr>
          <p:cNvPr id="469004" name="AutoShape 12"/>
          <p:cNvSpPr>
            <a:spLocks noChangeArrowheads="1"/>
          </p:cNvSpPr>
          <p:nvPr/>
        </p:nvSpPr>
        <p:spPr bwMode="auto">
          <a:xfrm>
            <a:off x="3429000" y="5181600"/>
            <a:ext cx="1676400" cy="762000"/>
          </a:xfrm>
          <a:prstGeom prst="wedgeRoundRectCallout">
            <a:avLst>
              <a:gd name="adj1" fmla="val -68468"/>
              <a:gd name="adj2" fmla="val 83958"/>
              <a:gd name="adj3" fmla="val 16667"/>
            </a:avLst>
          </a:prstGeom>
          <a:noFill/>
          <a:ln w="9525">
            <a:solidFill>
              <a:schemeClr val="tx1"/>
            </a:solidFill>
            <a:miter lim="800000"/>
            <a:headEnd/>
            <a:tailEnd/>
          </a:ln>
        </p:spPr>
        <p:txBody>
          <a:bodyPr/>
          <a:lstStyle/>
          <a:p>
            <a:r>
              <a:rPr lang="en-US" i="1"/>
              <a:t>Hmmm. </a:t>
            </a:r>
          </a:p>
          <a:p>
            <a:r>
              <a:rPr lang="en-US" i="1"/>
              <a:t>Say again…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469000"/>
                                        </p:tgtEl>
                                        <p:attrNameLst>
                                          <p:attrName>style.visibility</p:attrName>
                                        </p:attrNameLst>
                                      </p:cBhvr>
                                      <p:to>
                                        <p:strVal val="visible"/>
                                      </p:to>
                                    </p:set>
                                    <p:anim calcmode="lin" valueType="num">
                                      <p:cBhvr>
                                        <p:cTn id="27" dur="500" fill="hold"/>
                                        <p:tgtEl>
                                          <p:spTgt spid="469000"/>
                                        </p:tgtEl>
                                        <p:attrNameLst>
                                          <p:attrName>ppt_w</p:attrName>
                                        </p:attrNameLst>
                                      </p:cBhvr>
                                      <p:tavLst>
                                        <p:tav tm="0">
                                          <p:val>
                                            <p:fltVal val="0"/>
                                          </p:val>
                                        </p:tav>
                                        <p:tav tm="100000">
                                          <p:val>
                                            <p:strVal val="#ppt_w"/>
                                          </p:val>
                                        </p:tav>
                                      </p:tavLst>
                                    </p:anim>
                                    <p:anim calcmode="lin" valueType="num">
                                      <p:cBhvr>
                                        <p:cTn id="28" dur="500" fill="hold"/>
                                        <p:tgtEl>
                                          <p:spTgt spid="469000"/>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469004"/>
                                        </p:tgtEl>
                                        <p:attrNameLst>
                                          <p:attrName>style.visibility</p:attrName>
                                        </p:attrNameLst>
                                      </p:cBhvr>
                                      <p:to>
                                        <p:strVal val="visible"/>
                                      </p:to>
                                    </p:set>
                                    <p:anim calcmode="lin" valueType="num">
                                      <p:cBhvr>
                                        <p:cTn id="31" dur="500" fill="hold"/>
                                        <p:tgtEl>
                                          <p:spTgt spid="469004"/>
                                        </p:tgtEl>
                                        <p:attrNameLst>
                                          <p:attrName>ppt_w</p:attrName>
                                        </p:attrNameLst>
                                      </p:cBhvr>
                                      <p:tavLst>
                                        <p:tav tm="0">
                                          <p:val>
                                            <p:fltVal val="0"/>
                                          </p:val>
                                        </p:tav>
                                        <p:tav tm="100000">
                                          <p:val>
                                            <p:strVal val="#ppt_w"/>
                                          </p:val>
                                        </p:tav>
                                      </p:tavLst>
                                    </p:anim>
                                    <p:anim calcmode="lin" valueType="num">
                                      <p:cBhvr>
                                        <p:cTn id="32" dur="500" fill="hold"/>
                                        <p:tgtEl>
                                          <p:spTgt spid="469004"/>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46900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A874C496-0A26-4D7D-B2F6-05DD515133E8}" type="slidenum">
              <a:rPr lang="en-US" sz="1100">
                <a:latin typeface="+mn-lt"/>
                <a:cs typeface="+mn-cs"/>
              </a:rPr>
              <a:pPr algn="r" fontAlgn="auto">
                <a:spcBef>
                  <a:spcPts val="0"/>
                </a:spcBef>
                <a:spcAft>
                  <a:spcPts val="0"/>
                </a:spcAft>
                <a:defRPr/>
              </a:pPr>
              <a:t>57</a:t>
            </a:fld>
            <a:endParaRPr lang="en-US" sz="1100">
              <a:latin typeface="+mn-lt"/>
              <a:cs typeface="+mn-cs"/>
            </a:endParaRPr>
          </a:p>
        </p:txBody>
      </p:sp>
      <p:sp>
        <p:nvSpPr>
          <p:cNvPr id="471042" name="Subtitle 2"/>
          <p:cNvSpPr>
            <a:spLocks noGrp="1"/>
          </p:cNvSpPr>
          <p:nvPr>
            <p:ph type="subTitle" idx="4294967295"/>
          </p:nvPr>
        </p:nvSpPr>
        <p:spPr>
          <a:xfrm>
            <a:off x="457200" y="381000"/>
            <a:ext cx="8077200" cy="1447800"/>
          </a:xfrm>
        </p:spPr>
        <p:txBody>
          <a:bodyPr/>
          <a:lstStyle/>
          <a:p>
            <a:pPr marL="0" indent="0" eaLnBrk="1" hangingPunct="1">
              <a:lnSpc>
                <a:spcPct val="90000"/>
              </a:lnSpc>
              <a:buFont typeface="Wingdings" pitchFamily="2" charset="2"/>
              <a:buNone/>
            </a:pPr>
            <a:r>
              <a:rPr lang="en-US" smtClean="0"/>
              <a:t> </a:t>
            </a:r>
            <a:r>
              <a:rPr lang="en-US" sz="2400" smtClean="0">
                <a:latin typeface="Arial" charset="0"/>
              </a:rPr>
              <a:t>6) Your department purchased a desk top computer with a monitor, keyboard, and mouse.  At the same time you also purchased from the same vendor two new printers.  The invoice is below:</a:t>
            </a:r>
            <a:endParaRPr lang="en-US" smtClean="0"/>
          </a:p>
        </p:txBody>
      </p:sp>
      <p:sp>
        <p:nvSpPr>
          <p:cNvPr id="471043" name="Rectangle 3"/>
          <p:cNvSpPr>
            <a:spLocks noChangeArrowheads="1"/>
          </p:cNvSpPr>
          <p:nvPr/>
        </p:nvSpPr>
        <p:spPr bwMode="auto">
          <a:xfrm>
            <a:off x="381000" y="58674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account(s) will you use to expense these charges?  Why?</a:t>
            </a:r>
          </a:p>
        </p:txBody>
      </p:sp>
      <p:sp>
        <p:nvSpPr>
          <p:cNvPr id="471044" name="Text Box 1"/>
          <p:cNvSpPr txBox="1">
            <a:spLocks noChangeArrowheads="1"/>
          </p:cNvSpPr>
          <p:nvPr/>
        </p:nvSpPr>
        <p:spPr bwMode="auto">
          <a:xfrm flipH="1">
            <a:off x="1295400" y="1981200"/>
            <a:ext cx="6324600" cy="3549650"/>
          </a:xfrm>
          <a:prstGeom prst="rect">
            <a:avLst/>
          </a:prstGeom>
          <a:solidFill>
            <a:srgbClr val="FFFFFF"/>
          </a:solidFill>
          <a:ln w="9525">
            <a:solidFill>
              <a:srgbClr val="000000"/>
            </a:solidFill>
            <a:miter lim="800000"/>
            <a:headEnd/>
            <a:tailEnd/>
          </a:ln>
        </p:spPr>
        <p:txBody>
          <a:bodyPr>
            <a:spAutoFit/>
          </a:bodyPr>
          <a:lstStyle/>
          <a:p>
            <a:pPr algn="ctr">
              <a:spcAft>
                <a:spcPts val="1000"/>
              </a:spcAft>
            </a:pPr>
            <a:r>
              <a:rPr lang="en-US" sz="2000" b="1">
                <a:latin typeface="Calibri" pitchFamily="34" charset="0"/>
              </a:rPr>
              <a:t>Computers R Us, Inc.</a:t>
            </a:r>
          </a:p>
          <a:p>
            <a:pPr>
              <a:spcAft>
                <a:spcPts val="1000"/>
              </a:spcAft>
            </a:pPr>
            <a:endParaRPr lang="en-US" sz="2000">
              <a:latin typeface="Times New Roman" pitchFamily="18" charset="0"/>
            </a:endParaRPr>
          </a:p>
          <a:p>
            <a:pPr>
              <a:spcAft>
                <a:spcPts val="1000"/>
              </a:spcAft>
            </a:pPr>
            <a:r>
              <a:rPr lang="en-US" sz="2000">
                <a:latin typeface="Calibri" pitchFamily="34" charset="0"/>
              </a:rPr>
              <a:t>Acme SE 340 computer……………      $1,200.00</a:t>
            </a:r>
          </a:p>
          <a:p>
            <a:pPr>
              <a:spcAft>
                <a:spcPts val="1000"/>
              </a:spcAft>
            </a:pPr>
            <a:r>
              <a:rPr lang="en-US" sz="2000">
                <a:latin typeface="Calibri" pitchFamily="34" charset="0"/>
              </a:rPr>
              <a:t>Acme 22inch Monitor…………….….         400.00</a:t>
            </a:r>
          </a:p>
          <a:p>
            <a:pPr>
              <a:spcAft>
                <a:spcPts val="1000"/>
              </a:spcAft>
            </a:pPr>
            <a:r>
              <a:rPr lang="en-US" sz="2000">
                <a:latin typeface="Calibri" pitchFamily="34" charset="0"/>
              </a:rPr>
              <a:t>Acme Printer  (2 @ 375.00)….………      </a:t>
            </a:r>
            <a:r>
              <a:rPr lang="en-US" sz="2000" u="sng">
                <a:latin typeface="Calibri" pitchFamily="34" charset="0"/>
              </a:rPr>
              <a:t>750.00</a:t>
            </a:r>
            <a:endParaRPr lang="en-US" sz="2000">
              <a:latin typeface="Times New Roman" pitchFamily="18" charset="0"/>
            </a:endParaRPr>
          </a:p>
          <a:p>
            <a:pPr>
              <a:spcAft>
                <a:spcPts val="1000"/>
              </a:spcAft>
            </a:pPr>
            <a:r>
              <a:rPr lang="en-US" sz="2000">
                <a:latin typeface="Times New Roman" pitchFamily="18" charset="0"/>
              </a:rPr>
              <a:t>	</a:t>
            </a:r>
            <a:r>
              <a:rPr lang="en-US" sz="2000">
                <a:latin typeface="Calibri" pitchFamily="34" charset="0"/>
              </a:rPr>
              <a:t>Total:                                     $2,350.00</a:t>
            </a:r>
            <a:endParaRPr lang="en-US" sz="2000">
              <a:latin typeface="Times New Roman" pitchFamily="18" charset="0"/>
            </a:endParaRPr>
          </a:p>
          <a:p>
            <a:pPr>
              <a:spcAft>
                <a:spcPts val="1000"/>
              </a:spcAft>
            </a:pPr>
            <a:endParaRPr lang="en-US" sz="2400">
              <a:latin typeface="Times New Roman" pitchFamily="18" charset="0"/>
            </a:endParaRPr>
          </a:p>
          <a:p>
            <a:endParaRPr lang="en-US" sz="2400">
              <a:latin typeface="Arial" charset="0"/>
            </a:endParaRP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E40C3A2C-0C3E-465D-A22D-E114DB0948AF}" type="slidenum">
              <a:rPr lang="en-US" sz="1100">
                <a:latin typeface="+mn-lt"/>
                <a:cs typeface="+mn-cs"/>
              </a:rPr>
              <a:pPr algn="r" fontAlgn="auto">
                <a:spcBef>
                  <a:spcPts val="0"/>
                </a:spcBef>
                <a:spcAft>
                  <a:spcPts val="0"/>
                </a:spcAft>
                <a:defRPr/>
              </a:pPr>
              <a:t>57</a:t>
            </a:fld>
            <a:endParaRPr lang="en-US" sz="1100">
              <a:latin typeface="+mn-lt"/>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E5D5D9D-AF3B-431F-A4BB-68F530DE6BD9}" type="slidenum">
              <a:rPr lang="en-US" sz="1100">
                <a:latin typeface="+mn-lt"/>
                <a:cs typeface="+mn-cs"/>
              </a:rPr>
              <a:pPr algn="r" fontAlgn="auto">
                <a:spcBef>
                  <a:spcPts val="0"/>
                </a:spcBef>
                <a:spcAft>
                  <a:spcPts val="0"/>
                </a:spcAft>
                <a:defRPr/>
              </a:pPr>
              <a:t>58</a:t>
            </a:fld>
            <a:endParaRPr lang="en-US" sz="1100">
              <a:latin typeface="+mn-lt"/>
              <a:cs typeface="+mn-cs"/>
            </a:endParaRPr>
          </a:p>
        </p:txBody>
      </p:sp>
      <p:sp>
        <p:nvSpPr>
          <p:cNvPr id="473090" name="Subtitle 2"/>
          <p:cNvSpPr>
            <a:spLocks noGrp="1"/>
          </p:cNvSpPr>
          <p:nvPr>
            <p:ph type="subTitle" idx="4294967295"/>
          </p:nvPr>
        </p:nvSpPr>
        <p:spPr>
          <a:xfrm>
            <a:off x="685800" y="762000"/>
            <a:ext cx="8001000" cy="685800"/>
          </a:xfrm>
        </p:spPr>
        <p:txBody>
          <a:bodyPr/>
          <a:lstStyle/>
          <a:p>
            <a:pPr marL="0" indent="0" algn="ctr" eaLnBrk="1" hangingPunct="1">
              <a:spcBef>
                <a:spcPct val="0"/>
              </a:spcBef>
              <a:buFont typeface="Wingdings" pitchFamily="2" charset="2"/>
              <a:buNone/>
            </a:pPr>
            <a:r>
              <a:rPr lang="en-US" sz="3600" b="1" smtClean="0">
                <a:latin typeface="Arial" charset="0"/>
              </a:rPr>
              <a:t>6) Computer and Printer Purchase </a:t>
            </a:r>
          </a:p>
        </p:txBody>
      </p:sp>
      <p:sp>
        <p:nvSpPr>
          <p:cNvPr id="473091"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3786188"/>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I will use 9020-Computer Hardware for all of these charges.</a:t>
            </a:r>
          </a:p>
          <a:p>
            <a:pPr marL="457200" indent="-457200">
              <a:buFontTx/>
              <a:buAutoNum type="alphaUcParenR"/>
            </a:pPr>
            <a:r>
              <a:rPr lang="en-US" sz="2400">
                <a:latin typeface="Arial" charset="0"/>
              </a:rPr>
              <a:t>I will use 3189-Computers for the computer (CPU cost was not itemized) and 3150-Computer Supplies &amp; Servers for the monitor &amp; printers.</a:t>
            </a:r>
          </a:p>
          <a:p>
            <a:pPr marL="457200" indent="-457200">
              <a:buFontTx/>
              <a:buAutoNum type="alphaUcParenR"/>
            </a:pPr>
            <a:r>
              <a:rPr lang="en-US" sz="2400">
                <a:latin typeface="Arial" charset="0"/>
              </a:rPr>
              <a:t>Since this is one purchase, I will use 3189-Computers for the entire invoice.</a:t>
            </a:r>
          </a:p>
          <a:p>
            <a:pPr marL="457200" indent="-457200">
              <a:buFontTx/>
              <a:buAutoNum type="alphaUcParenR"/>
            </a:pPr>
            <a:r>
              <a:rPr lang="en-US" sz="2400">
                <a:latin typeface="Arial" charset="0"/>
              </a:rPr>
              <a:t>I will use 3180-Non Capital Equipment for all the charges, since the total is under $5,001.</a:t>
            </a:r>
          </a:p>
          <a:p>
            <a:pPr marL="457200" indent="-457200">
              <a:buFontTx/>
              <a:buAutoNum type="alphaUcParenR"/>
            </a:pPr>
            <a:endParaRPr lang="en-US" sz="2400">
              <a:latin typeface="Arial" charset="0"/>
            </a:endParaRPr>
          </a:p>
        </p:txBody>
      </p:sp>
      <p:sp>
        <p:nvSpPr>
          <p:cNvPr id="7" name="5-Point Star 6"/>
          <p:cNvSpPr/>
          <p:nvPr/>
        </p:nvSpPr>
        <p:spPr>
          <a:xfrm>
            <a:off x="228600" y="22860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BBB7FD6-3322-4BC7-BD74-75897F2CC060}" type="slidenum">
              <a:rPr lang="en-US" sz="1100">
                <a:latin typeface="+mn-lt"/>
                <a:cs typeface="+mn-cs"/>
              </a:rPr>
              <a:pPr algn="r" fontAlgn="auto">
                <a:spcBef>
                  <a:spcPts val="0"/>
                </a:spcBef>
                <a:spcAft>
                  <a:spcPts val="0"/>
                </a:spcAft>
                <a:defRPr/>
              </a:pPr>
              <a:t>58</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483C8B6-72A4-409C-808E-E64AF45E3808}" type="slidenum">
              <a:rPr lang="en-US" sz="1100">
                <a:latin typeface="+mn-lt"/>
                <a:cs typeface="+mn-cs"/>
              </a:rPr>
              <a:pPr algn="r" fontAlgn="auto">
                <a:spcBef>
                  <a:spcPts val="0"/>
                </a:spcBef>
                <a:spcAft>
                  <a:spcPts val="0"/>
                </a:spcAft>
                <a:defRPr/>
              </a:pPr>
              <a:t>59</a:t>
            </a:fld>
            <a:endParaRPr lang="en-US" sz="1100">
              <a:latin typeface="+mn-lt"/>
              <a:cs typeface="+mn-cs"/>
            </a:endParaRPr>
          </a:p>
        </p:txBody>
      </p:sp>
      <p:sp>
        <p:nvSpPr>
          <p:cNvPr id="475138" name="Subtitle 2"/>
          <p:cNvSpPr>
            <a:spLocks noGrp="1"/>
          </p:cNvSpPr>
          <p:nvPr>
            <p:ph type="subTitle" idx="4294967295"/>
          </p:nvPr>
        </p:nvSpPr>
        <p:spPr>
          <a:xfrm>
            <a:off x="533400" y="762000"/>
            <a:ext cx="8077200" cy="4724400"/>
          </a:xfrm>
        </p:spPr>
        <p:txBody>
          <a:bodyPr/>
          <a:lstStyle/>
          <a:p>
            <a:pPr marL="381000" indent="-381000" eaLnBrk="1" hangingPunct="1">
              <a:lnSpc>
                <a:spcPct val="80000"/>
              </a:lnSpc>
              <a:buFont typeface="Wingdings" pitchFamily="2" charset="2"/>
              <a:buNone/>
            </a:pPr>
            <a:r>
              <a:rPr lang="en-US" sz="1800" smtClean="0"/>
              <a:t> </a:t>
            </a:r>
            <a:r>
              <a:rPr lang="en-US" sz="2400" smtClean="0">
                <a:latin typeface="Arial" charset="0"/>
              </a:rPr>
              <a:t>7) Your office is being renovated.  An outside company has been hired to tear down two walls, replace six windows (two of which are cracked), and replace the worn carpet with new carpet.  They are also supplying 3 new workstations, at a cost of $4,500 per station.</a:t>
            </a:r>
            <a:r>
              <a:rPr lang="en-US" smtClean="0">
                <a:latin typeface="Arial" charset="0"/>
              </a:rPr>
              <a:t>  </a:t>
            </a:r>
          </a:p>
          <a:p>
            <a:pPr marL="381000" indent="-381000" eaLnBrk="1" hangingPunct="1">
              <a:lnSpc>
                <a:spcPct val="80000"/>
              </a:lnSpc>
              <a:buFont typeface="Wingdings" pitchFamily="2" charset="2"/>
              <a:buNone/>
            </a:pPr>
            <a:endParaRPr lang="en-US" smtClean="0">
              <a:latin typeface="Arial" charset="0"/>
            </a:endParaRPr>
          </a:p>
          <a:p>
            <a:pPr marL="381000" indent="-381000" eaLnBrk="1" hangingPunct="1">
              <a:lnSpc>
                <a:spcPct val="80000"/>
              </a:lnSpc>
              <a:buFont typeface="Wingdings" pitchFamily="2" charset="2"/>
              <a:buAutoNum type="arabicPeriod"/>
            </a:pPr>
            <a:r>
              <a:rPr lang="en-US" smtClean="0">
                <a:latin typeface="Arial" charset="0"/>
              </a:rPr>
              <a:t>Each station includes cubicle walls ($1,970)</a:t>
            </a:r>
          </a:p>
          <a:p>
            <a:pPr marL="381000" indent="-381000" eaLnBrk="1" hangingPunct="1">
              <a:lnSpc>
                <a:spcPct val="80000"/>
              </a:lnSpc>
              <a:buFont typeface="Wingdings" pitchFamily="2" charset="2"/>
              <a:buAutoNum type="arabicPeriod"/>
            </a:pPr>
            <a:r>
              <a:rPr lang="en-US" smtClean="0">
                <a:latin typeface="Arial" charset="0"/>
              </a:rPr>
              <a:t>Two upper ($800 each) and one lower ($450) cabinet</a:t>
            </a:r>
          </a:p>
          <a:p>
            <a:pPr marL="381000" indent="-381000" eaLnBrk="1" hangingPunct="1">
              <a:lnSpc>
                <a:spcPct val="80000"/>
              </a:lnSpc>
              <a:buFont typeface="Wingdings" pitchFamily="2" charset="2"/>
              <a:buAutoNum type="arabicPeriod"/>
            </a:pPr>
            <a:r>
              <a:rPr lang="en-US" smtClean="0">
                <a:latin typeface="Arial" charset="0"/>
              </a:rPr>
              <a:t>A desk surface ($300) </a:t>
            </a:r>
          </a:p>
          <a:p>
            <a:pPr marL="381000" indent="-381000" eaLnBrk="1" hangingPunct="1">
              <a:lnSpc>
                <a:spcPct val="80000"/>
              </a:lnSpc>
              <a:buFont typeface="Wingdings" pitchFamily="2" charset="2"/>
              <a:buAutoNum type="arabicPeriod"/>
            </a:pPr>
            <a:r>
              <a:rPr lang="en-US" smtClean="0">
                <a:latin typeface="Arial" charset="0"/>
              </a:rPr>
              <a:t>A chair ($180).  </a:t>
            </a:r>
          </a:p>
          <a:p>
            <a:pPr marL="381000" indent="-381000" eaLnBrk="1" hangingPunct="1">
              <a:lnSpc>
                <a:spcPct val="80000"/>
              </a:lnSpc>
              <a:buFont typeface="Wingdings" pitchFamily="2" charset="2"/>
              <a:buNone/>
            </a:pPr>
            <a:endParaRPr lang="en-US" smtClean="0">
              <a:latin typeface="Arial" charset="0"/>
            </a:endParaRPr>
          </a:p>
          <a:p>
            <a:pPr marL="381000" indent="-381000" eaLnBrk="1" hangingPunct="1">
              <a:lnSpc>
                <a:spcPct val="80000"/>
              </a:lnSpc>
              <a:buFont typeface="Wingdings" pitchFamily="2" charset="2"/>
              <a:buNone/>
            </a:pPr>
            <a:r>
              <a:rPr lang="en-US" sz="2400" smtClean="0">
                <a:latin typeface="Arial" charset="0"/>
              </a:rPr>
              <a:t>The invoice was itemized as follows:</a:t>
            </a:r>
          </a:p>
        </p:txBody>
      </p:sp>
      <p:sp>
        <p:nvSpPr>
          <p:cNvPr id="3" name="Slide Number Placeholder 2"/>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460B8811-199C-4263-B4FF-EF95781869CB}" type="slidenum">
              <a:rPr lang="en-US" sz="1100">
                <a:latin typeface="+mn-lt"/>
                <a:cs typeface="+mn-cs"/>
              </a:rPr>
              <a:pPr algn="r" fontAlgn="auto">
                <a:spcBef>
                  <a:spcPts val="0"/>
                </a:spcBef>
                <a:spcAft>
                  <a:spcPts val="0"/>
                </a:spcAft>
                <a:defRPr/>
              </a:pPr>
              <a:t>59</a:t>
            </a:fld>
            <a:endParaRPr lang="en-US" sz="1100">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DC2DA1D-877C-4689-9E75-D90E16793D58}" type="slidenum">
              <a:rPr lang="en-US"/>
              <a:pPr>
                <a:defRPr/>
              </a:pPr>
              <a:t>6</a:t>
            </a:fld>
            <a:endParaRPr lang="en-US"/>
          </a:p>
        </p:txBody>
      </p:sp>
      <p:sp>
        <p:nvSpPr>
          <p:cNvPr id="28674" name="Rectangle 63"/>
          <p:cNvSpPr>
            <a:spLocks noChangeArrowheads="1"/>
          </p:cNvSpPr>
          <p:nvPr/>
        </p:nvSpPr>
        <p:spPr bwMode="auto">
          <a:xfrm>
            <a:off x="2971800" y="1295400"/>
            <a:ext cx="3276600" cy="685800"/>
          </a:xfrm>
          <a:prstGeom prst="rect">
            <a:avLst/>
          </a:prstGeom>
          <a:solidFill>
            <a:srgbClr val="CCFFFF"/>
          </a:solidFill>
          <a:ln w="38100" cmpd="dbl" algn="ctr">
            <a:solidFill>
              <a:srgbClr val="000000"/>
            </a:solidFill>
            <a:miter lim="800000"/>
            <a:headEnd/>
            <a:tailEnd/>
          </a:ln>
        </p:spPr>
        <p:txBody>
          <a:bodyPr/>
          <a:lstStyle/>
          <a:p>
            <a:pPr algn="ctr"/>
            <a:r>
              <a:rPr lang="en-US" sz="1600" b="1">
                <a:latin typeface="Arial" charset="0"/>
              </a:rPr>
              <a:t>We certainly do not want you</a:t>
            </a:r>
          </a:p>
          <a:p>
            <a:pPr algn="ctr"/>
            <a:r>
              <a:rPr lang="en-US" sz="1600" b="1">
                <a:latin typeface="Arial" charset="0"/>
              </a:rPr>
              <a:t>to feel like this.</a:t>
            </a:r>
          </a:p>
        </p:txBody>
      </p:sp>
      <p:pic>
        <p:nvPicPr>
          <p:cNvPr id="28678" name="Picture 67"/>
          <p:cNvPicPr>
            <a:picLocks noChangeAspect="1" noChangeArrowheads="1"/>
          </p:cNvPicPr>
          <p:nvPr/>
        </p:nvPicPr>
        <p:blipFill>
          <a:blip r:embed="rId3"/>
          <a:srcRect/>
          <a:stretch>
            <a:fillRect/>
          </a:stretch>
        </p:blipFill>
        <p:spPr bwMode="auto">
          <a:xfrm>
            <a:off x="2743200" y="2743200"/>
            <a:ext cx="3733800" cy="3060700"/>
          </a:xfrm>
          <a:prstGeom prst="rect">
            <a:avLst/>
          </a:prstGeom>
          <a:noFill/>
          <a:ln w="9525">
            <a:noFill/>
            <a:miter lim="800000"/>
            <a:headEnd/>
            <a:tailEnd/>
          </a:ln>
        </p:spPr>
      </p:pic>
      <p:sp>
        <p:nvSpPr>
          <p:cNvPr id="2" name="Rectangle 6"/>
          <p:cNvSpPr>
            <a:spLocks noChangeArrowheads="1"/>
          </p:cNvSpPr>
          <p:nvPr/>
        </p:nvSpPr>
        <p:spPr bwMode="auto">
          <a:xfrm>
            <a:off x="609600" y="3429000"/>
            <a:ext cx="7804150" cy="366713"/>
          </a:xfrm>
          <a:prstGeom prst="rect">
            <a:avLst/>
          </a:prstGeom>
          <a:noFill/>
          <a:ln w="9525">
            <a:noFill/>
            <a:miter lim="800000"/>
            <a:headEnd/>
            <a:tailEnd/>
          </a:ln>
        </p:spPr>
        <p:txBody>
          <a:bodyPr wrap="none">
            <a:spAutoFit/>
          </a:bodyPr>
          <a:lstStyle/>
          <a:p>
            <a:r>
              <a:rPr lang="en-US" b="1">
                <a:latin typeface="Arial" charset="0"/>
              </a:rPr>
              <a:t>Originators may get frustrated when a transaction request is returned.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additive="base">
                                        <p:cTn id="7" dur="5000" fill="hold"/>
                                        <p:tgtEl>
                                          <p:spTgt spid="28678"/>
                                        </p:tgtEl>
                                        <p:attrNameLst>
                                          <p:attrName>ppt_x</p:attrName>
                                        </p:attrNameLst>
                                      </p:cBhvr>
                                      <p:tavLst>
                                        <p:tav tm="0">
                                          <p:val>
                                            <p:strVal val="#ppt_x"/>
                                          </p:val>
                                        </p:tav>
                                        <p:tav tm="100000">
                                          <p:val>
                                            <p:strVal val="#ppt_x"/>
                                          </p:val>
                                        </p:tav>
                                      </p:tavLst>
                                    </p:anim>
                                    <p:anim calcmode="lin" valueType="num">
                                      <p:cBhvr additive="base">
                                        <p:cTn id="8" dur="50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257D0AAB-36D9-4A93-8919-09F04A29512A}" type="slidenum">
              <a:rPr lang="en-US" sz="1100">
                <a:latin typeface="+mn-lt"/>
                <a:cs typeface="+mn-cs"/>
              </a:rPr>
              <a:pPr algn="r" fontAlgn="auto">
                <a:spcBef>
                  <a:spcPts val="0"/>
                </a:spcBef>
                <a:spcAft>
                  <a:spcPts val="0"/>
                </a:spcAft>
                <a:defRPr/>
              </a:pPr>
              <a:t>60</a:t>
            </a:fld>
            <a:endParaRPr lang="en-US" sz="1100">
              <a:latin typeface="+mn-lt"/>
              <a:cs typeface="+mn-cs"/>
            </a:endParaRPr>
          </a:p>
        </p:txBody>
      </p:sp>
      <p:sp>
        <p:nvSpPr>
          <p:cNvPr id="477186" name="Rectangle 3"/>
          <p:cNvSpPr>
            <a:spLocks noChangeArrowheads="1"/>
          </p:cNvSpPr>
          <p:nvPr/>
        </p:nvSpPr>
        <p:spPr bwMode="auto">
          <a:xfrm>
            <a:off x="381000" y="60960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account(s) will you use to expense these charges?  Why?</a:t>
            </a:r>
          </a:p>
        </p:txBody>
      </p:sp>
      <p:sp>
        <p:nvSpPr>
          <p:cNvPr id="477187" name="Text Box 1"/>
          <p:cNvSpPr txBox="1">
            <a:spLocks noChangeArrowheads="1"/>
          </p:cNvSpPr>
          <p:nvPr/>
        </p:nvSpPr>
        <p:spPr bwMode="auto">
          <a:xfrm>
            <a:off x="457200" y="609600"/>
            <a:ext cx="7848600" cy="5235575"/>
          </a:xfrm>
          <a:prstGeom prst="rect">
            <a:avLst/>
          </a:prstGeom>
          <a:solidFill>
            <a:srgbClr val="FFFFFF"/>
          </a:solidFill>
          <a:ln w="9525">
            <a:solidFill>
              <a:srgbClr val="000000"/>
            </a:solidFill>
            <a:miter lim="800000"/>
            <a:headEnd/>
            <a:tailEnd/>
          </a:ln>
        </p:spPr>
        <p:txBody>
          <a:bodyPr>
            <a:spAutoFit/>
          </a:bodyPr>
          <a:lstStyle/>
          <a:p>
            <a:pPr>
              <a:spcAft>
                <a:spcPts val="1000"/>
              </a:spcAft>
            </a:pPr>
            <a:r>
              <a:rPr lang="en-US" sz="2000" b="1">
                <a:latin typeface="Calibri" pitchFamily="34" charset="0"/>
              </a:rPr>
              <a:t>Rigolito Construction, Renovation, Repairs, and Maintenance, Inc.</a:t>
            </a:r>
          </a:p>
          <a:p>
            <a:pPr>
              <a:spcAft>
                <a:spcPts val="1000"/>
              </a:spcAft>
            </a:pPr>
            <a:endParaRPr lang="en-US" sz="1600">
              <a:latin typeface="Times New Roman" pitchFamily="18" charset="0"/>
            </a:endParaRPr>
          </a:p>
          <a:p>
            <a:pPr>
              <a:spcAft>
                <a:spcPts val="1000"/>
              </a:spcAft>
            </a:pPr>
            <a:r>
              <a:rPr lang="en-US" sz="1600">
                <a:latin typeface="Calibri" pitchFamily="34" charset="0"/>
              </a:rPr>
              <a:t>Labor for windows &amp; carpets (at $75/hour)…………………………………….… $5,625.00</a:t>
            </a:r>
          </a:p>
          <a:p>
            <a:pPr>
              <a:spcAft>
                <a:spcPts val="1000"/>
              </a:spcAft>
            </a:pPr>
            <a:r>
              <a:rPr lang="en-US" sz="1600">
                <a:latin typeface="Calibri" pitchFamily="34" charset="0"/>
              </a:rPr>
              <a:t>Windows (6 @ $275)………………………………….….   1,650.00</a:t>
            </a:r>
          </a:p>
          <a:p>
            <a:pPr>
              <a:spcAft>
                <a:spcPts val="1000"/>
              </a:spcAft>
            </a:pPr>
            <a:r>
              <a:rPr lang="en-US" sz="1600">
                <a:latin typeface="Calibri" pitchFamily="34" charset="0"/>
              </a:rPr>
              <a:t>Carpet(85 yards,@ 32/yd)……………………………..    2,720.00</a:t>
            </a:r>
          </a:p>
          <a:p>
            <a:pPr>
              <a:spcAft>
                <a:spcPts val="1000"/>
              </a:spcAft>
            </a:pPr>
            <a:r>
              <a:rPr lang="en-US" sz="1600">
                <a:latin typeface="Calibri" pitchFamily="34" charset="0"/>
              </a:rPr>
              <a:t>Modular Furniture:</a:t>
            </a:r>
          </a:p>
          <a:p>
            <a:pPr>
              <a:spcAft>
                <a:spcPts val="1000"/>
              </a:spcAft>
            </a:pPr>
            <a:r>
              <a:rPr lang="en-US" sz="1600">
                <a:latin typeface="Calibri" pitchFamily="34" charset="0"/>
              </a:rPr>
              <a:t>Cubicles (3 @ $1,970)</a:t>
            </a:r>
          </a:p>
          <a:p>
            <a:pPr>
              <a:spcAft>
                <a:spcPts val="1000"/>
              </a:spcAft>
            </a:pPr>
            <a:r>
              <a:rPr lang="en-US" sz="1600">
                <a:latin typeface="Calibri" pitchFamily="34" charset="0"/>
              </a:rPr>
              <a:t>Desk surface (3 @ $300)    </a:t>
            </a:r>
          </a:p>
          <a:p>
            <a:pPr>
              <a:spcAft>
                <a:spcPts val="1000"/>
              </a:spcAft>
            </a:pPr>
            <a:r>
              <a:rPr lang="en-US" sz="1600">
                <a:latin typeface="Calibri" pitchFamily="34" charset="0"/>
              </a:rPr>
              <a:t>Cabinets:</a:t>
            </a:r>
          </a:p>
          <a:p>
            <a:pPr>
              <a:spcAft>
                <a:spcPts val="1000"/>
              </a:spcAft>
            </a:pPr>
            <a:r>
              <a:rPr lang="en-US" sz="1600">
                <a:latin typeface="Calibri" pitchFamily="34" charset="0"/>
              </a:rPr>
              <a:t>	Lower (3 @ $450) </a:t>
            </a:r>
          </a:p>
          <a:p>
            <a:pPr>
              <a:spcAft>
                <a:spcPts val="1000"/>
              </a:spcAft>
            </a:pPr>
            <a:r>
              <a:rPr lang="en-US" sz="1600">
                <a:latin typeface="Calibri" pitchFamily="34" charset="0"/>
              </a:rPr>
              <a:t>Upper (6 @ $800)</a:t>
            </a:r>
            <a:endParaRPr lang="en-US" sz="1600" u="sng">
              <a:latin typeface="Times New Roman" pitchFamily="18" charset="0"/>
            </a:endParaRPr>
          </a:p>
          <a:p>
            <a:pPr>
              <a:spcAft>
                <a:spcPts val="1000"/>
              </a:spcAft>
            </a:pPr>
            <a:r>
              <a:rPr lang="en-US" sz="1600">
                <a:latin typeface="Calibri" pitchFamily="34" charset="0"/>
              </a:rPr>
              <a:t>Total Modular Furniture………………………………….  12,960.00</a:t>
            </a:r>
          </a:p>
          <a:p>
            <a:pPr>
              <a:spcAft>
                <a:spcPts val="1000"/>
              </a:spcAft>
            </a:pPr>
            <a:r>
              <a:rPr lang="en-US" sz="1600">
                <a:latin typeface="Calibri" pitchFamily="34" charset="0"/>
              </a:rPr>
              <a:t>Chair (3 @ $180)………………………………………………..     540.00</a:t>
            </a:r>
          </a:p>
          <a:p>
            <a:pPr>
              <a:spcAft>
                <a:spcPts val="1000"/>
              </a:spcAft>
            </a:pPr>
            <a:r>
              <a:rPr lang="en-US" sz="1600">
                <a:latin typeface="Calibri" pitchFamily="34" charset="0"/>
              </a:rPr>
              <a:t>	Total</a:t>
            </a:r>
            <a:r>
              <a:rPr lang="en-US" sz="1600" b="1">
                <a:latin typeface="Calibri" pitchFamily="34" charset="0"/>
              </a:rPr>
              <a:t>:                                                       $23,495.00</a:t>
            </a:r>
            <a:endParaRPr lang="en-US" sz="1600" b="1">
              <a:latin typeface="Times New Roman" pitchFamily="18" charset="0"/>
            </a:endParaRPr>
          </a:p>
        </p:txBody>
      </p:sp>
      <p:sp>
        <p:nvSpPr>
          <p:cNvPr id="4" name="Slide Number Placeholder 3"/>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67E8051-4152-4820-8084-5F2D8EA882CF}" type="slidenum">
              <a:rPr lang="en-US" sz="1100">
                <a:latin typeface="+mn-lt"/>
                <a:cs typeface="+mn-cs"/>
              </a:rPr>
              <a:pPr algn="r" fontAlgn="auto">
                <a:spcBef>
                  <a:spcPts val="0"/>
                </a:spcBef>
                <a:spcAft>
                  <a:spcPts val="0"/>
                </a:spcAft>
                <a:defRPr/>
              </a:pPr>
              <a:t>60</a:t>
            </a:fld>
            <a:endParaRPr lang="en-US" sz="1100">
              <a:latin typeface="+mn-lt"/>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D52A8276-BC76-4E7F-98D5-F00BF0E9F004}" type="slidenum">
              <a:rPr lang="en-US" sz="1100">
                <a:latin typeface="+mn-lt"/>
                <a:cs typeface="+mn-cs"/>
              </a:rPr>
              <a:pPr algn="r" fontAlgn="auto">
                <a:spcBef>
                  <a:spcPts val="0"/>
                </a:spcBef>
                <a:spcAft>
                  <a:spcPts val="0"/>
                </a:spcAft>
                <a:defRPr/>
              </a:pPr>
              <a:t>61</a:t>
            </a:fld>
            <a:endParaRPr lang="en-US" sz="1100">
              <a:latin typeface="+mn-lt"/>
              <a:cs typeface="+mn-cs"/>
            </a:endParaRPr>
          </a:p>
        </p:txBody>
      </p:sp>
      <p:sp>
        <p:nvSpPr>
          <p:cNvPr id="479234" name="Subtitle 2"/>
          <p:cNvSpPr>
            <a:spLocks noGrp="1"/>
          </p:cNvSpPr>
          <p:nvPr>
            <p:ph type="subTitle" idx="4294967295"/>
          </p:nvPr>
        </p:nvSpPr>
        <p:spPr>
          <a:xfrm>
            <a:off x="304800" y="381000"/>
            <a:ext cx="8534400" cy="685800"/>
          </a:xfrm>
        </p:spPr>
        <p:txBody>
          <a:bodyPr/>
          <a:lstStyle/>
          <a:p>
            <a:pPr marL="0" indent="0" algn="ctr" eaLnBrk="1" hangingPunct="1">
              <a:spcBef>
                <a:spcPct val="0"/>
              </a:spcBef>
              <a:buFont typeface="Wingdings" pitchFamily="2" charset="2"/>
              <a:buNone/>
            </a:pPr>
            <a:r>
              <a:rPr lang="en-US" sz="3200" b="1" smtClean="0"/>
              <a:t>7) </a:t>
            </a:r>
            <a:r>
              <a:rPr lang="en-US" sz="3200" b="1" smtClean="0">
                <a:latin typeface="Arial" charset="0"/>
              </a:rPr>
              <a:t>Renovation?  Repair?  Maintenance? </a:t>
            </a:r>
          </a:p>
        </p:txBody>
      </p:sp>
      <p:sp>
        <p:nvSpPr>
          <p:cNvPr id="479235"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447800"/>
            <a:ext cx="8077200" cy="5203825"/>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I have no idea, so I will guess that 9220-Building Improvement Gen is correct.  It sounds pretty good…</a:t>
            </a:r>
          </a:p>
          <a:p>
            <a:pPr marL="457200" indent="-457200">
              <a:buFontTx/>
              <a:buAutoNum type="alphaUcParenR"/>
            </a:pPr>
            <a:r>
              <a:rPr lang="en-US" sz="2400">
                <a:latin typeface="Arial" charset="0"/>
              </a:rPr>
              <a:t>I have no idea, so I will divide it all up, as follows:</a:t>
            </a:r>
          </a:p>
          <a:p>
            <a:pPr marL="457200" indent="-457200"/>
            <a:r>
              <a:rPr lang="en-US" sz="2400">
                <a:latin typeface="Arial" charset="0"/>
              </a:rPr>
              <a:t>Labor to:	69Z0-Other Professional Services General</a:t>
            </a:r>
          </a:p>
          <a:p>
            <a:pPr marL="457200" indent="-457200"/>
            <a:r>
              <a:rPr lang="en-US" sz="2400">
                <a:latin typeface="Arial" charset="0"/>
              </a:rPr>
              <a:t>The rest to:	9000-Equipment/Furniture &gt;$5,000</a:t>
            </a:r>
          </a:p>
          <a:p>
            <a:pPr marL="457200" indent="-457200"/>
            <a:endParaRPr lang="en-US" sz="2400">
              <a:latin typeface="Arial" charset="0"/>
            </a:endParaRPr>
          </a:p>
          <a:p>
            <a:pPr marL="457200" indent="-457200"/>
            <a:r>
              <a:rPr lang="en-US" sz="2400">
                <a:latin typeface="Arial" charset="0"/>
              </a:rPr>
              <a:t>	(If I’m wrong, maybe no one will notice…)</a:t>
            </a:r>
          </a:p>
          <a:p>
            <a:pPr marL="457200" indent="-457200"/>
            <a:endParaRPr lang="en-US" sz="2400">
              <a:latin typeface="Arial" charset="0"/>
            </a:endParaRPr>
          </a:p>
          <a:p>
            <a:pPr marL="457200" indent="-457200"/>
            <a:endParaRPr lang="en-US" sz="2400">
              <a:latin typeface="Arial" charset="0"/>
            </a:endParaRPr>
          </a:p>
          <a:p>
            <a:pPr marL="457200" indent="-457200"/>
            <a:r>
              <a:rPr lang="en-US" sz="2400">
                <a:latin typeface="Arial" charset="0"/>
              </a:rPr>
              <a:t>C) I have no idea, so I called my friend in another department that had a similar expense last year.  We decided:</a:t>
            </a:r>
          </a:p>
          <a:p>
            <a:pPr marL="457200" indent="-457200"/>
            <a:r>
              <a:rPr lang="en-US" sz="2400">
                <a:latin typeface="Arial" charset="0"/>
              </a:rPr>
              <a:t>Labor, windows, carpet to 7000-Plant Repairs</a:t>
            </a:r>
          </a:p>
          <a:p>
            <a:pPr marL="457200" indent="-457200"/>
            <a:r>
              <a:rPr lang="en-US" sz="2400">
                <a:latin typeface="Arial" charset="0"/>
              </a:rPr>
              <a:t>Furniture to 9000-Equipment/Furniture &gt;$5,000</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14D389A0-2884-4963-B51C-2D320B70C689}" type="slidenum">
              <a:rPr lang="en-US" sz="1100">
                <a:latin typeface="+mn-lt"/>
                <a:cs typeface="+mn-cs"/>
              </a:rPr>
              <a:pPr algn="r" fontAlgn="auto">
                <a:spcBef>
                  <a:spcPts val="0"/>
                </a:spcBef>
                <a:spcAft>
                  <a:spcPts val="0"/>
                </a:spcAft>
                <a:defRPr/>
              </a:pPr>
              <a:t>61</a:t>
            </a:fld>
            <a:endParaRPr lang="en-US" sz="1100">
              <a:latin typeface="+mn-lt"/>
              <a:cs typeface="+mn-cs"/>
            </a:endParaRPr>
          </a:p>
        </p:txBody>
      </p:sp>
      <p:pic>
        <p:nvPicPr>
          <p:cNvPr id="494599" name="Picture 7" descr="j0424444"/>
          <p:cNvPicPr>
            <a:picLocks noChangeAspect="1" noChangeArrowheads="1"/>
          </p:cNvPicPr>
          <p:nvPr/>
        </p:nvPicPr>
        <p:blipFill>
          <a:blip r:embed="rId3"/>
          <a:srcRect/>
          <a:stretch>
            <a:fillRect/>
          </a:stretch>
        </p:blipFill>
        <p:spPr bwMode="auto">
          <a:xfrm>
            <a:off x="7086600" y="3505200"/>
            <a:ext cx="1039813"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9" presetClass="entr" presetSubtype="10" fill="hold" nodeType="clickEffect">
                                  <p:stCondLst>
                                    <p:cond delay="0"/>
                                  </p:stCondLst>
                                  <p:childTnLst>
                                    <p:set>
                                      <p:cBhvr>
                                        <p:cTn id="28" dur="1" fill="hold">
                                          <p:stCondLst>
                                            <p:cond delay="0"/>
                                          </p:stCondLst>
                                        </p:cTn>
                                        <p:tgtEl>
                                          <p:spTgt spid="494599"/>
                                        </p:tgtEl>
                                        <p:attrNameLst>
                                          <p:attrName>style.visibility</p:attrName>
                                        </p:attrNameLst>
                                      </p:cBhvr>
                                      <p:to>
                                        <p:strVal val="visible"/>
                                      </p:to>
                                    </p:set>
                                    <p:anim calcmode="lin" valueType="num">
                                      <p:cBhvr>
                                        <p:cTn id="29" dur="5000" fill="hold"/>
                                        <p:tgtEl>
                                          <p:spTgt spid="494599"/>
                                        </p:tgtEl>
                                        <p:attrNameLst>
                                          <p:attrName>ppt_w</p:attrName>
                                        </p:attrNameLst>
                                      </p:cBhvr>
                                      <p:tavLst>
                                        <p:tav tm="0" fmla="#ppt_w*sin(2.5*pi*$)">
                                          <p:val>
                                            <p:fltVal val="0"/>
                                          </p:val>
                                        </p:tav>
                                        <p:tav tm="100000">
                                          <p:val>
                                            <p:fltVal val="1"/>
                                          </p:val>
                                        </p:tav>
                                      </p:tavLst>
                                    </p:anim>
                                    <p:anim calcmode="lin" valueType="num">
                                      <p:cBhvr>
                                        <p:cTn id="30" dur="5000" fill="hold"/>
                                        <p:tgtEl>
                                          <p:spTgt spid="49459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fade">
                                      <p:cBhvr>
                                        <p:cTn id="35" dur="2000"/>
                                        <p:tgtEl>
                                          <p:spTgt spid="6">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F2F4906-88CD-4494-B1E5-AA28884525AA}" type="slidenum">
              <a:rPr lang="en-US" sz="1100">
                <a:latin typeface="+mn-lt"/>
                <a:cs typeface="+mn-cs"/>
              </a:rPr>
              <a:pPr algn="r" fontAlgn="auto">
                <a:spcBef>
                  <a:spcPts val="0"/>
                </a:spcBef>
                <a:spcAft>
                  <a:spcPts val="0"/>
                </a:spcAft>
                <a:defRPr/>
              </a:pPr>
              <a:t>62</a:t>
            </a:fld>
            <a:endParaRPr lang="en-US" sz="1100">
              <a:latin typeface="+mn-lt"/>
              <a:cs typeface="+mn-cs"/>
            </a:endParaRPr>
          </a:p>
        </p:txBody>
      </p:sp>
      <p:sp>
        <p:nvSpPr>
          <p:cNvPr id="481282" name="Subtitle 2"/>
          <p:cNvSpPr>
            <a:spLocks noGrp="1"/>
          </p:cNvSpPr>
          <p:nvPr>
            <p:ph type="subTitle" idx="4294967295"/>
          </p:nvPr>
        </p:nvSpPr>
        <p:spPr>
          <a:xfrm>
            <a:off x="304800" y="838200"/>
            <a:ext cx="8534400" cy="685800"/>
          </a:xfrm>
        </p:spPr>
        <p:txBody>
          <a:bodyPr/>
          <a:lstStyle/>
          <a:p>
            <a:pPr marL="0" indent="0" algn="ctr" eaLnBrk="1" hangingPunct="1">
              <a:spcBef>
                <a:spcPct val="0"/>
              </a:spcBef>
              <a:buFont typeface="Wingdings" pitchFamily="2" charset="2"/>
              <a:buNone/>
            </a:pPr>
            <a:r>
              <a:rPr lang="en-US" sz="3200" b="1" smtClean="0"/>
              <a:t>7) </a:t>
            </a:r>
            <a:r>
              <a:rPr lang="en-US" sz="3200" b="1" smtClean="0">
                <a:latin typeface="Arial" charset="0"/>
              </a:rPr>
              <a:t>Renovation?  Repair?  Maintenance? </a:t>
            </a:r>
          </a:p>
        </p:txBody>
      </p:sp>
      <p:sp>
        <p:nvSpPr>
          <p:cNvPr id="481283"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3013075"/>
          </a:xfrm>
          <a:prstGeom prst="rect">
            <a:avLst/>
          </a:prstGeom>
          <a:noFill/>
          <a:ln w="9525">
            <a:noFill/>
            <a:miter lim="800000"/>
            <a:headEnd/>
            <a:tailEnd/>
          </a:ln>
        </p:spPr>
        <p:txBody>
          <a:bodyPr>
            <a:spAutoFit/>
          </a:bodyPr>
          <a:lstStyle/>
          <a:p>
            <a:endParaRPr lang="en-US" sz="2400"/>
          </a:p>
          <a:p>
            <a:r>
              <a:rPr lang="en-US" sz="2400">
                <a:latin typeface="Arial" charset="0"/>
              </a:rPr>
              <a:t>D) I have no idea, so I called Inventory Control, and  I am expensing it the way they told me to:</a:t>
            </a:r>
          </a:p>
          <a:p>
            <a:endParaRPr lang="en-US" sz="2400">
              <a:latin typeface="Arial" charset="0"/>
            </a:endParaRPr>
          </a:p>
          <a:p>
            <a:r>
              <a:rPr lang="en-US" sz="2400">
                <a:latin typeface="Arial" charset="0"/>
              </a:rPr>
              <a:t>Labor, windows, carpet to 7000-Plant Repairs</a:t>
            </a:r>
          </a:p>
          <a:p>
            <a:r>
              <a:rPr lang="en-US" sz="2400">
                <a:latin typeface="Arial" charset="0"/>
              </a:rPr>
              <a:t>Modular furniture to 9000-Equipment/Furniture &gt;$5,000</a:t>
            </a:r>
          </a:p>
          <a:p>
            <a:r>
              <a:rPr lang="en-US" sz="2400">
                <a:latin typeface="Arial" charset="0"/>
              </a:rPr>
              <a:t>Office chairs to 3180-non capital equipment &lt;$5</a:t>
            </a:r>
            <a:r>
              <a:rPr lang="en-US" sz="2400" b="1">
                <a:latin typeface="Arial" charset="0"/>
              </a:rPr>
              <a:t>,</a:t>
            </a:r>
            <a:r>
              <a:rPr lang="en-US" sz="2400">
                <a:latin typeface="Arial" charset="0"/>
              </a:rPr>
              <a:t>001</a:t>
            </a:r>
          </a:p>
          <a:p>
            <a:r>
              <a:rPr lang="en-US" sz="2400" b="1"/>
              <a:t> </a:t>
            </a:r>
            <a:endParaRPr lang="en-US" sz="2400"/>
          </a:p>
        </p:txBody>
      </p:sp>
      <p:sp>
        <p:nvSpPr>
          <p:cNvPr id="7" name="5-Point Star 6"/>
          <p:cNvSpPr/>
          <p:nvPr/>
        </p:nvSpPr>
        <p:spPr>
          <a:xfrm>
            <a:off x="533400" y="1447800"/>
            <a:ext cx="838200" cy="8382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lide Number Placeholder 7"/>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C8CD027F-9D0B-4D40-A02B-54FC3BD1566C}" type="slidenum">
              <a:rPr lang="en-US" sz="1100">
                <a:latin typeface="+mn-lt"/>
                <a:cs typeface="+mn-cs"/>
              </a:rPr>
              <a:pPr algn="r" fontAlgn="auto">
                <a:spcBef>
                  <a:spcPts val="0"/>
                </a:spcBef>
                <a:spcAft>
                  <a:spcPts val="0"/>
                </a:spcAft>
                <a:defRPr/>
              </a:pPr>
              <a:t>62</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F8EA82E-E7B2-4D12-B639-D5E0E7D30CED}" type="slidenum">
              <a:rPr lang="en-US" sz="1100">
                <a:latin typeface="+mn-lt"/>
                <a:cs typeface="+mn-cs"/>
              </a:rPr>
              <a:pPr algn="r" fontAlgn="auto">
                <a:spcBef>
                  <a:spcPts val="0"/>
                </a:spcBef>
                <a:spcAft>
                  <a:spcPts val="0"/>
                </a:spcAft>
                <a:defRPr/>
              </a:pPr>
              <a:t>63</a:t>
            </a:fld>
            <a:endParaRPr lang="en-US" sz="1100">
              <a:latin typeface="+mn-lt"/>
              <a:cs typeface="+mn-cs"/>
            </a:endParaRPr>
          </a:p>
        </p:txBody>
      </p:sp>
      <p:sp>
        <p:nvSpPr>
          <p:cNvPr id="483330"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83331" name="Subtitle 2"/>
          <p:cNvSpPr>
            <a:spLocks noGrp="1"/>
          </p:cNvSpPr>
          <p:nvPr>
            <p:ph type="subTitle" idx="4294967295"/>
          </p:nvPr>
        </p:nvSpPr>
        <p:spPr>
          <a:xfrm>
            <a:off x="2057400" y="762000"/>
            <a:ext cx="4800600" cy="1066800"/>
          </a:xfrm>
        </p:spPr>
        <p:txBody>
          <a:bodyPr/>
          <a:lstStyle/>
          <a:p>
            <a:pPr marL="0" indent="0" algn="ctr" eaLnBrk="1" hangingPunct="1">
              <a:spcBef>
                <a:spcPct val="0"/>
              </a:spcBef>
              <a:buFont typeface="Wingdings" pitchFamily="2" charset="2"/>
              <a:buNone/>
            </a:pPr>
            <a:r>
              <a:rPr lang="en-US" sz="3900" b="1" smtClean="0">
                <a:latin typeface="Arial" charset="0"/>
              </a:rPr>
              <a:t>Bonus Question!</a:t>
            </a:r>
            <a:endParaRPr lang="en-US" smtClean="0">
              <a:latin typeface="Arial" charset="0"/>
            </a:endParaRPr>
          </a:p>
        </p:txBody>
      </p:sp>
      <p:sp>
        <p:nvSpPr>
          <p:cNvPr id="483332"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pic>
        <p:nvPicPr>
          <p:cNvPr id="483333" name="Picture 2" descr="http://images.google.com/url?q=http://www.radgames.com/images/bonus.jpg&amp;usg=AFQjCNGg0Ecxx_NMP7nPcb7ME09dDZbC1w"/>
          <p:cNvPicPr>
            <a:picLocks noChangeAspect="1" noChangeArrowheads="1"/>
          </p:cNvPicPr>
          <p:nvPr/>
        </p:nvPicPr>
        <p:blipFill>
          <a:blip r:embed="rId3"/>
          <a:srcRect/>
          <a:stretch>
            <a:fillRect/>
          </a:stretch>
        </p:blipFill>
        <p:spPr bwMode="auto">
          <a:xfrm>
            <a:off x="2590800" y="2057400"/>
            <a:ext cx="3914775" cy="3914775"/>
          </a:xfrm>
          <a:prstGeom prst="rect">
            <a:avLst/>
          </a:prstGeom>
          <a:noFill/>
          <a:ln w="9525">
            <a:noFill/>
            <a:miter lim="800000"/>
            <a:headEnd/>
            <a:tailEnd/>
          </a:ln>
        </p:spPr>
      </p:pic>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768F8E73-6130-4784-959B-D9168BA4117F}" type="slidenum">
              <a:rPr lang="en-US" sz="1100">
                <a:latin typeface="+mn-lt"/>
                <a:cs typeface="+mn-cs"/>
              </a:rPr>
              <a:pPr algn="r" fontAlgn="auto">
                <a:spcBef>
                  <a:spcPts val="0"/>
                </a:spcBef>
                <a:spcAft>
                  <a:spcPts val="0"/>
                </a:spcAft>
                <a:defRPr/>
              </a:pPr>
              <a:t>63</a:t>
            </a:fld>
            <a:endParaRPr lang="en-US" sz="1100">
              <a:latin typeface="+mn-lt"/>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2B30C392-6F9B-48C9-8959-F3CC9CA6AECE}" type="slidenum">
              <a:rPr lang="en-US" sz="1100">
                <a:latin typeface="+mn-lt"/>
                <a:cs typeface="+mn-cs"/>
              </a:rPr>
              <a:pPr algn="r" fontAlgn="auto">
                <a:spcBef>
                  <a:spcPts val="0"/>
                </a:spcBef>
                <a:spcAft>
                  <a:spcPts val="0"/>
                </a:spcAft>
                <a:defRPr/>
              </a:pPr>
              <a:t>64</a:t>
            </a:fld>
            <a:endParaRPr lang="en-US" sz="1100">
              <a:latin typeface="+mn-lt"/>
              <a:cs typeface="+mn-cs"/>
            </a:endParaRPr>
          </a:p>
        </p:txBody>
      </p:sp>
      <p:sp>
        <p:nvSpPr>
          <p:cNvPr id="485378" name="Subtitle 2"/>
          <p:cNvSpPr>
            <a:spLocks noGrp="1"/>
          </p:cNvSpPr>
          <p:nvPr>
            <p:ph type="subTitle" idx="4294967295"/>
          </p:nvPr>
        </p:nvSpPr>
        <p:spPr>
          <a:xfrm>
            <a:off x="533400" y="228600"/>
            <a:ext cx="8077200" cy="685800"/>
          </a:xfrm>
        </p:spPr>
        <p:txBody>
          <a:bodyPr/>
          <a:lstStyle/>
          <a:p>
            <a:pPr marL="0" indent="0" algn="ctr" eaLnBrk="1" hangingPunct="1">
              <a:lnSpc>
                <a:spcPct val="60000"/>
              </a:lnSpc>
              <a:buFont typeface="Wingdings" pitchFamily="2" charset="2"/>
              <a:buNone/>
            </a:pPr>
            <a:r>
              <a:rPr lang="en-US" sz="2400" smtClean="0">
                <a:latin typeface="Arial" charset="0"/>
              </a:rPr>
              <a:t>8) Your department purchased a piece of equipment.</a:t>
            </a:r>
          </a:p>
        </p:txBody>
      </p:sp>
      <p:sp>
        <p:nvSpPr>
          <p:cNvPr id="485379" name="Rectangle 3"/>
          <p:cNvSpPr>
            <a:spLocks noChangeArrowheads="1"/>
          </p:cNvSpPr>
          <p:nvPr/>
        </p:nvSpPr>
        <p:spPr bwMode="auto">
          <a:xfrm>
            <a:off x="304800" y="6019800"/>
            <a:ext cx="8534400" cy="369888"/>
          </a:xfrm>
          <a:prstGeom prst="rect">
            <a:avLst/>
          </a:prstGeom>
          <a:noFill/>
          <a:ln w="9525">
            <a:noFill/>
            <a:miter lim="800000"/>
            <a:headEnd/>
            <a:tailEnd/>
          </a:ln>
        </p:spPr>
        <p:txBody>
          <a:bodyPr anchor="ctr">
            <a:spAutoFit/>
          </a:bodyPr>
          <a:lstStyle/>
          <a:p>
            <a:r>
              <a:rPr lang="en-US" b="1">
                <a:solidFill>
                  <a:srgbClr val="000099"/>
                </a:solidFill>
                <a:latin typeface="Arial" charset="0"/>
                <a:cs typeface="Times New Roman" pitchFamily="18" charset="0"/>
              </a:rPr>
              <a:t>What account or accounts will you use to expense these charges?  Why?</a:t>
            </a:r>
          </a:p>
        </p:txBody>
      </p:sp>
      <p:sp>
        <p:nvSpPr>
          <p:cNvPr id="485380" name="Text Box 2"/>
          <p:cNvSpPr txBox="1">
            <a:spLocks noChangeArrowheads="1"/>
          </p:cNvSpPr>
          <p:nvPr/>
        </p:nvSpPr>
        <p:spPr bwMode="auto">
          <a:xfrm>
            <a:off x="1600200" y="1066800"/>
            <a:ext cx="4867275" cy="4687888"/>
          </a:xfrm>
          <a:prstGeom prst="rect">
            <a:avLst/>
          </a:prstGeom>
          <a:solidFill>
            <a:srgbClr val="FFFFFF"/>
          </a:solidFill>
          <a:ln w="9525">
            <a:solidFill>
              <a:srgbClr val="000000"/>
            </a:solidFill>
            <a:miter lim="800000"/>
            <a:headEnd/>
            <a:tailEnd/>
          </a:ln>
        </p:spPr>
        <p:txBody>
          <a:bodyPr>
            <a:spAutoFit/>
          </a:bodyPr>
          <a:lstStyle/>
          <a:p>
            <a:pPr algn="ctr">
              <a:spcAft>
                <a:spcPts val="1000"/>
              </a:spcAft>
            </a:pPr>
            <a:r>
              <a:rPr lang="en-US" b="1">
                <a:latin typeface="Calibri" pitchFamily="34" charset="0"/>
              </a:rPr>
              <a:t>Gizmos and Whatzits, Inc.</a:t>
            </a:r>
            <a:endParaRPr lang="en-US" b="1">
              <a:latin typeface="Times New Roman" pitchFamily="18" charset="0"/>
            </a:endParaRPr>
          </a:p>
          <a:p>
            <a:pPr>
              <a:spcAft>
                <a:spcPts val="1000"/>
              </a:spcAft>
            </a:pPr>
            <a:endParaRPr lang="en-US">
              <a:latin typeface="Times New Roman" pitchFamily="18" charset="0"/>
            </a:endParaRPr>
          </a:p>
          <a:p>
            <a:pPr>
              <a:spcAft>
                <a:spcPts val="1000"/>
              </a:spcAft>
            </a:pPr>
            <a:r>
              <a:rPr lang="en-US">
                <a:latin typeface="Calibri" pitchFamily="34" charset="0"/>
              </a:rPr>
              <a:t>Gizmo…………….………………..…………  $ 7,000.00</a:t>
            </a:r>
          </a:p>
          <a:p>
            <a:pPr>
              <a:spcAft>
                <a:spcPts val="1000"/>
              </a:spcAft>
            </a:pPr>
            <a:r>
              <a:rPr lang="en-US">
                <a:latin typeface="Calibri" pitchFamily="34" charset="0"/>
              </a:rPr>
              <a:t>Warranty on Gizmo………………..……       225.00     </a:t>
            </a:r>
          </a:p>
          <a:p>
            <a:pPr>
              <a:spcAft>
                <a:spcPts val="1000"/>
              </a:spcAft>
            </a:pPr>
            <a:r>
              <a:rPr lang="en-US">
                <a:latin typeface="Calibri" pitchFamily="34" charset="0"/>
              </a:rPr>
              <a:t>Shipping………………………………..…….       820.00</a:t>
            </a:r>
          </a:p>
          <a:p>
            <a:pPr>
              <a:spcAft>
                <a:spcPts val="1000"/>
              </a:spcAft>
            </a:pPr>
            <a:r>
              <a:rPr lang="en-US">
                <a:latin typeface="Calibri" pitchFamily="34" charset="0"/>
              </a:rPr>
              <a:t>Gizmo installation………………..……..       935.00</a:t>
            </a:r>
          </a:p>
          <a:p>
            <a:pPr>
              <a:spcAft>
                <a:spcPts val="1000"/>
              </a:spcAft>
            </a:pPr>
            <a:r>
              <a:rPr lang="en-US">
                <a:latin typeface="Calibri" pitchFamily="34" charset="0"/>
              </a:rPr>
              <a:t>Staff Training .</a:t>
            </a:r>
          </a:p>
          <a:p>
            <a:pPr>
              <a:spcAft>
                <a:spcPts val="1000"/>
              </a:spcAft>
            </a:pPr>
            <a:r>
              <a:rPr lang="en-US">
                <a:latin typeface="Calibri" pitchFamily="34" charset="0"/>
              </a:rPr>
              <a:t>   Gizmo Actualization </a:t>
            </a:r>
          </a:p>
          <a:p>
            <a:pPr>
              <a:spcAft>
                <a:spcPts val="1000"/>
              </a:spcAft>
            </a:pPr>
            <a:r>
              <a:rPr lang="en-US">
                <a:latin typeface="Calibri" pitchFamily="34" charset="0"/>
              </a:rPr>
              <a:t>    7 classes @ $325/class………………..2,275.00    </a:t>
            </a:r>
            <a:endParaRPr lang="en-US" b="1">
              <a:latin typeface="Calibri" pitchFamily="34" charset="0"/>
            </a:endParaRPr>
          </a:p>
          <a:p>
            <a:pPr>
              <a:spcAft>
                <a:spcPts val="1000"/>
              </a:spcAft>
            </a:pPr>
            <a:r>
              <a:rPr lang="en-US" b="1">
                <a:latin typeface="Calibri" pitchFamily="34" charset="0"/>
              </a:rPr>
              <a:t>	Total:                                 </a:t>
            </a:r>
            <a:r>
              <a:rPr lang="en-US">
                <a:latin typeface="Calibri" pitchFamily="34" charset="0"/>
              </a:rPr>
              <a:t>$11,255.00</a:t>
            </a:r>
            <a:endParaRPr lang="en-US">
              <a:latin typeface="Times New Roman" pitchFamily="18" charset="0"/>
            </a:endParaRPr>
          </a:p>
          <a:p>
            <a:pPr>
              <a:spcAft>
                <a:spcPts val="1000"/>
              </a:spcAft>
            </a:pPr>
            <a:endParaRPr lang="en-US" sz="1100">
              <a:latin typeface="Times New Roman" pitchFamily="18" charset="0"/>
            </a:endParaRPr>
          </a:p>
          <a:p>
            <a:endParaRPr lang="en-US">
              <a:latin typeface="Arial" charset="0"/>
            </a:endParaRP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29B5CC6F-D319-4B4E-9C66-8476AB9C0436}" type="slidenum">
              <a:rPr lang="en-US" sz="1100">
                <a:latin typeface="+mn-lt"/>
                <a:cs typeface="+mn-cs"/>
              </a:rPr>
              <a:pPr algn="r" fontAlgn="auto">
                <a:spcBef>
                  <a:spcPts val="0"/>
                </a:spcBef>
                <a:spcAft>
                  <a:spcPts val="0"/>
                </a:spcAft>
                <a:defRPr/>
              </a:pPr>
              <a:t>64</a:t>
            </a:fld>
            <a:endParaRPr lang="en-US" sz="1100">
              <a:latin typeface="+mn-lt"/>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3B92678-5EEE-4C99-AED2-D52D701E6A93}" type="slidenum">
              <a:rPr lang="en-US" sz="1100">
                <a:latin typeface="+mn-lt"/>
                <a:cs typeface="+mn-cs"/>
              </a:rPr>
              <a:pPr algn="r" fontAlgn="auto">
                <a:spcBef>
                  <a:spcPts val="0"/>
                </a:spcBef>
                <a:spcAft>
                  <a:spcPts val="0"/>
                </a:spcAft>
                <a:defRPr/>
              </a:pPr>
              <a:t>65</a:t>
            </a:fld>
            <a:endParaRPr lang="en-US" sz="1100">
              <a:latin typeface="+mn-lt"/>
              <a:cs typeface="+mn-cs"/>
            </a:endParaRPr>
          </a:p>
        </p:txBody>
      </p:sp>
      <p:sp>
        <p:nvSpPr>
          <p:cNvPr id="487426" name="Subtitle 2"/>
          <p:cNvSpPr>
            <a:spLocks noGrp="1"/>
          </p:cNvSpPr>
          <p:nvPr>
            <p:ph type="subTitle" idx="4294967295"/>
          </p:nvPr>
        </p:nvSpPr>
        <p:spPr>
          <a:xfrm>
            <a:off x="1600200" y="7620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8) Gizmos and Whatzits </a:t>
            </a:r>
          </a:p>
        </p:txBody>
      </p:sp>
      <p:sp>
        <p:nvSpPr>
          <p:cNvPr id="487427"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2647950"/>
          </a:xfrm>
          <a:prstGeom prst="rect">
            <a:avLst/>
          </a:prstGeom>
          <a:noFill/>
          <a:ln w="9525">
            <a:noFill/>
            <a:miter lim="800000"/>
            <a:headEnd/>
            <a:tailEnd/>
          </a:ln>
        </p:spPr>
        <p:txBody>
          <a:bodyPr>
            <a:spAutoFit/>
          </a:bodyPr>
          <a:lstStyle/>
          <a:p>
            <a:pPr marL="457200" indent="-457200">
              <a:buFontTx/>
              <a:buAutoNum type="alphaUcParenR"/>
            </a:pPr>
            <a:r>
              <a:rPr lang="en-US" sz="2400">
                <a:latin typeface="Arial" charset="0"/>
              </a:rPr>
              <a:t>Account 9000-Equipment /Furniture &gt;$5,000, because this is capital equipment, and the entire amount is capitalized.</a:t>
            </a:r>
          </a:p>
          <a:p>
            <a:pPr marL="457200" indent="-457200">
              <a:buFontTx/>
              <a:buAutoNum type="alphaUcParenR"/>
            </a:pPr>
            <a:r>
              <a:rPr lang="en-US" sz="2400">
                <a:latin typeface="Arial" charset="0"/>
              </a:rPr>
              <a:t>Account 9000-Equipment/Furniture for everything except the Warranty.  The Warranty goes in account 70C1-Equipment Warranties/Service Contracts.  Warranties are not capitalized</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5D61A426-61E3-485F-BD35-AAA6A72B2291}" type="slidenum">
              <a:rPr lang="en-US" sz="1100">
                <a:latin typeface="+mn-lt"/>
                <a:cs typeface="+mn-cs"/>
              </a:rPr>
              <a:pPr algn="r" fontAlgn="auto">
                <a:spcBef>
                  <a:spcPts val="0"/>
                </a:spcBef>
                <a:spcAft>
                  <a:spcPts val="0"/>
                </a:spcAft>
                <a:defRPr/>
              </a:pPr>
              <a:t>65</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B9F3BCBA-26B2-44CA-99D5-3A3F7C778C9E}" type="slidenum">
              <a:rPr lang="en-US" sz="1100">
                <a:latin typeface="+mn-lt"/>
                <a:cs typeface="+mn-cs"/>
              </a:rPr>
              <a:pPr algn="r" fontAlgn="auto">
                <a:spcBef>
                  <a:spcPts val="0"/>
                </a:spcBef>
                <a:spcAft>
                  <a:spcPts val="0"/>
                </a:spcAft>
                <a:defRPr/>
              </a:pPr>
              <a:t>66</a:t>
            </a:fld>
            <a:endParaRPr lang="en-US" sz="1100">
              <a:latin typeface="+mn-lt"/>
              <a:cs typeface="+mn-cs"/>
            </a:endParaRPr>
          </a:p>
        </p:txBody>
      </p:sp>
      <p:sp>
        <p:nvSpPr>
          <p:cNvPr id="489474" name="Subtitle 2"/>
          <p:cNvSpPr>
            <a:spLocks noGrp="1"/>
          </p:cNvSpPr>
          <p:nvPr>
            <p:ph type="subTitle" idx="4294967295"/>
          </p:nvPr>
        </p:nvSpPr>
        <p:spPr>
          <a:xfrm>
            <a:off x="1600200" y="4572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8) Gizmos and Whatzits </a:t>
            </a:r>
          </a:p>
        </p:txBody>
      </p:sp>
      <p:sp>
        <p:nvSpPr>
          <p:cNvPr id="489475" name="Subtitle 2"/>
          <p:cNvSpPr txBox="1">
            <a:spLocks/>
          </p:cNvSpPr>
          <p:nvPr/>
        </p:nvSpPr>
        <p:spPr bwMode="auto">
          <a:xfrm>
            <a:off x="914400" y="19050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524000"/>
            <a:ext cx="8229600" cy="3416300"/>
          </a:xfrm>
          <a:prstGeom prst="rect">
            <a:avLst/>
          </a:prstGeom>
          <a:noFill/>
          <a:ln w="9525">
            <a:noFill/>
            <a:miter lim="800000"/>
            <a:headEnd/>
            <a:tailEnd/>
          </a:ln>
        </p:spPr>
        <p:txBody>
          <a:bodyPr>
            <a:spAutoFit/>
          </a:bodyPr>
          <a:lstStyle/>
          <a:p>
            <a:pPr marL="457200" indent="-457200"/>
            <a:r>
              <a:rPr lang="en-US" sz="2400">
                <a:latin typeface="Arial" charset="0"/>
              </a:rPr>
              <a:t>C)</a:t>
            </a:r>
            <a:r>
              <a:rPr lang="en-US" sz="2400">
                <a:latin typeface="Times New Roman" pitchFamily="18" charset="0"/>
              </a:rPr>
              <a:t> </a:t>
            </a:r>
            <a:r>
              <a:rPr lang="en-US" sz="2400">
                <a:latin typeface="Arial" charset="0"/>
              </a:rPr>
              <a:t>This is nerve-racking.  Okay…</a:t>
            </a:r>
          </a:p>
          <a:p>
            <a:pPr marL="457200" indent="-457200"/>
            <a:r>
              <a:rPr lang="en-US" sz="2400">
                <a:latin typeface="Arial" charset="0"/>
              </a:rPr>
              <a:t>	Equipment goes in 9000-Equipment/Furniture &gt;$5,000</a:t>
            </a:r>
          </a:p>
          <a:p>
            <a:pPr marL="457200" indent="-457200"/>
            <a:r>
              <a:rPr lang="en-US" sz="2400">
                <a:latin typeface="Arial" charset="0"/>
              </a:rPr>
              <a:t>	Warranty in 70C1-Equip. Warranties/Service Contracts</a:t>
            </a:r>
          </a:p>
          <a:p>
            <a:pPr marL="457200" indent="-457200"/>
            <a:r>
              <a:rPr lang="en-US" sz="2400">
                <a:latin typeface="Arial" charset="0"/>
              </a:rPr>
              <a:t>	Shipping in 31D0-Freight In-Bound</a:t>
            </a:r>
          </a:p>
          <a:p>
            <a:pPr marL="457200" indent="-457200"/>
            <a:r>
              <a:rPr lang="en-US" sz="2400">
                <a:latin typeface="Arial" charset="0"/>
              </a:rPr>
              <a:t>	Installation in 63X0-Technical Services</a:t>
            </a:r>
          </a:p>
          <a:p>
            <a:pPr marL="457200" indent="-457200"/>
            <a:r>
              <a:rPr lang="en-US" sz="2400">
                <a:latin typeface="Arial" charset="0"/>
              </a:rPr>
              <a:t>	Training in 63T0-Contract Services General</a:t>
            </a:r>
          </a:p>
          <a:p>
            <a:pPr marL="457200" indent="-457200"/>
            <a:r>
              <a:rPr lang="en-US" sz="2400">
                <a:latin typeface="Arial" charset="0"/>
              </a:rPr>
              <a:t>D) One look at this and I got a headache.  I went home sick and my supervisor did something with it.  Wherever it went, it is not my fault!</a:t>
            </a:r>
          </a:p>
        </p:txBody>
      </p:sp>
      <p:sp>
        <p:nvSpPr>
          <p:cNvPr id="5" name="Slide Number Placeholder 4"/>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93D0A075-71E6-487B-A3E3-6F77284673E0}" type="slidenum">
              <a:rPr lang="en-US" sz="1100">
                <a:latin typeface="+mn-lt"/>
                <a:cs typeface="+mn-cs"/>
              </a:rPr>
              <a:pPr algn="r" fontAlgn="auto">
                <a:spcBef>
                  <a:spcPts val="0"/>
                </a:spcBef>
                <a:spcAft>
                  <a:spcPts val="0"/>
                </a:spcAft>
                <a:defRPr/>
              </a:pPr>
              <a:t>66</a:t>
            </a:fld>
            <a:endParaRPr lang="en-US" sz="1100">
              <a:latin typeface="+mn-lt"/>
              <a:cs typeface="+mn-cs"/>
            </a:endParaRPr>
          </a:p>
        </p:txBody>
      </p:sp>
      <p:pic>
        <p:nvPicPr>
          <p:cNvPr id="504840" name="Picture 8" descr="j0424484"/>
          <p:cNvPicPr>
            <a:picLocks noChangeAspect="1" noChangeArrowheads="1"/>
          </p:cNvPicPr>
          <p:nvPr/>
        </p:nvPicPr>
        <p:blipFill>
          <a:blip r:embed="rId3"/>
          <a:srcRect/>
          <a:stretch>
            <a:fillRect/>
          </a:stretch>
        </p:blipFill>
        <p:spPr bwMode="auto">
          <a:xfrm>
            <a:off x="3581400" y="5257800"/>
            <a:ext cx="1219200" cy="1116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9" presetClass="entr" presetSubtype="10" fill="hold" nodeType="clickEffect">
                                  <p:stCondLst>
                                    <p:cond delay="0"/>
                                  </p:stCondLst>
                                  <p:childTnLst>
                                    <p:set>
                                      <p:cBhvr>
                                        <p:cTn id="41" dur="1" fill="hold">
                                          <p:stCondLst>
                                            <p:cond delay="0"/>
                                          </p:stCondLst>
                                        </p:cTn>
                                        <p:tgtEl>
                                          <p:spTgt spid="504840"/>
                                        </p:tgtEl>
                                        <p:attrNameLst>
                                          <p:attrName>style.visibility</p:attrName>
                                        </p:attrNameLst>
                                      </p:cBhvr>
                                      <p:to>
                                        <p:strVal val="visible"/>
                                      </p:to>
                                    </p:set>
                                    <p:anim calcmode="lin" valueType="num">
                                      <p:cBhvr>
                                        <p:cTn id="42" dur="5000" fill="hold"/>
                                        <p:tgtEl>
                                          <p:spTgt spid="504840"/>
                                        </p:tgtEl>
                                        <p:attrNameLst>
                                          <p:attrName>ppt_w</p:attrName>
                                        </p:attrNameLst>
                                      </p:cBhvr>
                                      <p:tavLst>
                                        <p:tav tm="0" fmla="#ppt_w*sin(2.5*pi*$)">
                                          <p:val>
                                            <p:fltVal val="0"/>
                                          </p:val>
                                        </p:tav>
                                        <p:tav tm="100000">
                                          <p:val>
                                            <p:fltVal val="1"/>
                                          </p:val>
                                        </p:tav>
                                      </p:tavLst>
                                    </p:anim>
                                    <p:anim calcmode="lin" valueType="num">
                                      <p:cBhvr>
                                        <p:cTn id="43" dur="5000" fill="hold"/>
                                        <p:tgtEl>
                                          <p:spTgt spid="5048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68660649-161A-418F-BA5F-61EC4B3F7AEF}" type="slidenum">
              <a:rPr lang="en-US" sz="1100">
                <a:latin typeface="+mn-lt"/>
                <a:cs typeface="+mn-cs"/>
              </a:rPr>
              <a:pPr algn="r" fontAlgn="auto">
                <a:spcBef>
                  <a:spcPts val="0"/>
                </a:spcBef>
                <a:spcAft>
                  <a:spcPts val="0"/>
                </a:spcAft>
                <a:defRPr/>
              </a:pPr>
              <a:t>67</a:t>
            </a:fld>
            <a:endParaRPr lang="en-US" sz="1100">
              <a:latin typeface="+mn-lt"/>
              <a:cs typeface="+mn-cs"/>
            </a:endParaRPr>
          </a:p>
        </p:txBody>
      </p:sp>
      <p:sp>
        <p:nvSpPr>
          <p:cNvPr id="491522" name="Subtitle 2"/>
          <p:cNvSpPr>
            <a:spLocks noGrp="1"/>
          </p:cNvSpPr>
          <p:nvPr>
            <p:ph type="subTitle" idx="4294967295"/>
          </p:nvPr>
        </p:nvSpPr>
        <p:spPr>
          <a:xfrm>
            <a:off x="1600200" y="762000"/>
            <a:ext cx="6172200" cy="685800"/>
          </a:xfrm>
        </p:spPr>
        <p:txBody>
          <a:bodyPr/>
          <a:lstStyle/>
          <a:p>
            <a:pPr marL="0" indent="0" algn="ctr" eaLnBrk="1" hangingPunct="1">
              <a:spcBef>
                <a:spcPct val="0"/>
              </a:spcBef>
              <a:buFont typeface="Wingdings" pitchFamily="2" charset="2"/>
              <a:buNone/>
            </a:pPr>
            <a:r>
              <a:rPr lang="en-US" sz="3600" b="1" smtClean="0">
                <a:latin typeface="Arial" charset="0"/>
              </a:rPr>
              <a:t>8) Gizmos and Whatzits </a:t>
            </a:r>
          </a:p>
        </p:txBody>
      </p:sp>
      <p:sp>
        <p:nvSpPr>
          <p:cNvPr id="491523" name="Subtitle 2"/>
          <p:cNvSpPr txBox="1">
            <a:spLocks/>
          </p:cNvSpPr>
          <p:nvPr/>
        </p:nvSpPr>
        <p:spPr bwMode="auto">
          <a:xfrm>
            <a:off x="914400" y="1828800"/>
            <a:ext cx="7315200" cy="2438400"/>
          </a:xfrm>
          <a:prstGeom prst="rect">
            <a:avLst/>
          </a:prstGeom>
          <a:noFill/>
          <a:ln w="9525">
            <a:noFill/>
            <a:miter lim="800000"/>
            <a:headEnd/>
            <a:tailEnd/>
          </a:ln>
        </p:spPr>
        <p:txBody>
          <a:bodyPr/>
          <a:lstStyle/>
          <a:p>
            <a:pPr>
              <a:buFont typeface="Wingdings" pitchFamily="2" charset="2"/>
              <a:buNone/>
            </a:pPr>
            <a:endParaRPr lang="en-US" sz="2000"/>
          </a:p>
        </p:txBody>
      </p:sp>
      <p:sp>
        <p:nvSpPr>
          <p:cNvPr id="6" name="Rectangle 5"/>
          <p:cNvSpPr>
            <a:spLocks noChangeArrowheads="1"/>
          </p:cNvSpPr>
          <p:nvPr/>
        </p:nvSpPr>
        <p:spPr bwMode="auto">
          <a:xfrm>
            <a:off x="533400" y="1828800"/>
            <a:ext cx="8077200" cy="2647950"/>
          </a:xfrm>
          <a:prstGeom prst="rect">
            <a:avLst/>
          </a:prstGeom>
          <a:noFill/>
          <a:ln w="9525">
            <a:noFill/>
            <a:miter lim="800000"/>
            <a:headEnd/>
            <a:tailEnd/>
          </a:ln>
        </p:spPr>
        <p:txBody>
          <a:bodyPr>
            <a:spAutoFit/>
          </a:bodyPr>
          <a:lstStyle/>
          <a:p>
            <a:pPr marL="457200" indent="-457200"/>
            <a:r>
              <a:rPr lang="en-US" sz="2400">
                <a:latin typeface="Arial" charset="0"/>
              </a:rPr>
              <a:t>And the Answer is:</a:t>
            </a:r>
          </a:p>
          <a:p>
            <a:pPr marL="457200" indent="-457200"/>
            <a:endParaRPr lang="en-US" sz="2400">
              <a:latin typeface="Arial" charset="0"/>
            </a:endParaRPr>
          </a:p>
          <a:p>
            <a:pPr marL="457200" indent="-457200"/>
            <a:r>
              <a:rPr lang="en-US" sz="2400">
                <a:latin typeface="Arial" charset="0"/>
              </a:rPr>
              <a:t>B) Account 9000-Equipment/Furniture for everything except the Warranty.  The Warranty goes in account 70C1-Equipment Warranties/Service Contracts.  Warranties are not capitalized.</a:t>
            </a:r>
          </a:p>
          <a:p>
            <a:pPr marL="457200" indent="-457200"/>
            <a:endParaRPr lang="en-US" sz="2400">
              <a:latin typeface="Arial" charset="0"/>
            </a:endParaRPr>
          </a:p>
        </p:txBody>
      </p:sp>
      <p:sp>
        <p:nvSpPr>
          <p:cNvPr id="7" name="5-Point Star 6"/>
          <p:cNvSpPr/>
          <p:nvPr/>
        </p:nvSpPr>
        <p:spPr>
          <a:xfrm>
            <a:off x="228600" y="2209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1779588" y="4953000"/>
            <a:ext cx="5629275" cy="708025"/>
          </a:xfrm>
          <a:prstGeom prst="rect">
            <a:avLst/>
          </a:prstGeom>
          <a:noFill/>
          <a:ln w="9525">
            <a:noFill/>
            <a:miter lim="800000"/>
            <a:headEnd/>
            <a:tailEnd/>
          </a:ln>
        </p:spPr>
        <p:txBody>
          <a:bodyPr wrap="none">
            <a:spAutoFit/>
          </a:bodyPr>
          <a:lstStyle/>
          <a:p>
            <a:r>
              <a:rPr lang="en-US" sz="4000">
                <a:solidFill>
                  <a:srgbClr val="000099"/>
                </a:solidFill>
                <a:latin typeface="Brush Script MT" pitchFamily="66" charset="0"/>
              </a:rPr>
              <a:t>It is ok to ask for help.  Really</a:t>
            </a:r>
            <a:r>
              <a:rPr lang="en-US" sz="2400"/>
              <a:t>!</a:t>
            </a:r>
          </a:p>
        </p:txBody>
      </p:sp>
      <p:sp>
        <p:nvSpPr>
          <p:cNvPr id="9" name="Slide Number Placeholder 8"/>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3B38DFB0-4755-407F-BA35-A5AE478580CB}" type="slidenum">
              <a:rPr lang="en-US" sz="1100">
                <a:latin typeface="+mn-lt"/>
                <a:cs typeface="+mn-cs"/>
              </a:rPr>
              <a:pPr algn="r" fontAlgn="auto">
                <a:spcBef>
                  <a:spcPts val="0"/>
                </a:spcBef>
                <a:spcAft>
                  <a:spcPts val="0"/>
                </a:spcAft>
                <a:defRPr/>
              </a:pPr>
              <a:t>67</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build="allAtOnce"/>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6657669-C75D-4F5F-A6D1-4498B27D64EE}" type="slidenum">
              <a:rPr lang="en-US"/>
              <a:pPr>
                <a:defRPr/>
              </a:pPr>
              <a:t>68</a:t>
            </a:fld>
            <a:endParaRPr lang="en-US"/>
          </a:p>
        </p:txBody>
      </p:sp>
      <p:sp>
        <p:nvSpPr>
          <p:cNvPr id="493570"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smtClean="0"/>
              <a:t>Account Codes Revisited Handout</a:t>
            </a:r>
          </a:p>
        </p:txBody>
      </p:sp>
      <p:sp>
        <p:nvSpPr>
          <p:cNvPr id="493571" name="Rectangle 3"/>
          <p:cNvSpPr>
            <a:spLocks noGrp="1"/>
          </p:cNvSpPr>
          <p:nvPr>
            <p:ph type="body" idx="4294967295"/>
          </p:nvPr>
        </p:nvSpPr>
        <p:spPr>
          <a:xfrm>
            <a:off x="1143000" y="1981200"/>
            <a:ext cx="6553200" cy="3124200"/>
          </a:xfrm>
        </p:spPr>
        <p:txBody>
          <a:bodyPr/>
          <a:lstStyle/>
          <a:p>
            <a:pPr>
              <a:buFont typeface="Wingdings" pitchFamily="2" charset="2"/>
              <a:buNone/>
            </a:pPr>
            <a:r>
              <a:rPr lang="en-US" sz="2400" smtClean="0">
                <a:latin typeface="Arial" charset="0"/>
              </a:rPr>
              <a:t>For further information and resources on account codes, refer to the handout:</a:t>
            </a:r>
          </a:p>
          <a:p>
            <a:pPr>
              <a:buFont typeface="Wingdings" pitchFamily="2" charset="2"/>
              <a:buAutoNum type="arabicPeriod"/>
            </a:pPr>
            <a:r>
              <a:rPr lang="en-US" sz="2400" smtClean="0">
                <a:latin typeface="Arial" charset="0"/>
              </a:rPr>
              <a:t>Common Errors</a:t>
            </a:r>
          </a:p>
          <a:p>
            <a:pPr>
              <a:buFont typeface="Wingdings" pitchFamily="2" charset="2"/>
              <a:buAutoNum type="arabicPeriod"/>
            </a:pPr>
            <a:r>
              <a:rPr lang="en-US" sz="2400" smtClean="0">
                <a:latin typeface="Arial" charset="0"/>
              </a:rPr>
              <a:t>Appendices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FB33DB43-6E44-4601-ADC6-62672542D887}" type="slidenum">
              <a:rPr lang="en-US" sz="1100">
                <a:latin typeface="+mn-lt"/>
                <a:cs typeface="+mn-cs"/>
              </a:rPr>
              <a:pPr algn="r" fontAlgn="auto">
                <a:spcBef>
                  <a:spcPts val="0"/>
                </a:spcBef>
                <a:spcAft>
                  <a:spcPts val="0"/>
                </a:spcAft>
                <a:defRPr/>
              </a:pPr>
              <a:t>69</a:t>
            </a:fld>
            <a:endParaRPr lang="en-US" sz="1100">
              <a:latin typeface="+mn-lt"/>
              <a:cs typeface="+mn-cs"/>
            </a:endParaRPr>
          </a:p>
        </p:txBody>
      </p:sp>
      <p:sp>
        <p:nvSpPr>
          <p:cNvPr id="494594" name="Rectangle 4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94595" name="Subtitle 2"/>
          <p:cNvSpPr>
            <a:spLocks noGrp="1"/>
          </p:cNvSpPr>
          <p:nvPr>
            <p:ph type="subTitle" idx="4294967295"/>
          </p:nvPr>
        </p:nvSpPr>
        <p:spPr>
          <a:xfrm>
            <a:off x="914400" y="152400"/>
            <a:ext cx="7391400" cy="990600"/>
          </a:xfrm>
        </p:spPr>
        <p:txBody>
          <a:bodyPr/>
          <a:lstStyle/>
          <a:p>
            <a:pPr marL="0" indent="0" algn="ctr" eaLnBrk="1" hangingPunct="1">
              <a:spcBef>
                <a:spcPct val="0"/>
              </a:spcBef>
              <a:buFont typeface="Wingdings" pitchFamily="2" charset="2"/>
              <a:buNone/>
            </a:pPr>
            <a:r>
              <a:rPr lang="en-US" sz="4000" b="1" smtClean="0">
                <a:latin typeface="Arial" charset="0"/>
              </a:rPr>
              <a:t>You are Ready to Play Ball!</a:t>
            </a:r>
            <a:endParaRPr lang="en-US" sz="4000" smtClean="0">
              <a:latin typeface="Arial" charset="0"/>
            </a:endParaRPr>
          </a:p>
        </p:txBody>
      </p:sp>
      <p:sp>
        <p:nvSpPr>
          <p:cNvPr id="508933"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pic>
        <p:nvPicPr>
          <p:cNvPr id="508934" name="Picture 6" descr="http://www.indiana.edu/~r237/referee.gif"/>
          <p:cNvPicPr>
            <a:picLocks noChangeAspect="1" noChangeArrowheads="1"/>
          </p:cNvPicPr>
          <p:nvPr/>
        </p:nvPicPr>
        <p:blipFill>
          <a:blip r:embed="rId3"/>
          <a:srcRect/>
          <a:stretch>
            <a:fillRect/>
          </a:stretch>
        </p:blipFill>
        <p:spPr bwMode="auto">
          <a:xfrm>
            <a:off x="4648200" y="2667000"/>
            <a:ext cx="3824288" cy="3778250"/>
          </a:xfrm>
          <a:prstGeom prst="rect">
            <a:avLst/>
          </a:prstGeom>
          <a:noFill/>
          <a:ln w="9525">
            <a:noFill/>
            <a:miter lim="800000"/>
            <a:headEnd/>
            <a:tailEnd/>
          </a:ln>
        </p:spPr>
      </p:pic>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C01BA5A8-75B1-4236-9DBA-ABA6C3874047}" type="slidenum">
              <a:rPr lang="en-US" sz="1100">
                <a:latin typeface="+mn-lt"/>
                <a:cs typeface="+mn-cs"/>
              </a:rPr>
              <a:pPr algn="r" fontAlgn="auto">
                <a:spcBef>
                  <a:spcPts val="0"/>
                </a:spcBef>
                <a:spcAft>
                  <a:spcPts val="0"/>
                </a:spcAft>
                <a:defRPr/>
              </a:pPr>
              <a:t>69</a:t>
            </a:fld>
            <a:endParaRPr lang="en-US" sz="1100">
              <a:latin typeface="+mn-lt"/>
              <a:cs typeface="+mn-cs"/>
            </a:endParaRPr>
          </a:p>
        </p:txBody>
      </p:sp>
      <p:sp>
        <p:nvSpPr>
          <p:cNvPr id="508937" name="AutoShape 9"/>
          <p:cNvSpPr>
            <a:spLocks noChangeArrowheads="1"/>
          </p:cNvSpPr>
          <p:nvPr/>
        </p:nvSpPr>
        <p:spPr bwMode="auto">
          <a:xfrm>
            <a:off x="457200" y="1676400"/>
            <a:ext cx="4038600" cy="2133600"/>
          </a:xfrm>
          <a:prstGeom prst="wedgeEllipseCallout">
            <a:avLst>
              <a:gd name="adj1" fmla="val 67255"/>
              <a:gd name="adj2" fmla="val 35269"/>
            </a:avLst>
          </a:prstGeom>
          <a:solidFill>
            <a:schemeClr val="accent1"/>
          </a:solidFill>
          <a:ln w="9525">
            <a:solidFill>
              <a:schemeClr val="tx1"/>
            </a:solidFill>
            <a:miter lim="800000"/>
            <a:headEnd/>
            <a:tailEnd/>
          </a:ln>
        </p:spPr>
        <p:txBody>
          <a:bodyPr/>
          <a:lstStyle/>
          <a:p>
            <a:pPr algn="ctr"/>
            <a:endParaRPr lang="en-US"/>
          </a:p>
        </p:txBody>
      </p:sp>
      <p:sp>
        <p:nvSpPr>
          <p:cNvPr id="508938" name="WordArt 12"/>
          <p:cNvSpPr>
            <a:spLocks noChangeArrowheads="1" noChangeShapeType="1" noTextEdit="1"/>
          </p:cNvSpPr>
          <p:nvPr/>
        </p:nvSpPr>
        <p:spPr bwMode="auto">
          <a:xfrm>
            <a:off x="1143000" y="1981200"/>
            <a:ext cx="2543175" cy="1546225"/>
          </a:xfrm>
          <a:prstGeom prst="rect">
            <a:avLst/>
          </a:prstGeom>
        </p:spPr>
        <p:txBody>
          <a:bodyPr wrap="none" fromWordArt="1">
            <a:prstTxWarp prst="textCascadeUp">
              <a:avLst>
                <a:gd name="adj" fmla="val 44444"/>
              </a:avLst>
            </a:prstTxWarp>
            <a:scene3d>
              <a:camera prst="legacyPerspectiveFront">
                <a:rot lat="20519972" lon="1080000" rev="0"/>
              </a:camera>
              <a:lightRig rig="legacyHarsh2" dir="b"/>
            </a:scene3d>
            <a:sp3d extrusionH="430200" prstMaterial="legacyMatte">
              <a:extrusionClr>
                <a:srgbClr val="FF6600"/>
              </a:extrusionClr>
            </a:sp3d>
          </a:bodyPr>
          <a:lstStyle/>
          <a:p>
            <a:pPr algn="ctr"/>
            <a:r>
              <a:rPr lang="en-US" sz="3200" kern="10">
                <a:ln w="9525">
                  <a:round/>
                  <a:headEnd/>
                  <a:tailEnd/>
                </a:ln>
                <a:gradFill rotWithShape="1">
                  <a:gsLst>
                    <a:gs pos="0">
                      <a:srgbClr val="FFE701"/>
                    </a:gs>
                    <a:gs pos="100000">
                      <a:srgbClr val="FE3E02"/>
                    </a:gs>
                  </a:gsLst>
                  <a:lin ang="5400000" scaled="1"/>
                </a:gradFill>
                <a:latin typeface="Impact"/>
              </a:rPr>
              <a:t>Any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nodePh="1">
                                  <p:stCondLst>
                                    <p:cond delay="0"/>
                                  </p:stCondLst>
                                  <p:endCondLst>
                                    <p:cond evt="begin" delay="0">
                                      <p:tn val="5"/>
                                    </p:cond>
                                  </p:endCondLst>
                                  <p:childTnLst>
                                    <p:set>
                                      <p:cBhvr>
                                        <p:cTn id="6" dur="1" fill="hold">
                                          <p:stCondLst>
                                            <p:cond delay="0"/>
                                          </p:stCondLst>
                                        </p:cTn>
                                        <p:tgtEl>
                                          <p:spTgt spid="508933"/>
                                        </p:tgtEl>
                                        <p:attrNameLst>
                                          <p:attrName>style.visibility</p:attrName>
                                        </p:attrNameLst>
                                      </p:cBhvr>
                                      <p:to>
                                        <p:strVal val="visible"/>
                                      </p:to>
                                    </p:set>
                                    <p:anim calcmode="lin" valueType="num">
                                      <p:cBhvr>
                                        <p:cTn id="7" dur="1000" fill="hold"/>
                                        <p:tgtEl>
                                          <p:spTgt spid="50893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0893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08933"/>
                                        </p:tgtEl>
                                        <p:attrNameLst>
                                          <p:attrName>ppt_y</p:attrName>
                                        </p:attrNameLst>
                                      </p:cBhvr>
                                      <p:tavLst>
                                        <p:tav tm="0">
                                          <p:val>
                                            <p:strVal val="#ppt_y"/>
                                          </p:val>
                                        </p:tav>
                                        <p:tav tm="100000">
                                          <p:val>
                                            <p:strVal val="#ppt_y"/>
                                          </p:val>
                                        </p:tav>
                                      </p:tavLst>
                                    </p:anim>
                                    <p:animEffect transition="in" filter="fade">
                                      <p:cBhvr>
                                        <p:cTn id="10" dur="1000"/>
                                        <p:tgtEl>
                                          <p:spTgt spid="508933"/>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508934"/>
                                        </p:tgtEl>
                                        <p:attrNameLst>
                                          <p:attrName>style.visibility</p:attrName>
                                        </p:attrNameLst>
                                      </p:cBhvr>
                                      <p:to>
                                        <p:strVal val="visible"/>
                                      </p:to>
                                    </p:set>
                                    <p:anim calcmode="lin" valueType="num">
                                      <p:cBhvr>
                                        <p:cTn id="13" dur="1000" fill="hold"/>
                                        <p:tgtEl>
                                          <p:spTgt spid="50893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50893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508934"/>
                                        </p:tgtEl>
                                        <p:attrNameLst>
                                          <p:attrName>ppt_y</p:attrName>
                                        </p:attrNameLst>
                                      </p:cBhvr>
                                      <p:tavLst>
                                        <p:tav tm="0">
                                          <p:val>
                                            <p:strVal val="#ppt_y"/>
                                          </p:val>
                                        </p:tav>
                                        <p:tav tm="100000">
                                          <p:val>
                                            <p:strVal val="#ppt_y"/>
                                          </p:val>
                                        </p:tav>
                                      </p:tavLst>
                                    </p:anim>
                                    <p:animEffect transition="in" filter="fade">
                                      <p:cBhvr>
                                        <p:cTn id="16" dur="1000"/>
                                        <p:tgtEl>
                                          <p:spTgt spid="508934"/>
                                        </p:tgtEl>
                                      </p:cBhvr>
                                    </p:animEffect>
                                  </p:childTnLst>
                                </p:cTn>
                              </p:par>
                              <p:par>
                                <p:cTn id="17" presetID="48" presetClass="entr" presetSubtype="0" accel="50000" fill="hold" grpId="0" nodeType="withEffect">
                                  <p:stCondLst>
                                    <p:cond delay="0"/>
                                  </p:stCondLst>
                                  <p:childTnLst>
                                    <p:set>
                                      <p:cBhvr>
                                        <p:cTn id="18" dur="1" fill="hold">
                                          <p:stCondLst>
                                            <p:cond delay="0"/>
                                          </p:stCondLst>
                                        </p:cTn>
                                        <p:tgtEl>
                                          <p:spTgt spid="508937"/>
                                        </p:tgtEl>
                                        <p:attrNameLst>
                                          <p:attrName>style.visibility</p:attrName>
                                        </p:attrNameLst>
                                      </p:cBhvr>
                                      <p:to>
                                        <p:strVal val="visible"/>
                                      </p:to>
                                    </p:set>
                                    <p:anim calcmode="lin" valueType="num">
                                      <p:cBhvr>
                                        <p:cTn id="19" dur="1000" fill="hold"/>
                                        <p:tgtEl>
                                          <p:spTgt spid="50893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508937"/>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508937"/>
                                        </p:tgtEl>
                                        <p:attrNameLst>
                                          <p:attrName>ppt_y</p:attrName>
                                        </p:attrNameLst>
                                      </p:cBhvr>
                                      <p:tavLst>
                                        <p:tav tm="0">
                                          <p:val>
                                            <p:strVal val="#ppt_y"/>
                                          </p:val>
                                        </p:tav>
                                        <p:tav tm="100000">
                                          <p:val>
                                            <p:strVal val="#ppt_y"/>
                                          </p:val>
                                        </p:tav>
                                      </p:tavLst>
                                    </p:anim>
                                    <p:animEffect transition="in" filter="fade">
                                      <p:cBhvr>
                                        <p:cTn id="22" dur="1000"/>
                                        <p:tgtEl>
                                          <p:spTgt spid="508937"/>
                                        </p:tgtEl>
                                      </p:cBhvr>
                                    </p:animEffect>
                                  </p:childTnLst>
                                </p:cTn>
                              </p:par>
                              <p:par>
                                <p:cTn id="23" presetID="48" presetClass="entr" presetSubtype="0" accel="50000" fill="hold" grpId="0" nodeType="withEffect">
                                  <p:stCondLst>
                                    <p:cond delay="0"/>
                                  </p:stCondLst>
                                  <p:childTnLst>
                                    <p:set>
                                      <p:cBhvr>
                                        <p:cTn id="24" dur="1" fill="hold">
                                          <p:stCondLst>
                                            <p:cond delay="0"/>
                                          </p:stCondLst>
                                        </p:cTn>
                                        <p:tgtEl>
                                          <p:spTgt spid="508938"/>
                                        </p:tgtEl>
                                        <p:attrNameLst>
                                          <p:attrName>style.visibility</p:attrName>
                                        </p:attrNameLst>
                                      </p:cBhvr>
                                      <p:to>
                                        <p:strVal val="visible"/>
                                      </p:to>
                                    </p:set>
                                    <p:anim calcmode="lin" valueType="num">
                                      <p:cBhvr>
                                        <p:cTn id="25" dur="1000" fill="hold"/>
                                        <p:tgtEl>
                                          <p:spTgt spid="50893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508938"/>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508938"/>
                                        </p:tgtEl>
                                        <p:attrNameLst>
                                          <p:attrName>ppt_y</p:attrName>
                                        </p:attrNameLst>
                                      </p:cBhvr>
                                      <p:tavLst>
                                        <p:tav tm="0">
                                          <p:val>
                                            <p:strVal val="#ppt_y"/>
                                          </p:val>
                                        </p:tav>
                                        <p:tav tm="100000">
                                          <p:val>
                                            <p:strVal val="#ppt_y"/>
                                          </p:val>
                                        </p:tav>
                                      </p:tavLst>
                                    </p:anim>
                                    <p:animEffect transition="in" filter="fade">
                                      <p:cBhvr>
                                        <p:cTn id="28" dur="1000"/>
                                        <p:tgtEl>
                                          <p:spTgt spid="508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3" grpId="0"/>
      <p:bldP spid="508937" grpId="0" animBg="1"/>
      <p:bldP spid="5089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A8BF42C-2053-4383-B451-D9066D84C5B5}" type="slidenum">
              <a:rPr lang="en-US"/>
              <a:pPr>
                <a:defRPr/>
              </a:pPr>
              <a:t>7</a:t>
            </a:fld>
            <a:endParaRPr lang="en-US"/>
          </a:p>
        </p:txBody>
      </p:sp>
      <p:sp>
        <p:nvSpPr>
          <p:cNvPr id="30722" name="Subtitle 2"/>
          <p:cNvSpPr txBox="1">
            <a:spLocks/>
          </p:cNvSpPr>
          <p:nvPr/>
        </p:nvSpPr>
        <p:spPr bwMode="auto">
          <a:xfrm>
            <a:off x="914400" y="1828800"/>
            <a:ext cx="7315200" cy="4038600"/>
          </a:xfrm>
          <a:prstGeom prst="rect">
            <a:avLst/>
          </a:prstGeom>
          <a:noFill/>
          <a:ln w="9525">
            <a:noFill/>
            <a:miter lim="800000"/>
            <a:headEnd/>
            <a:tailEnd/>
          </a:ln>
        </p:spPr>
        <p:txBody>
          <a:bodyPr/>
          <a:lstStyle/>
          <a:p>
            <a:pPr>
              <a:buFont typeface="Wingdings" pitchFamily="2" charset="2"/>
              <a:buNone/>
            </a:pPr>
            <a:endParaRPr lang="en-US" sz="2000"/>
          </a:p>
        </p:txBody>
      </p:sp>
      <p:sp>
        <p:nvSpPr>
          <p:cNvPr id="29699" name="Rectangle 5"/>
          <p:cNvSpPr>
            <a:spLocks noChangeArrowheads="1"/>
          </p:cNvSpPr>
          <p:nvPr/>
        </p:nvSpPr>
        <p:spPr bwMode="auto">
          <a:xfrm>
            <a:off x="762000" y="1371600"/>
            <a:ext cx="7315200" cy="4413250"/>
          </a:xfrm>
          <a:prstGeom prst="rect">
            <a:avLst/>
          </a:prstGeom>
          <a:noFill/>
          <a:ln w="9525">
            <a:noFill/>
            <a:miter lim="800000"/>
            <a:headEnd/>
            <a:tailEnd/>
          </a:ln>
        </p:spPr>
        <p:txBody>
          <a:bodyPr>
            <a:spAutoFit/>
          </a:bodyPr>
          <a:lstStyle/>
          <a:p>
            <a:pPr marL="342900" indent="-342900"/>
            <a:endParaRPr lang="en-US" sz="2400" b="1">
              <a:latin typeface="Arial" charset="0"/>
            </a:endParaRPr>
          </a:p>
          <a:p>
            <a:pPr marL="342900" indent="-342900"/>
            <a:endParaRPr lang="en-US" sz="2400">
              <a:latin typeface="Arial" charset="0"/>
            </a:endParaRPr>
          </a:p>
          <a:p>
            <a:pPr marL="342900" indent="-342900"/>
            <a:r>
              <a:rPr lang="en-US" sz="2400" b="1">
                <a:latin typeface="Arial" charset="0"/>
              </a:rPr>
              <a:t>Certain account codes can be affected by:</a:t>
            </a:r>
          </a:p>
          <a:p>
            <a:pPr marL="342900" indent="-342900"/>
            <a:endParaRPr lang="en-US" sz="2400" b="1">
              <a:latin typeface="Arial" charset="0"/>
            </a:endParaRPr>
          </a:p>
          <a:p>
            <a:pPr marL="342900" indent="-342900">
              <a:buFontTx/>
              <a:buChar char="•"/>
            </a:pPr>
            <a:r>
              <a:rPr lang="en-US" sz="2400">
                <a:latin typeface="Arial" charset="0"/>
              </a:rPr>
              <a:t>Compliance with UNM policies</a:t>
            </a:r>
          </a:p>
          <a:p>
            <a:pPr marL="342900" indent="-342900">
              <a:buFontTx/>
              <a:buChar char="•"/>
            </a:pPr>
            <a:r>
              <a:rPr lang="en-US" sz="2400">
                <a:latin typeface="Arial" charset="0"/>
              </a:rPr>
              <a:t>External/internal reporting requirements</a:t>
            </a:r>
          </a:p>
          <a:p>
            <a:pPr marL="342900" indent="-342900">
              <a:buFontTx/>
              <a:buChar char="•"/>
            </a:pPr>
            <a:r>
              <a:rPr lang="en-US" sz="2400">
                <a:latin typeface="Arial" charset="0"/>
              </a:rPr>
              <a:t>Alignment with business purpose and any relevant UNM policy</a:t>
            </a:r>
          </a:p>
          <a:p>
            <a:pPr marL="342900" indent="-342900">
              <a:buFontTx/>
              <a:buChar char="•"/>
            </a:pPr>
            <a:r>
              <a:rPr lang="en-US" sz="2400">
                <a:latin typeface="Arial" charset="0"/>
              </a:rPr>
              <a:t>Taxation requirements</a:t>
            </a:r>
          </a:p>
          <a:p>
            <a:pPr marL="342900" indent="-342900">
              <a:buFontTx/>
              <a:buChar char="•"/>
            </a:pPr>
            <a:r>
              <a:rPr lang="en-US" sz="2400">
                <a:latin typeface="Arial" charset="0"/>
              </a:rPr>
              <a:t>Facilities &amp; Administrative (F&amp;A) - overhead costs exclusion/reporting requirements</a:t>
            </a:r>
          </a:p>
          <a:p>
            <a:pPr marL="342900" indent="-342900"/>
            <a:endParaRPr lang="en-US" sz="2000"/>
          </a:p>
        </p:txBody>
      </p:sp>
      <p:sp>
        <p:nvSpPr>
          <p:cNvPr id="6" name="Slide Number Placeholder 5"/>
          <p:cNvSpPr txBox="1">
            <a:spLocks noGrp="1"/>
          </p:cNvSpPr>
          <p:nvPr/>
        </p:nvSpPr>
        <p:spPr>
          <a:xfrm>
            <a:off x="8077200" y="6540500"/>
            <a:ext cx="609600" cy="228600"/>
          </a:xfrm>
          <a:prstGeom prst="rect">
            <a:avLst/>
          </a:prstGeom>
          <a:noFill/>
        </p:spPr>
        <p:txBody>
          <a:bodyPr rIns="0" anchor="ctr"/>
          <a:lstStyle/>
          <a:p>
            <a:pPr algn="r" fontAlgn="auto">
              <a:spcBef>
                <a:spcPts val="0"/>
              </a:spcBef>
              <a:spcAft>
                <a:spcPts val="0"/>
              </a:spcAft>
              <a:defRPr/>
            </a:pPr>
            <a:fld id="{02A32695-DE27-4FED-8FF5-A90EF9BC0C64}" type="slidenum">
              <a:rPr lang="en-US" sz="1100">
                <a:latin typeface="+mn-lt"/>
                <a:cs typeface="+mn-cs"/>
              </a:rPr>
              <a:pPr algn="r" fontAlgn="auto">
                <a:spcBef>
                  <a:spcPts val="0"/>
                </a:spcBef>
                <a:spcAft>
                  <a:spcPts val="0"/>
                </a:spcAft>
                <a:defRPr/>
              </a:pPr>
              <a:t>7</a:t>
            </a:fld>
            <a:endParaRPr lang="en-US" sz="110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5FBD5A0-2FB7-4B6C-87ED-1A693D177D47}" type="slidenum">
              <a:rPr lang="en-US"/>
              <a:pPr>
                <a:defRPr/>
              </a:pPr>
              <a:t>8</a:t>
            </a:fld>
            <a:endParaRPr lang="en-US"/>
          </a:p>
        </p:txBody>
      </p:sp>
      <p:sp>
        <p:nvSpPr>
          <p:cNvPr id="358609" name="Rectangle 1223"/>
          <p:cNvSpPr>
            <a:spLocks noGrp="1"/>
          </p:cNvSpPr>
          <p:nvPr>
            <p:ph type="title" idx="4294967295"/>
          </p:nvPr>
        </p:nvSpPr>
        <p:spPr bwMode="auto">
          <a:xfrm>
            <a:off x="533400" y="381000"/>
            <a:ext cx="2514600" cy="457200"/>
          </a:xfrm>
          <a:noFill/>
        </p:spPr>
        <p:txBody>
          <a:bodyPr wrap="square" numCol="1" anchorCtr="0" compatLnSpc="1">
            <a:prstTxWarp prst="textNoShape">
              <a:avLst/>
            </a:prstTxWarp>
          </a:bodyPr>
          <a:lstStyle/>
          <a:p>
            <a:r>
              <a:rPr lang="en-US" sz="1400" b="1" u="sng" cap="none" smtClean="0"/>
              <a:t>Choosing an Account Code</a:t>
            </a:r>
          </a:p>
        </p:txBody>
      </p:sp>
      <p:graphicFrame>
        <p:nvGraphicFramePr>
          <p:cNvPr id="358607" name="Object 1231"/>
          <p:cNvGraphicFramePr>
            <a:graphicFrameLocks noChangeAspect="1"/>
          </p:cNvGraphicFramePr>
          <p:nvPr/>
        </p:nvGraphicFramePr>
        <p:xfrm>
          <a:off x="381000" y="533400"/>
          <a:ext cx="8534400" cy="6118225"/>
        </p:xfrm>
        <a:graphic>
          <a:graphicData uri="http://schemas.openxmlformats.org/presentationml/2006/ole">
            <p:oleObj spid="_x0000_s358607" name="Worksheet" r:id="rId4" imgW="8994619" imgH="6448084"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F94F39A0-178E-432E-861C-2F77E936ED67}" type="slidenum">
              <a:rPr lang="en-US"/>
              <a:pPr>
                <a:defRPr/>
              </a:pPr>
              <a:t>9</a:t>
            </a:fld>
            <a:endParaRPr lang="en-US"/>
          </a:p>
        </p:txBody>
      </p:sp>
      <p:sp>
        <p:nvSpPr>
          <p:cNvPr id="360450" name="Rectangle 3"/>
          <p:cNvSpPr>
            <a:spLocks noGrp="1"/>
          </p:cNvSpPr>
          <p:nvPr>
            <p:ph type="body" idx="4294967295"/>
          </p:nvPr>
        </p:nvSpPr>
        <p:spPr>
          <a:xfrm>
            <a:off x="762000" y="685800"/>
            <a:ext cx="7620000" cy="4876800"/>
          </a:xfrm>
        </p:spPr>
        <p:txBody>
          <a:bodyPr/>
          <a:lstStyle/>
          <a:p>
            <a:pPr>
              <a:buFont typeface="Wingdings" pitchFamily="2" charset="2"/>
              <a:buNone/>
            </a:pPr>
            <a:r>
              <a:rPr lang="en-US" sz="2400" smtClean="0">
                <a:latin typeface="Arial" charset="0"/>
              </a:rPr>
              <a:t>Account Codes Revisited Topics:</a:t>
            </a:r>
          </a:p>
          <a:p>
            <a:pPr>
              <a:buFont typeface="Wingdings" pitchFamily="2" charset="2"/>
              <a:buAutoNum type="arabicPeriod"/>
            </a:pPr>
            <a:r>
              <a:rPr lang="en-US" smtClean="0">
                <a:latin typeface="Arial" charset="0"/>
              </a:rPr>
              <a:t>Operating Ledger Categories</a:t>
            </a:r>
          </a:p>
          <a:p>
            <a:pPr>
              <a:buFont typeface="Wingdings" pitchFamily="2" charset="2"/>
              <a:buAutoNum type="arabicPeriod"/>
            </a:pPr>
            <a:r>
              <a:rPr lang="en-US" smtClean="0">
                <a:latin typeface="Arial" charset="0"/>
              </a:rPr>
              <a:t>Business Purpose \ Item Text</a:t>
            </a:r>
          </a:p>
          <a:p>
            <a:pPr>
              <a:buFont typeface="Wingdings" pitchFamily="2" charset="2"/>
              <a:buAutoNum type="arabicPeriod"/>
            </a:pPr>
            <a:r>
              <a:rPr lang="en-US" smtClean="0">
                <a:latin typeface="Arial" charset="0"/>
              </a:rPr>
              <a:t>Account Code Selection Guideline</a:t>
            </a:r>
            <a:r>
              <a:rPr lang="en-US" i="1" smtClean="0">
                <a:latin typeface="Arial" charset="0"/>
              </a:rPr>
              <a:t>       </a:t>
            </a:r>
          </a:p>
          <a:p>
            <a:pPr>
              <a:spcBef>
                <a:spcPct val="0"/>
              </a:spcBef>
              <a:buFont typeface="Wingdings" pitchFamily="2" charset="2"/>
              <a:buNone/>
            </a:pPr>
            <a:r>
              <a:rPr lang="en-US" i="1" smtClean="0">
                <a:latin typeface="Arial" charset="0"/>
              </a:rPr>
              <a:t>	</a:t>
            </a:r>
            <a:r>
              <a:rPr lang="en-US" sz="1800" i="1" smtClean="0">
                <a:latin typeface="Arial" charset="0"/>
              </a:rPr>
              <a:t>Specific account code groupings that need to be accurately coded</a:t>
            </a:r>
          </a:p>
          <a:p>
            <a:pPr marL="800100" lvl="1" indent="-342900">
              <a:spcBef>
                <a:spcPct val="0"/>
              </a:spcBef>
              <a:buFontTx/>
              <a:buChar char="•"/>
            </a:pPr>
            <a:r>
              <a:rPr lang="en-US" smtClean="0">
                <a:latin typeface="Arial" charset="0"/>
              </a:rPr>
              <a:t>F&amp;A Excludable</a:t>
            </a:r>
          </a:p>
          <a:p>
            <a:pPr marL="800100" lvl="1" indent="-342900">
              <a:spcBef>
                <a:spcPct val="0"/>
              </a:spcBef>
              <a:buFontTx/>
              <a:buChar char="•"/>
            </a:pPr>
            <a:r>
              <a:rPr lang="en-US" smtClean="0">
                <a:latin typeface="Arial" charset="0"/>
              </a:rPr>
              <a:t>Foreign National</a:t>
            </a:r>
          </a:p>
          <a:p>
            <a:pPr marL="800100" lvl="1" indent="-342900">
              <a:spcBef>
                <a:spcPct val="0"/>
              </a:spcBef>
              <a:buFontTx/>
              <a:buChar char="•"/>
            </a:pPr>
            <a:r>
              <a:rPr lang="en-US" smtClean="0">
                <a:latin typeface="Arial" charset="0"/>
              </a:rPr>
              <a:t>New Employee Relocation</a:t>
            </a:r>
          </a:p>
          <a:p>
            <a:pPr marL="800100" lvl="1" indent="-342900">
              <a:spcBef>
                <a:spcPct val="0"/>
              </a:spcBef>
              <a:buFontTx/>
              <a:buChar char="•"/>
            </a:pPr>
            <a:r>
              <a:rPr lang="en-US" smtClean="0">
                <a:latin typeface="Arial" charset="0"/>
              </a:rPr>
              <a:t>Travel</a:t>
            </a:r>
          </a:p>
          <a:p>
            <a:pPr marL="800100" lvl="1" indent="-342900">
              <a:spcBef>
                <a:spcPct val="0"/>
              </a:spcBef>
              <a:buFontTx/>
              <a:buChar char="•"/>
            </a:pPr>
            <a:r>
              <a:rPr lang="en-US" smtClean="0">
                <a:latin typeface="Arial" charset="0"/>
              </a:rPr>
              <a:t>Food</a:t>
            </a:r>
          </a:p>
          <a:p>
            <a:pPr marL="800100" lvl="1" indent="-342900">
              <a:spcBef>
                <a:spcPct val="0"/>
              </a:spcBef>
              <a:buFontTx/>
              <a:buChar char="•"/>
            </a:pPr>
            <a:r>
              <a:rPr lang="en-US" smtClean="0">
                <a:latin typeface="Arial" charset="0"/>
              </a:rPr>
              <a:t>Computer</a:t>
            </a:r>
          </a:p>
          <a:p>
            <a:pPr marL="800100" lvl="1" indent="-342900">
              <a:spcBef>
                <a:spcPct val="0"/>
              </a:spcBef>
              <a:buFontTx/>
              <a:buChar char="•"/>
            </a:pPr>
            <a:r>
              <a:rPr lang="en-US" smtClean="0">
                <a:latin typeface="Arial" charset="0"/>
              </a:rPr>
              <a:t>Furniture, Fixtures, &amp; Equipment (FFE)</a:t>
            </a:r>
          </a:p>
          <a:p>
            <a:pPr>
              <a:buFontTx/>
              <a:buAutoNum type="arabicPeriod" startAt="4"/>
            </a:pPr>
            <a:r>
              <a:rPr lang="en-US" smtClean="0">
                <a:latin typeface="Arial" charset="0"/>
              </a:rPr>
              <a:t>You make the Call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Celebr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elebr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blipFill rotWithShape="1">
          <a:blip xmlns:r="http://schemas.openxmlformats.org/officeDocument/2006/relationships" r:embed="rId1">
            <a:duotone>
              <a:schemeClr val="phClr">
                <a:tint val="30000"/>
                <a:satMod val="175000"/>
              </a:schemeClr>
              <a:schemeClr val="phClr">
                <a:shade val="50000"/>
                <a:satMod val="115000"/>
              </a:schemeClr>
            </a:duotone>
          </a:blip>
          <a:tile tx="0" ty="0" sx="80000" sy="8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innerShdw blurRad="76200">
              <a:srgbClr val="000000">
                <a:alpha val="50000"/>
              </a:srgbClr>
            </a:innerShdw>
          </a:effectLst>
          <a:scene3d>
            <a:camera prst="orthographicFront">
              <a:rot lat="0" lon="0" rev="0"/>
            </a:camera>
            <a:lightRig rig="soft" dir="t">
              <a:rot lat="0" lon="0" rev="7800000"/>
            </a:lightRig>
          </a:scene3d>
          <a:sp3d>
            <a:bevelT w="63500" h="38100" prst="relaxedInset"/>
          </a:sp3d>
        </a:effectStyle>
      </a:effectStyleLst>
      <a:bgFillStyleLst>
        <a:blipFill rotWithShape="1">
          <a:blip xmlns:r="http://schemas.openxmlformats.org/officeDocument/2006/relationships" r:embed="rId2">
            <a:duotone>
              <a:schemeClr val="phClr">
                <a:tint val="80000"/>
                <a:satMod val="300000"/>
                <a:lumMod val="110000"/>
              </a:schemeClr>
              <a:schemeClr val="phClr">
                <a:shade val="50000"/>
                <a:satMod val="130000"/>
                <a:lumMod val="110000"/>
              </a:schemeClr>
            </a:duotone>
          </a:blip>
          <a:stretch/>
        </a:blipFill>
        <a:blipFill rotWithShape="1">
          <a:blip xmlns:r="http://schemas.openxmlformats.org/officeDocument/2006/relationships" r:embed="rId3">
            <a:duotone>
              <a:schemeClr val="phClr">
                <a:tint val="80000"/>
                <a:satMod val="115000"/>
              </a:schemeClr>
              <a:schemeClr val="phClr">
                <a:shade val="80000"/>
                <a:satMod val="110000"/>
              </a:schemeClr>
            </a:duotone>
          </a:blip>
          <a:stretch/>
        </a:blipFill>
        <a:blipFill rotWithShape="1">
          <a:blip xmlns:r="http://schemas.openxmlformats.org/officeDocument/2006/relationships" r:embed="rId4">
            <a:duotone>
              <a:schemeClr val="phClr">
                <a:tint val="80000"/>
                <a:satMod val="115000"/>
              </a:schemeClr>
              <a:schemeClr val="phClr">
                <a:shade val="80000"/>
                <a:satMod val="11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Celebration</Template>
  <TotalTime>7018</TotalTime>
  <Words>5471</Words>
  <Application>Microsoft Office PowerPoint</Application>
  <PresentationFormat>On-screen Show (4:3)</PresentationFormat>
  <Paragraphs>897</Paragraphs>
  <Slides>69</Slides>
  <Notes>64</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Celebration</vt:lpstr>
      <vt:lpstr>Worksheet</vt:lpstr>
      <vt:lpstr>Account codes revisited</vt:lpstr>
      <vt:lpstr>Slide 2</vt:lpstr>
      <vt:lpstr>Slide 3</vt:lpstr>
      <vt:lpstr>Slide 4</vt:lpstr>
      <vt:lpstr>Slide 5</vt:lpstr>
      <vt:lpstr>Slide 6</vt:lpstr>
      <vt:lpstr>Slide 7</vt:lpstr>
      <vt:lpstr>Choosing an Account Code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Account Codes Revisited Handout</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Lomas2211</dc:creator>
  <cp:lastModifiedBy>Lomas2211</cp:lastModifiedBy>
  <cp:revision>545</cp:revision>
  <dcterms:created xsi:type="dcterms:W3CDTF">2008-10-30T15:45:58Z</dcterms:created>
  <dcterms:modified xsi:type="dcterms:W3CDTF">2009-05-06T15:48:23Z</dcterms:modified>
</cp:coreProperties>
</file>