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7" r:id="rId3"/>
    <p:sldId id="262" r:id="rId4"/>
    <p:sldId id="265" r:id="rId5"/>
    <p:sldId id="266" r:id="rId6"/>
    <p:sldId id="267" r:id="rId7"/>
    <p:sldId id="268" r:id="rId8"/>
    <p:sldId id="263" r:id="rId9"/>
    <p:sldId id="270" r:id="rId10"/>
    <p:sldId id="271" r:id="rId11"/>
    <p:sldId id="264" r:id="rId12"/>
    <p:sldId id="269" r:id="rId13"/>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4" autoAdjust="0"/>
    <p:restoredTop sz="94660"/>
  </p:normalViewPr>
  <p:slideViewPr>
    <p:cSldViewPr snapToGrid="0">
      <p:cViewPr varScale="1">
        <p:scale>
          <a:sx n="102" d="100"/>
          <a:sy n="102" d="100"/>
        </p:scale>
        <p:origin x="126" y="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40175" y="0"/>
            <a:ext cx="3013075" cy="466725"/>
          </a:xfrm>
          <a:prstGeom prst="rect">
            <a:avLst/>
          </a:prstGeom>
        </p:spPr>
        <p:txBody>
          <a:bodyPr vert="horz" lIns="91440" tIns="45720" rIns="91440" bIns="45720" rtlCol="0"/>
          <a:lstStyle>
            <a:lvl1pPr algn="r">
              <a:defRPr sz="1200"/>
            </a:lvl1pPr>
          </a:lstStyle>
          <a:p>
            <a:fld id="{5D7C620F-6F92-4168-8B95-7BC6488CD0D2}" type="datetimeFigureOut">
              <a:rPr lang="en-US" smtClean="0"/>
              <a:t>11/15/2016</a:t>
            </a:fld>
            <a:endParaRPr lang="en-US" dirty="0"/>
          </a:p>
        </p:txBody>
      </p:sp>
      <p:sp>
        <p:nvSpPr>
          <p:cNvPr id="4" name="Footer Placeholder 3"/>
          <p:cNvSpPr>
            <a:spLocks noGrp="1"/>
          </p:cNvSpPr>
          <p:nvPr>
            <p:ph type="ftr" sz="quarter" idx="2"/>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40175" y="8842375"/>
            <a:ext cx="3013075" cy="466725"/>
          </a:xfrm>
          <a:prstGeom prst="rect">
            <a:avLst/>
          </a:prstGeom>
        </p:spPr>
        <p:txBody>
          <a:bodyPr vert="horz" lIns="91440" tIns="45720" rIns="91440" bIns="45720" rtlCol="0" anchor="b"/>
          <a:lstStyle>
            <a:lvl1pPr algn="r">
              <a:defRPr sz="1200"/>
            </a:lvl1pPr>
          </a:lstStyle>
          <a:p>
            <a:fld id="{CAFA943C-806D-401C-91FF-B78A08EEFB5A}" type="slidenum">
              <a:rPr lang="en-US" smtClean="0"/>
              <a:t>‹#›</a:t>
            </a:fld>
            <a:endParaRPr lang="en-US" dirty="0"/>
          </a:p>
        </p:txBody>
      </p:sp>
    </p:spTree>
    <p:extLst>
      <p:ext uri="{BB962C8B-B14F-4D97-AF65-F5344CB8AC3E}">
        <p14:creationId xmlns:p14="http://schemas.microsoft.com/office/powerpoint/2010/main" val="14468559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5A24B1-C1D4-4F18-9FD5-930DEF0977C4}" type="datetimeFigureOut">
              <a:rPr lang="en-US" smtClean="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2583909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5A24B1-C1D4-4F18-9FD5-930DEF0977C4}" type="datetimeFigureOut">
              <a:rPr lang="en-US" smtClean="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1713011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5A24B1-C1D4-4F18-9FD5-930DEF0977C4}" type="datetimeFigureOut">
              <a:rPr lang="en-US" smtClean="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101522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5A24B1-C1D4-4F18-9FD5-930DEF0977C4}" type="datetimeFigureOut">
              <a:rPr lang="en-US" smtClean="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2140273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5A24B1-C1D4-4F18-9FD5-930DEF0977C4}" type="datetimeFigureOut">
              <a:rPr lang="en-US" smtClean="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3520633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5A24B1-C1D4-4F18-9FD5-930DEF0977C4}" type="datetimeFigureOut">
              <a:rPr lang="en-US" smtClean="0"/>
              <a:t>11/15/2016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743461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5A24B1-C1D4-4F18-9FD5-930DEF0977C4}" type="datetimeFigureOut">
              <a:rPr lang="en-US" smtClean="0"/>
              <a:t>11/15/2016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372709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5A24B1-C1D4-4F18-9FD5-930DEF0977C4}" type="datetimeFigureOut">
              <a:rPr lang="en-US" smtClean="0"/>
              <a:t>11/15/2016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2156406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5A24B1-C1D4-4F18-9FD5-930DEF0977C4}" type="datetimeFigureOut">
              <a:rPr lang="en-US" smtClean="0"/>
              <a:t>11/15/2016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906616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5A24B1-C1D4-4F18-9FD5-930DEF0977C4}" type="datetimeFigureOut">
              <a:rPr lang="en-US" smtClean="0"/>
              <a:t>11/15/2016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279278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5A24B1-C1D4-4F18-9FD5-930DEF0977C4}" type="datetimeFigureOut">
              <a:rPr lang="en-US" smtClean="0"/>
              <a:t>11/15/2016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176080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5A24B1-C1D4-4F18-9FD5-930DEF0977C4}" type="datetimeFigureOut">
              <a:rPr lang="en-US" smtClean="0"/>
              <a:t>11/15/2016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058E7-3896-44A3-BFDA-78D6A22DD9F5}" type="slidenum">
              <a:rPr lang="en-US" smtClean="0"/>
              <a:t>‹#›</a:t>
            </a:fld>
            <a:endParaRPr lang="en-US" dirty="0"/>
          </a:p>
        </p:txBody>
      </p:sp>
    </p:spTree>
    <p:extLst>
      <p:ext uri="{BB962C8B-B14F-4D97-AF65-F5344CB8AC3E}">
        <p14:creationId xmlns:p14="http://schemas.microsoft.com/office/powerpoint/2010/main" val="477525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hyperlink" Target="https://nexus.od.nih.gov/all/2016/05/18/nih-flsa-2016/"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457200" y="1447800"/>
            <a:ext cx="11540168" cy="4559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590" indent="-255915">
              <a:buFont typeface="Wingdings 3"/>
              <a:buChar char=""/>
              <a:defRPr/>
            </a:pPr>
            <a:endParaRPr lang="en-US" dirty="0"/>
          </a:p>
        </p:txBody>
      </p:sp>
      <p:pic>
        <p:nvPicPr>
          <p:cNvPr id="10" name="Picture 2" descr="BD14539_"/>
          <p:cNvPicPr>
            <a:picLocks noChangeAspect="1" noChangeArrowheads="1"/>
          </p:cNvPicPr>
          <p:nvPr/>
        </p:nvPicPr>
        <p:blipFill>
          <a:blip r:embed="rId2" cstate="print"/>
          <a:srcRect/>
          <a:stretch>
            <a:fillRect/>
          </a:stretch>
        </p:blipFill>
        <p:spPr bwMode="auto">
          <a:xfrm>
            <a:off x="380999" y="1143001"/>
            <a:ext cx="11616369" cy="341919"/>
          </a:xfrm>
          <a:prstGeom prst="rect">
            <a:avLst/>
          </a:prstGeom>
          <a:noFill/>
          <a:ln w="9525">
            <a:noFill/>
            <a:miter lim="800000"/>
            <a:headEnd/>
            <a:tailEnd/>
          </a:ln>
        </p:spPr>
      </p:pic>
      <p:sp>
        <p:nvSpPr>
          <p:cNvPr id="11" name="Rectangle 1"/>
          <p:cNvSpPr txBox="1">
            <a:spLocks noChangeArrowheads="1"/>
          </p:cNvSpPr>
          <p:nvPr/>
        </p:nvSpPr>
        <p:spPr bwMode="auto">
          <a:xfrm>
            <a:off x="381009" y="922830"/>
            <a:ext cx="3574046" cy="286190"/>
          </a:xfrm>
          <a:prstGeom prst="rect">
            <a:avLst/>
          </a:prstGeom>
          <a:ln>
            <a:miter lim="800000"/>
            <a:headEnd/>
            <a:tailEnd/>
          </a:ln>
        </p:spPr>
        <p:txBody>
          <a:bodyPr vert="horz" wrap="square" lIns="91397" tIns="45699" rIns="91397" bIns="45699" numCol="1" rtlCol="0" anchor="b"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741939" algn="ctr"/>
                <a:tab pos="5483873" algn="r"/>
              </a:tabLst>
              <a:defRPr/>
            </a:pPr>
            <a:r>
              <a:rPr lang="en-US" sz="1400" dirty="0" smtClean="0">
                <a:ea typeface="Times New Roman" pitchFamily="18" charset="0"/>
                <a:cs typeface="Arial" pitchFamily="34" charset="0"/>
              </a:rPr>
              <a:t>HEALTH SCIENCES CENTER</a:t>
            </a:r>
            <a:endParaRPr lang="en-US" sz="1800" dirty="0">
              <a:cs typeface="Arial" pitchFamily="34" charset="0"/>
            </a:endParaRPr>
          </a:p>
        </p:txBody>
      </p:sp>
      <p:pic>
        <p:nvPicPr>
          <p:cNvPr id="12" name="Picture 5" descr="unmlogo"/>
          <p:cNvPicPr>
            <a:picLocks noChangeAspect="1" noChangeArrowheads="1"/>
          </p:cNvPicPr>
          <p:nvPr/>
        </p:nvPicPr>
        <p:blipFill>
          <a:blip r:embed="rId3" cstate="print"/>
          <a:srcRect/>
          <a:stretch>
            <a:fillRect/>
          </a:stretch>
        </p:blipFill>
        <p:spPr bwMode="auto">
          <a:xfrm>
            <a:off x="457200" y="133676"/>
            <a:ext cx="1184313" cy="733425"/>
          </a:xfrm>
          <a:prstGeom prst="rect">
            <a:avLst/>
          </a:prstGeom>
          <a:noFill/>
          <a:ln w="9525">
            <a:noFill/>
            <a:miter lim="800000"/>
            <a:headEnd/>
            <a:tailEnd/>
          </a:ln>
        </p:spPr>
      </p:pic>
      <p:sp>
        <p:nvSpPr>
          <p:cNvPr id="15" name="Text Placeholder 14"/>
          <p:cNvSpPr>
            <a:spLocks noGrp="1"/>
          </p:cNvSpPr>
          <p:nvPr>
            <p:ph type="body" idx="1"/>
          </p:nvPr>
        </p:nvSpPr>
        <p:spPr>
          <a:xfrm>
            <a:off x="831850" y="1789719"/>
            <a:ext cx="10515600" cy="4299931"/>
          </a:xfrm>
        </p:spPr>
        <p:txBody>
          <a:bodyPr/>
          <a:lstStyle/>
          <a:p>
            <a:pPr algn="r"/>
            <a:endParaRPr lang="en-US" dirty="0" smtClean="0"/>
          </a:p>
          <a:p>
            <a:pPr algn="r"/>
            <a:endParaRPr lang="en-US" dirty="0"/>
          </a:p>
          <a:p>
            <a:pPr algn="r"/>
            <a:endParaRPr lang="en-US" dirty="0" smtClean="0"/>
          </a:p>
          <a:p>
            <a:pPr algn="r"/>
            <a:endParaRPr lang="en-US" dirty="0"/>
          </a:p>
          <a:p>
            <a:pPr algn="r"/>
            <a:endParaRPr lang="en-US" dirty="0" smtClean="0"/>
          </a:p>
          <a:p>
            <a:pPr algn="r"/>
            <a:endParaRPr lang="en-US" dirty="0"/>
          </a:p>
          <a:p>
            <a:pPr algn="r"/>
            <a:r>
              <a:rPr lang="en-US" dirty="0"/>
              <a:t>Hot Topics </a:t>
            </a:r>
            <a:r>
              <a:rPr lang="en-US" dirty="0" smtClean="0"/>
              <a:t>in HSC Contract </a:t>
            </a:r>
            <a:r>
              <a:rPr lang="en-US" dirty="0"/>
              <a:t>and Grant </a:t>
            </a:r>
            <a:r>
              <a:rPr lang="en-US" dirty="0" smtClean="0"/>
              <a:t>Administration</a:t>
            </a:r>
          </a:p>
          <a:p>
            <a:pPr algn="r"/>
            <a:r>
              <a:rPr lang="en-US" sz="4400" dirty="0" smtClean="0"/>
              <a:t>LEARN November 15, 2016</a:t>
            </a:r>
            <a:endParaRPr lang="en-US" sz="4400" dirty="0"/>
          </a:p>
        </p:txBody>
      </p:sp>
    </p:spTree>
    <p:extLst>
      <p:ext uri="{BB962C8B-B14F-4D97-AF65-F5344CB8AC3E}">
        <p14:creationId xmlns:p14="http://schemas.microsoft.com/office/powerpoint/2010/main" val="3294277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457200" y="1447800"/>
            <a:ext cx="11540168" cy="4559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590" indent="-255915">
              <a:buFont typeface="Wingdings 3"/>
              <a:buChar char=""/>
              <a:defRPr/>
            </a:pPr>
            <a:endParaRPr lang="en-US" dirty="0"/>
          </a:p>
        </p:txBody>
      </p:sp>
      <p:pic>
        <p:nvPicPr>
          <p:cNvPr id="10" name="Picture 2" descr="BD14539_"/>
          <p:cNvPicPr>
            <a:picLocks noChangeAspect="1" noChangeArrowheads="1"/>
          </p:cNvPicPr>
          <p:nvPr/>
        </p:nvPicPr>
        <p:blipFill>
          <a:blip r:embed="rId2" cstate="print"/>
          <a:srcRect/>
          <a:stretch>
            <a:fillRect/>
          </a:stretch>
        </p:blipFill>
        <p:spPr bwMode="auto">
          <a:xfrm>
            <a:off x="380999" y="1143001"/>
            <a:ext cx="11616369" cy="341919"/>
          </a:xfrm>
          <a:prstGeom prst="rect">
            <a:avLst/>
          </a:prstGeom>
          <a:noFill/>
          <a:ln w="9525">
            <a:noFill/>
            <a:miter lim="800000"/>
            <a:headEnd/>
            <a:tailEnd/>
          </a:ln>
        </p:spPr>
      </p:pic>
      <p:sp>
        <p:nvSpPr>
          <p:cNvPr id="11" name="Rectangle 1"/>
          <p:cNvSpPr txBox="1">
            <a:spLocks noChangeArrowheads="1"/>
          </p:cNvSpPr>
          <p:nvPr/>
        </p:nvSpPr>
        <p:spPr bwMode="auto">
          <a:xfrm>
            <a:off x="381009" y="922830"/>
            <a:ext cx="3574046" cy="286190"/>
          </a:xfrm>
          <a:prstGeom prst="rect">
            <a:avLst/>
          </a:prstGeom>
          <a:ln>
            <a:miter lim="800000"/>
            <a:headEnd/>
            <a:tailEnd/>
          </a:ln>
        </p:spPr>
        <p:txBody>
          <a:bodyPr vert="horz" wrap="square" lIns="91397" tIns="45699" rIns="91397" bIns="45699" numCol="1" rtlCol="0" anchor="b"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741939" algn="ctr"/>
                <a:tab pos="5483873" algn="r"/>
              </a:tabLst>
              <a:defRPr/>
            </a:pPr>
            <a:r>
              <a:rPr lang="en-US" sz="1400" dirty="0" smtClean="0">
                <a:ea typeface="Times New Roman" pitchFamily="18" charset="0"/>
                <a:cs typeface="Arial" pitchFamily="34" charset="0"/>
              </a:rPr>
              <a:t>HEALTH SCIENCES CENTER</a:t>
            </a:r>
            <a:endParaRPr lang="en-US" sz="1800" dirty="0">
              <a:cs typeface="Arial" pitchFamily="34" charset="0"/>
            </a:endParaRPr>
          </a:p>
        </p:txBody>
      </p:sp>
      <p:pic>
        <p:nvPicPr>
          <p:cNvPr id="12" name="Picture 5" descr="unmlogo"/>
          <p:cNvPicPr>
            <a:picLocks noChangeAspect="1" noChangeArrowheads="1"/>
          </p:cNvPicPr>
          <p:nvPr/>
        </p:nvPicPr>
        <p:blipFill>
          <a:blip r:embed="rId3" cstate="print"/>
          <a:srcRect/>
          <a:stretch>
            <a:fillRect/>
          </a:stretch>
        </p:blipFill>
        <p:spPr bwMode="auto">
          <a:xfrm>
            <a:off x="457200" y="133676"/>
            <a:ext cx="1184313" cy="733425"/>
          </a:xfrm>
          <a:prstGeom prst="rect">
            <a:avLst/>
          </a:prstGeom>
          <a:noFill/>
          <a:ln w="9525">
            <a:noFill/>
            <a:miter lim="800000"/>
            <a:headEnd/>
            <a:tailEnd/>
          </a:ln>
        </p:spPr>
      </p:pic>
      <p:sp>
        <p:nvSpPr>
          <p:cNvPr id="2" name="Title 1"/>
          <p:cNvSpPr>
            <a:spLocks noGrp="1"/>
          </p:cNvSpPr>
          <p:nvPr>
            <p:ph type="ctrTitle"/>
          </p:nvPr>
        </p:nvSpPr>
        <p:spPr>
          <a:xfrm>
            <a:off x="2477588" y="247991"/>
            <a:ext cx="9144000" cy="797877"/>
          </a:xfrm>
        </p:spPr>
        <p:txBody>
          <a:bodyPr>
            <a:normAutofit fontScale="90000"/>
          </a:bodyPr>
          <a:lstStyle/>
          <a:p>
            <a:r>
              <a:rPr lang="en-US" dirty="0" smtClean="0"/>
              <a:t/>
            </a:r>
            <a:br>
              <a:rPr lang="en-US" dirty="0" smtClean="0"/>
            </a:br>
            <a:r>
              <a:rPr lang="en-US" sz="3600" dirty="0">
                <a:solidFill>
                  <a:schemeClr val="tx1">
                    <a:tint val="75000"/>
                  </a:schemeClr>
                </a:solidFill>
                <a:latin typeface="+mn-lt"/>
                <a:ea typeface="+mn-ea"/>
                <a:cs typeface="+mn-cs"/>
              </a:rPr>
              <a:t>Chrome River PI Approval</a:t>
            </a:r>
          </a:p>
        </p:txBody>
      </p:sp>
      <p:sp>
        <p:nvSpPr>
          <p:cNvPr id="15" name="Text Placeholder 14"/>
          <p:cNvSpPr>
            <a:spLocks noGrp="1"/>
          </p:cNvSpPr>
          <p:nvPr>
            <p:ph type="subTitle" idx="1"/>
          </p:nvPr>
        </p:nvSpPr>
        <p:spPr>
          <a:xfrm>
            <a:off x="457199" y="1789719"/>
            <a:ext cx="11390811" cy="4937652"/>
          </a:xfrm>
        </p:spPr>
        <p:txBody>
          <a:bodyPr>
            <a:normAutofit fontScale="62500" lnSpcReduction="20000"/>
          </a:bodyPr>
          <a:lstStyle/>
          <a:p>
            <a:pPr marL="285750" indent="-285750" algn="l">
              <a:buFont typeface="Arial" panose="020B0604020202020204" pitchFamily="34" charset="0"/>
              <a:buChar char="•"/>
            </a:pPr>
            <a:r>
              <a:rPr lang="en-US" sz="3100" dirty="0">
                <a:solidFill>
                  <a:schemeClr val="tx1">
                    <a:tint val="75000"/>
                  </a:schemeClr>
                </a:solidFill>
              </a:rPr>
              <a:t>Approver’s Criteria and Responsibility </a:t>
            </a:r>
          </a:p>
          <a:p>
            <a:pPr marL="742950" lvl="1" indent="-285750" algn="l">
              <a:buFont typeface="Arial" panose="020B0604020202020204" pitchFamily="34" charset="0"/>
              <a:buChar char="•"/>
            </a:pPr>
            <a:r>
              <a:rPr lang="en-US" sz="3100" dirty="0">
                <a:solidFill>
                  <a:schemeClr val="tx1">
                    <a:tint val="75000"/>
                  </a:schemeClr>
                </a:solidFill>
              </a:rPr>
              <a:t>Fiscal Review</a:t>
            </a:r>
          </a:p>
          <a:p>
            <a:pPr marL="1200150" lvl="2" indent="-285750" algn="l">
              <a:buFont typeface="Arial" panose="020B0604020202020204" pitchFamily="34" charset="0"/>
              <a:buChar char="•"/>
            </a:pPr>
            <a:r>
              <a:rPr lang="en-US" sz="3100" dirty="0">
                <a:solidFill>
                  <a:schemeClr val="tx1">
                    <a:tint val="75000"/>
                  </a:schemeClr>
                </a:solidFill>
              </a:rPr>
              <a:t>Correct Index review</a:t>
            </a:r>
          </a:p>
          <a:p>
            <a:pPr marL="1200150" lvl="2" indent="-285750" algn="l">
              <a:buFont typeface="Arial" panose="020B0604020202020204" pitchFamily="34" charset="0"/>
              <a:buChar char="•"/>
            </a:pPr>
            <a:r>
              <a:rPr lang="en-US" sz="3100" dirty="0">
                <a:solidFill>
                  <a:schemeClr val="tx1">
                    <a:tint val="75000"/>
                  </a:schemeClr>
                </a:solidFill>
              </a:rPr>
              <a:t>Budget Availability</a:t>
            </a:r>
          </a:p>
          <a:p>
            <a:pPr marL="1200150" lvl="2" indent="-285750" algn="l">
              <a:buFont typeface="Arial" panose="020B0604020202020204" pitchFamily="34" charset="0"/>
              <a:buChar char="•"/>
            </a:pPr>
            <a:r>
              <a:rPr lang="en-US" sz="3100" dirty="0">
                <a:solidFill>
                  <a:schemeClr val="tx1">
                    <a:tint val="75000"/>
                  </a:schemeClr>
                </a:solidFill>
              </a:rPr>
              <a:t>Account code review</a:t>
            </a:r>
          </a:p>
          <a:p>
            <a:pPr marL="742950" lvl="1" indent="-285750" algn="l">
              <a:buFont typeface="Arial" panose="020B0604020202020204" pitchFamily="34" charset="0"/>
              <a:buChar char="•"/>
            </a:pPr>
            <a:r>
              <a:rPr lang="en-US" sz="3100" dirty="0">
                <a:solidFill>
                  <a:schemeClr val="tx1">
                    <a:tint val="75000"/>
                  </a:schemeClr>
                </a:solidFill>
              </a:rPr>
              <a:t>Business Operations Review</a:t>
            </a:r>
          </a:p>
          <a:p>
            <a:pPr marL="1200150" lvl="2" indent="-285750" algn="l">
              <a:buFont typeface="Arial" panose="020B0604020202020204" pitchFamily="34" charset="0"/>
              <a:buChar char="•"/>
            </a:pPr>
            <a:r>
              <a:rPr lang="en-US" sz="3100" dirty="0">
                <a:solidFill>
                  <a:schemeClr val="tx1">
                    <a:tint val="75000"/>
                  </a:schemeClr>
                </a:solidFill>
              </a:rPr>
              <a:t>Expense follows University Policy</a:t>
            </a:r>
          </a:p>
          <a:p>
            <a:pPr marL="1200150" lvl="2" indent="-285750" algn="l">
              <a:buFont typeface="Arial" panose="020B0604020202020204" pitchFamily="34" charset="0"/>
              <a:buChar char="•"/>
            </a:pPr>
            <a:r>
              <a:rPr lang="en-US" sz="3100" dirty="0">
                <a:solidFill>
                  <a:schemeClr val="tx1">
                    <a:tint val="75000"/>
                  </a:schemeClr>
                </a:solidFill>
              </a:rPr>
              <a:t>Expense follows Internal Department Policy</a:t>
            </a:r>
          </a:p>
          <a:p>
            <a:pPr marL="1200150" lvl="2" indent="-285750" algn="l">
              <a:buFont typeface="Arial" panose="020B0604020202020204" pitchFamily="34" charset="0"/>
              <a:buChar char="•"/>
            </a:pPr>
            <a:r>
              <a:rPr lang="en-US" sz="3100" dirty="0">
                <a:solidFill>
                  <a:schemeClr val="tx1">
                    <a:tint val="75000"/>
                  </a:schemeClr>
                </a:solidFill>
              </a:rPr>
              <a:t>If restrictions, expense is allowable by Grant, Contract, or Donor Designation</a:t>
            </a:r>
          </a:p>
          <a:p>
            <a:pPr marL="742950" lvl="1" indent="-285750" algn="l">
              <a:buFont typeface="Arial" panose="020B0604020202020204" pitchFamily="34" charset="0"/>
              <a:buChar char="•"/>
            </a:pPr>
            <a:r>
              <a:rPr lang="en-US" sz="3100" dirty="0">
                <a:solidFill>
                  <a:schemeClr val="tx1">
                    <a:tint val="75000"/>
                  </a:schemeClr>
                </a:solidFill>
              </a:rPr>
              <a:t>For Restricted expenses, if not the PI, must approve the expense reimbursement as the PI designee</a:t>
            </a:r>
          </a:p>
          <a:p>
            <a:pPr marL="742950" lvl="1" indent="-285750" algn="l">
              <a:buFont typeface="Arial" panose="020B0604020202020204" pitchFamily="34" charset="0"/>
              <a:buChar char="•"/>
            </a:pPr>
            <a:endParaRPr lang="en-US" sz="3100" dirty="0">
              <a:solidFill>
                <a:schemeClr val="tx1">
                  <a:tint val="75000"/>
                </a:schemeClr>
              </a:solidFill>
            </a:endParaRPr>
          </a:p>
          <a:p>
            <a:pPr marL="285750" indent="-285750" algn="l">
              <a:buFont typeface="Arial" panose="020B0604020202020204" pitchFamily="34" charset="0"/>
              <a:buChar char="•"/>
            </a:pPr>
            <a:r>
              <a:rPr lang="en-US" sz="3100" dirty="0">
                <a:solidFill>
                  <a:schemeClr val="tx1">
                    <a:tint val="75000"/>
                  </a:schemeClr>
                </a:solidFill>
              </a:rPr>
              <a:t>Department Org Approver (Required)</a:t>
            </a:r>
          </a:p>
          <a:p>
            <a:pPr marL="742950" lvl="2" indent="-285750" algn="l">
              <a:buFont typeface="Arial" panose="020B0604020202020204" pitchFamily="34" charset="0"/>
              <a:buChar char="•"/>
            </a:pPr>
            <a:r>
              <a:rPr lang="en-US" sz="3100" dirty="0">
                <a:solidFill>
                  <a:schemeClr val="tx1">
                    <a:tint val="75000"/>
                  </a:schemeClr>
                </a:solidFill>
              </a:rPr>
              <a:t>If the ORG Approver can fulfill all fiscal, and operational responsibilities above, then “Department Choice” Approver is not necessary.</a:t>
            </a:r>
          </a:p>
          <a:p>
            <a:pPr marL="285750" indent="-285750" algn="l">
              <a:buFont typeface="Arial" panose="020B0604020202020204" pitchFamily="34" charset="0"/>
              <a:buChar char="•"/>
            </a:pPr>
            <a:r>
              <a:rPr lang="en-US" sz="3100" dirty="0">
                <a:solidFill>
                  <a:schemeClr val="tx1">
                    <a:tint val="75000"/>
                  </a:schemeClr>
                </a:solidFill>
              </a:rPr>
              <a:t>Department Choice Approver (Optional)</a:t>
            </a:r>
          </a:p>
          <a:p>
            <a:pPr marL="742950" lvl="1" indent="-285750" algn="l">
              <a:buFont typeface="Arial" panose="020B0604020202020204" pitchFamily="34" charset="0"/>
              <a:buChar char="•"/>
            </a:pPr>
            <a:r>
              <a:rPr lang="en-US" sz="3100" dirty="0">
                <a:solidFill>
                  <a:schemeClr val="tx1">
                    <a:tint val="75000"/>
                  </a:schemeClr>
                </a:solidFill>
              </a:rPr>
              <a:t>If fiscal and operational responsibilities are split, use the Department Choice Approver to accomplish all responsibilities</a:t>
            </a:r>
          </a:p>
          <a:p>
            <a:pPr marL="800100" lvl="1" indent="-342900" algn="l">
              <a:buFont typeface="Arial" panose="020B0604020202020204" pitchFamily="34" charset="0"/>
              <a:buChar char="•"/>
            </a:pPr>
            <a:endParaRPr lang="en-US" sz="3100" dirty="0">
              <a:solidFill>
                <a:schemeClr val="tx1">
                  <a:tint val="75000"/>
                </a:schemeClr>
              </a:solidFill>
            </a:endParaRPr>
          </a:p>
          <a:p>
            <a:pPr algn="l"/>
            <a:endParaRPr lang="en-US" dirty="0"/>
          </a:p>
          <a:p>
            <a:pPr algn="l"/>
            <a:endParaRPr lang="en-US" dirty="0" smtClean="0"/>
          </a:p>
          <a:p>
            <a:pPr algn="l"/>
            <a:endParaRPr lang="en-US" dirty="0"/>
          </a:p>
        </p:txBody>
      </p:sp>
    </p:spTree>
    <p:extLst>
      <p:ext uri="{BB962C8B-B14F-4D97-AF65-F5344CB8AC3E}">
        <p14:creationId xmlns:p14="http://schemas.microsoft.com/office/powerpoint/2010/main" val="4202887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457200" y="1447800"/>
            <a:ext cx="11540168" cy="4559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590" indent="-255915">
              <a:buFont typeface="Wingdings 3"/>
              <a:buChar char=""/>
              <a:defRPr/>
            </a:pPr>
            <a:endParaRPr lang="en-US" dirty="0"/>
          </a:p>
        </p:txBody>
      </p:sp>
      <p:pic>
        <p:nvPicPr>
          <p:cNvPr id="10" name="Picture 2" descr="BD14539_"/>
          <p:cNvPicPr>
            <a:picLocks noChangeAspect="1" noChangeArrowheads="1"/>
          </p:cNvPicPr>
          <p:nvPr/>
        </p:nvPicPr>
        <p:blipFill>
          <a:blip r:embed="rId2" cstate="print"/>
          <a:srcRect/>
          <a:stretch>
            <a:fillRect/>
          </a:stretch>
        </p:blipFill>
        <p:spPr bwMode="auto">
          <a:xfrm>
            <a:off x="380999" y="1143001"/>
            <a:ext cx="11616369" cy="341919"/>
          </a:xfrm>
          <a:prstGeom prst="rect">
            <a:avLst/>
          </a:prstGeom>
          <a:noFill/>
          <a:ln w="9525">
            <a:noFill/>
            <a:miter lim="800000"/>
            <a:headEnd/>
            <a:tailEnd/>
          </a:ln>
        </p:spPr>
      </p:pic>
      <p:sp>
        <p:nvSpPr>
          <p:cNvPr id="11" name="Rectangle 1"/>
          <p:cNvSpPr txBox="1">
            <a:spLocks noChangeArrowheads="1"/>
          </p:cNvSpPr>
          <p:nvPr/>
        </p:nvSpPr>
        <p:spPr bwMode="auto">
          <a:xfrm>
            <a:off x="381009" y="922830"/>
            <a:ext cx="3574046" cy="286190"/>
          </a:xfrm>
          <a:prstGeom prst="rect">
            <a:avLst/>
          </a:prstGeom>
          <a:ln>
            <a:miter lim="800000"/>
            <a:headEnd/>
            <a:tailEnd/>
          </a:ln>
        </p:spPr>
        <p:txBody>
          <a:bodyPr vert="horz" wrap="square" lIns="91397" tIns="45699" rIns="91397" bIns="45699" numCol="1" rtlCol="0" anchor="b"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741939" algn="ctr"/>
                <a:tab pos="5483873" algn="r"/>
              </a:tabLst>
              <a:defRPr/>
            </a:pPr>
            <a:r>
              <a:rPr lang="en-US" sz="1400" dirty="0" smtClean="0">
                <a:ea typeface="Times New Roman" pitchFamily="18" charset="0"/>
                <a:cs typeface="Arial" pitchFamily="34" charset="0"/>
              </a:rPr>
              <a:t>HEALTH SCIENCES CENTER</a:t>
            </a:r>
            <a:endParaRPr lang="en-US" sz="1800" dirty="0">
              <a:cs typeface="Arial" pitchFamily="34" charset="0"/>
            </a:endParaRPr>
          </a:p>
        </p:txBody>
      </p:sp>
      <p:pic>
        <p:nvPicPr>
          <p:cNvPr id="12" name="Picture 5" descr="unmlogo"/>
          <p:cNvPicPr>
            <a:picLocks noChangeAspect="1" noChangeArrowheads="1"/>
          </p:cNvPicPr>
          <p:nvPr/>
        </p:nvPicPr>
        <p:blipFill>
          <a:blip r:embed="rId3" cstate="print"/>
          <a:srcRect/>
          <a:stretch>
            <a:fillRect/>
          </a:stretch>
        </p:blipFill>
        <p:spPr bwMode="auto">
          <a:xfrm>
            <a:off x="457200" y="133676"/>
            <a:ext cx="1184313" cy="733425"/>
          </a:xfrm>
          <a:prstGeom prst="rect">
            <a:avLst/>
          </a:prstGeom>
          <a:noFill/>
          <a:ln w="9525">
            <a:noFill/>
            <a:miter lim="800000"/>
            <a:headEnd/>
            <a:tailEnd/>
          </a:ln>
        </p:spPr>
      </p:pic>
      <p:sp>
        <p:nvSpPr>
          <p:cNvPr id="15" name="Text Placeholder 14"/>
          <p:cNvSpPr>
            <a:spLocks noGrp="1"/>
          </p:cNvSpPr>
          <p:nvPr>
            <p:ph type="body" idx="1"/>
          </p:nvPr>
        </p:nvSpPr>
        <p:spPr>
          <a:xfrm>
            <a:off x="831850" y="1789719"/>
            <a:ext cx="10515600" cy="4299931"/>
          </a:xfrm>
        </p:spPr>
        <p:txBody>
          <a:bodyPr>
            <a:normAutofit/>
          </a:bodyPr>
          <a:lstStyle/>
          <a:p>
            <a:r>
              <a:rPr lang="en-US" dirty="0"/>
              <a:t/>
            </a:r>
            <a:br>
              <a:rPr lang="en-US" dirty="0"/>
            </a:br>
            <a:r>
              <a:rPr lang="en-US" dirty="0" smtClean="0"/>
              <a:t>Award Budget Sheet (ABS) Process Update</a:t>
            </a:r>
          </a:p>
          <a:p>
            <a:endParaRPr lang="en-US" dirty="0" smtClean="0"/>
          </a:p>
          <a:p>
            <a:pPr marL="342900" indent="-342900">
              <a:buFont typeface="Arial" panose="020B0604020202020204" pitchFamily="34" charset="0"/>
              <a:buChar char="•"/>
            </a:pPr>
            <a:r>
              <a:rPr lang="en-US" dirty="0" smtClean="0"/>
              <a:t>HSC Contract and Grant Accounting – Fiscal Monitor will be working with departments to obtain completed ABS</a:t>
            </a:r>
          </a:p>
          <a:p>
            <a:pPr marL="342900" indent="-342900">
              <a:buFont typeface="Arial" panose="020B0604020202020204" pitchFamily="34" charset="0"/>
              <a:buChar char="•"/>
            </a:pPr>
            <a:r>
              <a:rPr lang="en-US" dirty="0" smtClean="0"/>
              <a:t>Previous process – Sponsored Projects Office/</a:t>
            </a:r>
            <a:r>
              <a:rPr lang="en-US" dirty="0" err="1" smtClean="0"/>
              <a:t>Preaward</a:t>
            </a:r>
            <a:endParaRPr lang="en-US" dirty="0"/>
          </a:p>
        </p:txBody>
      </p:sp>
    </p:spTree>
    <p:extLst>
      <p:ext uri="{BB962C8B-B14F-4D97-AF65-F5344CB8AC3E}">
        <p14:creationId xmlns:p14="http://schemas.microsoft.com/office/powerpoint/2010/main" val="710963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457200" y="1447800"/>
            <a:ext cx="11540168" cy="4559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590" indent="-255915">
              <a:buFont typeface="Wingdings 3"/>
              <a:buChar char=""/>
              <a:defRPr/>
            </a:pPr>
            <a:endParaRPr lang="en-US" dirty="0"/>
          </a:p>
        </p:txBody>
      </p:sp>
      <p:pic>
        <p:nvPicPr>
          <p:cNvPr id="10" name="Picture 2" descr="BD14539_"/>
          <p:cNvPicPr>
            <a:picLocks noChangeAspect="1" noChangeArrowheads="1"/>
          </p:cNvPicPr>
          <p:nvPr/>
        </p:nvPicPr>
        <p:blipFill>
          <a:blip r:embed="rId2" cstate="print"/>
          <a:srcRect/>
          <a:stretch>
            <a:fillRect/>
          </a:stretch>
        </p:blipFill>
        <p:spPr bwMode="auto">
          <a:xfrm>
            <a:off x="380999" y="1143001"/>
            <a:ext cx="11616369" cy="341919"/>
          </a:xfrm>
          <a:prstGeom prst="rect">
            <a:avLst/>
          </a:prstGeom>
          <a:noFill/>
          <a:ln w="9525">
            <a:noFill/>
            <a:miter lim="800000"/>
            <a:headEnd/>
            <a:tailEnd/>
          </a:ln>
        </p:spPr>
      </p:pic>
      <p:sp>
        <p:nvSpPr>
          <p:cNvPr id="11" name="Rectangle 1"/>
          <p:cNvSpPr txBox="1">
            <a:spLocks noChangeArrowheads="1"/>
          </p:cNvSpPr>
          <p:nvPr/>
        </p:nvSpPr>
        <p:spPr bwMode="auto">
          <a:xfrm>
            <a:off x="381009" y="922830"/>
            <a:ext cx="3574046" cy="286190"/>
          </a:xfrm>
          <a:prstGeom prst="rect">
            <a:avLst/>
          </a:prstGeom>
          <a:ln>
            <a:miter lim="800000"/>
            <a:headEnd/>
            <a:tailEnd/>
          </a:ln>
        </p:spPr>
        <p:txBody>
          <a:bodyPr vert="horz" wrap="square" lIns="91397" tIns="45699" rIns="91397" bIns="45699" numCol="1" rtlCol="0" anchor="b"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741939" algn="ctr"/>
                <a:tab pos="5483873" algn="r"/>
              </a:tabLst>
              <a:defRPr/>
            </a:pPr>
            <a:r>
              <a:rPr lang="en-US" sz="1400" dirty="0" smtClean="0">
                <a:ea typeface="Times New Roman" pitchFamily="18" charset="0"/>
                <a:cs typeface="Arial" pitchFamily="34" charset="0"/>
              </a:rPr>
              <a:t>HEALTH SCIENCES CENTER</a:t>
            </a:r>
            <a:endParaRPr lang="en-US" sz="1800" dirty="0">
              <a:cs typeface="Arial" pitchFamily="34" charset="0"/>
            </a:endParaRPr>
          </a:p>
        </p:txBody>
      </p:sp>
      <p:pic>
        <p:nvPicPr>
          <p:cNvPr id="12" name="Picture 5" descr="unmlogo"/>
          <p:cNvPicPr>
            <a:picLocks noChangeAspect="1" noChangeArrowheads="1"/>
          </p:cNvPicPr>
          <p:nvPr/>
        </p:nvPicPr>
        <p:blipFill>
          <a:blip r:embed="rId3" cstate="print"/>
          <a:srcRect/>
          <a:stretch>
            <a:fillRect/>
          </a:stretch>
        </p:blipFill>
        <p:spPr bwMode="auto">
          <a:xfrm>
            <a:off x="457200" y="133676"/>
            <a:ext cx="1184313" cy="733425"/>
          </a:xfrm>
          <a:prstGeom prst="rect">
            <a:avLst/>
          </a:prstGeom>
          <a:noFill/>
          <a:ln w="9525">
            <a:noFill/>
            <a:miter lim="800000"/>
            <a:headEnd/>
            <a:tailEnd/>
          </a:ln>
        </p:spPr>
      </p:pic>
      <p:sp>
        <p:nvSpPr>
          <p:cNvPr id="15" name="Text Placeholder 14"/>
          <p:cNvSpPr>
            <a:spLocks noGrp="1"/>
          </p:cNvSpPr>
          <p:nvPr>
            <p:ph type="body" idx="1"/>
          </p:nvPr>
        </p:nvSpPr>
        <p:spPr>
          <a:xfrm>
            <a:off x="831850" y="1789719"/>
            <a:ext cx="10515600" cy="1619687"/>
          </a:xfrm>
        </p:spPr>
        <p:txBody>
          <a:bodyPr>
            <a:normAutofit/>
          </a:bodyPr>
          <a:lstStyle/>
          <a:p>
            <a:pPr algn="ctr"/>
            <a:r>
              <a:rPr lang="en-US" sz="4400" dirty="0"/>
              <a:t/>
            </a:r>
            <a:br>
              <a:rPr lang="en-US" sz="4400" dirty="0"/>
            </a:br>
            <a:r>
              <a:rPr lang="en-US" sz="4400" dirty="0" smtClean="0"/>
              <a:t>Questions</a:t>
            </a:r>
            <a:endParaRPr lang="en-US" sz="4400" dirty="0"/>
          </a:p>
        </p:txBody>
      </p:sp>
      <p:pic>
        <p:nvPicPr>
          <p:cNvPr id="2" name="Picture 1" descr="Life of an Educator: Top 10 questions to ask yourself in 20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18693" y="3041650"/>
            <a:ext cx="3341914" cy="3341914"/>
          </a:xfrm>
          <a:prstGeom prst="rect">
            <a:avLst/>
          </a:prstGeom>
        </p:spPr>
      </p:pic>
    </p:spTree>
    <p:extLst>
      <p:ext uri="{BB962C8B-B14F-4D97-AF65-F5344CB8AC3E}">
        <p14:creationId xmlns:p14="http://schemas.microsoft.com/office/powerpoint/2010/main" val="489713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457200" y="1447800"/>
            <a:ext cx="11540168" cy="4559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590" indent="-255915">
              <a:buFont typeface="Wingdings 3"/>
              <a:buChar char=""/>
              <a:defRPr/>
            </a:pPr>
            <a:endParaRPr lang="en-US" dirty="0"/>
          </a:p>
        </p:txBody>
      </p:sp>
      <p:pic>
        <p:nvPicPr>
          <p:cNvPr id="10" name="Picture 2" descr="BD14539_"/>
          <p:cNvPicPr>
            <a:picLocks noChangeAspect="1" noChangeArrowheads="1"/>
          </p:cNvPicPr>
          <p:nvPr/>
        </p:nvPicPr>
        <p:blipFill>
          <a:blip r:embed="rId2" cstate="print"/>
          <a:srcRect/>
          <a:stretch>
            <a:fillRect/>
          </a:stretch>
        </p:blipFill>
        <p:spPr bwMode="auto">
          <a:xfrm>
            <a:off x="380999" y="1143001"/>
            <a:ext cx="11616369" cy="341919"/>
          </a:xfrm>
          <a:prstGeom prst="rect">
            <a:avLst/>
          </a:prstGeom>
          <a:noFill/>
          <a:ln w="9525">
            <a:noFill/>
            <a:miter lim="800000"/>
            <a:headEnd/>
            <a:tailEnd/>
          </a:ln>
        </p:spPr>
      </p:pic>
      <p:sp>
        <p:nvSpPr>
          <p:cNvPr id="11" name="Rectangle 1"/>
          <p:cNvSpPr txBox="1">
            <a:spLocks noChangeArrowheads="1"/>
          </p:cNvSpPr>
          <p:nvPr/>
        </p:nvSpPr>
        <p:spPr bwMode="auto">
          <a:xfrm>
            <a:off x="381009" y="922830"/>
            <a:ext cx="3574046" cy="286190"/>
          </a:xfrm>
          <a:prstGeom prst="rect">
            <a:avLst/>
          </a:prstGeom>
          <a:ln>
            <a:miter lim="800000"/>
            <a:headEnd/>
            <a:tailEnd/>
          </a:ln>
        </p:spPr>
        <p:txBody>
          <a:bodyPr vert="horz" wrap="square" lIns="91397" tIns="45699" rIns="91397" bIns="45699" numCol="1" rtlCol="0" anchor="b"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741939" algn="ctr"/>
                <a:tab pos="5483873" algn="r"/>
              </a:tabLst>
              <a:defRPr/>
            </a:pPr>
            <a:r>
              <a:rPr lang="en-US" sz="1400" dirty="0" smtClean="0">
                <a:ea typeface="Times New Roman" pitchFamily="18" charset="0"/>
                <a:cs typeface="Arial" pitchFamily="34" charset="0"/>
              </a:rPr>
              <a:t>HEALTH SCIENCES CENTER</a:t>
            </a:r>
            <a:endParaRPr lang="en-US" sz="1800" dirty="0">
              <a:cs typeface="Arial" pitchFamily="34" charset="0"/>
            </a:endParaRPr>
          </a:p>
        </p:txBody>
      </p:sp>
      <p:pic>
        <p:nvPicPr>
          <p:cNvPr id="12" name="Picture 5" descr="unmlogo"/>
          <p:cNvPicPr>
            <a:picLocks noChangeAspect="1" noChangeArrowheads="1"/>
          </p:cNvPicPr>
          <p:nvPr/>
        </p:nvPicPr>
        <p:blipFill>
          <a:blip r:embed="rId3" cstate="print"/>
          <a:srcRect/>
          <a:stretch>
            <a:fillRect/>
          </a:stretch>
        </p:blipFill>
        <p:spPr bwMode="auto">
          <a:xfrm>
            <a:off x="457200" y="133676"/>
            <a:ext cx="1184313" cy="733425"/>
          </a:xfrm>
          <a:prstGeom prst="rect">
            <a:avLst/>
          </a:prstGeom>
          <a:noFill/>
          <a:ln w="9525">
            <a:noFill/>
            <a:miter lim="800000"/>
            <a:headEnd/>
            <a:tailEnd/>
          </a:ln>
        </p:spPr>
      </p:pic>
      <p:sp>
        <p:nvSpPr>
          <p:cNvPr id="15" name="Text Placeholder 14"/>
          <p:cNvSpPr>
            <a:spLocks noGrp="1"/>
          </p:cNvSpPr>
          <p:nvPr>
            <p:ph type="body" idx="1"/>
          </p:nvPr>
        </p:nvSpPr>
        <p:spPr>
          <a:xfrm>
            <a:off x="831850" y="1789719"/>
            <a:ext cx="10515600" cy="4299931"/>
          </a:xfrm>
        </p:spPr>
        <p:txBody>
          <a:bodyPr/>
          <a:lstStyle/>
          <a:p>
            <a:pPr algn="ctr"/>
            <a:r>
              <a:rPr lang="en-US" sz="3200" dirty="0" smtClean="0"/>
              <a:t>Agenda</a:t>
            </a:r>
          </a:p>
          <a:p>
            <a:endParaRPr lang="en-US" sz="3200" dirty="0"/>
          </a:p>
          <a:p>
            <a:r>
              <a:rPr lang="en-US" dirty="0"/>
              <a:t>Minimum Wage on Federal Contracts</a:t>
            </a:r>
          </a:p>
          <a:p>
            <a:r>
              <a:rPr lang="en-US" dirty="0"/>
              <a:t>FSLA – </a:t>
            </a:r>
            <a:r>
              <a:rPr lang="en-US" dirty="0" smtClean="0"/>
              <a:t>NIH Postdoctoral </a:t>
            </a:r>
            <a:r>
              <a:rPr lang="en-US" dirty="0"/>
              <a:t>NRSA </a:t>
            </a:r>
            <a:r>
              <a:rPr lang="en-US" dirty="0" smtClean="0"/>
              <a:t>Stipends</a:t>
            </a:r>
          </a:p>
          <a:p>
            <a:r>
              <a:rPr lang="en-US" dirty="0" smtClean="0"/>
              <a:t>Overtime on Federal/Restricted Awards</a:t>
            </a:r>
          </a:p>
          <a:p>
            <a:r>
              <a:rPr lang="en-US" dirty="0" smtClean="0"/>
              <a:t>Uniform Guidance – Procurement Update</a:t>
            </a:r>
          </a:p>
          <a:p>
            <a:r>
              <a:rPr lang="en-US" dirty="0" smtClean="0"/>
              <a:t>Chrome River PI Approval</a:t>
            </a:r>
          </a:p>
          <a:p>
            <a:r>
              <a:rPr lang="en-US" dirty="0" smtClean="0"/>
              <a:t>ABS Process Review</a:t>
            </a:r>
            <a:endParaRPr lang="en-US" dirty="0"/>
          </a:p>
        </p:txBody>
      </p:sp>
    </p:spTree>
    <p:extLst>
      <p:ext uri="{BB962C8B-B14F-4D97-AF65-F5344CB8AC3E}">
        <p14:creationId xmlns:p14="http://schemas.microsoft.com/office/powerpoint/2010/main" val="3273125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457200" y="1447800"/>
            <a:ext cx="11540168" cy="4559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590" indent="-255915">
              <a:buFont typeface="Wingdings 3"/>
              <a:buChar char=""/>
              <a:defRPr/>
            </a:pPr>
            <a:endParaRPr lang="en-US" dirty="0"/>
          </a:p>
        </p:txBody>
      </p:sp>
      <p:pic>
        <p:nvPicPr>
          <p:cNvPr id="10" name="Picture 2" descr="BD14539_"/>
          <p:cNvPicPr>
            <a:picLocks noChangeAspect="1" noChangeArrowheads="1"/>
          </p:cNvPicPr>
          <p:nvPr/>
        </p:nvPicPr>
        <p:blipFill>
          <a:blip r:embed="rId2" cstate="print"/>
          <a:srcRect/>
          <a:stretch>
            <a:fillRect/>
          </a:stretch>
        </p:blipFill>
        <p:spPr bwMode="auto">
          <a:xfrm>
            <a:off x="380999" y="1143001"/>
            <a:ext cx="11616369" cy="341919"/>
          </a:xfrm>
          <a:prstGeom prst="rect">
            <a:avLst/>
          </a:prstGeom>
          <a:noFill/>
          <a:ln w="9525">
            <a:noFill/>
            <a:miter lim="800000"/>
            <a:headEnd/>
            <a:tailEnd/>
          </a:ln>
        </p:spPr>
      </p:pic>
      <p:sp>
        <p:nvSpPr>
          <p:cNvPr id="11" name="Rectangle 1"/>
          <p:cNvSpPr txBox="1">
            <a:spLocks noChangeArrowheads="1"/>
          </p:cNvSpPr>
          <p:nvPr/>
        </p:nvSpPr>
        <p:spPr bwMode="auto">
          <a:xfrm>
            <a:off x="381009" y="922830"/>
            <a:ext cx="3574046" cy="286190"/>
          </a:xfrm>
          <a:prstGeom prst="rect">
            <a:avLst/>
          </a:prstGeom>
          <a:ln>
            <a:miter lim="800000"/>
            <a:headEnd/>
            <a:tailEnd/>
          </a:ln>
        </p:spPr>
        <p:txBody>
          <a:bodyPr vert="horz" wrap="square" lIns="91397" tIns="45699" rIns="91397" bIns="45699" numCol="1" rtlCol="0" anchor="b"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741939" algn="ctr"/>
                <a:tab pos="5483873" algn="r"/>
              </a:tabLst>
              <a:defRPr/>
            </a:pPr>
            <a:r>
              <a:rPr lang="en-US" sz="1400" dirty="0" smtClean="0">
                <a:ea typeface="Times New Roman" pitchFamily="18" charset="0"/>
                <a:cs typeface="Arial" pitchFamily="34" charset="0"/>
              </a:rPr>
              <a:t>HEALTH SCIENCES CENTER</a:t>
            </a:r>
            <a:endParaRPr lang="en-US" sz="1800" dirty="0">
              <a:cs typeface="Arial" pitchFamily="34" charset="0"/>
            </a:endParaRPr>
          </a:p>
        </p:txBody>
      </p:sp>
      <p:pic>
        <p:nvPicPr>
          <p:cNvPr id="12" name="Picture 5" descr="unmlogo"/>
          <p:cNvPicPr>
            <a:picLocks noChangeAspect="1" noChangeArrowheads="1"/>
          </p:cNvPicPr>
          <p:nvPr/>
        </p:nvPicPr>
        <p:blipFill>
          <a:blip r:embed="rId3" cstate="print"/>
          <a:srcRect/>
          <a:stretch>
            <a:fillRect/>
          </a:stretch>
        </p:blipFill>
        <p:spPr bwMode="auto">
          <a:xfrm>
            <a:off x="457200" y="133676"/>
            <a:ext cx="1184313" cy="733425"/>
          </a:xfrm>
          <a:prstGeom prst="rect">
            <a:avLst/>
          </a:prstGeom>
          <a:noFill/>
          <a:ln w="9525">
            <a:noFill/>
            <a:miter lim="800000"/>
            <a:headEnd/>
            <a:tailEnd/>
          </a:ln>
        </p:spPr>
      </p:pic>
      <p:sp>
        <p:nvSpPr>
          <p:cNvPr id="15" name="Text Placeholder 14"/>
          <p:cNvSpPr>
            <a:spLocks noGrp="1"/>
          </p:cNvSpPr>
          <p:nvPr>
            <p:ph type="body" idx="1"/>
          </p:nvPr>
        </p:nvSpPr>
        <p:spPr>
          <a:xfrm>
            <a:off x="831850" y="1789719"/>
            <a:ext cx="10515600" cy="4299931"/>
          </a:xfrm>
        </p:spPr>
        <p:txBody>
          <a:bodyPr/>
          <a:lstStyle/>
          <a:p>
            <a:r>
              <a:rPr lang="en-US" sz="3200" dirty="0" smtClean="0"/>
              <a:t>Federal Contact and Sub Contracts – Minimum Wage Increase</a:t>
            </a:r>
          </a:p>
          <a:p>
            <a:r>
              <a:rPr lang="en-US" sz="3200" dirty="0" smtClean="0"/>
              <a:t>Executive Order 13658</a:t>
            </a:r>
          </a:p>
          <a:p>
            <a:r>
              <a:rPr lang="en-US" dirty="0"/>
              <a:t>	</a:t>
            </a:r>
            <a:endParaRPr lang="en-US" dirty="0" smtClean="0"/>
          </a:p>
          <a:p>
            <a:pPr marL="342900" indent="-342900">
              <a:buFont typeface="Arial" panose="020B0604020202020204" pitchFamily="34" charset="0"/>
              <a:buChar char="•"/>
            </a:pPr>
            <a:r>
              <a:rPr lang="en-US" dirty="0" smtClean="0"/>
              <a:t>Effective January 1, 2015</a:t>
            </a:r>
          </a:p>
          <a:p>
            <a:pPr marL="342900" indent="-342900">
              <a:buFont typeface="Arial" panose="020B0604020202020204" pitchFamily="34" charset="0"/>
              <a:buChar char="•"/>
            </a:pPr>
            <a:r>
              <a:rPr lang="en-US" dirty="0" smtClean="0"/>
              <a:t>Applies </a:t>
            </a:r>
            <a:r>
              <a:rPr lang="en-US" dirty="0"/>
              <a:t>to new contracts and replacements for expiring contracts with the Federal Government </a:t>
            </a:r>
            <a:endParaRPr lang="en-US" dirty="0" smtClean="0"/>
          </a:p>
          <a:p>
            <a:pPr marL="342900" indent="-342900">
              <a:buFont typeface="Arial" panose="020B0604020202020204" pitchFamily="34" charset="0"/>
              <a:buChar char="•"/>
            </a:pPr>
            <a:r>
              <a:rPr lang="en-US" dirty="0" smtClean="0"/>
              <a:t>Minimum wage will be increased to $10.10 for 2015, $10.15 for 2016</a:t>
            </a:r>
          </a:p>
          <a:p>
            <a:pPr marL="342900" indent="-342900">
              <a:buFont typeface="Arial" panose="020B0604020202020204" pitchFamily="34" charset="0"/>
              <a:buChar char="•"/>
            </a:pPr>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462157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457200" y="1447800"/>
            <a:ext cx="11540168" cy="4559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590" indent="-255915">
              <a:buFont typeface="Wingdings 3"/>
              <a:buChar char=""/>
              <a:defRPr/>
            </a:pPr>
            <a:endParaRPr lang="en-US" dirty="0"/>
          </a:p>
        </p:txBody>
      </p:sp>
      <p:pic>
        <p:nvPicPr>
          <p:cNvPr id="10" name="Picture 2" descr="BD14539_"/>
          <p:cNvPicPr>
            <a:picLocks noChangeAspect="1" noChangeArrowheads="1"/>
          </p:cNvPicPr>
          <p:nvPr/>
        </p:nvPicPr>
        <p:blipFill>
          <a:blip r:embed="rId2" cstate="print"/>
          <a:srcRect/>
          <a:stretch>
            <a:fillRect/>
          </a:stretch>
        </p:blipFill>
        <p:spPr bwMode="auto">
          <a:xfrm>
            <a:off x="380999" y="1143001"/>
            <a:ext cx="11616369" cy="341919"/>
          </a:xfrm>
          <a:prstGeom prst="rect">
            <a:avLst/>
          </a:prstGeom>
          <a:noFill/>
          <a:ln w="9525">
            <a:noFill/>
            <a:miter lim="800000"/>
            <a:headEnd/>
            <a:tailEnd/>
          </a:ln>
        </p:spPr>
      </p:pic>
      <p:sp>
        <p:nvSpPr>
          <p:cNvPr id="11" name="Rectangle 1"/>
          <p:cNvSpPr txBox="1">
            <a:spLocks noChangeArrowheads="1"/>
          </p:cNvSpPr>
          <p:nvPr/>
        </p:nvSpPr>
        <p:spPr bwMode="auto">
          <a:xfrm>
            <a:off x="381009" y="922830"/>
            <a:ext cx="3574046" cy="286190"/>
          </a:xfrm>
          <a:prstGeom prst="rect">
            <a:avLst/>
          </a:prstGeom>
          <a:ln>
            <a:miter lim="800000"/>
            <a:headEnd/>
            <a:tailEnd/>
          </a:ln>
        </p:spPr>
        <p:txBody>
          <a:bodyPr vert="horz" wrap="square" lIns="91397" tIns="45699" rIns="91397" bIns="45699" numCol="1" rtlCol="0" anchor="b"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741939" algn="ctr"/>
                <a:tab pos="5483873" algn="r"/>
              </a:tabLst>
              <a:defRPr/>
            </a:pPr>
            <a:r>
              <a:rPr lang="en-US" sz="1400" dirty="0" smtClean="0">
                <a:ea typeface="Times New Roman" pitchFamily="18" charset="0"/>
                <a:cs typeface="Arial" pitchFamily="34" charset="0"/>
              </a:rPr>
              <a:t>HEALTH SCIENCES CENTER</a:t>
            </a:r>
            <a:endParaRPr lang="en-US" sz="1800" dirty="0">
              <a:cs typeface="Arial" pitchFamily="34" charset="0"/>
            </a:endParaRPr>
          </a:p>
        </p:txBody>
      </p:sp>
      <p:pic>
        <p:nvPicPr>
          <p:cNvPr id="12" name="Picture 5" descr="unmlogo"/>
          <p:cNvPicPr>
            <a:picLocks noChangeAspect="1" noChangeArrowheads="1"/>
          </p:cNvPicPr>
          <p:nvPr/>
        </p:nvPicPr>
        <p:blipFill>
          <a:blip r:embed="rId3" cstate="print"/>
          <a:srcRect/>
          <a:stretch>
            <a:fillRect/>
          </a:stretch>
        </p:blipFill>
        <p:spPr bwMode="auto">
          <a:xfrm>
            <a:off x="457200" y="133676"/>
            <a:ext cx="1184313" cy="733425"/>
          </a:xfrm>
          <a:prstGeom prst="rect">
            <a:avLst/>
          </a:prstGeom>
          <a:noFill/>
          <a:ln w="9525">
            <a:noFill/>
            <a:miter lim="800000"/>
            <a:headEnd/>
            <a:tailEnd/>
          </a:ln>
        </p:spPr>
      </p:pic>
      <p:sp>
        <p:nvSpPr>
          <p:cNvPr id="15" name="Text Placeholder 14"/>
          <p:cNvSpPr>
            <a:spLocks noGrp="1"/>
          </p:cNvSpPr>
          <p:nvPr>
            <p:ph type="body" idx="1"/>
          </p:nvPr>
        </p:nvSpPr>
        <p:spPr>
          <a:xfrm>
            <a:off x="831850" y="1789719"/>
            <a:ext cx="10515600" cy="4299931"/>
          </a:xfrm>
        </p:spPr>
        <p:txBody>
          <a:bodyPr>
            <a:normAutofit/>
          </a:bodyPr>
          <a:lstStyle/>
          <a:p>
            <a:r>
              <a:rPr lang="en-US" sz="3200" dirty="0"/>
              <a:t>FSLA – NIH Postdoctoral NRSA Stipends</a:t>
            </a:r>
          </a:p>
          <a:p>
            <a:r>
              <a:rPr lang="en-US" dirty="0"/>
              <a:t>	</a:t>
            </a:r>
            <a:endParaRPr lang="en-US" dirty="0" smtClean="0"/>
          </a:p>
          <a:p>
            <a:pPr marL="342900" indent="-342900">
              <a:buFont typeface="Arial" panose="020B0604020202020204" pitchFamily="34" charset="0"/>
              <a:buChar char="•"/>
            </a:pPr>
            <a:r>
              <a:rPr lang="en-US" dirty="0" smtClean="0"/>
              <a:t>NIH </a:t>
            </a:r>
            <a:r>
              <a:rPr lang="en-US" dirty="0"/>
              <a:t>will increase postdoctoral NRSA stipends to levels at or above the new threshold. </a:t>
            </a:r>
            <a:endParaRPr lang="en-US" dirty="0" smtClean="0"/>
          </a:p>
          <a:p>
            <a:r>
              <a:rPr lang="en-US" dirty="0"/>
              <a:t> </a:t>
            </a:r>
          </a:p>
          <a:p>
            <a:r>
              <a:rPr lang="en-US" u="sng" dirty="0">
                <a:hlinkClick r:id="rId4"/>
              </a:rPr>
              <a:t>https://nexus.od.nih.gov/all/2016/05/18/nih-flsa-2016/</a:t>
            </a:r>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3728232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457200" y="1447800"/>
            <a:ext cx="11540168" cy="4559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590" indent="-255915">
              <a:buFont typeface="Wingdings 3"/>
              <a:buChar char=""/>
              <a:defRPr/>
            </a:pPr>
            <a:endParaRPr lang="en-US" dirty="0"/>
          </a:p>
        </p:txBody>
      </p:sp>
      <p:pic>
        <p:nvPicPr>
          <p:cNvPr id="10" name="Picture 2" descr="BD14539_"/>
          <p:cNvPicPr>
            <a:picLocks noChangeAspect="1" noChangeArrowheads="1"/>
          </p:cNvPicPr>
          <p:nvPr/>
        </p:nvPicPr>
        <p:blipFill>
          <a:blip r:embed="rId2" cstate="print"/>
          <a:srcRect/>
          <a:stretch>
            <a:fillRect/>
          </a:stretch>
        </p:blipFill>
        <p:spPr bwMode="auto">
          <a:xfrm>
            <a:off x="380999" y="1143001"/>
            <a:ext cx="11616369" cy="341919"/>
          </a:xfrm>
          <a:prstGeom prst="rect">
            <a:avLst/>
          </a:prstGeom>
          <a:noFill/>
          <a:ln w="9525">
            <a:noFill/>
            <a:miter lim="800000"/>
            <a:headEnd/>
            <a:tailEnd/>
          </a:ln>
        </p:spPr>
      </p:pic>
      <p:sp>
        <p:nvSpPr>
          <p:cNvPr id="11" name="Rectangle 1"/>
          <p:cNvSpPr txBox="1">
            <a:spLocks noChangeArrowheads="1"/>
          </p:cNvSpPr>
          <p:nvPr/>
        </p:nvSpPr>
        <p:spPr bwMode="auto">
          <a:xfrm>
            <a:off x="381009" y="922830"/>
            <a:ext cx="3574046" cy="286190"/>
          </a:xfrm>
          <a:prstGeom prst="rect">
            <a:avLst/>
          </a:prstGeom>
          <a:ln>
            <a:miter lim="800000"/>
            <a:headEnd/>
            <a:tailEnd/>
          </a:ln>
        </p:spPr>
        <p:txBody>
          <a:bodyPr vert="horz" wrap="square" lIns="91397" tIns="45699" rIns="91397" bIns="45699" numCol="1" rtlCol="0" anchor="b"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741939" algn="ctr"/>
                <a:tab pos="5483873" algn="r"/>
              </a:tabLst>
              <a:defRPr/>
            </a:pPr>
            <a:r>
              <a:rPr lang="en-US" sz="1400" dirty="0" smtClean="0">
                <a:ea typeface="Times New Roman" pitchFamily="18" charset="0"/>
                <a:cs typeface="Arial" pitchFamily="34" charset="0"/>
              </a:rPr>
              <a:t>HEALTH SCIENCES CENTER</a:t>
            </a:r>
            <a:endParaRPr lang="en-US" sz="1800" dirty="0">
              <a:cs typeface="Arial" pitchFamily="34" charset="0"/>
            </a:endParaRPr>
          </a:p>
        </p:txBody>
      </p:sp>
      <p:pic>
        <p:nvPicPr>
          <p:cNvPr id="12" name="Picture 5" descr="unmlogo"/>
          <p:cNvPicPr>
            <a:picLocks noChangeAspect="1" noChangeArrowheads="1"/>
          </p:cNvPicPr>
          <p:nvPr/>
        </p:nvPicPr>
        <p:blipFill>
          <a:blip r:embed="rId3" cstate="print"/>
          <a:srcRect/>
          <a:stretch>
            <a:fillRect/>
          </a:stretch>
        </p:blipFill>
        <p:spPr bwMode="auto">
          <a:xfrm>
            <a:off x="457200" y="133676"/>
            <a:ext cx="1184313" cy="733425"/>
          </a:xfrm>
          <a:prstGeom prst="rect">
            <a:avLst/>
          </a:prstGeom>
          <a:noFill/>
          <a:ln w="9525">
            <a:noFill/>
            <a:miter lim="800000"/>
            <a:headEnd/>
            <a:tailEnd/>
          </a:ln>
        </p:spPr>
      </p:pic>
      <p:sp>
        <p:nvSpPr>
          <p:cNvPr id="15" name="Text Placeholder 14"/>
          <p:cNvSpPr>
            <a:spLocks noGrp="1"/>
          </p:cNvSpPr>
          <p:nvPr>
            <p:ph type="body" idx="1"/>
          </p:nvPr>
        </p:nvSpPr>
        <p:spPr>
          <a:xfrm>
            <a:off x="831850" y="1789719"/>
            <a:ext cx="10515600" cy="4299931"/>
          </a:xfrm>
        </p:spPr>
        <p:txBody>
          <a:bodyPr>
            <a:normAutofit/>
          </a:bodyPr>
          <a:lstStyle/>
          <a:p>
            <a:r>
              <a:rPr lang="en-US" sz="3200" dirty="0" smtClean="0"/>
              <a:t>Overtime on Federal and Restricted Awards</a:t>
            </a:r>
            <a:endParaRPr lang="en-US" sz="3200" dirty="0"/>
          </a:p>
          <a:p>
            <a:r>
              <a:rPr lang="en-US" dirty="0"/>
              <a:t>	</a:t>
            </a:r>
            <a:endParaRPr lang="en-US" dirty="0" smtClean="0"/>
          </a:p>
          <a:p>
            <a:pPr marL="342900" indent="-342900">
              <a:buFont typeface="Arial" panose="020B0604020202020204" pitchFamily="34" charset="0"/>
              <a:buChar char="•"/>
            </a:pPr>
            <a:r>
              <a:rPr lang="en-US" dirty="0" smtClean="0"/>
              <a:t>Frequently Asked Question – Is this allowable?</a:t>
            </a:r>
          </a:p>
          <a:p>
            <a:pPr marL="342900" indent="-342900">
              <a:buFont typeface="Arial" panose="020B0604020202020204" pitchFamily="34" charset="0"/>
              <a:buChar char="•"/>
            </a:pPr>
            <a:endParaRPr lang="en-US" dirty="0"/>
          </a:p>
          <a:p>
            <a:pPr marL="1257300" lvl="2" indent="-342900">
              <a:buFont typeface="Arial" panose="020B0604020202020204" pitchFamily="34" charset="0"/>
              <a:buChar char="•"/>
            </a:pPr>
            <a:r>
              <a:rPr lang="en-US" sz="2400" dirty="0" smtClean="0"/>
              <a:t>Depends on the Funding Source</a:t>
            </a:r>
            <a:endParaRPr lang="en-US" sz="2400" dirty="0"/>
          </a:p>
          <a:p>
            <a:pPr marL="1257300" lvl="2" indent="-342900">
              <a:buFont typeface="Arial" panose="020B0604020202020204" pitchFamily="34" charset="0"/>
              <a:buChar char="•"/>
            </a:pPr>
            <a:r>
              <a:rPr lang="en-US" sz="2400" dirty="0" smtClean="0"/>
              <a:t>Generally it can </a:t>
            </a:r>
            <a:r>
              <a:rPr lang="en-US" sz="2400" dirty="0"/>
              <a:t>be allowable, but </a:t>
            </a:r>
            <a:r>
              <a:rPr lang="en-US" sz="2400" dirty="0" smtClean="0"/>
              <a:t>several considerations need to be evaluated prior.  Some awards require it </a:t>
            </a:r>
            <a:r>
              <a:rPr lang="en-US" sz="2400" dirty="0"/>
              <a:t>be disclosed in grant application or </a:t>
            </a:r>
            <a:r>
              <a:rPr lang="en-US" sz="2400" dirty="0" smtClean="0"/>
              <a:t>prior approved </a:t>
            </a:r>
            <a:r>
              <a:rPr lang="en-US" sz="2400" dirty="0"/>
              <a:t>in writing by sponsor. </a:t>
            </a:r>
            <a:r>
              <a:rPr lang="en-US" sz="2400" dirty="0" smtClean="0"/>
              <a:t>Other limitations </a:t>
            </a:r>
            <a:r>
              <a:rPr lang="en-US" sz="2400" dirty="0"/>
              <a:t>exist based on </a:t>
            </a:r>
            <a:r>
              <a:rPr lang="en-US" sz="2400" dirty="0" smtClean="0"/>
              <a:t>employee position/title, institutional </a:t>
            </a:r>
            <a:r>
              <a:rPr lang="en-US" sz="2400" dirty="0"/>
              <a:t>personnel policies, union contracts, etc.</a:t>
            </a:r>
          </a:p>
          <a:p>
            <a:pPr marL="1257300" lvl="2" indent="-342900">
              <a:buFont typeface="Arial" panose="020B0604020202020204" pitchFamily="34" charset="0"/>
              <a:buChar char="•"/>
            </a:pPr>
            <a:endParaRPr lang="en-US" sz="2400" dirty="0"/>
          </a:p>
          <a:p>
            <a:endParaRPr lang="en-US" dirty="0" smtClean="0"/>
          </a:p>
          <a:p>
            <a:endParaRPr lang="en-US" dirty="0"/>
          </a:p>
        </p:txBody>
      </p:sp>
    </p:spTree>
    <p:extLst>
      <p:ext uri="{BB962C8B-B14F-4D97-AF65-F5344CB8AC3E}">
        <p14:creationId xmlns:p14="http://schemas.microsoft.com/office/powerpoint/2010/main" val="95634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457200" y="1447800"/>
            <a:ext cx="11540168" cy="4559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590" indent="-255915">
              <a:buFont typeface="Wingdings 3"/>
              <a:buChar char=""/>
              <a:defRPr/>
            </a:pPr>
            <a:endParaRPr lang="en-US" dirty="0"/>
          </a:p>
        </p:txBody>
      </p:sp>
      <p:pic>
        <p:nvPicPr>
          <p:cNvPr id="10" name="Picture 2" descr="BD14539_"/>
          <p:cNvPicPr>
            <a:picLocks noChangeAspect="1" noChangeArrowheads="1"/>
          </p:cNvPicPr>
          <p:nvPr/>
        </p:nvPicPr>
        <p:blipFill>
          <a:blip r:embed="rId2" cstate="print"/>
          <a:srcRect/>
          <a:stretch>
            <a:fillRect/>
          </a:stretch>
        </p:blipFill>
        <p:spPr bwMode="auto">
          <a:xfrm>
            <a:off x="380999" y="1143001"/>
            <a:ext cx="11616369" cy="341919"/>
          </a:xfrm>
          <a:prstGeom prst="rect">
            <a:avLst/>
          </a:prstGeom>
          <a:noFill/>
          <a:ln w="9525">
            <a:noFill/>
            <a:miter lim="800000"/>
            <a:headEnd/>
            <a:tailEnd/>
          </a:ln>
        </p:spPr>
      </p:pic>
      <p:sp>
        <p:nvSpPr>
          <p:cNvPr id="11" name="Rectangle 1"/>
          <p:cNvSpPr txBox="1">
            <a:spLocks noChangeArrowheads="1"/>
          </p:cNvSpPr>
          <p:nvPr/>
        </p:nvSpPr>
        <p:spPr bwMode="auto">
          <a:xfrm>
            <a:off x="381009" y="922830"/>
            <a:ext cx="3574046" cy="286190"/>
          </a:xfrm>
          <a:prstGeom prst="rect">
            <a:avLst/>
          </a:prstGeom>
          <a:ln>
            <a:miter lim="800000"/>
            <a:headEnd/>
            <a:tailEnd/>
          </a:ln>
        </p:spPr>
        <p:txBody>
          <a:bodyPr vert="horz" wrap="square" lIns="91397" tIns="45699" rIns="91397" bIns="45699" numCol="1" rtlCol="0" anchor="b"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741939" algn="ctr"/>
                <a:tab pos="5483873" algn="r"/>
              </a:tabLst>
              <a:defRPr/>
            </a:pPr>
            <a:r>
              <a:rPr lang="en-US" sz="1400" dirty="0" smtClean="0">
                <a:ea typeface="Times New Roman" pitchFamily="18" charset="0"/>
                <a:cs typeface="Arial" pitchFamily="34" charset="0"/>
              </a:rPr>
              <a:t>HEALTH SCIENCES CENTER</a:t>
            </a:r>
            <a:endParaRPr lang="en-US" sz="1800" dirty="0">
              <a:cs typeface="Arial" pitchFamily="34" charset="0"/>
            </a:endParaRPr>
          </a:p>
        </p:txBody>
      </p:sp>
      <p:pic>
        <p:nvPicPr>
          <p:cNvPr id="12" name="Picture 5" descr="unmlogo"/>
          <p:cNvPicPr>
            <a:picLocks noChangeAspect="1" noChangeArrowheads="1"/>
          </p:cNvPicPr>
          <p:nvPr/>
        </p:nvPicPr>
        <p:blipFill>
          <a:blip r:embed="rId3" cstate="print"/>
          <a:srcRect/>
          <a:stretch>
            <a:fillRect/>
          </a:stretch>
        </p:blipFill>
        <p:spPr bwMode="auto">
          <a:xfrm>
            <a:off x="457200" y="133676"/>
            <a:ext cx="1184313" cy="733425"/>
          </a:xfrm>
          <a:prstGeom prst="rect">
            <a:avLst/>
          </a:prstGeom>
          <a:noFill/>
          <a:ln w="9525">
            <a:noFill/>
            <a:miter lim="800000"/>
            <a:headEnd/>
            <a:tailEnd/>
          </a:ln>
        </p:spPr>
      </p:pic>
      <p:sp>
        <p:nvSpPr>
          <p:cNvPr id="15" name="Text Placeholder 14"/>
          <p:cNvSpPr>
            <a:spLocks noGrp="1"/>
          </p:cNvSpPr>
          <p:nvPr>
            <p:ph type="body" idx="1"/>
          </p:nvPr>
        </p:nvSpPr>
        <p:spPr>
          <a:xfrm>
            <a:off x="831850" y="1789719"/>
            <a:ext cx="10515600" cy="4299931"/>
          </a:xfrm>
        </p:spPr>
        <p:txBody>
          <a:bodyPr>
            <a:normAutofit lnSpcReduction="10000"/>
          </a:bodyPr>
          <a:lstStyle/>
          <a:p>
            <a:r>
              <a:rPr lang="en-US" sz="3200" dirty="0" smtClean="0"/>
              <a:t>Overtime on Federal and Restricted Awards</a:t>
            </a:r>
            <a:endParaRPr lang="en-US" sz="3200" dirty="0"/>
          </a:p>
          <a:p>
            <a:r>
              <a:rPr lang="en-US" dirty="0"/>
              <a:t>	</a:t>
            </a:r>
            <a:endParaRPr lang="en-US" dirty="0" smtClean="0"/>
          </a:p>
          <a:p>
            <a:pPr marL="342900" indent="-342900">
              <a:buFont typeface="Arial" panose="020B0604020202020204" pitchFamily="34" charset="0"/>
              <a:buChar char="•"/>
            </a:pPr>
            <a:r>
              <a:rPr lang="en-US" dirty="0" smtClean="0"/>
              <a:t>What guidance is available to assist in allowability analysis?</a:t>
            </a:r>
          </a:p>
          <a:p>
            <a:pPr marL="342900" indent="-342900">
              <a:buFont typeface="Arial" panose="020B0604020202020204" pitchFamily="34" charset="0"/>
              <a:buChar char="•"/>
            </a:pPr>
            <a:endParaRPr lang="en-US" dirty="0"/>
          </a:p>
          <a:p>
            <a:pPr marL="800100" lvl="1" indent="-342900">
              <a:buFont typeface="Arial" panose="020B0604020202020204" pitchFamily="34" charset="0"/>
              <a:buChar char="•"/>
            </a:pPr>
            <a:r>
              <a:rPr lang="en-US" sz="2600" dirty="0" smtClean="0"/>
              <a:t>Uni</a:t>
            </a:r>
            <a:r>
              <a:rPr lang="en-US" sz="2600" dirty="0"/>
              <a:t>form</a:t>
            </a:r>
            <a:r>
              <a:rPr lang="en-US" sz="2600" dirty="0" smtClean="0"/>
              <a:t> Guidance (§200.430</a:t>
            </a:r>
            <a:r>
              <a:rPr lang="en-US" sz="2600" dirty="0"/>
              <a:t> </a:t>
            </a:r>
            <a:r>
              <a:rPr lang="en-US" sz="2600" dirty="0" smtClean="0"/>
              <a:t>Compensation—Personal Services)</a:t>
            </a:r>
            <a:endParaRPr lang="en-US" sz="2600" dirty="0"/>
          </a:p>
          <a:p>
            <a:pPr marL="1257300" lvl="2" indent="-342900">
              <a:buFont typeface="Arial" panose="020B0604020202020204" pitchFamily="34" charset="0"/>
              <a:buChar char="•"/>
            </a:pPr>
            <a:r>
              <a:rPr lang="en-US" sz="2400" dirty="0" smtClean="0"/>
              <a:t>Consideration – Faculty vs Non-faculty professional personnel </a:t>
            </a:r>
          </a:p>
          <a:p>
            <a:pPr marL="800100" lvl="1" indent="-342900">
              <a:buFont typeface="Arial" panose="020B0604020202020204" pitchFamily="34" charset="0"/>
              <a:buChar char="•"/>
            </a:pPr>
            <a:r>
              <a:rPr lang="en-US" sz="2600" dirty="0" smtClean="0"/>
              <a:t>NIH Grants Policy Guidance (7.9</a:t>
            </a:r>
            <a:r>
              <a:rPr lang="en-US" sz="2600" dirty="0"/>
              <a:t> </a:t>
            </a:r>
            <a:r>
              <a:rPr lang="en-US" sz="2600" dirty="0" smtClean="0"/>
              <a:t>Allowability of Costs/Activities)</a:t>
            </a:r>
            <a:endParaRPr lang="en-US" sz="2600" dirty="0"/>
          </a:p>
          <a:p>
            <a:pPr marL="1257300" lvl="2" indent="-342900">
              <a:buFont typeface="Arial" panose="020B0604020202020204" pitchFamily="34" charset="0"/>
              <a:buChar char="•"/>
            </a:pPr>
            <a:r>
              <a:rPr lang="en-US" dirty="0"/>
              <a:t>Premiums for overtime generally are allowable; however, such payments are not allowable for faculty members at institutions of higher education. If overtime premiums are allowable, the categories or classifications of employees eligible to receive overtime premiums should be determined according to the formally established policies of the organization consistently applied regardless of the source of funds.</a:t>
            </a:r>
            <a:endParaRPr lang="en-US" sz="2400" dirty="0"/>
          </a:p>
          <a:p>
            <a:pPr marL="1257300" lvl="2" indent="-342900">
              <a:buFont typeface="Arial" panose="020B0604020202020204" pitchFamily="34" charset="0"/>
              <a:buChar char="•"/>
            </a:pPr>
            <a:endParaRPr lang="en-US" sz="2400" dirty="0"/>
          </a:p>
          <a:p>
            <a:endParaRPr lang="en-US" dirty="0"/>
          </a:p>
        </p:txBody>
      </p:sp>
    </p:spTree>
    <p:extLst>
      <p:ext uri="{BB962C8B-B14F-4D97-AF65-F5344CB8AC3E}">
        <p14:creationId xmlns:p14="http://schemas.microsoft.com/office/powerpoint/2010/main" val="3358390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457200" y="1447800"/>
            <a:ext cx="11540168" cy="4559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590" indent="-255915">
              <a:buFont typeface="Wingdings 3"/>
              <a:buChar char=""/>
              <a:defRPr/>
            </a:pPr>
            <a:endParaRPr lang="en-US" dirty="0"/>
          </a:p>
        </p:txBody>
      </p:sp>
      <p:pic>
        <p:nvPicPr>
          <p:cNvPr id="10" name="Picture 2" descr="BD14539_"/>
          <p:cNvPicPr>
            <a:picLocks noChangeAspect="1" noChangeArrowheads="1"/>
          </p:cNvPicPr>
          <p:nvPr/>
        </p:nvPicPr>
        <p:blipFill>
          <a:blip r:embed="rId2" cstate="print"/>
          <a:srcRect/>
          <a:stretch>
            <a:fillRect/>
          </a:stretch>
        </p:blipFill>
        <p:spPr bwMode="auto">
          <a:xfrm>
            <a:off x="380999" y="1143001"/>
            <a:ext cx="11616369" cy="341919"/>
          </a:xfrm>
          <a:prstGeom prst="rect">
            <a:avLst/>
          </a:prstGeom>
          <a:noFill/>
          <a:ln w="9525">
            <a:noFill/>
            <a:miter lim="800000"/>
            <a:headEnd/>
            <a:tailEnd/>
          </a:ln>
        </p:spPr>
      </p:pic>
      <p:sp>
        <p:nvSpPr>
          <p:cNvPr id="11" name="Rectangle 1"/>
          <p:cNvSpPr txBox="1">
            <a:spLocks noChangeArrowheads="1"/>
          </p:cNvSpPr>
          <p:nvPr/>
        </p:nvSpPr>
        <p:spPr bwMode="auto">
          <a:xfrm>
            <a:off x="381009" y="922830"/>
            <a:ext cx="3574046" cy="286190"/>
          </a:xfrm>
          <a:prstGeom prst="rect">
            <a:avLst/>
          </a:prstGeom>
          <a:ln>
            <a:miter lim="800000"/>
            <a:headEnd/>
            <a:tailEnd/>
          </a:ln>
        </p:spPr>
        <p:txBody>
          <a:bodyPr vert="horz" wrap="square" lIns="91397" tIns="45699" rIns="91397" bIns="45699" numCol="1" rtlCol="0" anchor="b"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741939" algn="ctr"/>
                <a:tab pos="5483873" algn="r"/>
              </a:tabLst>
              <a:defRPr/>
            </a:pPr>
            <a:r>
              <a:rPr lang="en-US" sz="1400" dirty="0" smtClean="0">
                <a:ea typeface="Times New Roman" pitchFamily="18" charset="0"/>
                <a:cs typeface="Arial" pitchFamily="34" charset="0"/>
              </a:rPr>
              <a:t>HEALTH SCIENCES CENTER</a:t>
            </a:r>
            <a:endParaRPr lang="en-US" sz="1800" dirty="0">
              <a:cs typeface="Arial" pitchFamily="34" charset="0"/>
            </a:endParaRPr>
          </a:p>
        </p:txBody>
      </p:sp>
      <p:pic>
        <p:nvPicPr>
          <p:cNvPr id="12" name="Picture 5" descr="unmlogo"/>
          <p:cNvPicPr>
            <a:picLocks noChangeAspect="1" noChangeArrowheads="1"/>
          </p:cNvPicPr>
          <p:nvPr/>
        </p:nvPicPr>
        <p:blipFill>
          <a:blip r:embed="rId3" cstate="print"/>
          <a:srcRect/>
          <a:stretch>
            <a:fillRect/>
          </a:stretch>
        </p:blipFill>
        <p:spPr bwMode="auto">
          <a:xfrm>
            <a:off x="457200" y="133676"/>
            <a:ext cx="1184313" cy="733425"/>
          </a:xfrm>
          <a:prstGeom prst="rect">
            <a:avLst/>
          </a:prstGeom>
          <a:noFill/>
          <a:ln w="9525">
            <a:noFill/>
            <a:miter lim="800000"/>
            <a:headEnd/>
            <a:tailEnd/>
          </a:ln>
        </p:spPr>
      </p:pic>
      <p:sp>
        <p:nvSpPr>
          <p:cNvPr id="15" name="Text Placeholder 14"/>
          <p:cNvSpPr>
            <a:spLocks noGrp="1"/>
          </p:cNvSpPr>
          <p:nvPr>
            <p:ph type="body" idx="1"/>
          </p:nvPr>
        </p:nvSpPr>
        <p:spPr>
          <a:xfrm>
            <a:off x="831850" y="1789719"/>
            <a:ext cx="10515600" cy="4299931"/>
          </a:xfrm>
        </p:spPr>
        <p:txBody>
          <a:bodyPr>
            <a:normAutofit/>
          </a:bodyPr>
          <a:lstStyle/>
          <a:p>
            <a:r>
              <a:rPr lang="en-US" sz="3200" dirty="0" smtClean="0"/>
              <a:t>Overtime on Federal and Restricted Awards</a:t>
            </a:r>
            <a:endParaRPr lang="en-US" sz="3200" dirty="0"/>
          </a:p>
          <a:p>
            <a:r>
              <a:rPr lang="en-US" dirty="0"/>
              <a:t>	</a:t>
            </a:r>
            <a:endParaRPr lang="en-US" dirty="0" smtClean="0"/>
          </a:p>
          <a:p>
            <a:pPr marL="342900" indent="-342900">
              <a:buFont typeface="Arial" panose="020B0604020202020204" pitchFamily="34" charset="0"/>
              <a:buChar char="•"/>
            </a:pPr>
            <a:r>
              <a:rPr lang="en-US" sz="3000" dirty="0" smtClean="0"/>
              <a:t>Additional considerations:</a:t>
            </a:r>
          </a:p>
          <a:p>
            <a:pPr marL="342900" indent="-342900">
              <a:buFont typeface="Arial" panose="020B0604020202020204" pitchFamily="34" charset="0"/>
              <a:buChar char="•"/>
            </a:pPr>
            <a:endParaRPr lang="en-US" sz="3000" dirty="0" smtClean="0"/>
          </a:p>
          <a:p>
            <a:pPr marL="800100" lvl="1" indent="-342900">
              <a:buFont typeface="Arial" panose="020B0604020202020204" pitchFamily="34" charset="0"/>
              <a:buChar char="•"/>
            </a:pPr>
            <a:r>
              <a:rPr lang="en-US" sz="2800" b="1" dirty="0">
                <a:solidFill>
                  <a:srgbClr val="FF0000"/>
                </a:solidFill>
              </a:rPr>
              <a:t>If a cost cannot meet the criteria of reasonableness, allowability, </a:t>
            </a:r>
            <a:r>
              <a:rPr lang="en-US" sz="2800" b="1" dirty="0" smtClean="0">
                <a:solidFill>
                  <a:srgbClr val="FF0000"/>
                </a:solidFill>
              </a:rPr>
              <a:t>allocability</a:t>
            </a:r>
            <a:r>
              <a:rPr lang="en-US" sz="2800" b="1" dirty="0">
                <a:solidFill>
                  <a:srgbClr val="FF0000"/>
                </a:solidFill>
              </a:rPr>
              <a:t>, and </a:t>
            </a:r>
            <a:r>
              <a:rPr lang="en-US" sz="2800" b="1" dirty="0" smtClean="0">
                <a:solidFill>
                  <a:srgbClr val="FF0000"/>
                </a:solidFill>
              </a:rPr>
              <a:t>consistency it is not allowable.</a:t>
            </a:r>
          </a:p>
          <a:p>
            <a:pPr marL="800100" lvl="2" indent="-342900">
              <a:spcBef>
                <a:spcPts val="1000"/>
              </a:spcBef>
              <a:buFont typeface="Arial" panose="020B0604020202020204" pitchFamily="34" charset="0"/>
              <a:buChar char="•"/>
            </a:pPr>
            <a:r>
              <a:rPr lang="en-US" sz="2800" dirty="0"/>
              <a:t>Grant Budget should be considered prior to approving.</a:t>
            </a:r>
          </a:p>
          <a:p>
            <a:pPr marL="800100" lvl="1" indent="-342900">
              <a:buFont typeface="Arial" panose="020B0604020202020204" pitchFamily="34" charset="0"/>
              <a:buChar char="•"/>
            </a:pPr>
            <a:endParaRPr lang="en-US" sz="2600" dirty="0">
              <a:solidFill>
                <a:srgbClr val="FF0000"/>
              </a:solidFill>
            </a:endParaRPr>
          </a:p>
          <a:p>
            <a:endParaRPr lang="en-US" dirty="0"/>
          </a:p>
        </p:txBody>
      </p:sp>
    </p:spTree>
    <p:extLst>
      <p:ext uri="{BB962C8B-B14F-4D97-AF65-F5344CB8AC3E}">
        <p14:creationId xmlns:p14="http://schemas.microsoft.com/office/powerpoint/2010/main" val="235624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457200" y="1447800"/>
            <a:ext cx="11540168" cy="4559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590" indent="-255915">
              <a:buFont typeface="Wingdings 3"/>
              <a:buChar char=""/>
              <a:defRPr/>
            </a:pPr>
            <a:endParaRPr lang="en-US" dirty="0"/>
          </a:p>
        </p:txBody>
      </p:sp>
      <p:pic>
        <p:nvPicPr>
          <p:cNvPr id="10" name="Picture 2" descr="BD14539_"/>
          <p:cNvPicPr>
            <a:picLocks noChangeAspect="1" noChangeArrowheads="1"/>
          </p:cNvPicPr>
          <p:nvPr/>
        </p:nvPicPr>
        <p:blipFill>
          <a:blip r:embed="rId2" cstate="print"/>
          <a:srcRect/>
          <a:stretch>
            <a:fillRect/>
          </a:stretch>
        </p:blipFill>
        <p:spPr bwMode="auto">
          <a:xfrm>
            <a:off x="380999" y="1143001"/>
            <a:ext cx="11616369" cy="341919"/>
          </a:xfrm>
          <a:prstGeom prst="rect">
            <a:avLst/>
          </a:prstGeom>
          <a:noFill/>
          <a:ln w="9525">
            <a:noFill/>
            <a:miter lim="800000"/>
            <a:headEnd/>
            <a:tailEnd/>
          </a:ln>
        </p:spPr>
      </p:pic>
      <p:sp>
        <p:nvSpPr>
          <p:cNvPr id="11" name="Rectangle 1"/>
          <p:cNvSpPr txBox="1">
            <a:spLocks noChangeArrowheads="1"/>
          </p:cNvSpPr>
          <p:nvPr/>
        </p:nvSpPr>
        <p:spPr bwMode="auto">
          <a:xfrm>
            <a:off x="381009" y="922830"/>
            <a:ext cx="3574046" cy="286190"/>
          </a:xfrm>
          <a:prstGeom prst="rect">
            <a:avLst/>
          </a:prstGeom>
          <a:ln>
            <a:miter lim="800000"/>
            <a:headEnd/>
            <a:tailEnd/>
          </a:ln>
        </p:spPr>
        <p:txBody>
          <a:bodyPr vert="horz" wrap="square" lIns="91397" tIns="45699" rIns="91397" bIns="45699" numCol="1" rtlCol="0" anchor="b"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741939" algn="ctr"/>
                <a:tab pos="5483873" algn="r"/>
              </a:tabLst>
              <a:defRPr/>
            </a:pPr>
            <a:r>
              <a:rPr lang="en-US" sz="1400" dirty="0" smtClean="0">
                <a:ea typeface="Times New Roman" pitchFamily="18" charset="0"/>
                <a:cs typeface="Arial" pitchFamily="34" charset="0"/>
              </a:rPr>
              <a:t>HEALTH SCIENCES CENTER</a:t>
            </a:r>
            <a:endParaRPr lang="en-US" sz="1800" dirty="0">
              <a:cs typeface="Arial" pitchFamily="34" charset="0"/>
            </a:endParaRPr>
          </a:p>
        </p:txBody>
      </p:sp>
      <p:pic>
        <p:nvPicPr>
          <p:cNvPr id="12" name="Picture 5" descr="unmlogo"/>
          <p:cNvPicPr>
            <a:picLocks noChangeAspect="1" noChangeArrowheads="1"/>
          </p:cNvPicPr>
          <p:nvPr/>
        </p:nvPicPr>
        <p:blipFill>
          <a:blip r:embed="rId3" cstate="print"/>
          <a:srcRect/>
          <a:stretch>
            <a:fillRect/>
          </a:stretch>
        </p:blipFill>
        <p:spPr bwMode="auto">
          <a:xfrm>
            <a:off x="457200" y="133676"/>
            <a:ext cx="1184313" cy="733425"/>
          </a:xfrm>
          <a:prstGeom prst="rect">
            <a:avLst/>
          </a:prstGeom>
          <a:noFill/>
          <a:ln w="9525">
            <a:noFill/>
            <a:miter lim="800000"/>
            <a:headEnd/>
            <a:tailEnd/>
          </a:ln>
        </p:spPr>
      </p:pic>
      <p:sp>
        <p:nvSpPr>
          <p:cNvPr id="15" name="Text Placeholder 14"/>
          <p:cNvSpPr>
            <a:spLocks noGrp="1"/>
          </p:cNvSpPr>
          <p:nvPr>
            <p:ph type="body" idx="1"/>
          </p:nvPr>
        </p:nvSpPr>
        <p:spPr>
          <a:xfrm>
            <a:off x="831850" y="1789719"/>
            <a:ext cx="10515600" cy="4299931"/>
          </a:xfrm>
        </p:spPr>
        <p:txBody>
          <a:bodyPr/>
          <a:lstStyle/>
          <a:p>
            <a:r>
              <a:rPr lang="en-US" sz="3200" dirty="0"/>
              <a:t>Uniform Guidance </a:t>
            </a:r>
            <a:r>
              <a:rPr lang="en-US" sz="3200" dirty="0" smtClean="0"/>
              <a:t>Update</a:t>
            </a:r>
          </a:p>
          <a:p>
            <a:endParaRPr lang="en-US" sz="3200" dirty="0"/>
          </a:p>
          <a:p>
            <a:pPr marL="342900" indent="-342900">
              <a:buFont typeface="Arial" panose="020B0604020202020204" pitchFamily="34" charset="0"/>
              <a:buChar char="•"/>
            </a:pPr>
            <a:r>
              <a:rPr lang="en-US" dirty="0"/>
              <a:t>2 CFR 200.317-326, Procurement Standards. </a:t>
            </a:r>
            <a:endParaRPr lang="en-US" dirty="0" smtClean="0"/>
          </a:p>
          <a:p>
            <a:pPr marL="342900" indent="-342900">
              <a:buFont typeface="Arial" panose="020B0604020202020204" pitchFamily="34" charset="0"/>
              <a:buChar char="•"/>
            </a:pPr>
            <a:endParaRPr lang="en-US" dirty="0" smtClean="0"/>
          </a:p>
          <a:p>
            <a:pPr marL="800100" lvl="1" indent="-342900">
              <a:buFont typeface="Arial" panose="020B0604020202020204" pitchFamily="34" charset="0"/>
              <a:buChar char="•"/>
            </a:pPr>
            <a:r>
              <a:rPr lang="en-US" sz="2400" dirty="0" smtClean="0"/>
              <a:t>Extension </a:t>
            </a:r>
            <a:r>
              <a:rPr lang="en-US" sz="2400" dirty="0"/>
              <a:t>of the grace period to FY 2018 </a:t>
            </a:r>
            <a:r>
              <a:rPr lang="en-US" sz="2400" dirty="0" smtClean="0"/>
              <a:t>(Fiscal year starting </a:t>
            </a:r>
            <a:r>
              <a:rPr lang="en-US" sz="2400" dirty="0"/>
              <a:t>July 1, 2017 effective </a:t>
            </a:r>
            <a:r>
              <a:rPr lang="en-US" sz="2400" dirty="0" smtClean="0"/>
              <a:t>date)</a:t>
            </a:r>
            <a:endParaRPr lang="en-US" sz="2400" dirty="0"/>
          </a:p>
          <a:p>
            <a:pPr marL="800100" lvl="1" indent="-342900">
              <a:buFont typeface="Arial" panose="020B0604020202020204" pitchFamily="34" charset="0"/>
              <a:buChar char="•"/>
            </a:pPr>
            <a:endParaRPr lang="en-US" sz="2400" dirty="0" smtClean="0"/>
          </a:p>
          <a:p>
            <a:endParaRPr lang="en-US" dirty="0"/>
          </a:p>
          <a:p>
            <a:endParaRPr lang="en-US" dirty="0" smtClean="0"/>
          </a:p>
          <a:p>
            <a:endParaRPr lang="en-US" dirty="0"/>
          </a:p>
        </p:txBody>
      </p:sp>
    </p:spTree>
    <p:extLst>
      <p:ext uri="{BB962C8B-B14F-4D97-AF65-F5344CB8AC3E}">
        <p14:creationId xmlns:p14="http://schemas.microsoft.com/office/powerpoint/2010/main" val="568425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457200" y="1447800"/>
            <a:ext cx="11540168" cy="4559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590" indent="-255915">
              <a:buFont typeface="Wingdings 3"/>
              <a:buChar char=""/>
              <a:defRPr/>
            </a:pPr>
            <a:endParaRPr lang="en-US" dirty="0"/>
          </a:p>
        </p:txBody>
      </p:sp>
      <p:pic>
        <p:nvPicPr>
          <p:cNvPr id="10" name="Picture 2" descr="BD14539_"/>
          <p:cNvPicPr>
            <a:picLocks noChangeAspect="1" noChangeArrowheads="1"/>
          </p:cNvPicPr>
          <p:nvPr/>
        </p:nvPicPr>
        <p:blipFill>
          <a:blip r:embed="rId2" cstate="print"/>
          <a:srcRect/>
          <a:stretch>
            <a:fillRect/>
          </a:stretch>
        </p:blipFill>
        <p:spPr bwMode="auto">
          <a:xfrm>
            <a:off x="380999" y="1143001"/>
            <a:ext cx="11616369" cy="341919"/>
          </a:xfrm>
          <a:prstGeom prst="rect">
            <a:avLst/>
          </a:prstGeom>
          <a:noFill/>
          <a:ln w="9525">
            <a:noFill/>
            <a:miter lim="800000"/>
            <a:headEnd/>
            <a:tailEnd/>
          </a:ln>
        </p:spPr>
      </p:pic>
      <p:sp>
        <p:nvSpPr>
          <p:cNvPr id="11" name="Rectangle 1"/>
          <p:cNvSpPr txBox="1">
            <a:spLocks noChangeArrowheads="1"/>
          </p:cNvSpPr>
          <p:nvPr/>
        </p:nvSpPr>
        <p:spPr bwMode="auto">
          <a:xfrm>
            <a:off x="381009" y="922830"/>
            <a:ext cx="3574046" cy="286190"/>
          </a:xfrm>
          <a:prstGeom prst="rect">
            <a:avLst/>
          </a:prstGeom>
          <a:ln>
            <a:miter lim="800000"/>
            <a:headEnd/>
            <a:tailEnd/>
          </a:ln>
        </p:spPr>
        <p:txBody>
          <a:bodyPr vert="horz" wrap="square" lIns="91397" tIns="45699" rIns="91397" bIns="45699" numCol="1" rtlCol="0" anchor="b"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741939" algn="ctr"/>
                <a:tab pos="5483873" algn="r"/>
              </a:tabLst>
              <a:defRPr/>
            </a:pPr>
            <a:r>
              <a:rPr lang="en-US" sz="1400" dirty="0" smtClean="0">
                <a:ea typeface="Times New Roman" pitchFamily="18" charset="0"/>
                <a:cs typeface="Arial" pitchFamily="34" charset="0"/>
              </a:rPr>
              <a:t>HEALTH SCIENCES CENTER</a:t>
            </a:r>
            <a:endParaRPr lang="en-US" sz="1800" dirty="0">
              <a:cs typeface="Arial" pitchFamily="34" charset="0"/>
            </a:endParaRPr>
          </a:p>
        </p:txBody>
      </p:sp>
      <p:pic>
        <p:nvPicPr>
          <p:cNvPr id="12" name="Picture 5" descr="unmlogo"/>
          <p:cNvPicPr>
            <a:picLocks noChangeAspect="1" noChangeArrowheads="1"/>
          </p:cNvPicPr>
          <p:nvPr/>
        </p:nvPicPr>
        <p:blipFill>
          <a:blip r:embed="rId3" cstate="print"/>
          <a:srcRect/>
          <a:stretch>
            <a:fillRect/>
          </a:stretch>
        </p:blipFill>
        <p:spPr bwMode="auto">
          <a:xfrm>
            <a:off x="457200" y="133676"/>
            <a:ext cx="1184313" cy="733425"/>
          </a:xfrm>
          <a:prstGeom prst="rect">
            <a:avLst/>
          </a:prstGeom>
          <a:noFill/>
          <a:ln w="9525">
            <a:noFill/>
            <a:miter lim="800000"/>
            <a:headEnd/>
            <a:tailEnd/>
          </a:ln>
        </p:spPr>
      </p:pic>
      <p:sp>
        <p:nvSpPr>
          <p:cNvPr id="2" name="Title 1"/>
          <p:cNvSpPr>
            <a:spLocks noGrp="1"/>
          </p:cNvSpPr>
          <p:nvPr>
            <p:ph type="ctrTitle"/>
          </p:nvPr>
        </p:nvSpPr>
        <p:spPr>
          <a:xfrm>
            <a:off x="2477588" y="247991"/>
            <a:ext cx="9144000" cy="797877"/>
          </a:xfrm>
        </p:spPr>
        <p:txBody>
          <a:bodyPr>
            <a:normAutofit fontScale="90000"/>
          </a:bodyPr>
          <a:lstStyle/>
          <a:p>
            <a:r>
              <a:rPr lang="en-US" dirty="0" smtClean="0"/>
              <a:t/>
            </a:r>
            <a:br>
              <a:rPr lang="en-US" dirty="0" smtClean="0"/>
            </a:br>
            <a:r>
              <a:rPr lang="en-US" sz="3600" dirty="0">
                <a:solidFill>
                  <a:schemeClr val="tx1">
                    <a:tint val="75000"/>
                  </a:schemeClr>
                </a:solidFill>
                <a:latin typeface="+mn-lt"/>
                <a:ea typeface="+mn-ea"/>
                <a:cs typeface="+mn-cs"/>
              </a:rPr>
              <a:t>Chrome River PI Approval</a:t>
            </a:r>
          </a:p>
        </p:txBody>
      </p:sp>
      <p:sp>
        <p:nvSpPr>
          <p:cNvPr id="15" name="Text Placeholder 14"/>
          <p:cNvSpPr>
            <a:spLocks noGrp="1"/>
          </p:cNvSpPr>
          <p:nvPr>
            <p:ph type="subTitle" idx="1"/>
          </p:nvPr>
        </p:nvSpPr>
        <p:spPr>
          <a:xfrm>
            <a:off x="457199" y="1789719"/>
            <a:ext cx="11390811" cy="4937652"/>
          </a:xfrm>
        </p:spPr>
        <p:txBody>
          <a:bodyPr>
            <a:normAutofit/>
          </a:bodyPr>
          <a:lstStyle/>
          <a:p>
            <a:pPr marL="285750" indent="-285750" algn="l">
              <a:buFont typeface="Arial" panose="020B0604020202020204" pitchFamily="34" charset="0"/>
              <a:buChar char="•"/>
            </a:pPr>
            <a:r>
              <a:rPr lang="en-US" sz="3100" dirty="0" smtClean="0">
                <a:solidFill>
                  <a:schemeClr val="tx1">
                    <a:tint val="75000"/>
                  </a:schemeClr>
                </a:solidFill>
              </a:rPr>
              <a:t>Policy 4030 – Travel</a:t>
            </a:r>
          </a:p>
          <a:p>
            <a:pPr marL="742950" lvl="1" indent="-285750" algn="l">
              <a:buFont typeface="Arial" panose="020B0604020202020204" pitchFamily="34" charset="0"/>
              <a:buChar char="•"/>
            </a:pPr>
            <a:endParaRPr lang="en-US" sz="2700" dirty="0">
              <a:solidFill>
                <a:schemeClr val="tx1">
                  <a:tint val="75000"/>
                </a:schemeClr>
              </a:solidFill>
            </a:endParaRPr>
          </a:p>
          <a:p>
            <a:pPr marL="342900" indent="-342900" algn="l">
              <a:buFont typeface="Arial" panose="020B0604020202020204" pitchFamily="34" charset="0"/>
              <a:buChar char="•"/>
            </a:pPr>
            <a:endParaRPr lang="en-US" dirty="0" smtClean="0">
              <a:solidFill>
                <a:schemeClr val="tx1">
                  <a:tint val="75000"/>
                </a:schemeClr>
              </a:solidFill>
            </a:endParaRPr>
          </a:p>
          <a:p>
            <a:pPr marL="342900" indent="-342900" algn="l">
              <a:buFont typeface="Arial" panose="020B0604020202020204" pitchFamily="34" charset="0"/>
              <a:buChar char="•"/>
            </a:pPr>
            <a:r>
              <a:rPr lang="en-US" dirty="0" smtClean="0">
                <a:solidFill>
                  <a:schemeClr val="tx1">
                    <a:tint val="75000"/>
                  </a:schemeClr>
                </a:solidFill>
              </a:rPr>
              <a:t>Approval </a:t>
            </a:r>
            <a:r>
              <a:rPr lang="en-US" dirty="0">
                <a:solidFill>
                  <a:schemeClr val="tx1">
                    <a:tint val="75000"/>
                  </a:schemeClr>
                </a:solidFill>
              </a:rPr>
              <a:t>of Reimbursement Requests:</a:t>
            </a:r>
          </a:p>
          <a:p>
            <a:pPr marL="800100" lvl="1" indent="-342900" algn="l">
              <a:buFont typeface="Arial" panose="020B0604020202020204" pitchFamily="34" charset="0"/>
              <a:buChar char="•"/>
            </a:pPr>
            <a:r>
              <a:rPr lang="en-US" sz="2400" dirty="0">
                <a:solidFill>
                  <a:schemeClr val="tx1">
                    <a:tint val="75000"/>
                  </a:schemeClr>
                </a:solidFill>
              </a:rPr>
              <a:t>Dean, Director, Department Head or PI can delegate their authority to a person within the department with appropriate authority, such as department administrator or financial manager.</a:t>
            </a:r>
          </a:p>
          <a:p>
            <a:pPr marL="742950" lvl="1" indent="-285750" algn="l">
              <a:buFont typeface="Arial" panose="020B0604020202020204" pitchFamily="34" charset="0"/>
              <a:buChar char="•"/>
            </a:pPr>
            <a:endParaRPr lang="en-US" sz="2700" dirty="0">
              <a:solidFill>
                <a:schemeClr val="tx1">
                  <a:tint val="75000"/>
                </a:schemeClr>
              </a:solidFill>
            </a:endParaRPr>
          </a:p>
          <a:p>
            <a:pPr marL="800100" lvl="1" indent="-342900" algn="l">
              <a:buFont typeface="Arial" panose="020B0604020202020204" pitchFamily="34" charset="0"/>
              <a:buChar char="•"/>
            </a:pPr>
            <a:endParaRPr lang="en-US" sz="3100" dirty="0">
              <a:solidFill>
                <a:schemeClr val="tx1">
                  <a:tint val="75000"/>
                </a:schemeClr>
              </a:solidFill>
            </a:endParaRPr>
          </a:p>
          <a:p>
            <a:pPr algn="l"/>
            <a:endParaRPr lang="en-US" dirty="0"/>
          </a:p>
          <a:p>
            <a:pPr algn="l"/>
            <a:endParaRPr lang="en-US" dirty="0" smtClean="0"/>
          </a:p>
          <a:p>
            <a:pPr algn="l"/>
            <a:endParaRPr lang="en-US" dirty="0"/>
          </a:p>
        </p:txBody>
      </p:sp>
    </p:spTree>
    <p:extLst>
      <p:ext uri="{BB962C8B-B14F-4D97-AF65-F5344CB8AC3E}">
        <p14:creationId xmlns:p14="http://schemas.microsoft.com/office/powerpoint/2010/main" val="2193008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1173</TotalTime>
  <Words>292</Words>
  <Application>Microsoft Office PowerPoint</Application>
  <PresentationFormat>Widescreen</PresentationFormat>
  <Paragraphs>103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Chrome River PI Approval</vt:lpstr>
      <vt:lpstr> Chrome River PI Approval</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W Galloway</dc:creator>
  <cp:lastModifiedBy>Jason W Galloway</cp:lastModifiedBy>
  <cp:revision>20</cp:revision>
  <cp:lastPrinted>2015-02-06T16:55:36Z</cp:lastPrinted>
  <dcterms:created xsi:type="dcterms:W3CDTF">2015-02-05T20:49:28Z</dcterms:created>
  <dcterms:modified xsi:type="dcterms:W3CDTF">2016-11-15T20:54:20Z</dcterms:modified>
</cp:coreProperties>
</file>