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1"/>
  </p:notesMasterIdLst>
  <p:sldIdLst>
    <p:sldId id="256" r:id="rId2"/>
    <p:sldId id="260" r:id="rId3"/>
    <p:sldId id="267" r:id="rId4"/>
    <p:sldId id="276" r:id="rId5"/>
    <p:sldId id="277" r:id="rId6"/>
    <p:sldId id="261" r:id="rId7"/>
    <p:sldId id="272" r:id="rId8"/>
    <p:sldId id="269" r:id="rId9"/>
    <p:sldId id="263" r:id="rId10"/>
    <p:sldId id="274" r:id="rId11"/>
    <p:sldId id="278" r:id="rId12"/>
    <p:sldId id="275" r:id="rId13"/>
    <p:sldId id="264" r:id="rId14"/>
    <p:sldId id="279" r:id="rId15"/>
    <p:sldId id="265" r:id="rId16"/>
    <p:sldId id="266" r:id="rId17"/>
    <p:sldId id="271" r:id="rId18"/>
    <p:sldId id="273" r:id="rId19"/>
    <p:sldId id="280" r:id="rId2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32" autoAdjust="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2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7E6E66-9F13-4341-897A-5ACFAEABFBE9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29D427-DBBC-40D3-ADF7-E217EBEA7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6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9D427-DBBC-40D3-ADF7-E217EBEA7F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averaged less than 8/month last fiscal year (88 total in FY14)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9D427-DBBC-40D3-ADF7-E217EBEA7F8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1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averaged less than 8/month last fiscal year (88 total in FY14)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9D427-DBBC-40D3-ADF7-E217EBEA7F8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 Jason, the</a:t>
            </a:r>
            <a:r>
              <a:rPr lang="en-US" baseline="0" dirty="0" smtClean="0"/>
              <a:t> only change from the current process will be the number of days and hours.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9D427-DBBC-40D3-ADF7-E217EBEA7F8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03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distribute about 1200 internal Pos /year,</a:t>
            </a:r>
            <a:r>
              <a:rPr lang="en-US" baseline="0" dirty="0" smtClean="0"/>
              <a:t> per Sean.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9D427-DBBC-40D3-ADF7-E217EBEA7F8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26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distribute about 1200 internal Pos /year,</a:t>
            </a:r>
            <a:r>
              <a:rPr lang="en-US" baseline="0" dirty="0" smtClean="0"/>
              <a:t> per Sean.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9D427-DBBC-40D3-ADF7-E217EBEA7F8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26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</a:t>
            </a:r>
            <a:r>
              <a:rPr lang="en-US" baseline="0" dirty="0" smtClean="0"/>
              <a:t> Michelle, we get maybe five checks a month from departments to add to our money list that they could have put on a money list of their 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9D427-DBBC-40D3-ADF7-E217EBEA7F8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17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9D427-DBBC-40D3-ADF7-E217EBEA7F8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3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9D427-DBBC-40D3-ADF7-E217EBEA7F8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9D427-DBBC-40D3-ADF7-E217EBEA7F8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2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 Bob,</a:t>
            </a:r>
            <a:r>
              <a:rPr lang="en-US" baseline="0" dirty="0" smtClean="0"/>
              <a:t> over lunch on 9/11, we will be moving on the “early December” dates.  November could not be worked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9D427-DBBC-40D3-ADF7-E217EBEA7F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North on University, on east</a:t>
            </a:r>
            <a:r>
              <a:rPr lang="en-US" baseline="0" dirty="0" smtClean="0"/>
              <a:t> side of street.  1650 University building (taken 9/5/14 by Terry.  South side view)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9D427-DBBC-40D3-ADF7-E217EBEA7F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3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 Bob,</a:t>
            </a:r>
            <a:r>
              <a:rPr lang="en-US" baseline="0" dirty="0" smtClean="0"/>
              <a:t> over lunch on 9/11, we will be moving on the “early December” dates.  November could not be worked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9D427-DBBC-40D3-ADF7-E217EBEA7F8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5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9D427-DBBC-40D3-ADF7-E217EBEA7F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37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9D427-DBBC-40D3-ADF7-E217EBEA7F8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37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Shuttles begin at 7:23 - - last shuttle 5:30</a:t>
            </a:r>
            <a:r>
              <a:rPr lang="en-US" baseline="0" dirty="0" smtClean="0"/>
              <a:t> - - first shuttle time to change when fully occupied – probably </a:t>
            </a:r>
            <a:r>
              <a:rPr lang="en-US" baseline="0" smtClean="0"/>
              <a:t>in December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9D427-DBBC-40D3-ADF7-E217EBEA7F8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57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an hourly route, and began running September 22.</a:t>
            </a:r>
          </a:p>
          <a:p>
            <a:r>
              <a:rPr lang="en-US" baseline="0" dirty="0" smtClean="0"/>
              <a:t>UNM parking=277-1938</a:t>
            </a:r>
          </a:p>
          <a:p>
            <a:r>
              <a:rPr lang="en-US" baseline="0" dirty="0" smtClean="0"/>
              <a:t>Barbara Morck=277-1969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9D427-DBBC-40D3-ADF7-E217EBEA7F8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51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9D427-DBBC-40D3-ADF7-E217EBEA7F8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7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A73DED7-85AB-455F-AE51-803027C44249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9DAB91B-7D12-4C6E-9985-5AFC57EA04E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59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DED7-85AB-455F-AE51-803027C44249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91B-7D12-4C6E-9985-5AFC57EA0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DED7-85AB-455F-AE51-803027C44249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91B-7D12-4C6E-9985-5AFC57EA04E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7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DED7-85AB-455F-AE51-803027C44249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91B-7D12-4C6E-9985-5AFC57EA04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30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DED7-85AB-455F-AE51-803027C44249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91B-7D12-4C6E-9985-5AFC57EA0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8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DED7-85AB-455F-AE51-803027C44249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91B-7D12-4C6E-9985-5AFC57EA04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38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DED7-85AB-455F-AE51-803027C44249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91B-7D12-4C6E-9985-5AFC57EA04E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3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DED7-85AB-455F-AE51-803027C44249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91B-7D12-4C6E-9985-5AFC57EA04E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69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DED7-85AB-455F-AE51-803027C44249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91B-7D12-4C6E-9985-5AFC57EA04E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79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DED7-85AB-455F-AE51-803027C44249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91B-7D12-4C6E-9985-5AFC57EA0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DED7-85AB-455F-AE51-803027C44249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91B-7D12-4C6E-9985-5AFC57EA04E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04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DED7-85AB-455F-AE51-803027C44249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91B-7D12-4C6E-9985-5AFC57EA0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8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DED7-85AB-455F-AE51-803027C44249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91B-7D12-4C6E-9985-5AFC57EA04E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1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DED7-85AB-455F-AE51-803027C44249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91B-7D12-4C6E-9985-5AFC57EA04E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78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DED7-85AB-455F-AE51-803027C44249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91B-7D12-4C6E-9985-5AFC57EA0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DED7-85AB-455F-AE51-803027C44249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91B-7D12-4C6E-9985-5AFC57EA04E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27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DED7-85AB-455F-AE51-803027C44249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91B-7D12-4C6E-9985-5AFC57EA0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73DED7-85AB-455F-AE51-803027C44249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DAB91B-7D12-4C6E-9985-5AFC57EA0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5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McDougle@salud.unm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jetrujillo@unm.ed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.wsj.com/articles/pepper-and-salt-140960483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ats.unm.edu/UNM-Shuttles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pats.unm.edu/faqs/165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81392"/>
            <a:ext cx="3124200" cy="2344621"/>
          </a:xfrm>
        </p:spPr>
        <p:txBody>
          <a:bodyPr anchor="t">
            <a:noAutofit/>
          </a:bodyPr>
          <a:lstStyle/>
          <a:p>
            <a:pPr algn="ctr"/>
            <a:r>
              <a:rPr lang="en-US" sz="8000" dirty="0" smtClean="0">
                <a:latin typeface="Californian FB" panose="0207040306080B030204" pitchFamily="18" charset="0"/>
              </a:rPr>
              <a:t>RAFT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>
                <a:latin typeface="Californian FB" panose="0207040306080B030204" pitchFamily="18" charset="0"/>
              </a:rPr>
              <a:t>September 26, 2014</a:t>
            </a:r>
            <a:endParaRPr lang="en-US" sz="1200" dirty="0">
              <a:latin typeface="Californian FB" panose="0207040306080B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2000" y="2828784"/>
            <a:ext cx="7620000" cy="250521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000" b="1" dirty="0" smtClean="0">
                <a:latin typeface="Californian FB" panose="0207040306080B030204" pitchFamily="18" charset="0"/>
              </a:rPr>
              <a:t>Moving to 1650 University</a:t>
            </a:r>
            <a:endParaRPr lang="en-US" sz="4000" b="1" dirty="0">
              <a:latin typeface="Californian FB" panose="0207040306080B030204" pitchFamily="18" charset="0"/>
            </a:endParaRP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>
                <a:latin typeface="Californian FB" panose="0207040306080B030204" pitchFamily="18" charset="0"/>
              </a:rPr>
              <a:t>Presented by:</a:t>
            </a:r>
          </a:p>
          <a:p>
            <a:pPr algn="ctr"/>
            <a:r>
              <a:rPr lang="en-US" sz="2000" dirty="0" smtClean="0">
                <a:latin typeface="Californian FB" panose="0207040306080B030204" pitchFamily="18" charset="0"/>
              </a:rPr>
              <a:t> Laura Putz</a:t>
            </a:r>
          </a:p>
          <a:p>
            <a:pPr algn="ctr"/>
            <a:r>
              <a:rPr lang="en-US" sz="2000" dirty="0" smtClean="0">
                <a:latin typeface="Californian FB" panose="0207040306080B030204" pitchFamily="18" charset="0"/>
              </a:rPr>
              <a:t>Associate Controller</a:t>
            </a:r>
          </a:p>
          <a:p>
            <a:pPr algn="ctr"/>
            <a:r>
              <a:rPr lang="en-US" sz="2000" dirty="0" smtClean="0">
                <a:latin typeface="Californian FB" panose="0207040306080B030204" pitchFamily="18" charset="0"/>
              </a:rPr>
              <a:t>HSC Unrestricted Accounting</a:t>
            </a:r>
          </a:p>
          <a:p>
            <a:endParaRPr lang="en-US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62" y="1600200"/>
            <a:ext cx="1676038" cy="82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1643 C 0.0533 0.01596 0.05695 0.01735 0.0599 0.01504 C 0.06129 0.01388 0.06025 0.01041 0.06077 0.0081 C 0.06129 0.00579 0.06198 0.00347 0.06268 0.00116 C 0.06632 -0.01341 0.06771 -0.02822 0.07344 -0.0414 C 0.07552 -0.06569 0.07344 -0.05667 0.07709 -0.07009 C 0.07848 -0.08212 0.08021 -0.09391 0.0816 -0.10594 C 0.08212 -0.11149 0.08212 -0.11704 0.08334 -0.12237 C 0.08403 -0.12514 0.08525 -0.13069 0.08525 -0.13046 C 0.08768 -0.10548 0.08733 -0.08026 0.08976 -0.05505 C 0.09167 -0.01272 0.09375 0.03054 0.09705 0.07264 C 0.09775 0.0997 0.1 0.12469 0.10348 0.15106 C 0.11181 0.1425 0.11302 0.12214 0.11528 0.10849 C 0.11684 0.09739 0.12014 0.08675 0.1217 0.07541 C 0.12448 0.05344 0.12691 0.03146 0.12969 0.00949 C 0.13004 0.00116 0.13004 -0.00717 0.13073 -0.01526 C 0.1316 -0.02706 0.13559 -0.03909 0.13716 -0.05089 C 0.1382 -0.05921 0.13837 -0.06708 0.1415 -0.07425 C 0.14323 -0.08397 0.1448 -0.09345 0.14601 -0.10317 C 0.14653 -0.10687 0.14792 -0.11404 0.14792 -0.11381 C 0.15174 -0.07425 0.15 -0.03238 0.15243 0.0081 C 0.1533 0.03748 0.15087 0.07079 0.15973 0.09739 C 0.16059 0.09207 0.1625 0.08883 0.16337 0.08374 C 0.16563 0.07079 0.16771 0.05783 0.17049 0.04511 C 0.17292 0.02244 0.175 -0.00231 0.17882 -0.02475 C 0.17934 -0.02197 0.18108 -0.01966 0.1816 -0.01665 C 0.18386 -0.0037 0.18316 0.01041 0.18594 0.02314 C 0.18733 0.03516 0.18993 0.04696 0.1915 0.05899 C 0.19236 0.06616 0.19219 0.06871 0.19601 0.07264 C 0.1974 0.062 0.19931 0.06385 0.20139 0.05483 C 0.20191 0.05274 0.20313 0.04419 0.2033 0.04257 C 0.20434 0.02221 0.20816 0.00347 0.21059 -0.01665 C 0.21129 -0.0222 0.21146 -0.02775 0.21233 -0.03308 C 0.21268 -0.03585 0.21407 -0.0414 0.21407 -0.04117 C 0.21545 -0.02845 0.21702 -0.01388 0.22153 -0.00277 C 0.22292 0.00532 0.22292 0.01504 0.22605 0.02198 C 0.22639 0.03378 0.22657 0.04581 0.22691 0.0576 C 0.22743 0.06801 0.22865 0.08906 0.22865 0.08929 C 0.23056 0.08721 0.2323 0.08559 0.2342 0.08374 C 0.2349 0.08305 0.23455 0.0805 0.23507 0.07958 C 0.23577 0.07865 0.23698 0.07865 0.23785 0.07819 C 0.23889 0.06847 0.24202 0.05436 0.24601 0.0465 C 0.24618 0.04465 0.24636 0.04303 0.24688 0.04118 C 0.24792 0.03609 0.24966 0.03123 0.25052 0.02591 C 0.25122 0.02244 0.25087 0.01851 0.25139 0.01504 C 0.25243 0.00903 0.25608 -0.0037 0.25677 -0.0111 C 0.25799 -0.02336 0.25903 -0.03516 0.26233 -0.04672 C 0.2632 -0.05806 0.26355 -0.07078 0.26684 -0.08119 C 0.26789 -0.07518 0.2698 -0.06939 0.27049 -0.06338 C 0.27327 -0.04302 0.27361 -0.02729 0.27778 -0.00832 C 0.2783 -0.00138 0.27865 0.00556 0.27952 0.01226 C 0.27986 0.01504 0.28091 0.01782 0.28143 0.02059 C 0.28282 0.031 0.28507 0.05205 0.28507 0.05228 C 0.28577 0.06894 0.28507 0.08675 0.28855 0.10294 C 0.28907 0.11219 0.28629 0.127 0.29323 0.13047 C 0.29445 0.12492 0.29532 0.11937 0.29688 0.11381 C 0.30105 0.06686 0.29931 0.09299 0.30122 0.03563 C 0.30226 0.00856 0.30973 -0.01665 0.3132 -0.04279 C 0.31407 -0.05921 0.31493 -0.0761 0.31771 -0.09206 C 0.31893 -0.11172 0.32361 -0.13948 0.32865 -0.15799 C 0.32969 -0.16608 0.32986 -0.17441 0.33316 -0.18135 C 0.33542 -0.19153 0.33455 -0.2024 0.33855 -0.21166 C 0.34098 -0.22646 0.34098 -0.20749 0.34323 -0.20055 C 0.34254 -0.10664 0.34289 -0.01411 0.34045 0.07958 C 0.3408 0.096 0.33993 0.11266 0.34132 0.12908 C 0.3415 0.13093 0.34358 0.12654 0.3441 0.12492 C 0.34688 0.11728 0.34462 0.11705 0.34948 0.10988 C 0.35174 0.0997 0.35365 0.08976 0.35591 0.07958 C 0.35677 0.06454 0.35851 0.0465 0.36302 0.03285 C 0.36389 0.02105 0.36563 0.01018 0.36771 -0.00138 C 0.36789 -0.00509 0.36789 -0.00879 0.36858 -0.01249 C 0.36997 -0.02012 0.38108 -0.0222 0.38577 -0.02336 C 0.39427 -0.0229 0.40278 -0.02336 0.41129 -0.0222 C 0.4132 -0.02197 0.41493 -0.01989 0.41667 -0.01943 C 0.41858 -0.01896 0.42032 -0.01827 0.42205 -0.01804 C 0.43351 -0.01688 0.4566 -0.01526 0.4566 -0.01503 C 0.49809 -0.00462 0.54098 -0.00694 0.58282 -0.00694 L 0.75 -0.01943 " pathEditMode="relative" rAng="0" ptsTypes="ffffffffffffffffffffffffffffffffffffffffffffffffffffffffffffffffffffffffffff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54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fornian FB" panose="0207040306080B030204" pitchFamily="18" charset="0"/>
              </a:rPr>
              <a:t>Petty Cash Processing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00200"/>
            <a:ext cx="73152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latin typeface="Californian FB" panose="0207040306080B030204" pitchFamily="18" charset="0"/>
              </a:rPr>
              <a:t>HSC Unrestricted Accounting</a:t>
            </a:r>
          </a:p>
          <a:p>
            <a:pPr algn="l"/>
            <a:r>
              <a:rPr lang="en-US" sz="2600" dirty="0" smtClean="0">
                <a:latin typeface="Californian FB" panose="0207040306080B030204" pitchFamily="18" charset="0"/>
              </a:rPr>
              <a:t>Option I:  Approval by MC Unrestricted Accounting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 smtClean="0">
                <a:latin typeface="Californian FB" panose="0207040306080B030204" pitchFamily="18" charset="0"/>
              </a:rPr>
              <a:t>Located on the third floor of the John and June Perovich Business Office,  1700 Lomas NE, Suite 3400 -  Building 183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1800" dirty="0" smtClean="0">
                <a:latin typeface="Californian FB" panose="0207040306080B030204" pitchFamily="18" charset="0"/>
              </a:rPr>
              <a:t>Petty Cash reimbursement requests are reviewed on Monday, Wednesdays and Friday’s from 1:30pm - 4:30 pm 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1800" dirty="0" smtClean="0">
                <a:latin typeface="Californian FB" panose="0207040306080B030204" pitchFamily="18" charset="0"/>
              </a:rPr>
              <a:t>Must “walk in” with form, cannot be mailed to Main Campus  Unrestricted Accounting for processing</a:t>
            </a:r>
          </a:p>
          <a:p>
            <a:pPr lvl="1"/>
            <a:endParaRPr lang="en-US" sz="2000" dirty="0">
              <a:latin typeface="Californian FB" panose="0207040306080B030204" pitchFamily="18" charset="0"/>
            </a:endParaRPr>
          </a:p>
          <a:p>
            <a:pPr lvl="1" algn="ctr"/>
            <a:r>
              <a:rPr lang="en-US" sz="2000" dirty="0" smtClean="0">
                <a:latin typeface="Californian FB" panose="0207040306080B030204" pitchFamily="18" charset="0"/>
              </a:rPr>
              <a:t>Cashier’s office is located on the first floor </a:t>
            </a:r>
          </a:p>
          <a:p>
            <a:pPr lvl="1" algn="ctr"/>
            <a:r>
              <a:rPr lang="en-US" sz="2000" dirty="0" smtClean="0">
                <a:latin typeface="Californian FB" panose="0207040306080B030204" pitchFamily="18" charset="0"/>
              </a:rPr>
              <a:t>of John and June Perovich Business Center</a:t>
            </a:r>
          </a:p>
        </p:txBody>
      </p:sp>
    </p:spTree>
    <p:extLst>
      <p:ext uri="{BB962C8B-B14F-4D97-AF65-F5344CB8AC3E}">
        <p14:creationId xmlns:p14="http://schemas.microsoft.com/office/powerpoint/2010/main" val="188836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fornian FB" panose="0207040306080B030204" pitchFamily="18" charset="0"/>
              </a:rPr>
              <a:t>Petty Cash Processing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00200"/>
            <a:ext cx="7315200" cy="457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lifornian FB" panose="0207040306080B030204" pitchFamily="18" charset="0"/>
              </a:rPr>
              <a:t>HSC Unrestricted Accounting</a:t>
            </a:r>
          </a:p>
          <a:p>
            <a:r>
              <a:rPr lang="en-US" sz="2400" dirty="0" smtClean="0">
                <a:latin typeface="Californian FB" panose="0207040306080B030204" pitchFamily="18" charset="0"/>
              </a:rPr>
              <a:t>Option II:  Approval by HSC Unrestricted Accounting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1900" dirty="0" smtClean="0">
                <a:latin typeface="Californian FB" panose="0207040306080B030204" pitchFamily="18" charset="0"/>
              </a:rPr>
              <a:t>“Walk in” with form at 1650 University, Suite 2700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1900" dirty="0" smtClean="0">
                <a:latin typeface="Californian FB" panose="0207040306080B030204" pitchFamily="18" charset="0"/>
              </a:rPr>
              <a:t>See Shuttle Schedule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1900" dirty="0" smtClean="0">
                <a:latin typeface="Californian FB" panose="0207040306080B030204" pitchFamily="18" charset="0"/>
              </a:rPr>
              <a:t>Reviewed Tuesdays and Thursdays  from 8 – 11 am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1900" dirty="0" smtClean="0">
                <a:latin typeface="Californian FB" panose="0207040306080B030204" pitchFamily="18" charset="0"/>
              </a:rPr>
              <a:t>Mail to MSC09 5222 or use Express Courier Service box and pick up when ready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1900" dirty="0" smtClean="0">
                <a:latin typeface="Californian FB" panose="0207040306080B030204" pitchFamily="18" charset="0"/>
              </a:rPr>
              <a:t>See Shuttle Schedule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1900" dirty="0" smtClean="0">
                <a:latin typeface="Californian FB" panose="0207040306080B030204" pitchFamily="18" charset="0"/>
              </a:rPr>
              <a:t>Pick up Tuesdays and Thursdays from 8 – 11 am</a:t>
            </a:r>
            <a:endParaRPr lang="en-US" sz="2100" dirty="0" smtClean="0">
              <a:latin typeface="Californian FB" panose="0207040306080B030204" pitchFamily="18" charset="0"/>
            </a:endParaRPr>
          </a:p>
          <a:p>
            <a:pPr marL="1257300" lvl="2" indent="-342900">
              <a:buFont typeface="Wingdings" pitchFamily="2" charset="2"/>
              <a:buChar char="Ø"/>
            </a:pPr>
            <a:endParaRPr lang="en-US" sz="19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9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fornian FB" panose="0207040306080B030204" pitchFamily="18" charset="0"/>
              </a:rPr>
              <a:t>Petty Cash Processing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00200"/>
            <a:ext cx="7315200" cy="4038600"/>
          </a:xfrm>
        </p:spPr>
        <p:txBody>
          <a:bodyPr>
            <a:normAutofit fontScale="92500"/>
          </a:bodyPr>
          <a:lstStyle/>
          <a:p>
            <a:r>
              <a:rPr lang="en-US" sz="3500" b="1" dirty="0" smtClean="0">
                <a:latin typeface="Californian FB" panose="0207040306080B030204" pitchFamily="18" charset="0"/>
              </a:rPr>
              <a:t>HSC Contract and Grant Accounting</a:t>
            </a:r>
          </a:p>
          <a:p>
            <a:pPr algn="l"/>
            <a:r>
              <a:rPr lang="en-US" sz="2600" dirty="0" smtClean="0">
                <a:latin typeface="Californian FB" panose="0207040306080B030204" pitchFamily="18" charset="0"/>
              </a:rPr>
              <a:t>Option I:  “Walk </a:t>
            </a:r>
            <a:r>
              <a:rPr lang="en-US" sz="2600" dirty="0">
                <a:latin typeface="Californian FB" panose="0207040306080B030204" pitchFamily="18" charset="0"/>
              </a:rPr>
              <a:t>in” with form at 1650 </a:t>
            </a:r>
            <a:r>
              <a:rPr lang="en-US" sz="2600" dirty="0" smtClean="0">
                <a:latin typeface="Californian FB" panose="0207040306080B030204" pitchFamily="18" charset="0"/>
              </a:rPr>
              <a:t>University, 				Suite 2600</a:t>
            </a:r>
            <a:endParaRPr lang="en-US" sz="2600" dirty="0">
              <a:latin typeface="Californian FB" panose="0207040306080B030204" pitchFamily="18" charset="0"/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1900" dirty="0">
                <a:latin typeface="Californian FB" panose="0207040306080B030204" pitchFamily="18" charset="0"/>
              </a:rPr>
              <a:t>See Shuttle Schedule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1900" dirty="0">
                <a:latin typeface="Californian FB" panose="0207040306080B030204" pitchFamily="18" charset="0"/>
              </a:rPr>
              <a:t>Reviewed </a:t>
            </a:r>
            <a:r>
              <a:rPr lang="en-US" sz="1900" dirty="0" smtClean="0">
                <a:latin typeface="Californian FB" panose="0207040306080B030204" pitchFamily="18" charset="0"/>
              </a:rPr>
              <a:t>on Tuesdays </a:t>
            </a:r>
            <a:r>
              <a:rPr lang="en-US" sz="1900" dirty="0">
                <a:latin typeface="Californian FB" panose="0207040306080B030204" pitchFamily="18" charset="0"/>
              </a:rPr>
              <a:t>and Thursdays  from 8 – 11 am</a:t>
            </a:r>
          </a:p>
          <a:p>
            <a:pPr algn="l"/>
            <a:r>
              <a:rPr lang="en-US" sz="2600" dirty="0" smtClean="0">
                <a:latin typeface="Californian FB" panose="0207040306080B030204" pitchFamily="18" charset="0"/>
              </a:rPr>
              <a:t>Option II:  Mail </a:t>
            </a:r>
            <a:r>
              <a:rPr lang="en-US" sz="2600" dirty="0">
                <a:latin typeface="Californian FB" panose="0207040306080B030204" pitchFamily="18" charset="0"/>
              </a:rPr>
              <a:t>to MSC09 </a:t>
            </a:r>
            <a:r>
              <a:rPr lang="en-US" sz="2600" dirty="0" smtClean="0">
                <a:latin typeface="Californian FB" panose="0207040306080B030204" pitchFamily="18" charset="0"/>
              </a:rPr>
              <a:t>5225 </a:t>
            </a:r>
            <a:r>
              <a:rPr lang="en-US" sz="2600" dirty="0">
                <a:latin typeface="Californian FB" panose="0207040306080B030204" pitchFamily="18" charset="0"/>
              </a:rPr>
              <a:t>or </a:t>
            </a:r>
            <a:r>
              <a:rPr lang="en-US" sz="2600" dirty="0" smtClean="0">
                <a:latin typeface="Californian FB" panose="0207040306080B030204" pitchFamily="18" charset="0"/>
              </a:rPr>
              <a:t>use Express 					 Courier Service </a:t>
            </a:r>
            <a:r>
              <a:rPr lang="en-US" sz="2600" dirty="0">
                <a:latin typeface="Californian FB" panose="0207040306080B030204" pitchFamily="18" charset="0"/>
              </a:rPr>
              <a:t>box and pick up when ready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1900" dirty="0">
                <a:latin typeface="Californian FB" panose="0207040306080B030204" pitchFamily="18" charset="0"/>
              </a:rPr>
              <a:t>See Shuttle Schedule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1900" dirty="0">
                <a:latin typeface="Californian FB" panose="0207040306080B030204" pitchFamily="18" charset="0"/>
              </a:rPr>
              <a:t>Pick up Tuesdays and Thursdays from 8 – 11 am</a:t>
            </a:r>
            <a:endParaRPr lang="en-US" sz="2100" dirty="0">
              <a:latin typeface="Californian FB" panose="0207040306080B030204" pitchFamily="18" charset="0"/>
            </a:endParaRPr>
          </a:p>
          <a:p>
            <a:pPr marL="1257300" lvl="2" indent="-342900">
              <a:buFont typeface="Wingdings" pitchFamily="2" charset="2"/>
              <a:buChar char="Ø"/>
            </a:pPr>
            <a:endParaRPr lang="en-US" sz="1900" dirty="0">
              <a:latin typeface="Californian FB" panose="0207040306080B030204" pitchFamily="18" charset="0"/>
            </a:endParaRPr>
          </a:p>
          <a:p>
            <a:endParaRPr lang="en-US" sz="3600" b="1" dirty="0" smtClean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9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fornian FB" panose="0207040306080B030204" pitchFamily="18" charset="0"/>
              </a:rPr>
              <a:t>Internal Purchase Orders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47800"/>
            <a:ext cx="7315200" cy="48006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Californian FB" panose="0207040306080B030204" pitchFamily="18" charset="0"/>
              </a:rPr>
              <a:t>Blank Internal Purchase Orders Options</a:t>
            </a:r>
            <a:endParaRPr lang="en-US" sz="3200" b="1" dirty="0">
              <a:latin typeface="Californian FB" panose="0207040306080B030204" pitchFamily="18" charset="0"/>
            </a:endParaRPr>
          </a:p>
          <a:p>
            <a:pPr algn="l"/>
            <a:r>
              <a:rPr lang="en-US" sz="2400" dirty="0" smtClean="0">
                <a:latin typeface="Californian FB" panose="0207040306080B030204" pitchFamily="18" charset="0"/>
              </a:rPr>
              <a:t>Option I:  Call or email HSC Unrestricted Accounting Admin Assistant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fornian FB" panose="0207040306080B030204" pitchFamily="18" charset="0"/>
              </a:rPr>
              <a:t>Sean McDougle – 272-6266 or </a:t>
            </a:r>
            <a:r>
              <a:rPr lang="en-US" sz="1600" dirty="0" smtClean="0">
                <a:latin typeface="Californian FB" panose="0207040306080B030204" pitchFamily="18" charset="0"/>
                <a:hlinkClick r:id="rId3"/>
              </a:rPr>
              <a:t>SMcDougle@salud.unm.edu</a:t>
            </a:r>
            <a:r>
              <a:rPr lang="en-US" sz="1600" dirty="0" smtClean="0">
                <a:latin typeface="Californian FB" panose="0207040306080B030204" pitchFamily="18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fornian FB" panose="0207040306080B030204" pitchFamily="18" charset="0"/>
              </a:rPr>
              <a:t>A supply will be sent to you via campus mail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000" dirty="0">
              <a:latin typeface="Californian FB" panose="0207040306080B030204" pitchFamily="18" charset="0"/>
            </a:endParaRPr>
          </a:p>
          <a:p>
            <a:pPr algn="l"/>
            <a:r>
              <a:rPr lang="en-US" sz="2400" dirty="0" smtClean="0">
                <a:latin typeface="Californian FB" panose="0207040306080B030204" pitchFamily="18" charset="0"/>
              </a:rPr>
              <a:t>Option II:  Call or email Purchasing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1600" dirty="0" smtClean="0">
                <a:latin typeface="Californian FB" panose="0207040306080B030204" pitchFamily="18" charset="0"/>
              </a:rPr>
              <a:t>Jennifer Trujillo – 277-2036 or </a:t>
            </a:r>
            <a:r>
              <a:rPr lang="en-US" sz="1600" dirty="0" smtClean="0">
                <a:solidFill>
                  <a:schemeClr val="accent3"/>
                </a:solidFill>
                <a:latin typeface="Californian FB" panose="0207040306080B030204" pitchFamily="18" charset="0"/>
                <a:hlinkClick r:id="rId4"/>
              </a:rPr>
              <a:t>jetrujillo@unm.edu</a:t>
            </a:r>
            <a:r>
              <a:rPr lang="en-US" sz="1600" dirty="0" smtClean="0">
                <a:solidFill>
                  <a:schemeClr val="accent3"/>
                </a:solidFill>
                <a:latin typeface="Californian FB" panose="0207040306080B030204" pitchFamily="18" charset="0"/>
              </a:rPr>
              <a:t> </a:t>
            </a:r>
            <a:endParaRPr lang="en-US" sz="1600" dirty="0" smtClean="0">
              <a:latin typeface="Californian FB" panose="0207040306080B030204" pitchFamily="18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1600" dirty="0" smtClean="0">
                <a:latin typeface="Californian FB" panose="0207040306080B030204" pitchFamily="18" charset="0"/>
              </a:rPr>
              <a:t>A supply will be mailed to you via campus mail</a:t>
            </a:r>
            <a:endParaRPr lang="en-US" sz="16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1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fornian FB" panose="0207040306080B030204" pitchFamily="18" charset="0"/>
              </a:rPr>
              <a:t>Internal Purchase Orders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47800"/>
            <a:ext cx="7315200" cy="48006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Californian FB" panose="0207040306080B030204" pitchFamily="18" charset="0"/>
              </a:rPr>
              <a:t>Blank Internal Purchase Orders Options</a:t>
            </a:r>
            <a:endParaRPr lang="en-US" sz="3200" b="1" dirty="0">
              <a:latin typeface="Californian FB" panose="0207040306080B030204" pitchFamily="18" charset="0"/>
            </a:endParaRPr>
          </a:p>
          <a:p>
            <a:pPr algn="l"/>
            <a:r>
              <a:rPr lang="en-US" sz="2400" dirty="0" smtClean="0">
                <a:latin typeface="Californian FB" panose="0207040306080B030204" pitchFamily="18" charset="0"/>
              </a:rPr>
              <a:t>Option III:  Go to Purchasing Office to pick up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 smtClean="0">
                <a:latin typeface="Californian FB" panose="0207040306080B030204" pitchFamily="18" charset="0"/>
              </a:rPr>
              <a:t>John and June Perovich Business Center, Suite 2600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 smtClean="0">
                <a:latin typeface="Californian FB" panose="0207040306080B030204" pitchFamily="18" charset="0"/>
              </a:rPr>
              <a:t>Office Hours:  Monday through Friday, 8:00 to 12:00 and 1:00 to 5:00</a:t>
            </a:r>
          </a:p>
          <a:p>
            <a:pPr lvl="1"/>
            <a:endParaRPr lang="en-US" sz="1600" dirty="0" smtClean="0">
              <a:latin typeface="Californian FB" panose="0207040306080B030204" pitchFamily="18" charset="0"/>
            </a:endParaRPr>
          </a:p>
          <a:p>
            <a:pPr algn="l"/>
            <a:r>
              <a:rPr lang="en-US" sz="2400" dirty="0" smtClean="0">
                <a:latin typeface="Californian FB" panose="0207040306080B030204" pitchFamily="18" charset="0"/>
              </a:rPr>
              <a:t>Option IV:  Go to 1650 University to pick up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 smtClean="0">
                <a:latin typeface="Californian FB" panose="0207040306080B030204" pitchFamily="18" charset="0"/>
              </a:rPr>
              <a:t>See Shuttle Schedule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 smtClean="0">
                <a:latin typeface="Californian FB" panose="0207040306080B030204" pitchFamily="18" charset="0"/>
              </a:rPr>
              <a:t>Office Hours:  Monday through Friday, 8:00 to 5:00</a:t>
            </a:r>
          </a:p>
        </p:txBody>
      </p:sp>
    </p:spTree>
    <p:extLst>
      <p:ext uri="{BB962C8B-B14F-4D97-AF65-F5344CB8AC3E}">
        <p14:creationId xmlns:p14="http://schemas.microsoft.com/office/powerpoint/2010/main" val="154103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fornian FB" panose="0207040306080B030204" pitchFamily="18" charset="0"/>
              </a:rPr>
              <a:t>Deposit Bag (Money List) Processing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47800"/>
            <a:ext cx="7315200" cy="46482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2900" dirty="0" smtClean="0">
                <a:latin typeface="Californian FB" panose="0207040306080B030204" pitchFamily="18" charset="0"/>
              </a:rPr>
              <a:t>HSC Unrestricted Accounting no longer a “primary drop off” location</a:t>
            </a:r>
          </a:p>
          <a:p>
            <a:pPr algn="l"/>
            <a:endParaRPr lang="en-US" sz="1400" dirty="0" smtClean="0">
              <a:latin typeface="Californian FB" panose="0207040306080B030204" pitchFamily="18" charset="0"/>
            </a:endParaRPr>
          </a:p>
          <a:p>
            <a:pPr algn="l"/>
            <a:r>
              <a:rPr lang="en-US" sz="2300" dirty="0" smtClean="0">
                <a:latin typeface="Californian FB" panose="0207040306080B030204" pitchFamily="18" charset="0"/>
              </a:rPr>
              <a:t>Option I:  Contact the Cashier’s office to schedule  pick up service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300" dirty="0" smtClean="0">
                <a:latin typeface="Californian FB" panose="0207040306080B030204" pitchFamily="18" charset="0"/>
              </a:rPr>
              <a:t>Supervisors of Cashiers:  Amy Montoya – 925-9266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300" dirty="0" smtClean="0">
                <a:latin typeface="Californian FB" panose="0207040306080B030204" pitchFamily="18" charset="0"/>
              </a:rPr>
              <a:t>Can be scheduled for daily or as needed</a:t>
            </a:r>
          </a:p>
          <a:p>
            <a:pPr algn="l"/>
            <a:endParaRPr lang="en-US" sz="1300" dirty="0" smtClean="0">
              <a:latin typeface="Californian FB" panose="0207040306080B030204" pitchFamily="18" charset="0"/>
            </a:endParaRPr>
          </a:p>
          <a:p>
            <a:pPr algn="l"/>
            <a:r>
              <a:rPr lang="en-US" sz="2300" dirty="0" smtClean="0">
                <a:latin typeface="Californian FB" panose="0207040306080B030204" pitchFamily="18" charset="0"/>
              </a:rPr>
              <a:t>Option II:  Deliver Deposit Bag/Money List to the Cashier’s Office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300" dirty="0" smtClean="0">
                <a:latin typeface="Californian FB" panose="0207040306080B030204" pitchFamily="18" charset="0"/>
              </a:rPr>
              <a:t>John and June Perovich Business Center , Suite 1100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300" dirty="0" smtClean="0">
                <a:latin typeface="Californian FB" panose="0207040306080B030204" pitchFamily="18" charset="0"/>
              </a:rPr>
              <a:t>Office Hours:  Monday through Friday, 8:00 am – 5:00 pm</a:t>
            </a:r>
          </a:p>
          <a:p>
            <a:pPr algn="l"/>
            <a:endParaRPr lang="en-US" sz="1300" dirty="0" smtClean="0">
              <a:latin typeface="Californian FB" panose="0207040306080B030204" pitchFamily="18" charset="0"/>
            </a:endParaRPr>
          </a:p>
          <a:p>
            <a:pPr algn="l"/>
            <a:r>
              <a:rPr lang="en-US" sz="2300" dirty="0" smtClean="0">
                <a:latin typeface="Californian FB" panose="0207040306080B030204" pitchFamily="18" charset="0"/>
              </a:rPr>
              <a:t>Option III:  Deliver Deposit Bag/Money List to HSC Unrestricted Accounting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300" dirty="0" smtClean="0">
                <a:latin typeface="Californian FB" panose="0207040306080B030204" pitchFamily="18" charset="0"/>
              </a:rPr>
              <a:t>See Shuttle Schedule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300" dirty="0">
                <a:latin typeface="Californian FB" panose="0207040306080B030204" pitchFamily="18" charset="0"/>
              </a:rPr>
              <a:t>Office Hours:  Monday through Friday, 8:00 am – 5:00 pm</a:t>
            </a:r>
          </a:p>
          <a:p>
            <a:pPr algn="l"/>
            <a:endParaRPr lang="en-US" dirty="0" smtClean="0">
              <a:latin typeface="Californian FB" panose="0207040306080B030204" pitchFamily="18" charset="0"/>
            </a:endParaRPr>
          </a:p>
          <a:p>
            <a:pPr algn="l"/>
            <a:r>
              <a:rPr lang="en-US" sz="2900" dirty="0" smtClean="0">
                <a:latin typeface="Californian FB" panose="0207040306080B030204" pitchFamily="18" charset="0"/>
              </a:rPr>
              <a:t>Money Lists or loose checks must continue to be hand delivered; do not use inter office mail</a:t>
            </a:r>
          </a:p>
        </p:txBody>
      </p:sp>
    </p:spTree>
    <p:extLst>
      <p:ext uri="{BB962C8B-B14F-4D97-AF65-F5344CB8AC3E}">
        <p14:creationId xmlns:p14="http://schemas.microsoft.com/office/powerpoint/2010/main" val="53691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fornian FB" panose="0207040306080B030204" pitchFamily="18" charset="0"/>
              </a:rPr>
              <a:t>Alternate Delivery Methods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47800"/>
            <a:ext cx="7239000" cy="4343400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fornian FB" panose="0207040306080B030204" pitchFamily="18" charset="0"/>
              </a:rPr>
              <a:t>You can scan and email your PreAward documents to the PreAward department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fornian FB" panose="0207040306080B030204" pitchFamily="18" charset="0"/>
              </a:rPr>
              <a:t>Non-Standard Payment Forms – being converted to </a:t>
            </a:r>
            <a:r>
              <a:rPr lang="en-US" sz="2400" dirty="0" err="1" smtClean="0">
                <a:latin typeface="Californian FB" panose="0207040306080B030204" pitchFamily="18" charset="0"/>
              </a:rPr>
              <a:t>ePAF</a:t>
            </a:r>
            <a:r>
              <a:rPr lang="en-US" sz="2400" dirty="0" smtClean="0">
                <a:latin typeface="Californian FB" panose="0207040306080B030204" pitchFamily="18" charset="0"/>
              </a:rPr>
              <a:t> process.  “Soft” go-live to begin November 2014.  HSC campus wide implementation planned for February 2015.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fornian FB" panose="0207040306080B030204" pitchFamily="18" charset="0"/>
              </a:rPr>
              <a:t>Zero Pay DPEZ can be “sent” via </a:t>
            </a:r>
            <a:r>
              <a:rPr lang="en-US" sz="2400" dirty="0" err="1" smtClean="0">
                <a:latin typeface="Californian FB" panose="0207040306080B030204" pitchFamily="18" charset="0"/>
              </a:rPr>
              <a:t>PCard</a:t>
            </a:r>
            <a:r>
              <a:rPr lang="en-US" sz="2400" dirty="0" smtClean="0">
                <a:latin typeface="Californian FB" panose="0207040306080B030204" pitchFamily="18" charset="0"/>
              </a:rPr>
              <a:t> Workflow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fornian FB" panose="0207040306080B030204" pitchFamily="18" charset="0"/>
              </a:rPr>
              <a:t>Coming soon (we hope)…scan to review DPI process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latin typeface="Californian FB" panose="0207040306080B030204" pitchFamily="18" charset="0"/>
              </a:rPr>
              <a:t>	Project in preliminary planning stage at this time</a:t>
            </a:r>
            <a:endParaRPr lang="en-US" sz="2000" dirty="0">
              <a:latin typeface="Californian FB" panose="0207040306080B030204" pitchFamily="18" charset="0"/>
            </a:endParaRPr>
          </a:p>
          <a:p>
            <a:pPr algn="l"/>
            <a:endParaRPr lang="en-US" sz="2400" dirty="0" smtClean="0">
              <a:latin typeface="Californian FB" panose="0207040306080B030204" pitchFamily="18" charset="0"/>
            </a:endParaRPr>
          </a:p>
          <a:p>
            <a:pPr algn="l"/>
            <a:endParaRPr lang="en-US" sz="2400" dirty="0" smtClean="0">
              <a:latin typeface="Californian FB" panose="0207040306080B0302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2400" dirty="0" smtClean="0">
              <a:latin typeface="Californian FB" panose="0207040306080B0302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800" dirty="0">
              <a:latin typeface="Californian FB" panose="0207040306080B0302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800" dirty="0" smtClean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7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fornian FB" panose="0207040306080B030204" pitchFamily="18" charset="0"/>
              </a:rPr>
              <a:t>1650 University Blvd, NE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fornian FB" panose="0207040306080B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19200"/>
            <a:ext cx="3190875" cy="4638675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858" y="1371600"/>
            <a:ext cx="3810000" cy="9906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Californian FB" panose="0207040306080B030204" pitchFamily="18" charset="0"/>
              </a:rPr>
              <a:t>Location: Just North of Indian School Road on the east side of University Blvd.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6477000" y="1219200"/>
            <a:ext cx="533400" cy="48713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895600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Open House scheduled for:</a:t>
            </a:r>
          </a:p>
          <a:p>
            <a:r>
              <a:rPr lang="en-US" sz="2000" dirty="0" smtClean="0"/>
              <a:t>Friday, December 5, 2014</a:t>
            </a:r>
          </a:p>
          <a:p>
            <a:r>
              <a:rPr lang="en-US" sz="2000" dirty="0" smtClean="0"/>
              <a:t>Time:  TBA</a:t>
            </a:r>
          </a:p>
          <a:p>
            <a:endParaRPr lang="en-US" sz="2000" dirty="0"/>
          </a:p>
          <a:p>
            <a:r>
              <a:rPr lang="en-US" sz="2000" dirty="0" smtClean="0"/>
              <a:t>Watch for announcement in Public Affairs notices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470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772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fornian FB" panose="0207040306080B030204" pitchFamily="18" charset="0"/>
              </a:rPr>
              <a:t>HSC Communications and Marketing Center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600200"/>
            <a:ext cx="6781800" cy="4343400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fornian FB" panose="0207040306080B030204" pitchFamily="18" charset="0"/>
              </a:rPr>
              <a:t>HSC Financial Services  Offices are moving to 1650 University Blvd NE </a:t>
            </a:r>
            <a:r>
              <a:rPr lang="en-US" sz="2400" smtClean="0">
                <a:latin typeface="Californian FB" panose="0207040306080B030204" pitchFamily="18" charset="0"/>
              </a:rPr>
              <a:t>before Thanksgiving</a:t>
            </a:r>
            <a:endParaRPr lang="en-US" sz="2400" dirty="0" smtClean="0">
              <a:latin typeface="Californian FB" panose="0207040306080B0302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fornian FB" panose="0207040306080B030204" pitchFamily="18" charset="0"/>
              </a:rPr>
              <a:t>Processes for Petty Cash review, Internal Purchase Orders, Money Lists, and Pre Award documents are being slightly modified to accommodate the communities business needs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fornian FB" panose="0207040306080B030204" pitchFamily="18" charset="0"/>
              </a:rPr>
              <a:t>Shuttle Service and parking is available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fornian FB" panose="0207040306080B030204" pitchFamily="18" charset="0"/>
              </a:rPr>
              <a:t>Our commitment is to serve and support missions of the HSC community</a:t>
            </a:r>
          </a:p>
          <a:p>
            <a:pPr algn="l"/>
            <a:endParaRPr lang="en-US" sz="2400" dirty="0" smtClean="0">
              <a:latin typeface="Californian FB" panose="0207040306080B030204" pitchFamily="18" charset="0"/>
            </a:endParaRPr>
          </a:p>
          <a:p>
            <a:pPr algn="l"/>
            <a:endParaRPr lang="en-US" sz="2400" dirty="0">
              <a:latin typeface="Californian FB" panose="0207040306080B0302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24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6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1650 Occupants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254203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Project ECHO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HSC Communications and Marketing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COP - Poison Control and Drug Information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HSC Compliance and Privacy Office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203448" cy="246583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Care NM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UNMH Clinical Education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UNMH Transcription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 Research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UNMH Business Operations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51816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Questions????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7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fornian FB" panose="0207040306080B030204" pitchFamily="18" charset="0"/>
              </a:rPr>
              <a:t>HSC Finance is Moving!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257800"/>
            <a:ext cx="7924800" cy="990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fornian FB" panose="0207040306080B030204" pitchFamily="18" charset="0"/>
              </a:rPr>
              <a:t>Our physical address will be:</a:t>
            </a:r>
            <a:r>
              <a:rPr lang="en-US" sz="2000" b="1" dirty="0" smtClean="0">
                <a:latin typeface="Californian FB" panose="0207040306080B030204" pitchFamily="18" charset="0"/>
              </a:rPr>
              <a:t>      1650 University Blvd, NE</a:t>
            </a:r>
          </a:p>
          <a:p>
            <a:r>
              <a:rPr lang="en-US" sz="2000" b="1" dirty="0" smtClean="0">
                <a:latin typeface="Californian FB" panose="0207040306080B030204" pitchFamily="18" charset="0"/>
              </a:rPr>
              <a:t>HSC Marketing and Communications Building</a:t>
            </a:r>
          </a:p>
          <a:p>
            <a:pPr algn="l"/>
            <a:endParaRPr lang="en-US" sz="1400" dirty="0">
              <a:latin typeface="Californian FB" panose="0207040306080B030204" pitchFamily="18" charset="0"/>
            </a:endParaRPr>
          </a:p>
        </p:txBody>
      </p:sp>
      <p:pic>
        <p:nvPicPr>
          <p:cNvPr id="5" name="Picture 4" descr="[image]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5591" r="7577" b="8945"/>
          <a:stretch/>
        </p:blipFill>
        <p:spPr bwMode="auto">
          <a:xfrm>
            <a:off x="838200" y="1186207"/>
            <a:ext cx="7227570" cy="39953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61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fornian FB" panose="0207040306080B030204" pitchFamily="18" charset="0"/>
              </a:rPr>
              <a:t>1650 University Building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fornian FB" panose="0207040306080B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7" t="4075" r="13333" b="7036"/>
          <a:stretch/>
        </p:blipFill>
        <p:spPr>
          <a:xfrm>
            <a:off x="914400" y="1219200"/>
            <a:ext cx="7315200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1676038" cy="82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0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9667E-6 C 0 0.03308 0.02708 0.05991 0.06007 0.05991 C 0.09896 0.05991 0.11302 0.03007 0.11892 0.01203 L 0.125 -0.01203 C 0.13108 -0.03007 0.14601 -0.05991 0.18993 -0.05991 C 0.21806 -0.05991 0.25 -0.03308 0.25 -2.79667E-6 C 0.25 0.03308 0.21806 0.05991 0.18993 0.05991 C 0.14601 0.05991 0.13108 0.03007 0.125 0.01203 L 0.11892 -0.01203 C 0.11302 -0.03007 0.09896 -0.05991 0.06007 -0.05991 C 0.02708 -0.05991 0 -0.03308 0 -2.79667E-6 Z " pathEditMode="relative" ptsTypes="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fornian FB" panose="0207040306080B030204" pitchFamily="18" charset="0"/>
              </a:rPr>
              <a:t>HSC Finance is Moving!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43000"/>
            <a:ext cx="7315200" cy="5105400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fornian FB" panose="0207040306080B030204" pitchFamily="18" charset="0"/>
              </a:rPr>
              <a:t>Currently scheduled to move in late November </a:t>
            </a:r>
          </a:p>
          <a:p>
            <a:pPr algn="l"/>
            <a:endParaRPr lang="en-US" sz="1000" dirty="0" smtClean="0">
              <a:latin typeface="Californian FB" panose="0207040306080B0302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fornian FB" panose="0207040306080B030204" pitchFamily="18" charset="0"/>
              </a:rPr>
              <a:t>Offices </a:t>
            </a:r>
            <a:r>
              <a:rPr lang="en-US" sz="1800" dirty="0">
                <a:latin typeface="Californian FB" panose="0207040306080B030204" pitchFamily="18" charset="0"/>
              </a:rPr>
              <a:t>will be closed for operations during the move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Californian FB" panose="0207040306080B030204" pitchFamily="18" charset="0"/>
              </a:rPr>
              <a:t>Tentatively</a:t>
            </a:r>
            <a:r>
              <a:rPr lang="en-US" sz="1800" dirty="0" smtClean="0">
                <a:latin typeface="Californian FB" panose="0207040306080B030204" pitchFamily="18" charset="0"/>
              </a:rPr>
              <a:t> scheduled for Thursday</a:t>
            </a:r>
            <a:r>
              <a:rPr lang="en-US" sz="1800" dirty="0">
                <a:latin typeface="Californian FB" panose="0207040306080B030204" pitchFamily="18" charset="0"/>
              </a:rPr>
              <a:t>, </a:t>
            </a:r>
            <a:r>
              <a:rPr lang="en-US" sz="1800" dirty="0" smtClean="0">
                <a:latin typeface="Californian FB" panose="0207040306080B030204" pitchFamily="18" charset="0"/>
              </a:rPr>
              <a:t>November 20</a:t>
            </a:r>
            <a:r>
              <a:rPr lang="en-US" sz="1800" baseline="30000" dirty="0" smtClean="0">
                <a:latin typeface="Californian FB" panose="0207040306080B030204" pitchFamily="18" charset="0"/>
              </a:rPr>
              <a:t>th</a:t>
            </a:r>
            <a:r>
              <a:rPr lang="en-US" sz="1800" dirty="0" smtClean="0">
                <a:latin typeface="Californian FB" panose="0207040306080B030204" pitchFamily="18" charset="0"/>
              </a:rPr>
              <a:t> </a:t>
            </a:r>
            <a:r>
              <a:rPr lang="en-US" sz="1800" dirty="0">
                <a:latin typeface="Californian FB" panose="0207040306080B030204" pitchFamily="18" charset="0"/>
              </a:rPr>
              <a:t>through Monday, </a:t>
            </a:r>
            <a:r>
              <a:rPr lang="en-US" sz="1800" dirty="0" smtClean="0">
                <a:latin typeface="Californian FB" panose="0207040306080B030204" pitchFamily="18" charset="0"/>
              </a:rPr>
              <a:t>November 24</a:t>
            </a:r>
            <a:r>
              <a:rPr lang="en-US" sz="1400" baseline="30000" dirty="0" smtClean="0">
                <a:latin typeface="Californian FB" panose="0207040306080B030204" pitchFamily="18" charset="0"/>
              </a:rPr>
              <a:t>th</a:t>
            </a:r>
            <a:r>
              <a:rPr lang="en-US" sz="1400" dirty="0" smtClean="0">
                <a:latin typeface="Californian FB" panose="0207040306080B030204" pitchFamily="18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fornian FB" panose="0207040306080B030204" pitchFamily="18" charset="0"/>
              </a:rPr>
              <a:t>Offices scheduled to reopen on Tuesday, November 25</a:t>
            </a:r>
            <a:r>
              <a:rPr lang="en-US" sz="1800" baseline="30000" dirty="0" smtClean="0">
                <a:latin typeface="Californian FB" panose="0207040306080B030204" pitchFamily="18" charset="0"/>
              </a:rPr>
              <a:t>th</a:t>
            </a:r>
            <a:endParaRPr lang="en-US" dirty="0" smtClean="0">
              <a:latin typeface="Californian FB" panose="0207040306080B0302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fornian FB" panose="0207040306080B030204" pitchFamily="18" charset="0"/>
              </a:rPr>
              <a:t>Financial Services Division offices impacted: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Californian FB" panose="0207040306080B030204" pitchFamily="18" charset="0"/>
              </a:rPr>
              <a:t>HSC Budget Office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fornian FB" panose="0207040306080B030204" pitchFamily="18" charset="0"/>
              </a:rPr>
              <a:t>HSC Contract and Grant Accounting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fornian FB" panose="0207040306080B030204" pitchFamily="18" charset="0"/>
              </a:rPr>
              <a:t>HSC PreAward/Sponsored Project Office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fornian FB" panose="0207040306080B030204" pitchFamily="18" charset="0"/>
              </a:rPr>
              <a:t>HSC Reporting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Californian FB" panose="0207040306080B030204" pitchFamily="18" charset="0"/>
              </a:rPr>
              <a:t>HSC Unrestricted </a:t>
            </a:r>
            <a:r>
              <a:rPr lang="en-US" sz="1800" dirty="0" smtClean="0">
                <a:latin typeface="Californian FB" panose="0207040306080B030204" pitchFamily="18" charset="0"/>
              </a:rPr>
              <a:t>Accounting</a:t>
            </a:r>
            <a:endParaRPr lang="en-US" sz="1800" dirty="0">
              <a:latin typeface="Californian FB" panose="0207040306080B030204" pitchFamily="18" charset="0"/>
            </a:endParaRPr>
          </a:p>
          <a:p>
            <a:r>
              <a:rPr lang="en-US" sz="2200" b="1" dirty="0" smtClean="0">
                <a:latin typeface="Californian FB" panose="0207040306080B030204" pitchFamily="18" charset="0"/>
              </a:rPr>
              <a:t>Schedule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8123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fornian FB" panose="0207040306080B030204" pitchFamily="18" charset="0"/>
              </a:rPr>
              <a:t>Important Things to Know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47800"/>
            <a:ext cx="7010400" cy="4800600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fornian FB" panose="0207040306080B030204" pitchFamily="18" charset="0"/>
              </a:rPr>
              <a:t>Our hours of operation will be 8:00 am to 5:00 pm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fornian FB" panose="0207040306080B030204" pitchFamily="18" charset="0"/>
              </a:rPr>
              <a:t>Phone numbers and most Mail Stop codes will remain the same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Californian FB" panose="0207040306080B030204" pitchFamily="18" charset="0"/>
              </a:rPr>
              <a:t>HSC Budget Office: (</a:t>
            </a:r>
            <a:r>
              <a:rPr lang="en-US" sz="1800" b="1" dirty="0">
                <a:latin typeface="Californian FB" panose="0207040306080B030204" pitchFamily="18" charset="0"/>
              </a:rPr>
              <a:t>changing to</a:t>
            </a:r>
            <a:r>
              <a:rPr lang="en-US" sz="1800" dirty="0">
                <a:latin typeface="Californian FB" panose="0207040306080B030204" pitchFamily="18" charset="0"/>
              </a:rPr>
              <a:t>) MSC07 4340 </a:t>
            </a:r>
            <a:endParaRPr lang="en-US" sz="1800" dirty="0" smtClean="0">
              <a:latin typeface="Californian FB" panose="0207040306080B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fornian FB" panose="0207040306080B030204" pitchFamily="18" charset="0"/>
              </a:rPr>
              <a:t>HSC Contract and Grant Accounting: MSC09 5225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fornian FB" panose="0207040306080B030204" pitchFamily="18" charset="0"/>
              </a:rPr>
              <a:t>HSC PreAward/Sponsored Project Office: MSC09 5220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fornian FB" panose="0207040306080B030204" pitchFamily="18" charset="0"/>
              </a:rPr>
              <a:t>HSC Reporting: MSC09 5227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Californian FB" panose="0207040306080B030204" pitchFamily="18" charset="0"/>
              </a:rPr>
              <a:t>HSC Unrestricted Accounting: MSC09 5222 </a:t>
            </a:r>
          </a:p>
          <a:p>
            <a:pPr lvl="1"/>
            <a:endParaRPr lang="en-US" sz="1800" dirty="0" smtClean="0">
              <a:latin typeface="Californian FB" panose="0207040306080B030204" pitchFamily="18" charset="0"/>
            </a:endParaRPr>
          </a:p>
          <a:p>
            <a:pPr lvl="1" algn="ctr"/>
            <a:r>
              <a:rPr lang="en-US" sz="2400" b="1" dirty="0" smtClean="0">
                <a:solidFill>
                  <a:srgbClr val="0070C0"/>
                </a:solidFill>
                <a:latin typeface="Californian FB" panose="0207040306080B030204" pitchFamily="18" charset="0"/>
              </a:rPr>
              <a:t>PLEASE use the correct mail stop code</a:t>
            </a:r>
            <a:endParaRPr lang="en-US" sz="3200" b="1" dirty="0" smtClean="0">
              <a:solidFill>
                <a:srgbClr val="0070C0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0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fornian FB" panose="0207040306080B030204" pitchFamily="18" charset="0"/>
              </a:rPr>
              <a:t>Important Things to Know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47800"/>
            <a:ext cx="7010400" cy="4800600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fornian FB" panose="0207040306080B030204" pitchFamily="18" charset="0"/>
              </a:rPr>
              <a:t>Reserved Visitor Parking at 1650 University</a:t>
            </a:r>
            <a:endParaRPr lang="en-US" sz="2400" dirty="0">
              <a:latin typeface="Californian FB" panose="0207040306080B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Californian FB" panose="0207040306080B030204" pitchFamily="18" charset="0"/>
              </a:rPr>
              <a:t>HSC FSD will have several reserved spaces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fornian FB" panose="0207040306080B030204" pitchFamily="18" charset="0"/>
              </a:rPr>
              <a:t>Permit can be provided via e-mail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fornian FB" panose="0207040306080B030204" pitchFamily="18" charset="0"/>
              </a:rPr>
              <a:t>Ask </a:t>
            </a:r>
            <a:r>
              <a:rPr lang="en-US" sz="1800" dirty="0">
                <a:latin typeface="Californian FB" panose="0207040306080B030204" pitchFamily="18" charset="0"/>
              </a:rPr>
              <a:t>at the front desk for a parking permit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Californian FB" panose="0207040306080B030204" pitchFamily="18" charset="0"/>
              </a:rPr>
              <a:t>Other Visitor Parking Available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Californian FB" panose="0207040306080B030204" pitchFamily="18" charset="0"/>
              </a:rPr>
              <a:t>1642 University (Elks Lodge) designated as general visitor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Californian FB" panose="0207040306080B030204" pitchFamily="18" charset="0"/>
              </a:rPr>
              <a:t>Visitor Permit Required – contact FSD Office to obtain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Californian FB" panose="0207040306080B030204" pitchFamily="18" charset="0"/>
              </a:rPr>
              <a:t>Can be provided via e-mail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fornian FB" panose="0207040306080B030204" pitchFamily="18" charset="0"/>
              </a:rPr>
              <a:t>Rover Pass</a:t>
            </a:r>
            <a:endParaRPr lang="en-US" sz="2400" dirty="0">
              <a:latin typeface="Californian FB" panose="0207040306080B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fornian FB" panose="0207040306080B030204" pitchFamily="18" charset="0"/>
              </a:rPr>
              <a:t>Rover Passes can be used with other valid parking permit at 1650 </a:t>
            </a:r>
            <a:r>
              <a:rPr lang="en-US" sz="1800" dirty="0">
                <a:latin typeface="Californian FB" panose="0207040306080B030204" pitchFamily="18" charset="0"/>
              </a:rPr>
              <a:t>in any available, unreserved </a:t>
            </a:r>
            <a:r>
              <a:rPr lang="en-US" sz="1800" dirty="0" smtClean="0">
                <a:latin typeface="Californian FB" panose="0207040306080B030204" pitchFamily="18" charset="0"/>
              </a:rPr>
              <a:t>space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fornian FB" panose="0207040306080B030204" pitchFamily="18" charset="0"/>
              </a:rPr>
              <a:t>Refer to Rover Pass guidelines for details</a:t>
            </a:r>
            <a:endParaRPr lang="en-US" sz="1800" dirty="0">
              <a:latin typeface="Californian FB" panose="0207040306080B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800" dirty="0">
              <a:latin typeface="Californian FB" panose="0207040306080B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800" dirty="0" smtClean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fornian FB" panose="0207040306080B030204" pitchFamily="18" charset="0"/>
              </a:rPr>
              <a:t>Important Things to Know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1219200"/>
            <a:ext cx="6705600" cy="4724400"/>
          </a:xfrm>
        </p:spPr>
        <p:txBody>
          <a:bodyPr>
            <a:normAutofit lnSpcReduction="10000"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800" dirty="0">
              <a:latin typeface="Californian FB" panose="0207040306080B030204" pitchFamily="18" charset="0"/>
            </a:endParaRPr>
          </a:p>
          <a:p>
            <a:pPr algn="l"/>
            <a:r>
              <a:rPr lang="en-US" sz="2400" dirty="0">
                <a:latin typeface="Californian FB" panose="0207040306080B030204" pitchFamily="18" charset="0"/>
              </a:rPr>
              <a:t>Shuttle </a:t>
            </a:r>
            <a:r>
              <a:rPr lang="en-US" sz="2400" dirty="0" smtClean="0">
                <a:latin typeface="Californian FB" panose="0207040306080B030204" pitchFamily="18" charset="0"/>
              </a:rPr>
              <a:t>Bus Service</a:t>
            </a:r>
          </a:p>
          <a:p>
            <a:pPr algn="l"/>
            <a:endParaRPr lang="en-US" sz="900" dirty="0" smtClean="0">
              <a:latin typeface="Californian FB" panose="0207040306080B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fornian FB" panose="0207040306080B030204" pitchFamily="18" charset="0"/>
              </a:rPr>
              <a:t>The </a:t>
            </a:r>
            <a:r>
              <a:rPr lang="en-US" sz="1800" dirty="0">
                <a:latin typeface="Californian FB" panose="0207040306080B030204" pitchFamily="18" charset="0"/>
              </a:rPr>
              <a:t>shuttle bus </a:t>
            </a:r>
            <a:r>
              <a:rPr lang="en-US" sz="1800" dirty="0" smtClean="0">
                <a:latin typeface="Californian FB" panose="0207040306080B030204" pitchFamily="18" charset="0"/>
              </a:rPr>
              <a:t>to 1650 University (U Lot) departs from and returns to the  </a:t>
            </a:r>
            <a:r>
              <a:rPr lang="en-US" sz="1800" dirty="0">
                <a:latin typeface="Californian FB" panose="0207040306080B030204" pitchFamily="18" charset="0"/>
              </a:rPr>
              <a:t>to G-Lot </a:t>
            </a:r>
            <a:r>
              <a:rPr lang="en-US" sz="1800" dirty="0" smtClean="0">
                <a:latin typeface="Californian FB" panose="0207040306080B030204" pitchFamily="18" charset="0"/>
              </a:rPr>
              <a:t>Hub</a:t>
            </a:r>
          </a:p>
          <a:p>
            <a:pPr lvl="1"/>
            <a:endParaRPr lang="en-US" sz="900" dirty="0">
              <a:latin typeface="Californian FB" panose="0207040306080B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fornian FB" panose="0207040306080B030204" pitchFamily="18" charset="0"/>
              </a:rPr>
              <a:t>Shuttle service is scheduled hourly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fornian FB" panose="0207040306080B030204" pitchFamily="18" charset="0"/>
              </a:rPr>
              <a:t>Departs G-Lot Hub:  23 minutes after the hour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fornian FB" panose="0207040306080B030204" pitchFamily="18" charset="0"/>
              </a:rPr>
              <a:t>Departs 1650:  30 minutes after the hour</a:t>
            </a:r>
          </a:p>
          <a:p>
            <a:pPr lvl="1"/>
            <a:endParaRPr lang="en-US" sz="900" dirty="0" smtClean="0">
              <a:latin typeface="Californian FB" panose="0207040306080B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fornian FB" panose="0207040306080B030204" pitchFamily="18" charset="0"/>
              </a:rPr>
              <a:t>Service may be expanded based on campus need</a:t>
            </a:r>
          </a:p>
          <a:p>
            <a:pPr lvl="1"/>
            <a:endParaRPr lang="en-US" sz="800" dirty="0">
              <a:latin typeface="Californian FB" panose="0207040306080B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Californian FB" panose="0207040306080B030204" pitchFamily="18" charset="0"/>
                <a:hlinkClick r:id="rId3"/>
              </a:rPr>
              <a:t>http://</a:t>
            </a:r>
            <a:r>
              <a:rPr lang="en-US" sz="1800" b="1" dirty="0" smtClean="0">
                <a:latin typeface="Californian FB" panose="0207040306080B030204" pitchFamily="18" charset="0"/>
                <a:hlinkClick r:id="rId3"/>
              </a:rPr>
              <a:t>pats.unm.edu/UNM-Shuttles/index.html</a:t>
            </a:r>
            <a:endParaRPr lang="en-US" sz="1800" b="1" dirty="0" smtClean="0">
              <a:latin typeface="Californian FB" panose="0207040306080B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b="1" dirty="0" smtClean="0">
              <a:latin typeface="Californian FB" panose="0207040306080B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Californian FB" panose="0207040306080B030204" pitchFamily="18" charset="0"/>
                <a:hlinkClick r:id="rId4"/>
              </a:rPr>
              <a:t>http://pats.unm.edu/faqs/1650</a:t>
            </a:r>
            <a:r>
              <a:rPr lang="en-US" sz="1800" b="1" dirty="0" smtClean="0">
                <a:latin typeface="Californian FB" panose="0207040306080B030204" pitchFamily="18" charset="0"/>
                <a:hlinkClick r:id="rId4"/>
              </a:rPr>
              <a:t>/</a:t>
            </a:r>
            <a:r>
              <a:rPr lang="en-US" sz="1800" b="1" dirty="0" smtClean="0">
                <a:latin typeface="Californian FB" panose="0207040306080B0302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9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fornian FB" panose="0207040306080B030204" pitchFamily="18" charset="0"/>
              </a:rPr>
              <a:t>Shuttle Bus Trip Examples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1371600"/>
            <a:ext cx="6705600" cy="4792436"/>
          </a:xfrm>
        </p:spPr>
        <p:txBody>
          <a:bodyPr>
            <a:normAutofit/>
          </a:bodyPr>
          <a:lstStyle/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Californian FB" panose="0207040306080B030204" pitchFamily="18" charset="0"/>
              </a:rPr>
              <a:t>Sample Passenger trip (Medical to 1650)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fornian FB" panose="0207040306080B030204" pitchFamily="18" charset="0"/>
              </a:rPr>
              <a:t>8:15am: depart Medical on Redondo Shuttle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fornian FB" panose="0207040306080B030204" pitchFamily="18" charset="0"/>
              </a:rPr>
              <a:t>8:19am: Arrive G-Lot Hub (island)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fornian FB" panose="0207040306080B030204" pitchFamily="18" charset="0"/>
              </a:rPr>
              <a:t>8:23am: Depart on “1650” bus (from “wall”)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fornian FB" panose="0207040306080B030204" pitchFamily="18" charset="0"/>
              </a:rPr>
              <a:t>8:29am: Arrive Bldg. 1650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latin typeface="Californian FB" panose="0207040306080B030204" pitchFamily="18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Californian FB" panose="0207040306080B030204" pitchFamily="18" charset="0"/>
              </a:rPr>
              <a:t>Sample Passenger trip (Yale Mall to 1650)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fornian FB" panose="0207040306080B030204" pitchFamily="18" charset="0"/>
              </a:rPr>
              <a:t>8:15am: depart </a:t>
            </a:r>
            <a:r>
              <a:rPr lang="en-US" sz="1800" dirty="0" smtClean="0">
                <a:latin typeface="Californian FB" panose="0207040306080B030204" pitchFamily="18" charset="0"/>
              </a:rPr>
              <a:t>Yale Mall </a:t>
            </a:r>
            <a:r>
              <a:rPr lang="en-US" sz="1800" dirty="0">
                <a:latin typeface="Californian FB" panose="0207040306080B030204" pitchFamily="18" charset="0"/>
              </a:rPr>
              <a:t>on Redondo Shuttle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fornian FB" panose="0207040306080B030204" pitchFamily="18" charset="0"/>
              </a:rPr>
              <a:t>8:23am</a:t>
            </a:r>
            <a:r>
              <a:rPr lang="en-US" sz="1800" dirty="0">
                <a:latin typeface="Californian FB" panose="0207040306080B030204" pitchFamily="18" charset="0"/>
              </a:rPr>
              <a:t>: Arrive G-Lot Hub (island</a:t>
            </a:r>
            <a:r>
              <a:rPr lang="en-US" sz="1800" dirty="0" smtClean="0">
                <a:latin typeface="Californian FB" panose="0207040306080B030204" pitchFamily="18" charset="0"/>
              </a:rPr>
              <a:t>)[earlier arrival recommended] </a:t>
            </a:r>
            <a:endParaRPr lang="en-US" sz="1800" dirty="0">
              <a:latin typeface="Californian FB" panose="0207040306080B030204" pitchFamily="18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fornian FB" panose="0207040306080B030204" pitchFamily="18" charset="0"/>
              </a:rPr>
              <a:t>8:23am: Depart on “1650” bus (from “wall”)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fornian FB" panose="0207040306080B030204" pitchFamily="18" charset="0"/>
              </a:rPr>
              <a:t>8:29am: Arrive Bldg. 1650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800" dirty="0" smtClean="0">
              <a:latin typeface="Californian FB" panose="0207040306080B030204" pitchFamily="18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Californian FB" panose="0207040306080B030204" pitchFamily="18" charset="0"/>
              </a:rPr>
              <a:t>Sample Passenger trip (1650 to Medical)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fornian FB" panose="0207040306080B030204" pitchFamily="18" charset="0"/>
              </a:rPr>
              <a:t>7</a:t>
            </a:r>
            <a:r>
              <a:rPr lang="en-US" sz="1800" dirty="0" smtClean="0">
                <a:latin typeface="Californian FB" panose="0207040306080B030204" pitchFamily="18" charset="0"/>
              </a:rPr>
              <a:t>:30am</a:t>
            </a:r>
            <a:r>
              <a:rPr lang="en-US" sz="1800" dirty="0">
                <a:latin typeface="Californian FB" panose="0207040306080B030204" pitchFamily="18" charset="0"/>
              </a:rPr>
              <a:t>: depart </a:t>
            </a:r>
            <a:r>
              <a:rPr lang="en-US" sz="1800" dirty="0" smtClean="0">
                <a:latin typeface="Californian FB" panose="0207040306080B030204" pitchFamily="18" charset="0"/>
              </a:rPr>
              <a:t>1650</a:t>
            </a:r>
            <a:endParaRPr lang="en-US" sz="1800" dirty="0">
              <a:latin typeface="Californian FB" panose="0207040306080B030204" pitchFamily="18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fornian FB" panose="0207040306080B030204" pitchFamily="18" charset="0"/>
              </a:rPr>
              <a:t>7:36am</a:t>
            </a:r>
            <a:r>
              <a:rPr lang="en-US" sz="1800" dirty="0">
                <a:latin typeface="Californian FB" panose="0207040306080B030204" pitchFamily="18" charset="0"/>
              </a:rPr>
              <a:t>: Arrive G-Lot </a:t>
            </a:r>
            <a:r>
              <a:rPr lang="en-US" sz="1800" dirty="0" smtClean="0">
                <a:latin typeface="Californian FB" panose="0207040306080B030204" pitchFamily="18" charset="0"/>
              </a:rPr>
              <a:t>(at Med/Law stop on G-Lot island)</a:t>
            </a:r>
            <a:endParaRPr lang="en-US" sz="1800" dirty="0">
              <a:latin typeface="Californian FB" panose="0207040306080B030204" pitchFamily="18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fornian FB" panose="0207040306080B030204" pitchFamily="18" charset="0"/>
              </a:rPr>
              <a:t>7:40am</a:t>
            </a:r>
            <a:r>
              <a:rPr lang="en-US" sz="1800" dirty="0">
                <a:latin typeface="Californian FB" panose="0207040306080B030204" pitchFamily="18" charset="0"/>
              </a:rPr>
              <a:t>: Depart on </a:t>
            </a:r>
            <a:r>
              <a:rPr lang="en-US" sz="1800" dirty="0" smtClean="0">
                <a:latin typeface="Californian FB" panose="0207040306080B030204" pitchFamily="18" charset="0"/>
              </a:rPr>
              <a:t>Redondo Shuttle [earlier arrival recommended]</a:t>
            </a:r>
            <a:endParaRPr lang="en-US" sz="1800" dirty="0">
              <a:latin typeface="Californian FB" panose="0207040306080B030204" pitchFamily="18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fornian FB" panose="0207040306080B030204" pitchFamily="18" charset="0"/>
              </a:rPr>
              <a:t>7:44am</a:t>
            </a:r>
            <a:r>
              <a:rPr lang="en-US" sz="1800" dirty="0">
                <a:latin typeface="Californian FB" panose="0207040306080B030204" pitchFamily="18" charset="0"/>
              </a:rPr>
              <a:t>: Arrive </a:t>
            </a:r>
            <a:r>
              <a:rPr lang="en-US" sz="1800" dirty="0" smtClean="0">
                <a:latin typeface="Californian FB" panose="0207040306080B030204" pitchFamily="18" charset="0"/>
              </a:rPr>
              <a:t>Medical</a:t>
            </a:r>
            <a:endParaRPr lang="en-US" sz="1800" dirty="0">
              <a:latin typeface="Californian FB" panose="0207040306080B030204" pitchFamily="18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800" dirty="0" smtClean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7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fornian FB" panose="0207040306080B030204" pitchFamily="18" charset="0"/>
              </a:rPr>
              <a:t>Express Courier Service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3600" y="1371600"/>
            <a:ext cx="7315200" cy="4800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Californian FB" panose="0207040306080B030204" pitchFamily="18" charset="0"/>
              </a:rPr>
              <a:t>HSC “After Hours” Mailbox converts to “Express Courier Service” collection box</a:t>
            </a:r>
          </a:p>
          <a:p>
            <a:pPr algn="l"/>
            <a:endParaRPr lang="en-US" sz="1000" dirty="0" smtClean="0">
              <a:latin typeface="Californian FB" panose="0207040306080B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fornian FB" panose="0207040306080B030204" pitchFamily="18" charset="0"/>
              </a:rPr>
              <a:t>Located in HSSB, outside current location – Suite 102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fornian FB" panose="0207040306080B030204" pitchFamily="18" charset="0"/>
              </a:rPr>
              <a:t>Contents delivered </a:t>
            </a:r>
            <a:r>
              <a:rPr lang="en-US" sz="1800" b="1" dirty="0" smtClean="0">
                <a:latin typeface="Californian FB" panose="0207040306080B030204" pitchFamily="18" charset="0"/>
              </a:rPr>
              <a:t>directly</a:t>
            </a:r>
            <a:r>
              <a:rPr lang="en-US" sz="1800" dirty="0" smtClean="0">
                <a:latin typeface="Californian FB" panose="0207040306080B030204" pitchFamily="18" charset="0"/>
              </a:rPr>
              <a:t> to Financial Services Division daily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fornian FB" panose="0207040306080B030204" pitchFamily="18" charset="0"/>
              </a:rPr>
              <a:t>Multiple direct deliveries can be scheduled based on volume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fornian FB" panose="0207040306080B030204" pitchFamily="18" charset="0"/>
              </a:rPr>
              <a:t>Bypasses other stops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640852"/>
            <a:ext cx="1727200" cy="12954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3" idx="3"/>
          </p:cNvCxnSpPr>
          <p:nvPr/>
        </p:nvCxnSpPr>
        <p:spPr>
          <a:xfrm flipV="1">
            <a:off x="5384800" y="5268550"/>
            <a:ext cx="1036425" cy="20002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7" t="4075" r="13333" b="7036"/>
          <a:stretch/>
        </p:blipFill>
        <p:spPr>
          <a:xfrm flipH="1">
            <a:off x="6400800" y="4267200"/>
            <a:ext cx="1752600" cy="1902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24" y="4596133"/>
            <a:ext cx="434852" cy="139153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3" idx="1"/>
          </p:cNvCxnSpPr>
          <p:nvPr/>
        </p:nvCxnSpPr>
        <p:spPr>
          <a:xfrm flipV="1">
            <a:off x="2663720" y="5288552"/>
            <a:ext cx="993880" cy="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66" y="4267200"/>
            <a:ext cx="156255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21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2073</TotalTime>
  <Words>1369</Words>
  <Application>Microsoft Office PowerPoint</Application>
  <PresentationFormat>On-screen Show (4:3)</PresentationFormat>
  <Paragraphs>210</Paragraphs>
  <Slides>19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Organic</vt:lpstr>
      <vt:lpstr>RAFT   September 26, 2014</vt:lpstr>
      <vt:lpstr>HSC Finance is Moving!</vt:lpstr>
      <vt:lpstr>1650 University Building</vt:lpstr>
      <vt:lpstr>HSC Finance is Moving!</vt:lpstr>
      <vt:lpstr>Important Things to Know</vt:lpstr>
      <vt:lpstr>Important Things to Know</vt:lpstr>
      <vt:lpstr>Important Things to Know</vt:lpstr>
      <vt:lpstr>Shuttle Bus Trip Examples</vt:lpstr>
      <vt:lpstr>Express Courier Service</vt:lpstr>
      <vt:lpstr>Petty Cash Processing</vt:lpstr>
      <vt:lpstr>Petty Cash Processing</vt:lpstr>
      <vt:lpstr>Petty Cash Processing</vt:lpstr>
      <vt:lpstr>Internal Purchase Orders</vt:lpstr>
      <vt:lpstr>Internal Purchase Orders</vt:lpstr>
      <vt:lpstr>Deposit Bag (Money List) Processing</vt:lpstr>
      <vt:lpstr>Alternate Delivery Methods</vt:lpstr>
      <vt:lpstr>1650 University Blvd, NE</vt:lpstr>
      <vt:lpstr>HSC Communications and Marketing Center</vt:lpstr>
      <vt:lpstr>Other 1650 Occupants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Lomas2211</dc:creator>
  <cp:lastModifiedBy>Laura PUtz</cp:lastModifiedBy>
  <cp:revision>287</cp:revision>
  <cp:lastPrinted>2014-09-26T14:37:12Z</cp:lastPrinted>
  <dcterms:created xsi:type="dcterms:W3CDTF">2010-02-25T17:07:14Z</dcterms:created>
  <dcterms:modified xsi:type="dcterms:W3CDTF">2014-09-26T15:58:38Z</dcterms:modified>
</cp:coreProperties>
</file>