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0" r:id="rId6"/>
    <p:sldId id="264" r:id="rId7"/>
    <p:sldId id="260" r:id="rId8"/>
    <p:sldId id="263" r:id="rId9"/>
    <p:sldId id="265" r:id="rId10"/>
    <p:sldId id="261"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11" d="100"/>
          <a:sy n="111" d="100"/>
        </p:scale>
        <p:origin x="-94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4.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1" Type="http://schemas.openxmlformats.org/officeDocument/2006/relationships/oleObject" Target="file:///\\HSC-COMMON\COMMON\DATA\CONT\COMMON\A%20PreAward%20Resource\Reports%20-%20SB\FY2014%20HSC%20Annual%20Reporting%20Material\Trending.xlsx"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Award</a:t>
            </a:r>
            <a:r>
              <a:rPr lang="en-US" baseline="0"/>
              <a:t> History</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Sheet1!$F$69:$F$71</c:f>
              <c:strCache>
                <c:ptCount val="3"/>
                <c:pt idx="0">
                  <c:v>FY12</c:v>
                </c:pt>
                <c:pt idx="1">
                  <c:v>FY13</c:v>
                </c:pt>
                <c:pt idx="2">
                  <c:v>FY14 YTD</c:v>
                </c:pt>
              </c:strCache>
            </c:strRef>
          </c:cat>
          <c:val>
            <c:numRef>
              <c:f>Sheet1!$G$69:$G$71</c:f>
              <c:numCache>
                <c:formatCode>_("$"* #,##0_);_("$"* \(#,##0\);_("$"* "-"??_);_(@_)</c:formatCode>
                <c:ptCount val="3"/>
                <c:pt idx="0">
                  <c:v>148363605</c:v>
                </c:pt>
                <c:pt idx="1">
                  <c:v>149737916</c:v>
                </c:pt>
                <c:pt idx="2">
                  <c:v>71523711</c:v>
                </c:pt>
              </c:numCache>
            </c:numRef>
          </c:val>
        </c:ser>
        <c:dLbls>
          <c:showLegendKey val="0"/>
          <c:showVal val="0"/>
          <c:showCatName val="0"/>
          <c:showSerName val="0"/>
          <c:showPercent val="0"/>
          <c:showBubbleSize val="0"/>
        </c:dLbls>
        <c:gapWidth val="150"/>
        <c:shape val="cylinder"/>
        <c:axId val="82201216"/>
        <c:axId val="82341248"/>
        <c:axId val="0"/>
      </c:bar3DChart>
      <c:catAx>
        <c:axId val="82201216"/>
        <c:scaling>
          <c:orientation val="minMax"/>
        </c:scaling>
        <c:delete val="0"/>
        <c:axPos val="b"/>
        <c:majorTickMark val="none"/>
        <c:minorTickMark val="none"/>
        <c:tickLblPos val="nextTo"/>
        <c:crossAx val="82341248"/>
        <c:crosses val="autoZero"/>
        <c:auto val="1"/>
        <c:lblAlgn val="ctr"/>
        <c:lblOffset val="100"/>
        <c:noMultiLvlLbl val="0"/>
      </c:catAx>
      <c:valAx>
        <c:axId val="82341248"/>
        <c:scaling>
          <c:orientation val="minMax"/>
        </c:scaling>
        <c:delete val="0"/>
        <c:axPos val="l"/>
        <c:majorGridlines/>
        <c:title>
          <c:tx>
            <c:rich>
              <a:bodyPr/>
              <a:lstStyle/>
              <a:p>
                <a:pPr>
                  <a:defRPr/>
                </a:pPr>
                <a:r>
                  <a:rPr lang="en-US"/>
                  <a:t>Awarded</a:t>
                </a:r>
                <a:r>
                  <a:rPr lang="en-US" baseline="0"/>
                  <a:t> $'s</a:t>
                </a:r>
                <a:endParaRPr lang="en-US"/>
              </a:p>
            </c:rich>
          </c:tx>
          <c:layout/>
          <c:overlay val="0"/>
        </c:title>
        <c:numFmt formatCode="_(&quot;$&quot;* #,##0_);_(&quot;$&quot;* \(#,##0\);_(&quot;$&quot;* &quot;-&quot;??_);_(@_)" sourceLinked="1"/>
        <c:majorTickMark val="none"/>
        <c:minorTickMark val="none"/>
        <c:tickLblPos val="nextTo"/>
        <c:txPr>
          <a:bodyPr/>
          <a:lstStyle/>
          <a:p>
            <a:pPr>
              <a:defRPr sz="1600" b="1"/>
            </a:pPr>
            <a:endParaRPr lang="en-US"/>
          </a:p>
        </c:txPr>
        <c:crossAx val="82201216"/>
        <c:crosses val="autoZero"/>
        <c:crossBetween val="between"/>
        <c:dispUnits>
          <c:builtInUnit val="millions"/>
          <c:dispUnitsLbl>
            <c:layout/>
          </c:dispUnitsLbl>
        </c:dispUnits>
      </c:valAx>
      <c:dTable>
        <c:showHorzBorder val="1"/>
        <c:showVertBorder val="1"/>
        <c:showOutline val="1"/>
        <c:showKeys val="1"/>
        <c:txPr>
          <a:bodyPr/>
          <a:lstStyle/>
          <a:p>
            <a:pPr rtl="0">
              <a:defRPr sz="1600" b="1"/>
            </a:pPr>
            <a:endParaRPr lang="en-US"/>
          </a:p>
        </c:txPr>
      </c:dTable>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Sheet1!$B$32</c:f>
              <c:strCache>
                <c:ptCount val="1"/>
                <c:pt idx="0">
                  <c:v>FY12</c:v>
                </c:pt>
              </c:strCache>
            </c:strRef>
          </c:tx>
          <c:spPr>
            <a:solidFill>
              <a:schemeClr val="accent3">
                <a:lumMod val="75000"/>
              </a:schemeClr>
            </a:solidFill>
          </c:spPr>
          <c:invertIfNegative val="0"/>
          <c:cat>
            <c:strRef>
              <c:f>Sheet1!$A$33:$A$40</c:f>
              <c:strCache>
                <c:ptCount val="8"/>
                <c:pt idx="0">
                  <c:v>Contract</c:v>
                </c:pt>
                <c:pt idx="1">
                  <c:v>Grant</c:v>
                </c:pt>
                <c:pt idx="2">
                  <c:v>Incoming Subaward</c:v>
                </c:pt>
                <c:pt idx="3">
                  <c:v>Outgoing Subaward</c:v>
                </c:pt>
                <c:pt idx="4">
                  <c:v>CTA</c:v>
                </c:pt>
                <c:pt idx="5">
                  <c:v>Coop. Agmt.</c:v>
                </c:pt>
                <c:pt idx="6">
                  <c:v>CTA-Sub</c:v>
                </c:pt>
                <c:pt idx="7">
                  <c:v>Other </c:v>
                </c:pt>
              </c:strCache>
            </c:strRef>
          </c:cat>
          <c:val>
            <c:numRef>
              <c:f>Sheet1!$B$33:$B$40</c:f>
              <c:numCache>
                <c:formatCode>General</c:formatCode>
                <c:ptCount val="8"/>
                <c:pt idx="0">
                  <c:v>411</c:v>
                </c:pt>
                <c:pt idx="1">
                  <c:v>264</c:v>
                </c:pt>
                <c:pt idx="2">
                  <c:v>121</c:v>
                </c:pt>
                <c:pt idx="3">
                  <c:v>99</c:v>
                </c:pt>
                <c:pt idx="4">
                  <c:v>46</c:v>
                </c:pt>
                <c:pt idx="5">
                  <c:v>21</c:v>
                </c:pt>
                <c:pt idx="6">
                  <c:v>19</c:v>
                </c:pt>
                <c:pt idx="7">
                  <c:v>1</c:v>
                </c:pt>
              </c:numCache>
            </c:numRef>
          </c:val>
        </c:ser>
        <c:ser>
          <c:idx val="1"/>
          <c:order val="1"/>
          <c:tx>
            <c:strRef>
              <c:f>Sheet1!$C$32</c:f>
              <c:strCache>
                <c:ptCount val="1"/>
                <c:pt idx="0">
                  <c:v>FY13</c:v>
                </c:pt>
              </c:strCache>
            </c:strRef>
          </c:tx>
          <c:spPr>
            <a:solidFill>
              <a:schemeClr val="accent3">
                <a:lumMod val="60000"/>
                <a:lumOff val="40000"/>
              </a:schemeClr>
            </a:solidFill>
          </c:spPr>
          <c:invertIfNegative val="0"/>
          <c:cat>
            <c:strRef>
              <c:f>Sheet1!$A$33:$A$40</c:f>
              <c:strCache>
                <c:ptCount val="8"/>
                <c:pt idx="0">
                  <c:v>Contract</c:v>
                </c:pt>
                <c:pt idx="1">
                  <c:v>Grant</c:v>
                </c:pt>
                <c:pt idx="2">
                  <c:v>Incoming Subaward</c:v>
                </c:pt>
                <c:pt idx="3">
                  <c:v>Outgoing Subaward</c:v>
                </c:pt>
                <c:pt idx="4">
                  <c:v>CTA</c:v>
                </c:pt>
                <c:pt idx="5">
                  <c:v>Coop. Agmt.</c:v>
                </c:pt>
                <c:pt idx="6">
                  <c:v>CTA-Sub</c:v>
                </c:pt>
                <c:pt idx="7">
                  <c:v>Other </c:v>
                </c:pt>
              </c:strCache>
            </c:strRef>
          </c:cat>
          <c:val>
            <c:numRef>
              <c:f>Sheet1!$C$33:$C$40</c:f>
              <c:numCache>
                <c:formatCode>General</c:formatCode>
                <c:ptCount val="8"/>
                <c:pt idx="0">
                  <c:v>350</c:v>
                </c:pt>
                <c:pt idx="1">
                  <c:v>236</c:v>
                </c:pt>
                <c:pt idx="2">
                  <c:v>123</c:v>
                </c:pt>
                <c:pt idx="3">
                  <c:v>93</c:v>
                </c:pt>
                <c:pt idx="4">
                  <c:v>42</c:v>
                </c:pt>
                <c:pt idx="5">
                  <c:v>27</c:v>
                </c:pt>
                <c:pt idx="6">
                  <c:v>28</c:v>
                </c:pt>
                <c:pt idx="7">
                  <c:v>1</c:v>
                </c:pt>
              </c:numCache>
            </c:numRef>
          </c:val>
        </c:ser>
        <c:ser>
          <c:idx val="2"/>
          <c:order val="2"/>
          <c:tx>
            <c:strRef>
              <c:f>Sheet1!$D$32</c:f>
              <c:strCache>
                <c:ptCount val="1"/>
                <c:pt idx="0">
                  <c:v>FY14 YTD</c:v>
                </c:pt>
              </c:strCache>
            </c:strRef>
          </c:tx>
          <c:spPr>
            <a:solidFill>
              <a:schemeClr val="accent1">
                <a:lumMod val="40000"/>
                <a:lumOff val="60000"/>
              </a:schemeClr>
            </a:solidFill>
          </c:spPr>
          <c:invertIfNegative val="0"/>
          <c:cat>
            <c:strRef>
              <c:f>Sheet1!$A$33:$A$40</c:f>
              <c:strCache>
                <c:ptCount val="8"/>
                <c:pt idx="0">
                  <c:v>Contract</c:v>
                </c:pt>
                <c:pt idx="1">
                  <c:v>Grant</c:v>
                </c:pt>
                <c:pt idx="2">
                  <c:v>Incoming Subaward</c:v>
                </c:pt>
                <c:pt idx="3">
                  <c:v>Outgoing Subaward</c:v>
                </c:pt>
                <c:pt idx="4">
                  <c:v>CTA</c:v>
                </c:pt>
                <c:pt idx="5">
                  <c:v>Coop. Agmt.</c:v>
                </c:pt>
                <c:pt idx="6">
                  <c:v>CTA-Sub</c:v>
                </c:pt>
                <c:pt idx="7">
                  <c:v>Other </c:v>
                </c:pt>
              </c:strCache>
            </c:strRef>
          </c:cat>
          <c:val>
            <c:numRef>
              <c:f>Sheet1!$D$33:$D$40</c:f>
              <c:numCache>
                <c:formatCode>General</c:formatCode>
                <c:ptCount val="8"/>
                <c:pt idx="0">
                  <c:v>185</c:v>
                </c:pt>
                <c:pt idx="1">
                  <c:v>107</c:v>
                </c:pt>
                <c:pt idx="2">
                  <c:v>73</c:v>
                </c:pt>
                <c:pt idx="3">
                  <c:v>72</c:v>
                </c:pt>
                <c:pt idx="4">
                  <c:v>16</c:v>
                </c:pt>
                <c:pt idx="5">
                  <c:v>12</c:v>
                </c:pt>
                <c:pt idx="6">
                  <c:v>13</c:v>
                </c:pt>
                <c:pt idx="7">
                  <c:v>0</c:v>
                </c:pt>
              </c:numCache>
            </c:numRef>
          </c:val>
        </c:ser>
        <c:dLbls>
          <c:showLegendKey val="0"/>
          <c:showVal val="0"/>
          <c:showCatName val="0"/>
          <c:showSerName val="0"/>
          <c:showPercent val="0"/>
          <c:showBubbleSize val="0"/>
        </c:dLbls>
        <c:gapWidth val="74"/>
        <c:axId val="43829504"/>
        <c:axId val="43839488"/>
      </c:barChart>
      <c:catAx>
        <c:axId val="43829504"/>
        <c:scaling>
          <c:orientation val="minMax"/>
        </c:scaling>
        <c:delete val="0"/>
        <c:axPos val="b"/>
        <c:majorTickMark val="out"/>
        <c:minorTickMark val="none"/>
        <c:tickLblPos val="nextTo"/>
        <c:txPr>
          <a:bodyPr/>
          <a:lstStyle/>
          <a:p>
            <a:pPr>
              <a:defRPr sz="900" b="1"/>
            </a:pPr>
            <a:endParaRPr lang="en-US"/>
          </a:p>
        </c:txPr>
        <c:crossAx val="43839488"/>
        <c:crosses val="autoZero"/>
        <c:auto val="1"/>
        <c:lblAlgn val="ctr"/>
        <c:lblOffset val="100"/>
        <c:noMultiLvlLbl val="0"/>
      </c:catAx>
      <c:valAx>
        <c:axId val="43839488"/>
        <c:scaling>
          <c:orientation val="minMax"/>
          <c:max val="450"/>
          <c:min val="0"/>
        </c:scaling>
        <c:delete val="0"/>
        <c:axPos val="l"/>
        <c:majorGridlines/>
        <c:numFmt formatCode="General" sourceLinked="1"/>
        <c:majorTickMark val="out"/>
        <c:minorTickMark val="none"/>
        <c:tickLblPos val="nextTo"/>
        <c:txPr>
          <a:bodyPr/>
          <a:lstStyle/>
          <a:p>
            <a:pPr>
              <a:defRPr sz="900" b="1"/>
            </a:pPr>
            <a:endParaRPr lang="en-US"/>
          </a:p>
        </c:txPr>
        <c:crossAx val="43829504"/>
        <c:crosses val="autoZero"/>
        <c:crossBetween val="between"/>
      </c:valAx>
    </c:plotArea>
    <c:legend>
      <c:legendPos val="r"/>
      <c:layout>
        <c:manualLayout>
          <c:xMode val="edge"/>
          <c:yMode val="edge"/>
          <c:x val="0.68889359983848175"/>
          <c:y val="6.8010365229770012E-2"/>
          <c:w val="0.29828588734100547"/>
          <c:h val="0.14928978157391343"/>
        </c:manualLayout>
      </c:layout>
      <c:overlay val="0"/>
      <c:spPr>
        <a:solidFill>
          <a:schemeClr val="bg1"/>
        </a:solidFill>
      </c:spPr>
      <c:txPr>
        <a:bodyPr/>
        <a:lstStyle/>
        <a:p>
          <a:pPr>
            <a:defRPr sz="900" b="1"/>
          </a:pPr>
          <a:endParaRPr lang="en-US"/>
        </a:p>
      </c:txPr>
    </c:legend>
    <c:plotVisOnly val="1"/>
    <c:dispBlanksAs val="gap"/>
    <c:showDLblsOverMax val="0"/>
  </c:chart>
  <c:spPr>
    <a:gradFill flip="none" rotWithShape="1">
      <a:gsLst>
        <a:gs pos="0">
          <a:schemeClr val="bg1"/>
        </a:gs>
        <a:gs pos="85000">
          <a:schemeClr val="bg1"/>
        </a:gs>
        <a:gs pos="100000">
          <a:schemeClr val="accent3">
            <a:lumMod val="20000"/>
            <a:lumOff val="80000"/>
          </a:schemeClr>
        </a:gs>
      </a:gsLst>
      <a:path path="rect">
        <a:fillToRect r="100000" b="100000"/>
      </a:path>
      <a:tileRect l="-100000" t="-100000"/>
    </a:grad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4691601049869"/>
          <c:y val="3.9215686274509803E-2"/>
          <c:w val="0.64124890638670162"/>
          <c:h val="0.70422134733158359"/>
        </c:manualLayout>
      </c:layout>
      <c:barChart>
        <c:barDir val="col"/>
        <c:grouping val="clustered"/>
        <c:varyColors val="0"/>
        <c:ser>
          <c:idx val="0"/>
          <c:order val="0"/>
          <c:tx>
            <c:strRef>
              <c:f>Sheet1!$G$32</c:f>
              <c:strCache>
                <c:ptCount val="1"/>
                <c:pt idx="0">
                  <c:v>FY12</c:v>
                </c:pt>
              </c:strCache>
            </c:strRef>
          </c:tx>
          <c:spPr>
            <a:solidFill>
              <a:schemeClr val="accent3">
                <a:lumMod val="75000"/>
              </a:schemeClr>
            </a:solidFill>
          </c:spPr>
          <c:invertIfNegative val="0"/>
          <c:cat>
            <c:strRef>
              <c:f>Sheet1!$F$33:$F$40</c:f>
              <c:strCache>
                <c:ptCount val="8"/>
                <c:pt idx="0">
                  <c:v>Grant</c:v>
                </c:pt>
                <c:pt idx="1">
                  <c:v>Contract</c:v>
                </c:pt>
                <c:pt idx="2">
                  <c:v>Incoming Subaward</c:v>
                </c:pt>
                <c:pt idx="3">
                  <c:v>Outgoing Subaward</c:v>
                </c:pt>
                <c:pt idx="4">
                  <c:v>CTA</c:v>
                </c:pt>
                <c:pt idx="5">
                  <c:v>Coop. Agmt.</c:v>
                </c:pt>
                <c:pt idx="6">
                  <c:v>CTA-Sub</c:v>
                </c:pt>
                <c:pt idx="7">
                  <c:v>Other </c:v>
                </c:pt>
              </c:strCache>
            </c:strRef>
          </c:cat>
          <c:val>
            <c:numRef>
              <c:f>Sheet1!$G$33:$G$40</c:f>
              <c:numCache>
                <c:formatCode>General</c:formatCode>
                <c:ptCount val="8"/>
                <c:pt idx="0">
                  <c:v>555</c:v>
                </c:pt>
                <c:pt idx="1">
                  <c:v>456</c:v>
                </c:pt>
                <c:pt idx="2">
                  <c:v>211</c:v>
                </c:pt>
                <c:pt idx="3">
                  <c:v>99</c:v>
                </c:pt>
                <c:pt idx="4">
                  <c:v>45</c:v>
                </c:pt>
                <c:pt idx="5">
                  <c:v>30</c:v>
                </c:pt>
                <c:pt idx="6">
                  <c:v>18</c:v>
                </c:pt>
                <c:pt idx="7">
                  <c:v>1</c:v>
                </c:pt>
              </c:numCache>
            </c:numRef>
          </c:val>
        </c:ser>
        <c:ser>
          <c:idx val="1"/>
          <c:order val="1"/>
          <c:tx>
            <c:strRef>
              <c:f>Sheet1!$H$32</c:f>
              <c:strCache>
                <c:ptCount val="1"/>
                <c:pt idx="0">
                  <c:v>FY13</c:v>
                </c:pt>
              </c:strCache>
            </c:strRef>
          </c:tx>
          <c:spPr>
            <a:solidFill>
              <a:schemeClr val="accent3">
                <a:lumMod val="60000"/>
                <a:lumOff val="40000"/>
              </a:schemeClr>
            </a:solidFill>
          </c:spPr>
          <c:invertIfNegative val="0"/>
          <c:cat>
            <c:strRef>
              <c:f>Sheet1!$F$33:$F$40</c:f>
              <c:strCache>
                <c:ptCount val="8"/>
                <c:pt idx="0">
                  <c:v>Grant</c:v>
                </c:pt>
                <c:pt idx="1">
                  <c:v>Contract</c:v>
                </c:pt>
                <c:pt idx="2">
                  <c:v>Incoming Subaward</c:v>
                </c:pt>
                <c:pt idx="3">
                  <c:v>Outgoing Subaward</c:v>
                </c:pt>
                <c:pt idx="4">
                  <c:v>CTA</c:v>
                </c:pt>
                <c:pt idx="5">
                  <c:v>Coop. Agmt.</c:v>
                </c:pt>
                <c:pt idx="6">
                  <c:v>CTA-Sub</c:v>
                </c:pt>
                <c:pt idx="7">
                  <c:v>Other </c:v>
                </c:pt>
              </c:strCache>
            </c:strRef>
          </c:cat>
          <c:val>
            <c:numRef>
              <c:f>Sheet1!$H$33:$H$40</c:f>
              <c:numCache>
                <c:formatCode>General</c:formatCode>
                <c:ptCount val="8"/>
                <c:pt idx="0">
                  <c:v>506</c:v>
                </c:pt>
                <c:pt idx="1">
                  <c:v>403</c:v>
                </c:pt>
                <c:pt idx="2">
                  <c:v>237</c:v>
                </c:pt>
                <c:pt idx="3">
                  <c:v>93</c:v>
                </c:pt>
                <c:pt idx="4">
                  <c:v>40</c:v>
                </c:pt>
                <c:pt idx="5">
                  <c:v>31</c:v>
                </c:pt>
                <c:pt idx="6">
                  <c:v>26</c:v>
                </c:pt>
                <c:pt idx="7">
                  <c:v>1</c:v>
                </c:pt>
              </c:numCache>
            </c:numRef>
          </c:val>
        </c:ser>
        <c:ser>
          <c:idx val="2"/>
          <c:order val="2"/>
          <c:tx>
            <c:strRef>
              <c:f>Sheet1!$I$32</c:f>
              <c:strCache>
                <c:ptCount val="1"/>
                <c:pt idx="0">
                  <c:v>FY14 YTD</c:v>
                </c:pt>
              </c:strCache>
            </c:strRef>
          </c:tx>
          <c:spPr>
            <a:solidFill>
              <a:schemeClr val="accent1">
                <a:lumMod val="60000"/>
                <a:lumOff val="40000"/>
              </a:schemeClr>
            </a:solidFill>
          </c:spPr>
          <c:invertIfNegative val="0"/>
          <c:cat>
            <c:strRef>
              <c:f>Sheet1!$F$33:$F$40</c:f>
              <c:strCache>
                <c:ptCount val="8"/>
                <c:pt idx="0">
                  <c:v>Grant</c:v>
                </c:pt>
                <c:pt idx="1">
                  <c:v>Contract</c:v>
                </c:pt>
                <c:pt idx="2">
                  <c:v>Incoming Subaward</c:v>
                </c:pt>
                <c:pt idx="3">
                  <c:v>Outgoing Subaward</c:v>
                </c:pt>
                <c:pt idx="4">
                  <c:v>CTA</c:v>
                </c:pt>
                <c:pt idx="5">
                  <c:v>Coop. Agmt.</c:v>
                </c:pt>
                <c:pt idx="6">
                  <c:v>CTA-Sub</c:v>
                </c:pt>
                <c:pt idx="7">
                  <c:v>Other </c:v>
                </c:pt>
              </c:strCache>
            </c:strRef>
          </c:cat>
          <c:val>
            <c:numRef>
              <c:f>Sheet1!$I$33:$I$40</c:f>
              <c:numCache>
                <c:formatCode>General</c:formatCode>
                <c:ptCount val="8"/>
                <c:pt idx="0">
                  <c:v>256</c:v>
                </c:pt>
                <c:pt idx="1">
                  <c:v>180</c:v>
                </c:pt>
                <c:pt idx="2">
                  <c:v>123</c:v>
                </c:pt>
                <c:pt idx="3">
                  <c:v>72</c:v>
                </c:pt>
                <c:pt idx="4">
                  <c:v>16</c:v>
                </c:pt>
                <c:pt idx="5">
                  <c:v>19</c:v>
                </c:pt>
                <c:pt idx="6">
                  <c:v>20</c:v>
                </c:pt>
                <c:pt idx="7">
                  <c:v>1</c:v>
                </c:pt>
              </c:numCache>
            </c:numRef>
          </c:val>
        </c:ser>
        <c:dLbls>
          <c:showLegendKey val="0"/>
          <c:showVal val="0"/>
          <c:showCatName val="0"/>
          <c:showSerName val="0"/>
          <c:showPercent val="0"/>
          <c:showBubbleSize val="0"/>
        </c:dLbls>
        <c:gapWidth val="74"/>
        <c:axId val="43537536"/>
        <c:axId val="43539072"/>
      </c:barChart>
      <c:catAx>
        <c:axId val="43537536"/>
        <c:scaling>
          <c:orientation val="minMax"/>
        </c:scaling>
        <c:delete val="0"/>
        <c:axPos val="b"/>
        <c:majorTickMark val="out"/>
        <c:minorTickMark val="none"/>
        <c:tickLblPos val="nextTo"/>
        <c:txPr>
          <a:bodyPr/>
          <a:lstStyle/>
          <a:p>
            <a:pPr>
              <a:defRPr sz="900" b="1"/>
            </a:pPr>
            <a:endParaRPr lang="en-US"/>
          </a:p>
        </c:txPr>
        <c:crossAx val="43539072"/>
        <c:crosses val="autoZero"/>
        <c:auto val="1"/>
        <c:lblAlgn val="ctr"/>
        <c:lblOffset val="100"/>
        <c:noMultiLvlLbl val="0"/>
      </c:catAx>
      <c:valAx>
        <c:axId val="43539072"/>
        <c:scaling>
          <c:orientation val="minMax"/>
          <c:max val="600"/>
          <c:min val="0"/>
        </c:scaling>
        <c:delete val="0"/>
        <c:axPos val="l"/>
        <c:majorGridlines/>
        <c:numFmt formatCode="General" sourceLinked="1"/>
        <c:majorTickMark val="out"/>
        <c:minorTickMark val="none"/>
        <c:tickLblPos val="nextTo"/>
        <c:txPr>
          <a:bodyPr/>
          <a:lstStyle/>
          <a:p>
            <a:pPr>
              <a:defRPr sz="900" b="1"/>
            </a:pPr>
            <a:endParaRPr lang="en-US"/>
          </a:p>
        </c:txPr>
        <c:crossAx val="43537536"/>
        <c:crosses val="autoZero"/>
        <c:crossBetween val="between"/>
      </c:valAx>
    </c:plotArea>
    <c:legend>
      <c:legendPos val="r"/>
      <c:layout>
        <c:manualLayout>
          <c:xMode val="edge"/>
          <c:yMode val="edge"/>
          <c:x val="0.70812436906925091"/>
          <c:y val="6.8010365229770012E-2"/>
          <c:w val="0.26623460528972342"/>
          <c:h val="0.15211464033097558"/>
        </c:manualLayout>
      </c:layout>
      <c:overlay val="0"/>
      <c:spPr>
        <a:solidFill>
          <a:schemeClr val="bg1"/>
        </a:solidFill>
      </c:spPr>
      <c:txPr>
        <a:bodyPr/>
        <a:lstStyle/>
        <a:p>
          <a:pPr>
            <a:defRPr sz="900" b="1"/>
          </a:pPr>
          <a:endParaRPr lang="en-US"/>
        </a:p>
      </c:txPr>
    </c:legend>
    <c:plotVisOnly val="1"/>
    <c:dispBlanksAs val="gap"/>
    <c:showDLblsOverMax val="0"/>
  </c:chart>
  <c:spPr>
    <a:gradFill flip="none" rotWithShape="1">
      <a:gsLst>
        <a:gs pos="0">
          <a:schemeClr val="bg1"/>
        </a:gs>
        <a:gs pos="83000">
          <a:schemeClr val="bg1"/>
        </a:gs>
        <a:gs pos="100000">
          <a:schemeClr val="accent3">
            <a:lumMod val="20000"/>
            <a:lumOff val="80000"/>
          </a:schemeClr>
        </a:gs>
      </a:gsLst>
      <a:path path="rect">
        <a:fillToRect r="100000" b="100000"/>
      </a:path>
      <a:tileRect l="-100000" t="-100000"/>
    </a:gradFill>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Number </a:t>
            </a:r>
            <a:r>
              <a:rPr lang="en-US" sz="1400" dirty="0"/>
              <a:t>of Awards by Type</a:t>
            </a:r>
          </a:p>
        </c:rich>
      </c:tx>
      <c:layout/>
      <c:overlay val="0"/>
    </c:title>
    <c:autoTitleDeleted val="0"/>
    <c:view3D>
      <c:rotX val="15"/>
      <c:rotY val="20"/>
      <c:rAngAx val="1"/>
    </c:view3D>
    <c:floor>
      <c:thickness val="0"/>
    </c:floor>
    <c:sideWall>
      <c:thickness val="0"/>
      <c:spPr>
        <a:gradFill>
          <a:gsLst>
            <a:gs pos="21000">
              <a:schemeClr val="accent3">
                <a:lumMod val="20000"/>
                <a:lumOff val="80000"/>
              </a:schemeClr>
            </a:gs>
            <a:gs pos="52000">
              <a:schemeClr val="bg1"/>
            </a:gs>
            <a:gs pos="80000">
              <a:srgbClr val="6CB2C2"/>
            </a:gs>
            <a:gs pos="87000">
              <a:schemeClr val="bg1"/>
            </a:gs>
          </a:gsLst>
          <a:path path="circle">
            <a:fillToRect l="100000" t="100000"/>
          </a:path>
        </a:gradFill>
      </c:spPr>
    </c:sideWall>
    <c:backWall>
      <c:thickness val="0"/>
      <c:spPr>
        <a:gradFill>
          <a:gsLst>
            <a:gs pos="21000">
              <a:schemeClr val="accent3">
                <a:lumMod val="20000"/>
                <a:lumOff val="80000"/>
              </a:schemeClr>
            </a:gs>
            <a:gs pos="52000">
              <a:schemeClr val="bg1"/>
            </a:gs>
            <a:gs pos="80000">
              <a:srgbClr val="6CB2C2"/>
            </a:gs>
            <a:gs pos="87000">
              <a:schemeClr val="bg1"/>
            </a:gs>
          </a:gsLst>
          <a:path path="circle">
            <a:fillToRect l="100000" t="100000"/>
          </a:path>
        </a:gradFill>
      </c:spPr>
    </c:backWall>
    <c:plotArea>
      <c:layout>
        <c:manualLayout>
          <c:layoutTarget val="inner"/>
          <c:xMode val="edge"/>
          <c:yMode val="edge"/>
          <c:x val="9.9955430099539444E-2"/>
          <c:y val="0.14354838709677423"/>
          <c:w val="0.84426632991630768"/>
          <c:h val="0.68430425027516717"/>
        </c:manualLayout>
      </c:layout>
      <c:bar3DChart>
        <c:barDir val="col"/>
        <c:grouping val="clustered"/>
        <c:varyColors val="0"/>
        <c:ser>
          <c:idx val="0"/>
          <c:order val="0"/>
          <c:tx>
            <c:strRef>
              <c:f>Sheet1!$G$51</c:f>
              <c:strCache>
                <c:ptCount val="1"/>
                <c:pt idx="0">
                  <c:v>FY12</c:v>
                </c:pt>
              </c:strCache>
            </c:strRef>
          </c:tx>
          <c:spPr>
            <a:solidFill>
              <a:schemeClr val="bg2">
                <a:lumMod val="25000"/>
              </a:schemeClr>
            </a:solidFill>
          </c:spPr>
          <c:invertIfNegative val="0"/>
          <c:cat>
            <c:strRef>
              <c:f>Sheet1!$F$52:$F$55</c:f>
              <c:strCache>
                <c:ptCount val="4"/>
                <c:pt idx="0">
                  <c:v>New</c:v>
                </c:pt>
                <c:pt idx="1">
                  <c:v>Continuation</c:v>
                </c:pt>
                <c:pt idx="2">
                  <c:v>Supplement</c:v>
                </c:pt>
                <c:pt idx="3">
                  <c:v>Transfer</c:v>
                </c:pt>
              </c:strCache>
            </c:strRef>
          </c:cat>
          <c:val>
            <c:numRef>
              <c:f>Sheet1!$G$52:$G$55</c:f>
              <c:numCache>
                <c:formatCode>General</c:formatCode>
                <c:ptCount val="4"/>
                <c:pt idx="0">
                  <c:v>351</c:v>
                </c:pt>
                <c:pt idx="1">
                  <c:v>421</c:v>
                </c:pt>
                <c:pt idx="2">
                  <c:v>94</c:v>
                </c:pt>
                <c:pt idx="3">
                  <c:v>11</c:v>
                </c:pt>
              </c:numCache>
            </c:numRef>
          </c:val>
        </c:ser>
        <c:ser>
          <c:idx val="1"/>
          <c:order val="1"/>
          <c:tx>
            <c:strRef>
              <c:f>Sheet1!$H$51</c:f>
              <c:strCache>
                <c:ptCount val="1"/>
                <c:pt idx="0">
                  <c:v>FY13</c:v>
                </c:pt>
              </c:strCache>
            </c:strRef>
          </c:tx>
          <c:spPr>
            <a:solidFill>
              <a:schemeClr val="accent3">
                <a:lumMod val="40000"/>
                <a:lumOff val="60000"/>
              </a:schemeClr>
            </a:solidFill>
          </c:spPr>
          <c:invertIfNegative val="0"/>
          <c:cat>
            <c:strRef>
              <c:f>Sheet1!$F$52:$F$55</c:f>
              <c:strCache>
                <c:ptCount val="4"/>
                <c:pt idx="0">
                  <c:v>New</c:v>
                </c:pt>
                <c:pt idx="1">
                  <c:v>Continuation</c:v>
                </c:pt>
                <c:pt idx="2">
                  <c:v>Supplement</c:v>
                </c:pt>
                <c:pt idx="3">
                  <c:v>Transfer</c:v>
                </c:pt>
              </c:strCache>
            </c:strRef>
          </c:cat>
          <c:val>
            <c:numRef>
              <c:f>Sheet1!$H$52:$H$55</c:f>
              <c:numCache>
                <c:formatCode>General</c:formatCode>
                <c:ptCount val="4"/>
                <c:pt idx="0">
                  <c:v>314</c:v>
                </c:pt>
                <c:pt idx="1">
                  <c:v>378</c:v>
                </c:pt>
                <c:pt idx="2">
                  <c:v>96</c:v>
                </c:pt>
                <c:pt idx="3">
                  <c:v>8</c:v>
                </c:pt>
              </c:numCache>
            </c:numRef>
          </c:val>
        </c:ser>
        <c:ser>
          <c:idx val="2"/>
          <c:order val="2"/>
          <c:tx>
            <c:strRef>
              <c:f>Sheet1!$I$51</c:f>
              <c:strCache>
                <c:ptCount val="1"/>
                <c:pt idx="0">
                  <c:v>FY14 YTD</c:v>
                </c:pt>
              </c:strCache>
            </c:strRef>
          </c:tx>
          <c:spPr>
            <a:solidFill>
              <a:schemeClr val="accent1">
                <a:lumMod val="40000"/>
                <a:lumOff val="60000"/>
              </a:schemeClr>
            </a:solidFill>
          </c:spPr>
          <c:invertIfNegative val="0"/>
          <c:cat>
            <c:strRef>
              <c:f>Sheet1!$F$52:$F$55</c:f>
              <c:strCache>
                <c:ptCount val="4"/>
                <c:pt idx="0">
                  <c:v>New</c:v>
                </c:pt>
                <c:pt idx="1">
                  <c:v>Continuation</c:v>
                </c:pt>
                <c:pt idx="2">
                  <c:v>Supplement</c:v>
                </c:pt>
                <c:pt idx="3">
                  <c:v>Transfer</c:v>
                </c:pt>
              </c:strCache>
            </c:strRef>
          </c:cat>
          <c:val>
            <c:numRef>
              <c:f>Sheet1!$I$52:$I$55</c:f>
              <c:numCache>
                <c:formatCode>General</c:formatCode>
                <c:ptCount val="4"/>
                <c:pt idx="0">
                  <c:v>157</c:v>
                </c:pt>
                <c:pt idx="1">
                  <c:v>199</c:v>
                </c:pt>
                <c:pt idx="2">
                  <c:v>47</c:v>
                </c:pt>
                <c:pt idx="3">
                  <c:v>3</c:v>
                </c:pt>
              </c:numCache>
            </c:numRef>
          </c:val>
        </c:ser>
        <c:dLbls>
          <c:showLegendKey val="0"/>
          <c:showVal val="0"/>
          <c:showCatName val="0"/>
          <c:showSerName val="0"/>
          <c:showPercent val="0"/>
          <c:showBubbleSize val="0"/>
        </c:dLbls>
        <c:gapWidth val="150"/>
        <c:shape val="cylinder"/>
        <c:axId val="43591936"/>
        <c:axId val="43593728"/>
        <c:axId val="0"/>
      </c:bar3DChart>
      <c:catAx>
        <c:axId val="43591936"/>
        <c:scaling>
          <c:orientation val="minMax"/>
        </c:scaling>
        <c:delete val="0"/>
        <c:axPos val="b"/>
        <c:majorTickMark val="none"/>
        <c:minorTickMark val="none"/>
        <c:tickLblPos val="nextTo"/>
        <c:txPr>
          <a:bodyPr/>
          <a:lstStyle/>
          <a:p>
            <a:pPr>
              <a:defRPr b="1"/>
            </a:pPr>
            <a:endParaRPr lang="en-US"/>
          </a:p>
        </c:txPr>
        <c:crossAx val="43593728"/>
        <c:crosses val="autoZero"/>
        <c:auto val="1"/>
        <c:lblAlgn val="ctr"/>
        <c:lblOffset val="100"/>
        <c:noMultiLvlLbl val="0"/>
      </c:catAx>
      <c:valAx>
        <c:axId val="43593728"/>
        <c:scaling>
          <c:orientation val="minMax"/>
        </c:scaling>
        <c:delete val="0"/>
        <c:axPos val="l"/>
        <c:majorGridlines/>
        <c:numFmt formatCode="General" sourceLinked="1"/>
        <c:majorTickMark val="out"/>
        <c:minorTickMark val="none"/>
        <c:tickLblPos val="nextTo"/>
        <c:spPr>
          <a:noFill/>
        </c:spPr>
        <c:txPr>
          <a:bodyPr/>
          <a:lstStyle/>
          <a:p>
            <a:pPr>
              <a:defRPr b="1"/>
            </a:pPr>
            <a:endParaRPr lang="en-US"/>
          </a:p>
        </c:txPr>
        <c:crossAx val="43591936"/>
        <c:crosses val="autoZero"/>
        <c:crossBetween val="between"/>
      </c:valAx>
    </c:plotArea>
    <c:legend>
      <c:legendPos val="b"/>
      <c:layout>
        <c:manualLayout>
          <c:xMode val="edge"/>
          <c:yMode val="edge"/>
          <c:x val="0.26166196206606251"/>
          <c:y val="7.6957143416774385E-2"/>
          <c:w val="0.49239909869756848"/>
          <c:h val="5.7371214792180832E-2"/>
        </c:manualLayout>
      </c:layout>
      <c:overlay val="0"/>
      <c:txPr>
        <a:bodyPr/>
        <a:lstStyle/>
        <a:p>
          <a:pPr>
            <a:defRPr b="1"/>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400" dirty="0" smtClean="0"/>
              <a:t>Number </a:t>
            </a:r>
            <a:r>
              <a:rPr lang="en-US" sz="1400" dirty="0"/>
              <a:t>of Submissions by Type</a:t>
            </a:r>
          </a:p>
        </c:rich>
      </c:tx>
      <c:layout/>
      <c:overlay val="0"/>
    </c:title>
    <c:autoTitleDeleted val="0"/>
    <c:view3D>
      <c:rotX val="15"/>
      <c:rotY val="20"/>
      <c:rAngAx val="1"/>
    </c:view3D>
    <c:floor>
      <c:thickness val="0"/>
    </c:floor>
    <c:sideWall>
      <c:thickness val="0"/>
      <c:spPr>
        <a:gradFill flip="none" rotWithShape="1">
          <a:gsLst>
            <a:gs pos="44150">
              <a:schemeClr val="accent1">
                <a:lumMod val="20000"/>
                <a:lumOff val="80000"/>
              </a:schemeClr>
            </a:gs>
            <a:gs pos="0">
              <a:schemeClr val="bg1"/>
            </a:gs>
            <a:gs pos="50000">
              <a:schemeClr val="bg1"/>
            </a:gs>
            <a:gs pos="100000">
              <a:schemeClr val="accent3">
                <a:lumMod val="20000"/>
                <a:lumOff val="80000"/>
              </a:schemeClr>
            </a:gs>
          </a:gsLst>
          <a:path path="circle">
            <a:fillToRect l="50000" t="50000" r="50000" b="50000"/>
          </a:path>
          <a:tileRect/>
        </a:gradFill>
      </c:spPr>
    </c:sideWall>
    <c:backWall>
      <c:thickness val="0"/>
      <c:spPr>
        <a:gradFill flip="none" rotWithShape="1">
          <a:gsLst>
            <a:gs pos="44150">
              <a:schemeClr val="accent1">
                <a:lumMod val="20000"/>
                <a:lumOff val="80000"/>
              </a:schemeClr>
            </a:gs>
            <a:gs pos="0">
              <a:schemeClr val="bg1"/>
            </a:gs>
            <a:gs pos="50000">
              <a:schemeClr val="bg1"/>
            </a:gs>
            <a:gs pos="100000">
              <a:schemeClr val="accent3">
                <a:lumMod val="20000"/>
                <a:lumOff val="80000"/>
              </a:schemeClr>
            </a:gs>
          </a:gsLst>
          <a:path path="circle">
            <a:fillToRect l="50000" t="50000" r="50000" b="50000"/>
          </a:path>
          <a:tileRect/>
        </a:gradFill>
      </c:spPr>
    </c:backWall>
    <c:plotArea>
      <c:layout>
        <c:manualLayout>
          <c:layoutTarget val="inner"/>
          <c:xMode val="edge"/>
          <c:yMode val="edge"/>
          <c:x val="0.10811505704644063"/>
          <c:y val="0.15268817204301074"/>
          <c:w val="0.79073705072580214"/>
          <c:h val="0.69935801371602746"/>
        </c:manualLayout>
      </c:layout>
      <c:bar3DChart>
        <c:barDir val="col"/>
        <c:grouping val="clustered"/>
        <c:varyColors val="0"/>
        <c:ser>
          <c:idx val="0"/>
          <c:order val="0"/>
          <c:tx>
            <c:strRef>
              <c:f>Sheet1!$B$51</c:f>
              <c:strCache>
                <c:ptCount val="1"/>
                <c:pt idx="0">
                  <c:v>FY12</c:v>
                </c:pt>
              </c:strCache>
            </c:strRef>
          </c:tx>
          <c:spPr>
            <a:solidFill>
              <a:schemeClr val="bg2">
                <a:lumMod val="25000"/>
              </a:schemeClr>
            </a:solidFill>
          </c:spPr>
          <c:invertIfNegative val="0"/>
          <c:cat>
            <c:strRef>
              <c:f>Sheet1!$A$52:$A$54</c:f>
              <c:strCache>
                <c:ptCount val="3"/>
                <c:pt idx="0">
                  <c:v>New</c:v>
                </c:pt>
                <c:pt idx="1">
                  <c:v>Continuation</c:v>
                </c:pt>
                <c:pt idx="2">
                  <c:v>Supplement</c:v>
                </c:pt>
              </c:strCache>
            </c:strRef>
          </c:cat>
          <c:val>
            <c:numRef>
              <c:f>Sheet1!$B$52:$B$54</c:f>
              <c:numCache>
                <c:formatCode>General</c:formatCode>
                <c:ptCount val="3"/>
                <c:pt idx="0">
                  <c:v>737</c:v>
                </c:pt>
                <c:pt idx="1">
                  <c:v>470</c:v>
                </c:pt>
                <c:pt idx="2">
                  <c:v>99</c:v>
                </c:pt>
              </c:numCache>
            </c:numRef>
          </c:val>
        </c:ser>
        <c:ser>
          <c:idx val="1"/>
          <c:order val="1"/>
          <c:tx>
            <c:strRef>
              <c:f>Sheet1!$C$51</c:f>
              <c:strCache>
                <c:ptCount val="1"/>
                <c:pt idx="0">
                  <c:v>FY13</c:v>
                </c:pt>
              </c:strCache>
            </c:strRef>
          </c:tx>
          <c:spPr>
            <a:solidFill>
              <a:schemeClr val="accent3">
                <a:lumMod val="40000"/>
                <a:lumOff val="60000"/>
              </a:schemeClr>
            </a:solidFill>
          </c:spPr>
          <c:invertIfNegative val="0"/>
          <c:cat>
            <c:strRef>
              <c:f>Sheet1!$A$52:$A$54</c:f>
              <c:strCache>
                <c:ptCount val="3"/>
                <c:pt idx="0">
                  <c:v>New</c:v>
                </c:pt>
                <c:pt idx="1">
                  <c:v>Continuation</c:v>
                </c:pt>
                <c:pt idx="2">
                  <c:v>Supplement</c:v>
                </c:pt>
              </c:strCache>
            </c:strRef>
          </c:cat>
          <c:val>
            <c:numRef>
              <c:f>Sheet1!$C$52:$C$54</c:f>
              <c:numCache>
                <c:formatCode>General</c:formatCode>
                <c:ptCount val="3"/>
                <c:pt idx="0">
                  <c:v>699</c:v>
                </c:pt>
                <c:pt idx="1">
                  <c:v>435</c:v>
                </c:pt>
                <c:pt idx="2">
                  <c:v>95</c:v>
                </c:pt>
              </c:numCache>
            </c:numRef>
          </c:val>
        </c:ser>
        <c:ser>
          <c:idx val="2"/>
          <c:order val="2"/>
          <c:tx>
            <c:strRef>
              <c:f>Sheet1!$D$51</c:f>
              <c:strCache>
                <c:ptCount val="1"/>
                <c:pt idx="0">
                  <c:v>FY14 YTD</c:v>
                </c:pt>
              </c:strCache>
            </c:strRef>
          </c:tx>
          <c:spPr>
            <a:solidFill>
              <a:schemeClr val="accent1">
                <a:lumMod val="40000"/>
                <a:lumOff val="60000"/>
              </a:schemeClr>
            </a:solidFill>
          </c:spPr>
          <c:invertIfNegative val="0"/>
          <c:cat>
            <c:strRef>
              <c:f>Sheet1!$A$52:$A$54</c:f>
              <c:strCache>
                <c:ptCount val="3"/>
                <c:pt idx="0">
                  <c:v>New</c:v>
                </c:pt>
                <c:pt idx="1">
                  <c:v>Continuation</c:v>
                </c:pt>
                <c:pt idx="2">
                  <c:v>Supplement</c:v>
                </c:pt>
              </c:strCache>
            </c:strRef>
          </c:cat>
          <c:val>
            <c:numRef>
              <c:f>Sheet1!$D$52:$D$54</c:f>
              <c:numCache>
                <c:formatCode>General</c:formatCode>
                <c:ptCount val="3"/>
                <c:pt idx="0">
                  <c:v>390</c:v>
                </c:pt>
                <c:pt idx="1">
                  <c:v>165</c:v>
                </c:pt>
                <c:pt idx="2">
                  <c:v>57</c:v>
                </c:pt>
              </c:numCache>
            </c:numRef>
          </c:val>
        </c:ser>
        <c:dLbls>
          <c:showLegendKey val="0"/>
          <c:showVal val="0"/>
          <c:showCatName val="0"/>
          <c:showSerName val="0"/>
          <c:showPercent val="0"/>
          <c:showBubbleSize val="0"/>
        </c:dLbls>
        <c:gapWidth val="150"/>
        <c:shape val="cylinder"/>
        <c:axId val="43624320"/>
        <c:axId val="43625856"/>
        <c:axId val="0"/>
      </c:bar3DChart>
      <c:catAx>
        <c:axId val="43624320"/>
        <c:scaling>
          <c:orientation val="minMax"/>
        </c:scaling>
        <c:delete val="0"/>
        <c:axPos val="b"/>
        <c:majorTickMark val="none"/>
        <c:minorTickMark val="none"/>
        <c:tickLblPos val="nextTo"/>
        <c:txPr>
          <a:bodyPr/>
          <a:lstStyle/>
          <a:p>
            <a:pPr>
              <a:defRPr b="1"/>
            </a:pPr>
            <a:endParaRPr lang="en-US"/>
          </a:p>
        </c:txPr>
        <c:crossAx val="43625856"/>
        <c:crosses val="autoZero"/>
        <c:auto val="1"/>
        <c:lblAlgn val="ctr"/>
        <c:lblOffset val="100"/>
        <c:noMultiLvlLbl val="0"/>
      </c:catAx>
      <c:valAx>
        <c:axId val="43625856"/>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43624320"/>
        <c:crosses val="autoZero"/>
        <c:crossBetween val="between"/>
      </c:valAx>
    </c:plotArea>
    <c:legend>
      <c:legendPos val="r"/>
      <c:layout>
        <c:manualLayout>
          <c:xMode val="edge"/>
          <c:yMode val="edge"/>
          <c:x val="0.1777636723980931"/>
          <c:y val="6.6694395055456754E-2"/>
          <c:w val="0.67257646365632873"/>
          <c:h val="9.7284099568199126E-2"/>
        </c:manualLayout>
      </c:layout>
      <c:overlay val="0"/>
      <c:spPr>
        <a:solidFill>
          <a:schemeClr val="bg1"/>
        </a:solidFill>
      </c:spPr>
      <c:txPr>
        <a:bodyPr/>
        <a:lstStyle/>
        <a:p>
          <a:pPr>
            <a:defRPr b="1"/>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History of Ancillary Agreements Negotiated</a:t>
            </a:r>
          </a:p>
        </c:rich>
      </c:tx>
      <c:layout/>
      <c:overlay val="0"/>
    </c:title>
    <c:autoTitleDeleted val="0"/>
    <c:view3D>
      <c:rotX val="15"/>
      <c:rotY val="20"/>
      <c:rAngAx val="1"/>
    </c:view3D>
    <c:floor>
      <c:thickness val="0"/>
    </c:floor>
    <c:sideWall>
      <c:thickness val="0"/>
      <c:spPr>
        <a:gradFill flip="none" rotWithShape="1">
          <a:gsLst>
            <a:gs pos="0">
              <a:schemeClr val="accent6">
                <a:lumMod val="60000"/>
                <a:lumOff val="40000"/>
              </a:schemeClr>
            </a:gs>
            <a:gs pos="39000">
              <a:schemeClr val="accent6">
                <a:lumMod val="20000"/>
                <a:lumOff val="80000"/>
              </a:schemeClr>
            </a:gs>
            <a:gs pos="76000">
              <a:schemeClr val="bg1"/>
            </a:gs>
          </a:gsLst>
          <a:path path="rect">
            <a:fillToRect r="100000" b="100000"/>
          </a:path>
          <a:tileRect l="-100000" t="-100000"/>
        </a:gradFill>
      </c:spPr>
    </c:sideWall>
    <c:backWall>
      <c:thickness val="0"/>
      <c:spPr>
        <a:gradFill flip="none" rotWithShape="1">
          <a:gsLst>
            <a:gs pos="0">
              <a:schemeClr val="accent6">
                <a:lumMod val="60000"/>
                <a:lumOff val="40000"/>
              </a:schemeClr>
            </a:gs>
            <a:gs pos="25000">
              <a:schemeClr val="accent5">
                <a:lumMod val="40000"/>
                <a:lumOff val="60000"/>
              </a:schemeClr>
            </a:gs>
            <a:gs pos="51000">
              <a:schemeClr val="bg1"/>
            </a:gs>
          </a:gsLst>
          <a:path path="circle">
            <a:fillToRect r="100000" b="100000"/>
          </a:path>
          <a:tileRect l="-100000" t="-100000"/>
        </a:gradFill>
      </c:spPr>
    </c:backWall>
    <c:plotArea>
      <c:layout/>
      <c:bar3DChart>
        <c:barDir val="col"/>
        <c:grouping val="clustered"/>
        <c:varyColors val="0"/>
        <c:ser>
          <c:idx val="0"/>
          <c:order val="0"/>
          <c:tx>
            <c:strRef>
              <c:f>Sheet1!$B$60</c:f>
              <c:strCache>
                <c:ptCount val="1"/>
                <c:pt idx="0">
                  <c:v>FY12</c:v>
                </c:pt>
              </c:strCache>
            </c:strRef>
          </c:tx>
          <c:spPr>
            <a:solidFill>
              <a:schemeClr val="accent1">
                <a:lumMod val="75000"/>
              </a:schemeClr>
            </a:solidFill>
          </c:spPr>
          <c:invertIfNegative val="0"/>
          <c:cat>
            <c:strRef>
              <c:f>Sheet1!$A$61:$A$65</c:f>
              <c:strCache>
                <c:ptCount val="5"/>
                <c:pt idx="0">
                  <c:v>CDA</c:v>
                </c:pt>
                <c:pt idx="1">
                  <c:v>MTA</c:v>
                </c:pt>
                <c:pt idx="2">
                  <c:v>Unfunded Other</c:v>
                </c:pt>
                <c:pt idx="3">
                  <c:v>Master</c:v>
                </c:pt>
                <c:pt idx="4">
                  <c:v>TOTAL</c:v>
                </c:pt>
              </c:strCache>
            </c:strRef>
          </c:cat>
          <c:val>
            <c:numRef>
              <c:f>Sheet1!$B$61:$B$65</c:f>
              <c:numCache>
                <c:formatCode>General</c:formatCode>
                <c:ptCount val="5"/>
                <c:pt idx="0">
                  <c:v>84</c:v>
                </c:pt>
                <c:pt idx="1">
                  <c:v>84</c:v>
                </c:pt>
                <c:pt idx="2">
                  <c:v>48</c:v>
                </c:pt>
                <c:pt idx="3">
                  <c:v>11</c:v>
                </c:pt>
                <c:pt idx="4">
                  <c:v>216</c:v>
                </c:pt>
              </c:numCache>
            </c:numRef>
          </c:val>
        </c:ser>
        <c:ser>
          <c:idx val="1"/>
          <c:order val="1"/>
          <c:tx>
            <c:strRef>
              <c:f>Sheet1!$C$60</c:f>
              <c:strCache>
                <c:ptCount val="1"/>
                <c:pt idx="0">
                  <c:v>FY13</c:v>
                </c:pt>
              </c:strCache>
            </c:strRef>
          </c:tx>
          <c:spPr>
            <a:solidFill>
              <a:schemeClr val="accent6">
                <a:lumMod val="60000"/>
                <a:lumOff val="40000"/>
              </a:schemeClr>
            </a:solidFill>
          </c:spPr>
          <c:invertIfNegative val="0"/>
          <c:cat>
            <c:strRef>
              <c:f>Sheet1!$A$61:$A$65</c:f>
              <c:strCache>
                <c:ptCount val="5"/>
                <c:pt idx="0">
                  <c:v>CDA</c:v>
                </c:pt>
                <c:pt idx="1">
                  <c:v>MTA</c:v>
                </c:pt>
                <c:pt idx="2">
                  <c:v>Unfunded Other</c:v>
                </c:pt>
                <c:pt idx="3">
                  <c:v>Master</c:v>
                </c:pt>
                <c:pt idx="4">
                  <c:v>TOTAL</c:v>
                </c:pt>
              </c:strCache>
            </c:strRef>
          </c:cat>
          <c:val>
            <c:numRef>
              <c:f>Sheet1!$C$61:$C$65</c:f>
              <c:numCache>
                <c:formatCode>General</c:formatCode>
                <c:ptCount val="5"/>
                <c:pt idx="0">
                  <c:v>92</c:v>
                </c:pt>
                <c:pt idx="1">
                  <c:v>80</c:v>
                </c:pt>
                <c:pt idx="2">
                  <c:v>87</c:v>
                </c:pt>
                <c:pt idx="3">
                  <c:v>10</c:v>
                </c:pt>
                <c:pt idx="4">
                  <c:v>259</c:v>
                </c:pt>
              </c:numCache>
            </c:numRef>
          </c:val>
        </c:ser>
        <c:ser>
          <c:idx val="2"/>
          <c:order val="2"/>
          <c:tx>
            <c:strRef>
              <c:f>Sheet1!$D$60</c:f>
              <c:strCache>
                <c:ptCount val="1"/>
                <c:pt idx="0">
                  <c:v>FY14 YTD</c:v>
                </c:pt>
              </c:strCache>
            </c:strRef>
          </c:tx>
          <c:spPr>
            <a:solidFill>
              <a:schemeClr val="accent5">
                <a:lumMod val="40000"/>
                <a:lumOff val="60000"/>
              </a:schemeClr>
            </a:solidFill>
          </c:spPr>
          <c:invertIfNegative val="0"/>
          <c:cat>
            <c:strRef>
              <c:f>Sheet1!$A$61:$A$65</c:f>
              <c:strCache>
                <c:ptCount val="5"/>
                <c:pt idx="0">
                  <c:v>CDA</c:v>
                </c:pt>
                <c:pt idx="1">
                  <c:v>MTA</c:v>
                </c:pt>
                <c:pt idx="2">
                  <c:v>Unfunded Other</c:v>
                </c:pt>
                <c:pt idx="3">
                  <c:v>Master</c:v>
                </c:pt>
                <c:pt idx="4">
                  <c:v>TOTAL</c:v>
                </c:pt>
              </c:strCache>
            </c:strRef>
          </c:cat>
          <c:val>
            <c:numRef>
              <c:f>Sheet1!$D$61:$D$65</c:f>
              <c:numCache>
                <c:formatCode>General</c:formatCode>
                <c:ptCount val="5"/>
                <c:pt idx="0">
                  <c:v>46</c:v>
                </c:pt>
                <c:pt idx="1">
                  <c:v>65</c:v>
                </c:pt>
                <c:pt idx="2">
                  <c:v>34</c:v>
                </c:pt>
                <c:pt idx="3">
                  <c:v>3</c:v>
                </c:pt>
                <c:pt idx="4">
                  <c:v>145</c:v>
                </c:pt>
              </c:numCache>
            </c:numRef>
          </c:val>
        </c:ser>
        <c:dLbls>
          <c:showLegendKey val="0"/>
          <c:showVal val="0"/>
          <c:showCatName val="0"/>
          <c:showSerName val="0"/>
          <c:showPercent val="0"/>
          <c:showBubbleSize val="0"/>
        </c:dLbls>
        <c:gapWidth val="150"/>
        <c:shape val="cylinder"/>
        <c:axId val="43711488"/>
        <c:axId val="43713280"/>
        <c:axId val="0"/>
      </c:bar3DChart>
      <c:catAx>
        <c:axId val="43711488"/>
        <c:scaling>
          <c:orientation val="minMax"/>
        </c:scaling>
        <c:delete val="0"/>
        <c:axPos val="b"/>
        <c:majorTickMark val="none"/>
        <c:minorTickMark val="none"/>
        <c:tickLblPos val="nextTo"/>
        <c:txPr>
          <a:bodyPr/>
          <a:lstStyle/>
          <a:p>
            <a:pPr>
              <a:defRPr b="1"/>
            </a:pPr>
            <a:endParaRPr lang="en-US"/>
          </a:p>
        </c:txPr>
        <c:crossAx val="43713280"/>
        <c:crosses val="autoZero"/>
        <c:auto val="1"/>
        <c:lblAlgn val="ctr"/>
        <c:lblOffset val="100"/>
        <c:noMultiLvlLbl val="0"/>
      </c:catAx>
      <c:valAx>
        <c:axId val="43713280"/>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43711488"/>
        <c:crosses val="autoZero"/>
        <c:crossBetween val="between"/>
      </c:valAx>
    </c:plotArea>
    <c:legend>
      <c:legendPos val="r"/>
      <c:layout/>
      <c:overlay val="0"/>
      <c:txPr>
        <a:bodyPr/>
        <a:lstStyle/>
        <a:p>
          <a:pPr>
            <a:defRPr sz="1100" b="1"/>
          </a:pPr>
          <a:endParaRPr lang="en-US"/>
        </a:p>
      </c:txPr>
    </c:legend>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dirty="0">
                <a:solidFill>
                  <a:schemeClr val="bg1"/>
                </a:solidFill>
              </a:rPr>
              <a:t>Submission</a:t>
            </a:r>
            <a:r>
              <a:rPr lang="en-US" sz="2800" baseline="0" dirty="0">
                <a:solidFill>
                  <a:schemeClr val="bg1"/>
                </a:solidFill>
              </a:rPr>
              <a:t> History</a:t>
            </a:r>
            <a:endParaRPr lang="en-US" sz="2800" dirty="0">
              <a:solidFill>
                <a:schemeClr val="bg1"/>
              </a:solidFill>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1">
                <a:lumMod val="75000"/>
              </a:schemeClr>
            </a:solidFill>
          </c:spPr>
          <c:invertIfNegative val="0"/>
          <c:cat>
            <c:strRef>
              <c:f>Sheet1!$F$76:$F$78</c:f>
              <c:strCache>
                <c:ptCount val="3"/>
                <c:pt idx="0">
                  <c:v>FY12</c:v>
                </c:pt>
                <c:pt idx="1">
                  <c:v>FY13</c:v>
                </c:pt>
                <c:pt idx="2">
                  <c:v>FY14 YTD</c:v>
                </c:pt>
              </c:strCache>
            </c:strRef>
          </c:cat>
          <c:val>
            <c:numRef>
              <c:f>Sheet1!$G$76:$G$78</c:f>
              <c:numCache>
                <c:formatCode>_("$"* #,##0_);_("$"* \(#,##0\);_("$"* "-"??_);_(@_)</c:formatCode>
                <c:ptCount val="3"/>
                <c:pt idx="0">
                  <c:v>255382253</c:v>
                </c:pt>
                <c:pt idx="1">
                  <c:v>253910532</c:v>
                </c:pt>
                <c:pt idx="2">
                  <c:v>129723592</c:v>
                </c:pt>
              </c:numCache>
            </c:numRef>
          </c:val>
        </c:ser>
        <c:dLbls>
          <c:showLegendKey val="0"/>
          <c:showVal val="0"/>
          <c:showCatName val="0"/>
          <c:showSerName val="0"/>
          <c:showPercent val="0"/>
          <c:showBubbleSize val="0"/>
        </c:dLbls>
        <c:gapWidth val="150"/>
        <c:shape val="cylinder"/>
        <c:axId val="33689600"/>
        <c:axId val="33691136"/>
        <c:axId val="0"/>
      </c:bar3DChart>
      <c:catAx>
        <c:axId val="33689600"/>
        <c:scaling>
          <c:orientation val="minMax"/>
        </c:scaling>
        <c:delete val="0"/>
        <c:axPos val="b"/>
        <c:majorTickMark val="none"/>
        <c:minorTickMark val="none"/>
        <c:tickLblPos val="nextTo"/>
        <c:crossAx val="33691136"/>
        <c:crosses val="autoZero"/>
        <c:auto val="1"/>
        <c:lblAlgn val="ctr"/>
        <c:lblOffset val="100"/>
        <c:noMultiLvlLbl val="0"/>
      </c:catAx>
      <c:valAx>
        <c:axId val="33691136"/>
        <c:scaling>
          <c:orientation val="minMax"/>
        </c:scaling>
        <c:delete val="0"/>
        <c:axPos val="l"/>
        <c:majorGridlines/>
        <c:numFmt formatCode="_(&quot;$&quot;* #,##0_);_(&quot;$&quot;* \(#,##0\);_(&quot;$&quot;* &quot;-&quot;??_);_(@_)" sourceLinked="1"/>
        <c:majorTickMark val="none"/>
        <c:minorTickMark val="none"/>
        <c:tickLblPos val="nextTo"/>
        <c:txPr>
          <a:bodyPr/>
          <a:lstStyle/>
          <a:p>
            <a:pPr>
              <a:defRPr sz="1600" b="1"/>
            </a:pPr>
            <a:endParaRPr lang="en-US"/>
          </a:p>
        </c:txPr>
        <c:crossAx val="33689600"/>
        <c:crosses val="autoZero"/>
        <c:crossBetween val="between"/>
        <c:dispUnits>
          <c:builtInUnit val="millions"/>
          <c:dispUnitsLbl>
            <c:layout/>
          </c:dispUnitsLbl>
        </c:dispUnits>
      </c:valAx>
      <c:dTable>
        <c:showHorzBorder val="1"/>
        <c:showVertBorder val="1"/>
        <c:showOutline val="1"/>
        <c:showKeys val="1"/>
        <c:txPr>
          <a:bodyPr/>
          <a:lstStyle/>
          <a:p>
            <a:pPr rtl="0">
              <a:defRPr sz="1600" b="1"/>
            </a:pPr>
            <a:endParaRPr lang="en-US"/>
          </a:p>
        </c:txPr>
      </c:dTable>
    </c:plotArea>
    <c:plotVisOnly val="1"/>
    <c:dispBlanksAs val="gap"/>
    <c:showDLblsOverMax val="0"/>
  </c:chart>
  <c:spPr>
    <a:gradFill>
      <a:gsLst>
        <a:gs pos="0">
          <a:schemeClr val="accent1">
            <a:lumMod val="75000"/>
          </a:schemeClr>
        </a:gs>
        <a:gs pos="50000">
          <a:schemeClr val="bg1"/>
        </a:gs>
        <a:gs pos="100000">
          <a:schemeClr val="bg1"/>
        </a:gs>
      </a:gsLst>
      <a:lin ang="5400000" scaled="0"/>
    </a:gra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of Awards History</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1.6666666666666691E-2"/>
                  <c:y val="-1.3888888888888911E-2"/>
                </c:manualLayout>
              </c:layout>
              <c:showLegendKey val="0"/>
              <c:showVal val="1"/>
              <c:showCatName val="0"/>
              <c:showSerName val="0"/>
              <c:showPercent val="0"/>
              <c:showBubbleSize val="0"/>
            </c:dLbl>
            <c:dLbl>
              <c:idx val="1"/>
              <c:layout>
                <c:manualLayout>
                  <c:x val="1.6666666666666666E-2"/>
                  <c:y val="-1.8518518518518517E-2"/>
                </c:manualLayout>
              </c:layout>
              <c:showLegendKey val="0"/>
              <c:showVal val="1"/>
              <c:showCatName val="0"/>
              <c:showSerName val="0"/>
              <c:showPercent val="0"/>
              <c:showBubbleSize val="0"/>
            </c:dLbl>
            <c:dLbl>
              <c:idx val="2"/>
              <c:layout>
                <c:manualLayout>
                  <c:x val="2.5000000000000001E-2"/>
                  <c:y val="-2.3148148148148147E-2"/>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Sheet1!$A$69:$A$71</c:f>
              <c:strCache>
                <c:ptCount val="3"/>
                <c:pt idx="0">
                  <c:v>FY12</c:v>
                </c:pt>
                <c:pt idx="1">
                  <c:v>FY13</c:v>
                </c:pt>
                <c:pt idx="2">
                  <c:v>FY14 YTD</c:v>
                </c:pt>
              </c:strCache>
            </c:strRef>
          </c:cat>
          <c:val>
            <c:numRef>
              <c:f>Sheet1!$B$69:$B$71</c:f>
              <c:numCache>
                <c:formatCode>General</c:formatCode>
                <c:ptCount val="3"/>
                <c:pt idx="0">
                  <c:v>883</c:v>
                </c:pt>
                <c:pt idx="1">
                  <c:v>807</c:v>
                </c:pt>
                <c:pt idx="2">
                  <c:v>406</c:v>
                </c:pt>
              </c:numCache>
            </c:numRef>
          </c:val>
        </c:ser>
        <c:dLbls>
          <c:showLegendKey val="0"/>
          <c:showVal val="0"/>
          <c:showCatName val="0"/>
          <c:showSerName val="0"/>
          <c:showPercent val="0"/>
          <c:showBubbleSize val="0"/>
        </c:dLbls>
        <c:gapWidth val="150"/>
        <c:shape val="cylinder"/>
        <c:axId val="94088192"/>
        <c:axId val="94372608"/>
        <c:axId val="0"/>
      </c:bar3DChart>
      <c:catAx>
        <c:axId val="94088192"/>
        <c:scaling>
          <c:orientation val="minMax"/>
        </c:scaling>
        <c:delete val="0"/>
        <c:axPos val="b"/>
        <c:majorTickMark val="none"/>
        <c:minorTickMark val="none"/>
        <c:tickLblPos val="nextTo"/>
        <c:txPr>
          <a:bodyPr/>
          <a:lstStyle/>
          <a:p>
            <a:pPr>
              <a:defRPr sz="1200" b="1"/>
            </a:pPr>
            <a:endParaRPr lang="en-US"/>
          </a:p>
        </c:txPr>
        <c:crossAx val="94372608"/>
        <c:crosses val="autoZero"/>
        <c:auto val="1"/>
        <c:lblAlgn val="ctr"/>
        <c:lblOffset val="100"/>
        <c:noMultiLvlLbl val="0"/>
      </c:catAx>
      <c:valAx>
        <c:axId val="9437260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94088192"/>
        <c:crosses val="autoZero"/>
        <c:crossBetween val="between"/>
      </c:valAx>
    </c:plotArea>
    <c:plotVisOnly val="1"/>
    <c:dispBlanksAs val="gap"/>
    <c:showDLblsOverMax val="0"/>
  </c:chart>
  <c:spPr>
    <a:gradFill>
      <a:gsLst>
        <a:gs pos="0">
          <a:schemeClr val="accent6">
            <a:lumMod val="40000"/>
            <a:lumOff val="60000"/>
          </a:schemeClr>
        </a:gs>
        <a:gs pos="50000">
          <a:schemeClr val="bg1"/>
        </a:gs>
        <a:gs pos="100000">
          <a:schemeClr val="bg1"/>
        </a:gs>
      </a:gsLst>
      <a:lin ang="5400000" scaled="0"/>
    </a:gra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en-US" baseline="0"/>
              <a:t> of Submissions History</a:t>
            </a:r>
            <a:endParaRPr lang="en-US"/>
          </a:p>
        </c:rich>
      </c:tx>
      <c:layout>
        <c:manualLayout>
          <c:xMode val="edge"/>
          <c:yMode val="edge"/>
          <c:x val="0.41690266841644796"/>
          <c:y val="2.7777777777777776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1.6666666666666666E-2"/>
                  <c:y val="-2.3148148148148168E-2"/>
                </c:manualLayout>
              </c:layout>
              <c:showLegendKey val="0"/>
              <c:showVal val="1"/>
              <c:showCatName val="0"/>
              <c:showSerName val="0"/>
              <c:showPercent val="0"/>
              <c:showBubbleSize val="0"/>
            </c:dLbl>
            <c:dLbl>
              <c:idx val="1"/>
              <c:layout>
                <c:manualLayout>
                  <c:x val="1.6666666666666666E-2"/>
                  <c:y val="-2.7777777777777776E-2"/>
                </c:manualLayout>
              </c:layout>
              <c:showLegendKey val="0"/>
              <c:showVal val="1"/>
              <c:showCatName val="0"/>
              <c:showSerName val="0"/>
              <c:showPercent val="0"/>
              <c:showBubbleSize val="0"/>
            </c:dLbl>
            <c:dLbl>
              <c:idx val="2"/>
              <c:layout>
                <c:manualLayout>
                  <c:x val="1.6666666666666767E-2"/>
                  <c:y val="-2.7777777777777776E-2"/>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Sheet1!$A$76:$A$78</c:f>
              <c:strCache>
                <c:ptCount val="3"/>
                <c:pt idx="0">
                  <c:v>FY12</c:v>
                </c:pt>
                <c:pt idx="1">
                  <c:v>FY13</c:v>
                </c:pt>
                <c:pt idx="2">
                  <c:v>FY14 YTD</c:v>
                </c:pt>
              </c:strCache>
            </c:strRef>
          </c:cat>
          <c:val>
            <c:numRef>
              <c:f>Sheet1!$B$76:$B$78</c:f>
              <c:numCache>
                <c:formatCode>General</c:formatCode>
                <c:ptCount val="3"/>
                <c:pt idx="0">
                  <c:v>1316</c:v>
                </c:pt>
                <c:pt idx="1">
                  <c:v>1244</c:v>
                </c:pt>
                <c:pt idx="2">
                  <c:v>615</c:v>
                </c:pt>
              </c:numCache>
            </c:numRef>
          </c:val>
        </c:ser>
        <c:dLbls>
          <c:showLegendKey val="0"/>
          <c:showVal val="0"/>
          <c:showCatName val="0"/>
          <c:showSerName val="0"/>
          <c:showPercent val="0"/>
          <c:showBubbleSize val="0"/>
        </c:dLbls>
        <c:gapWidth val="150"/>
        <c:shape val="cylinder"/>
        <c:axId val="94401664"/>
        <c:axId val="94403200"/>
        <c:axId val="0"/>
      </c:bar3DChart>
      <c:catAx>
        <c:axId val="94401664"/>
        <c:scaling>
          <c:orientation val="minMax"/>
        </c:scaling>
        <c:delete val="0"/>
        <c:axPos val="b"/>
        <c:majorTickMark val="none"/>
        <c:minorTickMark val="none"/>
        <c:tickLblPos val="nextTo"/>
        <c:txPr>
          <a:bodyPr/>
          <a:lstStyle/>
          <a:p>
            <a:pPr>
              <a:defRPr sz="1200" b="1"/>
            </a:pPr>
            <a:endParaRPr lang="en-US"/>
          </a:p>
        </c:txPr>
        <c:crossAx val="94403200"/>
        <c:crosses val="autoZero"/>
        <c:auto val="1"/>
        <c:lblAlgn val="ctr"/>
        <c:lblOffset val="100"/>
        <c:noMultiLvlLbl val="0"/>
      </c:catAx>
      <c:valAx>
        <c:axId val="94403200"/>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94401664"/>
        <c:crosses val="autoZero"/>
        <c:crossBetween val="between"/>
      </c:valAx>
    </c:plotArea>
    <c:plotVisOnly val="1"/>
    <c:dispBlanksAs val="gap"/>
    <c:showDLblsOverMax val="0"/>
  </c:chart>
  <c:spPr>
    <a:gradFill>
      <a:gsLst>
        <a:gs pos="0">
          <a:schemeClr val="bg1"/>
        </a:gs>
        <a:gs pos="50000">
          <a:schemeClr val="bg1"/>
        </a:gs>
        <a:gs pos="100000">
          <a:schemeClr val="accent6">
            <a:lumMod val="40000"/>
            <a:lumOff val="60000"/>
          </a:schemeClr>
        </a:gs>
      </a:gsLst>
      <a:lin ang="5400000" scaled="0"/>
    </a:gra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1.3888888888888888E-2"/>
                  <c:y val="-3.2407407407407406E-2"/>
                </c:manualLayout>
              </c:layout>
              <c:spPr/>
              <c:txPr>
                <a:bodyPr/>
                <a:lstStyle/>
                <a:p>
                  <a:pPr>
                    <a:defRPr sz="1600" b="1"/>
                  </a:pPr>
                  <a:endParaRPr lang="en-US"/>
                </a:p>
              </c:txPr>
              <c:showLegendKey val="0"/>
              <c:showVal val="1"/>
              <c:showCatName val="0"/>
              <c:showSerName val="0"/>
              <c:showPercent val="0"/>
              <c:showBubbleSize val="0"/>
            </c:dLbl>
            <c:dLbl>
              <c:idx val="1"/>
              <c:layout>
                <c:manualLayout>
                  <c:x val="1.8990840430660454E-2"/>
                  <c:y val="-5.2672292184975253E-2"/>
                </c:manualLayout>
              </c:layout>
              <c:spPr/>
              <c:txPr>
                <a:bodyPr/>
                <a:lstStyle/>
                <a:p>
                  <a:pPr>
                    <a:defRPr sz="1600" b="1"/>
                  </a:pPr>
                  <a:endParaRPr lang="en-US"/>
                </a:p>
              </c:txPr>
              <c:showLegendKey val="0"/>
              <c:showVal val="1"/>
              <c:showCatName val="0"/>
              <c:showSerName val="0"/>
              <c:showPercent val="0"/>
              <c:showBubbleSize val="0"/>
            </c:dLbl>
            <c:dLbl>
              <c:idx val="2"/>
              <c:layout>
                <c:manualLayout>
                  <c:x val="1.6666666666666666E-2"/>
                  <c:y val="-4.6600836133268354E-2"/>
                </c:manualLayout>
              </c:layout>
              <c:spPr/>
              <c:txPr>
                <a:bodyPr/>
                <a:lstStyle/>
                <a:p>
                  <a:pPr>
                    <a:defRPr sz="1600" b="1"/>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Sheet1!$F$60:$F$62</c:f>
              <c:strCache>
                <c:ptCount val="3"/>
                <c:pt idx="0">
                  <c:v>FY12</c:v>
                </c:pt>
                <c:pt idx="1">
                  <c:v>FY13</c:v>
                </c:pt>
                <c:pt idx="2">
                  <c:v>FY14 YTD</c:v>
                </c:pt>
              </c:strCache>
            </c:strRef>
          </c:cat>
          <c:val>
            <c:numRef>
              <c:f>Sheet1!$G$60:$G$62</c:f>
              <c:numCache>
                <c:formatCode>_("$"* #,##0_);_("$"* \(#,##0\);_("$"* "-"??_);_(@_)</c:formatCode>
                <c:ptCount val="3"/>
                <c:pt idx="0">
                  <c:v>168022</c:v>
                </c:pt>
                <c:pt idx="1">
                  <c:v>185548</c:v>
                </c:pt>
                <c:pt idx="2">
                  <c:v>176166</c:v>
                </c:pt>
              </c:numCache>
            </c:numRef>
          </c:val>
        </c:ser>
        <c:dLbls>
          <c:showLegendKey val="0"/>
          <c:showVal val="0"/>
          <c:showCatName val="0"/>
          <c:showSerName val="0"/>
          <c:showPercent val="0"/>
          <c:showBubbleSize val="0"/>
        </c:dLbls>
        <c:gapWidth val="150"/>
        <c:shape val="cylinder"/>
        <c:axId val="44361984"/>
        <c:axId val="44376832"/>
        <c:axId val="0"/>
      </c:bar3DChart>
      <c:catAx>
        <c:axId val="44361984"/>
        <c:scaling>
          <c:orientation val="minMax"/>
        </c:scaling>
        <c:delete val="0"/>
        <c:axPos val="b"/>
        <c:majorTickMark val="out"/>
        <c:minorTickMark val="none"/>
        <c:tickLblPos val="nextTo"/>
        <c:txPr>
          <a:bodyPr/>
          <a:lstStyle/>
          <a:p>
            <a:pPr>
              <a:defRPr sz="1600" b="1"/>
            </a:pPr>
            <a:endParaRPr lang="en-US"/>
          </a:p>
        </c:txPr>
        <c:crossAx val="44376832"/>
        <c:crosses val="autoZero"/>
        <c:auto val="1"/>
        <c:lblAlgn val="ctr"/>
        <c:lblOffset val="100"/>
        <c:noMultiLvlLbl val="0"/>
      </c:catAx>
      <c:valAx>
        <c:axId val="44376832"/>
        <c:scaling>
          <c:orientation val="minMax"/>
        </c:scaling>
        <c:delete val="0"/>
        <c:axPos val="l"/>
        <c:majorGridlines/>
        <c:numFmt formatCode="_(&quot;$&quot;* #,##0_);_(&quot;$&quot;* \(#,##0\);_(&quot;$&quot;* &quot;-&quot;??_);_(@_)" sourceLinked="1"/>
        <c:majorTickMark val="out"/>
        <c:minorTickMark val="none"/>
        <c:tickLblPos val="nextTo"/>
        <c:txPr>
          <a:bodyPr/>
          <a:lstStyle/>
          <a:p>
            <a:pPr>
              <a:defRPr sz="1600" b="1"/>
            </a:pPr>
            <a:endParaRPr lang="en-US"/>
          </a:p>
        </c:txPr>
        <c:crossAx val="44361984"/>
        <c:crosses val="autoZero"/>
        <c:crossBetween val="between"/>
      </c:valAx>
    </c:plotArea>
    <c:plotVisOnly val="1"/>
    <c:dispBlanksAs val="gap"/>
    <c:showDLblsOverMax val="0"/>
  </c:chart>
  <c:spPr>
    <a:gradFill flip="none" rotWithShape="1">
      <a:gsLst>
        <a:gs pos="0">
          <a:schemeClr val="accent1">
            <a:lumMod val="60000"/>
            <a:lumOff val="40000"/>
          </a:schemeClr>
        </a:gs>
        <a:gs pos="50000">
          <a:schemeClr val="bg1"/>
        </a:gs>
        <a:gs pos="100000">
          <a:schemeClr val="accent1">
            <a:tint val="23500"/>
            <a:satMod val="160000"/>
          </a:schemeClr>
        </a:gs>
      </a:gsLst>
      <a:lin ang="2700000" scaled="1"/>
      <a:tileRect/>
    </a:gra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gradFill flip="none" rotWithShape="1">
          <a:gsLst>
            <a:gs pos="0">
              <a:schemeClr val="accent1"/>
            </a:gs>
            <a:gs pos="13000">
              <a:schemeClr val="bg2"/>
            </a:gs>
            <a:gs pos="21001">
              <a:schemeClr val="bg1"/>
            </a:gs>
            <a:gs pos="63000">
              <a:srgbClr val="FFFFFF"/>
            </a:gs>
            <a:gs pos="67000">
              <a:schemeClr val="accent1">
                <a:lumMod val="40000"/>
                <a:lumOff val="60000"/>
              </a:schemeClr>
            </a:gs>
            <a:gs pos="69000">
              <a:schemeClr val="accent1">
                <a:lumMod val="20000"/>
                <a:lumOff val="80000"/>
              </a:schemeClr>
            </a:gs>
            <a:gs pos="82001">
              <a:schemeClr val="accent1">
                <a:lumMod val="75000"/>
              </a:schemeClr>
            </a:gs>
            <a:gs pos="100000">
              <a:schemeClr val="bg1"/>
            </a:gs>
          </a:gsLst>
          <a:path path="circle">
            <a:fillToRect t="100000" r="100000"/>
          </a:path>
          <a:tileRect l="-100000" b="-100000"/>
        </a:gradFill>
      </c:spPr>
    </c:sideWall>
    <c:backWall>
      <c:thickness val="0"/>
      <c:spPr>
        <a:gradFill flip="none" rotWithShape="1">
          <a:gsLst>
            <a:gs pos="0">
              <a:schemeClr val="accent1"/>
            </a:gs>
            <a:gs pos="13000">
              <a:schemeClr val="bg2"/>
            </a:gs>
            <a:gs pos="21001">
              <a:schemeClr val="bg1"/>
            </a:gs>
            <a:gs pos="63000">
              <a:srgbClr val="FFFFFF"/>
            </a:gs>
            <a:gs pos="67000">
              <a:schemeClr val="accent1">
                <a:lumMod val="40000"/>
                <a:lumOff val="60000"/>
              </a:schemeClr>
            </a:gs>
            <a:gs pos="69000">
              <a:schemeClr val="accent1">
                <a:lumMod val="20000"/>
                <a:lumOff val="80000"/>
              </a:schemeClr>
            </a:gs>
            <a:gs pos="82001">
              <a:schemeClr val="accent1">
                <a:lumMod val="75000"/>
              </a:schemeClr>
            </a:gs>
            <a:gs pos="100000">
              <a:schemeClr val="bg1"/>
            </a:gs>
          </a:gsLst>
          <a:path path="circle">
            <a:fillToRect t="100000" r="100000"/>
          </a:path>
          <a:tileRect l="-100000" b="-100000"/>
        </a:gradFill>
      </c:spPr>
    </c:backWall>
    <c:plotArea>
      <c:layout/>
      <c:bar3DChart>
        <c:barDir val="col"/>
        <c:grouping val="clustered"/>
        <c:varyColors val="0"/>
        <c:ser>
          <c:idx val="0"/>
          <c:order val="0"/>
          <c:tx>
            <c:strRef>
              <c:f>Sheet1!$B$21</c:f>
              <c:strCache>
                <c:ptCount val="1"/>
                <c:pt idx="0">
                  <c:v>FY12</c:v>
                </c:pt>
              </c:strCache>
            </c:strRef>
          </c:tx>
          <c:spPr>
            <a:solidFill>
              <a:schemeClr val="accent1">
                <a:lumMod val="20000"/>
                <a:lumOff val="80000"/>
              </a:schemeClr>
            </a:solidFill>
            <a:ln w="15875">
              <a:solidFill>
                <a:schemeClr val="tx2">
                  <a:lumMod val="75000"/>
                </a:schemeClr>
              </a:solidFill>
            </a:ln>
            <a:scene3d>
              <a:camera prst="orthographicFront"/>
              <a:lightRig rig="threePt" dir="t"/>
            </a:scene3d>
            <a:sp3d prstMaterial="dkEdge">
              <a:contourClr>
                <a:srgbClr val="000000"/>
              </a:contourClr>
            </a:sp3d>
          </c:spPr>
          <c:invertIfNegative val="0"/>
          <c:cat>
            <c:strRef>
              <c:f>Sheet1!$A$22:$A$27</c:f>
              <c:strCache>
                <c:ptCount val="6"/>
                <c:pt idx="0">
                  <c:v>Research</c:v>
                </c:pt>
                <c:pt idx="1">
                  <c:v>Public Service</c:v>
                </c:pt>
                <c:pt idx="2">
                  <c:v>Training</c:v>
                </c:pt>
                <c:pt idx="3">
                  <c:v>Instruction</c:v>
                </c:pt>
                <c:pt idx="4">
                  <c:v>Fellowship</c:v>
                </c:pt>
                <c:pt idx="5">
                  <c:v>Other</c:v>
                </c:pt>
              </c:strCache>
            </c:strRef>
          </c:cat>
          <c:val>
            <c:numRef>
              <c:f>Sheet1!$B$22:$B$27</c:f>
              <c:numCache>
                <c:formatCode>General</c:formatCode>
                <c:ptCount val="6"/>
                <c:pt idx="0">
                  <c:v>417</c:v>
                </c:pt>
                <c:pt idx="1">
                  <c:v>328</c:v>
                </c:pt>
                <c:pt idx="2">
                  <c:v>90</c:v>
                </c:pt>
                <c:pt idx="3">
                  <c:v>25</c:v>
                </c:pt>
                <c:pt idx="4">
                  <c:v>14</c:v>
                </c:pt>
                <c:pt idx="5">
                  <c:v>9</c:v>
                </c:pt>
              </c:numCache>
            </c:numRef>
          </c:val>
        </c:ser>
        <c:ser>
          <c:idx val="1"/>
          <c:order val="1"/>
          <c:tx>
            <c:strRef>
              <c:f>Sheet1!$C$21</c:f>
              <c:strCache>
                <c:ptCount val="1"/>
                <c:pt idx="0">
                  <c:v>FY13</c:v>
                </c:pt>
              </c:strCache>
            </c:strRef>
          </c:tx>
          <c:spPr>
            <a:solidFill>
              <a:schemeClr val="accent1">
                <a:lumMod val="60000"/>
                <a:lumOff val="40000"/>
              </a:schemeClr>
            </a:solidFill>
            <a:ln w="15875">
              <a:solidFill>
                <a:schemeClr val="tx2">
                  <a:lumMod val="75000"/>
                </a:schemeClr>
              </a:solidFill>
            </a:ln>
            <a:scene3d>
              <a:camera prst="orthographicFront"/>
              <a:lightRig rig="threePt" dir="t"/>
            </a:scene3d>
            <a:sp3d prstMaterial="dkEdge">
              <a:contourClr>
                <a:srgbClr val="000000"/>
              </a:contourClr>
            </a:sp3d>
          </c:spPr>
          <c:invertIfNegative val="0"/>
          <c:cat>
            <c:strRef>
              <c:f>Sheet1!$A$22:$A$27</c:f>
              <c:strCache>
                <c:ptCount val="6"/>
                <c:pt idx="0">
                  <c:v>Research</c:v>
                </c:pt>
                <c:pt idx="1">
                  <c:v>Public Service</c:v>
                </c:pt>
                <c:pt idx="2">
                  <c:v>Training</c:v>
                </c:pt>
                <c:pt idx="3">
                  <c:v>Instruction</c:v>
                </c:pt>
                <c:pt idx="4">
                  <c:v>Fellowship</c:v>
                </c:pt>
                <c:pt idx="5">
                  <c:v>Other</c:v>
                </c:pt>
              </c:strCache>
            </c:strRef>
          </c:cat>
          <c:val>
            <c:numRef>
              <c:f>Sheet1!$C$22:$C$27</c:f>
              <c:numCache>
                <c:formatCode>General</c:formatCode>
                <c:ptCount val="6"/>
                <c:pt idx="0">
                  <c:v>446</c:v>
                </c:pt>
                <c:pt idx="1">
                  <c:v>248</c:v>
                </c:pt>
                <c:pt idx="2">
                  <c:v>64</c:v>
                </c:pt>
                <c:pt idx="3">
                  <c:v>34</c:v>
                </c:pt>
                <c:pt idx="4">
                  <c:v>9</c:v>
                </c:pt>
                <c:pt idx="5">
                  <c:v>6</c:v>
                </c:pt>
              </c:numCache>
            </c:numRef>
          </c:val>
        </c:ser>
        <c:ser>
          <c:idx val="2"/>
          <c:order val="2"/>
          <c:tx>
            <c:strRef>
              <c:f>Sheet1!$D$21</c:f>
              <c:strCache>
                <c:ptCount val="1"/>
                <c:pt idx="0">
                  <c:v>FY14 YTD</c:v>
                </c:pt>
              </c:strCache>
            </c:strRef>
          </c:tx>
          <c:spPr>
            <a:solidFill>
              <a:schemeClr val="accent1">
                <a:lumMod val="75000"/>
              </a:schemeClr>
            </a:solidFill>
            <a:ln w="15875">
              <a:solidFill>
                <a:schemeClr val="tx2">
                  <a:lumMod val="75000"/>
                </a:schemeClr>
              </a:solidFill>
            </a:ln>
            <a:effectLst>
              <a:outerShdw blurRad="76200" dist="12700" dir="2700000" sy="-23000" kx="-800400" algn="bl" rotWithShape="0">
                <a:prstClr val="black">
                  <a:alpha val="20000"/>
                </a:prstClr>
              </a:outerShdw>
            </a:effectLst>
            <a:scene3d>
              <a:camera prst="orthographicFront"/>
              <a:lightRig rig="threePt" dir="t"/>
            </a:scene3d>
            <a:sp3d prstMaterial="dkEdge">
              <a:contourClr>
                <a:srgbClr val="000000"/>
              </a:contourClr>
            </a:sp3d>
          </c:spPr>
          <c:invertIfNegative val="0"/>
          <c:cat>
            <c:strRef>
              <c:f>Sheet1!$A$22:$A$27</c:f>
              <c:strCache>
                <c:ptCount val="6"/>
                <c:pt idx="0">
                  <c:v>Research</c:v>
                </c:pt>
                <c:pt idx="1">
                  <c:v>Public Service</c:v>
                </c:pt>
                <c:pt idx="2">
                  <c:v>Training</c:v>
                </c:pt>
                <c:pt idx="3">
                  <c:v>Instruction</c:v>
                </c:pt>
                <c:pt idx="4">
                  <c:v>Fellowship</c:v>
                </c:pt>
                <c:pt idx="5">
                  <c:v>Other</c:v>
                </c:pt>
              </c:strCache>
            </c:strRef>
          </c:cat>
          <c:val>
            <c:numRef>
              <c:f>Sheet1!$D$22:$D$27</c:f>
              <c:numCache>
                <c:formatCode>General</c:formatCode>
                <c:ptCount val="6"/>
                <c:pt idx="0">
                  <c:v>230</c:v>
                </c:pt>
                <c:pt idx="1">
                  <c:v>134</c:v>
                </c:pt>
                <c:pt idx="2">
                  <c:v>14</c:v>
                </c:pt>
                <c:pt idx="3">
                  <c:v>18</c:v>
                </c:pt>
                <c:pt idx="4">
                  <c:v>6</c:v>
                </c:pt>
                <c:pt idx="5">
                  <c:v>4</c:v>
                </c:pt>
              </c:numCache>
            </c:numRef>
          </c:val>
        </c:ser>
        <c:dLbls>
          <c:showLegendKey val="0"/>
          <c:showVal val="0"/>
          <c:showCatName val="0"/>
          <c:showSerName val="0"/>
          <c:showPercent val="0"/>
          <c:showBubbleSize val="0"/>
        </c:dLbls>
        <c:gapWidth val="150"/>
        <c:shape val="box"/>
        <c:axId val="33749248"/>
        <c:axId val="42868736"/>
        <c:axId val="0"/>
      </c:bar3DChart>
      <c:catAx>
        <c:axId val="33749248"/>
        <c:scaling>
          <c:orientation val="minMax"/>
        </c:scaling>
        <c:delete val="0"/>
        <c:axPos val="b"/>
        <c:majorTickMark val="none"/>
        <c:minorTickMark val="none"/>
        <c:tickLblPos val="nextTo"/>
        <c:txPr>
          <a:bodyPr/>
          <a:lstStyle/>
          <a:p>
            <a:pPr>
              <a:defRPr sz="1200" b="1"/>
            </a:pPr>
            <a:endParaRPr lang="en-US"/>
          </a:p>
        </c:txPr>
        <c:crossAx val="42868736"/>
        <c:crosses val="autoZero"/>
        <c:auto val="1"/>
        <c:lblAlgn val="ctr"/>
        <c:lblOffset val="100"/>
        <c:noMultiLvlLbl val="0"/>
      </c:catAx>
      <c:valAx>
        <c:axId val="42868736"/>
        <c:scaling>
          <c:orientation val="minMax"/>
        </c:scaling>
        <c:delete val="0"/>
        <c:axPos val="l"/>
        <c:majorGridlines>
          <c:spPr>
            <a:ln w="15875"/>
          </c:spPr>
        </c:majorGridlines>
        <c:numFmt formatCode="General" sourceLinked="1"/>
        <c:majorTickMark val="out"/>
        <c:minorTickMark val="none"/>
        <c:tickLblPos val="nextTo"/>
        <c:spPr>
          <a:noFill/>
        </c:spPr>
        <c:txPr>
          <a:bodyPr/>
          <a:lstStyle/>
          <a:p>
            <a:pPr>
              <a:defRPr sz="1400" b="1"/>
            </a:pPr>
            <a:endParaRPr lang="en-US"/>
          </a:p>
        </c:txPr>
        <c:crossAx val="33749248"/>
        <c:crosses val="autoZero"/>
        <c:crossBetween val="between"/>
      </c:valAx>
    </c:plotArea>
    <c:legend>
      <c:legendPos val="r"/>
      <c:layout/>
      <c:overlay val="0"/>
      <c:txPr>
        <a:bodyPr/>
        <a:lstStyle/>
        <a:p>
          <a:pPr>
            <a:defRPr sz="1400" b="1"/>
          </a:pPr>
          <a:endParaRPr lang="en-US"/>
        </a:p>
      </c:txPr>
    </c:legend>
    <c:plotVisOnly val="1"/>
    <c:dispBlanksAs val="gap"/>
    <c:showDLblsOverMax val="0"/>
  </c:chart>
  <c:spPr>
    <a:no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Funding</a:t>
            </a:r>
            <a:r>
              <a:rPr lang="en-US" baseline="0"/>
              <a:t> Source (Awards)</a:t>
            </a:r>
            <a:endParaRPr lang="en-US"/>
          </a:p>
        </c:rich>
      </c:tx>
      <c:layout/>
      <c:overlay val="0"/>
    </c:title>
    <c:autoTitleDeleted val="0"/>
    <c:plotArea>
      <c:layout/>
      <c:lineChart>
        <c:grouping val="standard"/>
        <c:varyColors val="0"/>
        <c:ser>
          <c:idx val="0"/>
          <c:order val="0"/>
          <c:tx>
            <c:strRef>
              <c:f>Sheet1!$B$10</c:f>
              <c:strCache>
                <c:ptCount val="1"/>
                <c:pt idx="0">
                  <c:v>FY12</c:v>
                </c:pt>
              </c:strCache>
            </c:strRef>
          </c:tx>
          <c:marker>
            <c:symbol val="diamond"/>
            <c:size val="14"/>
          </c:marker>
          <c:cat>
            <c:strRef>
              <c:f>Sheet1!$A$11:$A$15</c:f>
              <c:strCache>
                <c:ptCount val="5"/>
                <c:pt idx="0">
                  <c:v>Federal Agencies</c:v>
                </c:pt>
                <c:pt idx="1">
                  <c:v>State of New Mexico</c:v>
                </c:pt>
                <c:pt idx="2">
                  <c:v>Industry</c:v>
                </c:pt>
                <c:pt idx="3">
                  <c:v>Foundations</c:v>
                </c:pt>
                <c:pt idx="4">
                  <c:v>Other</c:v>
                </c:pt>
              </c:strCache>
            </c:strRef>
          </c:cat>
          <c:val>
            <c:numRef>
              <c:f>Sheet1!$B$11:$B$15</c:f>
              <c:numCache>
                <c:formatCode>_("$"* #,##0_);_("$"* \(#,##0\);_("$"* "-"??_);_(@_)</c:formatCode>
                <c:ptCount val="5"/>
                <c:pt idx="0">
                  <c:v>101685475</c:v>
                </c:pt>
                <c:pt idx="1">
                  <c:v>18927463</c:v>
                </c:pt>
                <c:pt idx="2">
                  <c:v>12639796</c:v>
                </c:pt>
                <c:pt idx="3">
                  <c:v>13452277</c:v>
                </c:pt>
                <c:pt idx="4">
                  <c:v>1352995</c:v>
                </c:pt>
              </c:numCache>
            </c:numRef>
          </c:val>
          <c:smooth val="0"/>
        </c:ser>
        <c:ser>
          <c:idx val="1"/>
          <c:order val="1"/>
          <c:tx>
            <c:strRef>
              <c:f>Sheet1!$C$10</c:f>
              <c:strCache>
                <c:ptCount val="1"/>
                <c:pt idx="0">
                  <c:v>FY13</c:v>
                </c:pt>
              </c:strCache>
            </c:strRef>
          </c:tx>
          <c:marker>
            <c:symbol val="square"/>
            <c:size val="14"/>
          </c:marker>
          <c:cat>
            <c:strRef>
              <c:f>Sheet1!$A$11:$A$15</c:f>
              <c:strCache>
                <c:ptCount val="5"/>
                <c:pt idx="0">
                  <c:v>Federal Agencies</c:v>
                </c:pt>
                <c:pt idx="1">
                  <c:v>State of New Mexico</c:v>
                </c:pt>
                <c:pt idx="2">
                  <c:v>Industry</c:v>
                </c:pt>
                <c:pt idx="3">
                  <c:v>Foundations</c:v>
                </c:pt>
                <c:pt idx="4">
                  <c:v>Other</c:v>
                </c:pt>
              </c:strCache>
            </c:strRef>
          </c:cat>
          <c:val>
            <c:numRef>
              <c:f>Sheet1!$C$11:$C$15</c:f>
              <c:numCache>
                <c:formatCode>_("$"* #,##0_);_("$"* \(#,##0\);_("$"* "-"??_);_(@_)</c:formatCode>
                <c:ptCount val="5"/>
                <c:pt idx="0">
                  <c:v>90258050</c:v>
                </c:pt>
                <c:pt idx="1">
                  <c:v>16804871</c:v>
                </c:pt>
                <c:pt idx="2">
                  <c:v>20079705</c:v>
                </c:pt>
                <c:pt idx="3">
                  <c:v>18504906</c:v>
                </c:pt>
                <c:pt idx="4">
                  <c:v>3698247</c:v>
                </c:pt>
              </c:numCache>
            </c:numRef>
          </c:val>
          <c:smooth val="0"/>
        </c:ser>
        <c:ser>
          <c:idx val="2"/>
          <c:order val="2"/>
          <c:tx>
            <c:strRef>
              <c:f>Sheet1!$D$10</c:f>
              <c:strCache>
                <c:ptCount val="1"/>
                <c:pt idx="0">
                  <c:v>FY14 YTD</c:v>
                </c:pt>
              </c:strCache>
            </c:strRef>
          </c:tx>
          <c:spPr>
            <a:ln>
              <a:solidFill>
                <a:schemeClr val="tx2">
                  <a:lumMod val="50000"/>
                </a:schemeClr>
              </a:solidFill>
            </a:ln>
          </c:spPr>
          <c:marker>
            <c:symbol val="triangle"/>
            <c:size val="14"/>
            <c:spPr>
              <a:solidFill>
                <a:schemeClr val="tx2">
                  <a:lumMod val="75000"/>
                </a:schemeClr>
              </a:solidFill>
              <a:ln>
                <a:solidFill>
                  <a:schemeClr val="tx2">
                    <a:lumMod val="50000"/>
                  </a:schemeClr>
                </a:solidFill>
              </a:ln>
            </c:spPr>
          </c:marker>
          <c:cat>
            <c:strRef>
              <c:f>Sheet1!$A$11:$A$15</c:f>
              <c:strCache>
                <c:ptCount val="5"/>
                <c:pt idx="0">
                  <c:v>Federal Agencies</c:v>
                </c:pt>
                <c:pt idx="1">
                  <c:v>State of New Mexico</c:v>
                </c:pt>
                <c:pt idx="2">
                  <c:v>Industry</c:v>
                </c:pt>
                <c:pt idx="3">
                  <c:v>Foundations</c:v>
                </c:pt>
                <c:pt idx="4">
                  <c:v>Other</c:v>
                </c:pt>
              </c:strCache>
            </c:strRef>
          </c:cat>
          <c:val>
            <c:numRef>
              <c:f>Sheet1!$D$11:$D$15</c:f>
              <c:numCache>
                <c:formatCode>_("$"* #,##0_);_("$"* \(#,##0\);_("$"* "-"??_);_(@_)</c:formatCode>
                <c:ptCount val="5"/>
                <c:pt idx="0">
                  <c:v>51866797</c:v>
                </c:pt>
                <c:pt idx="1">
                  <c:v>7015517</c:v>
                </c:pt>
                <c:pt idx="2">
                  <c:v>5398939</c:v>
                </c:pt>
                <c:pt idx="3">
                  <c:v>5251232</c:v>
                </c:pt>
                <c:pt idx="4">
                  <c:v>1090321</c:v>
                </c:pt>
              </c:numCache>
            </c:numRef>
          </c:val>
          <c:smooth val="0"/>
        </c:ser>
        <c:dLbls>
          <c:showLegendKey val="0"/>
          <c:showVal val="0"/>
          <c:showCatName val="0"/>
          <c:showSerName val="0"/>
          <c:showPercent val="0"/>
          <c:showBubbleSize val="0"/>
        </c:dLbls>
        <c:marker val="1"/>
        <c:smooth val="0"/>
        <c:axId val="43787776"/>
        <c:axId val="43789312"/>
      </c:lineChart>
      <c:catAx>
        <c:axId val="43787776"/>
        <c:scaling>
          <c:orientation val="minMax"/>
        </c:scaling>
        <c:delete val="0"/>
        <c:axPos val="b"/>
        <c:majorTickMark val="none"/>
        <c:minorTickMark val="none"/>
        <c:tickLblPos val="nextTo"/>
        <c:txPr>
          <a:bodyPr/>
          <a:lstStyle/>
          <a:p>
            <a:pPr>
              <a:defRPr sz="1200" b="1"/>
            </a:pPr>
            <a:endParaRPr lang="en-US"/>
          </a:p>
        </c:txPr>
        <c:crossAx val="43789312"/>
        <c:crosses val="autoZero"/>
        <c:auto val="1"/>
        <c:lblAlgn val="ctr"/>
        <c:lblOffset val="100"/>
        <c:noMultiLvlLbl val="0"/>
      </c:catAx>
      <c:valAx>
        <c:axId val="43789312"/>
        <c:scaling>
          <c:orientation val="minMax"/>
          <c:max val="110000000.00000001"/>
          <c:min val="0"/>
        </c:scaling>
        <c:delete val="0"/>
        <c:axPos val="l"/>
        <c:majorGridlines/>
        <c:numFmt formatCode="_(&quot;$&quot;* #,##0_);_(&quot;$&quot;* \(#,##0\);_(&quot;$&quot;* &quot;-&quot;??_);_(@_)" sourceLinked="1"/>
        <c:majorTickMark val="none"/>
        <c:minorTickMark val="none"/>
        <c:tickLblPos val="nextTo"/>
        <c:spPr>
          <a:ln w="9525">
            <a:noFill/>
          </a:ln>
        </c:spPr>
        <c:txPr>
          <a:bodyPr/>
          <a:lstStyle/>
          <a:p>
            <a:pPr>
              <a:defRPr sz="1200" b="1"/>
            </a:pPr>
            <a:endParaRPr lang="en-US"/>
          </a:p>
        </c:txPr>
        <c:crossAx val="43787776"/>
        <c:crosses val="autoZero"/>
        <c:crossBetween val="between"/>
        <c:majorUnit val="20000000"/>
        <c:minorUnit val="5000000"/>
        <c:dispUnits>
          <c:builtInUnit val="millions"/>
          <c:dispUnitsLbl>
            <c:layout/>
          </c:dispUnitsLbl>
        </c:dispUnits>
      </c:valAx>
      <c:spPr>
        <a:scene3d>
          <a:camera prst="orthographicFront"/>
          <a:lightRig rig="threePt" dir="t"/>
        </a:scene3d>
        <a:sp3d prstMaterial="dkEdge"/>
      </c:spPr>
    </c:plotArea>
    <c:legend>
      <c:legendPos val="b"/>
      <c:layout/>
      <c:overlay val="0"/>
      <c:txPr>
        <a:bodyPr/>
        <a:lstStyle/>
        <a:p>
          <a:pPr>
            <a:defRPr b="1"/>
          </a:pPr>
          <a:endParaRPr lang="en-US"/>
        </a:p>
      </c:txPr>
    </c:legend>
    <c:plotVisOnly val="1"/>
    <c:dispBlanksAs val="gap"/>
    <c:showDLblsOverMax val="0"/>
  </c:chart>
  <c:spPr>
    <a:gradFill>
      <a:gsLst>
        <a:gs pos="0">
          <a:schemeClr val="bg2"/>
        </a:gs>
        <a:gs pos="42000">
          <a:schemeClr val="bg1"/>
        </a:gs>
        <a:gs pos="100000">
          <a:schemeClr val="bg1"/>
        </a:gs>
      </a:gsLst>
      <a:lin ang="5400000" scaled="0"/>
    </a:gra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NIH</a:t>
            </a:r>
            <a:r>
              <a:rPr lang="en-US" baseline="0" dirty="0" smtClean="0"/>
              <a:t> Award History</a:t>
            </a:r>
            <a:endParaRPr lang="en-US" dirty="0"/>
          </a:p>
        </c:rich>
      </c:tx>
      <c:layout/>
      <c:overlay val="0"/>
    </c:title>
    <c:autoTitleDeleted val="0"/>
    <c:view3D>
      <c:rotX val="0"/>
      <c:rotY val="0"/>
      <c:rAngAx val="0"/>
      <c:perspective val="80"/>
    </c:view3D>
    <c:floor>
      <c:thickness val="0"/>
    </c:floor>
    <c:sideWall>
      <c:thickness val="0"/>
    </c:sideWall>
    <c:backWall>
      <c:thickness val="0"/>
    </c:backWall>
    <c:plotArea>
      <c:layout/>
      <c:bar3DChart>
        <c:barDir val="col"/>
        <c:grouping val="clustered"/>
        <c:varyColors val="0"/>
        <c:ser>
          <c:idx val="0"/>
          <c:order val="0"/>
          <c:invertIfNegative val="0"/>
          <c:cat>
            <c:strRef>
              <c:f>Sheet1!$F$45:$F$47</c:f>
              <c:strCache>
                <c:ptCount val="3"/>
                <c:pt idx="0">
                  <c:v>FY12</c:v>
                </c:pt>
                <c:pt idx="1">
                  <c:v>FY13</c:v>
                </c:pt>
                <c:pt idx="2">
                  <c:v>FY14 YTD</c:v>
                </c:pt>
              </c:strCache>
            </c:strRef>
          </c:cat>
          <c:val>
            <c:numRef>
              <c:f>Sheet1!$G$45:$G$47</c:f>
              <c:numCache>
                <c:formatCode>_("$"* #,##0_);_("$"* \(#,##0\);_("$"* "-"??_);_(@_)</c:formatCode>
                <c:ptCount val="3"/>
                <c:pt idx="0">
                  <c:v>63208412</c:v>
                </c:pt>
                <c:pt idx="1">
                  <c:v>42721717</c:v>
                </c:pt>
                <c:pt idx="2">
                  <c:v>24799256</c:v>
                </c:pt>
              </c:numCache>
            </c:numRef>
          </c:val>
        </c:ser>
        <c:dLbls>
          <c:showLegendKey val="0"/>
          <c:showVal val="0"/>
          <c:showCatName val="0"/>
          <c:showSerName val="0"/>
          <c:showPercent val="0"/>
          <c:showBubbleSize val="0"/>
        </c:dLbls>
        <c:gapWidth val="150"/>
        <c:shape val="cylinder"/>
        <c:axId val="42947328"/>
        <c:axId val="42948864"/>
        <c:axId val="0"/>
      </c:bar3DChart>
      <c:catAx>
        <c:axId val="42947328"/>
        <c:scaling>
          <c:orientation val="minMax"/>
        </c:scaling>
        <c:delete val="1"/>
        <c:axPos val="b"/>
        <c:majorTickMark val="none"/>
        <c:minorTickMark val="none"/>
        <c:tickLblPos val="nextTo"/>
        <c:crossAx val="42948864"/>
        <c:crosses val="autoZero"/>
        <c:auto val="1"/>
        <c:lblAlgn val="ctr"/>
        <c:lblOffset val="100"/>
        <c:noMultiLvlLbl val="0"/>
      </c:catAx>
      <c:valAx>
        <c:axId val="42948864"/>
        <c:scaling>
          <c:orientation val="minMax"/>
        </c:scaling>
        <c:delete val="0"/>
        <c:axPos val="l"/>
        <c:majorGridlines/>
        <c:numFmt formatCode="_(&quot;$&quot;* #,##0_);_(&quot;$&quot;* \(#,##0\);_(&quot;$&quot;* &quot;-&quot;??_);_(@_)" sourceLinked="1"/>
        <c:majorTickMark val="none"/>
        <c:minorTickMark val="none"/>
        <c:tickLblPos val="nextTo"/>
        <c:txPr>
          <a:bodyPr/>
          <a:lstStyle/>
          <a:p>
            <a:pPr>
              <a:defRPr sz="1400" b="1"/>
            </a:pPr>
            <a:endParaRPr lang="en-US"/>
          </a:p>
        </c:txPr>
        <c:crossAx val="42947328"/>
        <c:crosses val="autoZero"/>
        <c:crossBetween val="between"/>
        <c:dispUnits>
          <c:builtInUnit val="millions"/>
          <c:dispUnitsLbl>
            <c:layout/>
          </c:dispUnitsLbl>
        </c:dispUnits>
      </c:valAx>
      <c:dTable>
        <c:showHorzBorder val="1"/>
        <c:showVertBorder val="1"/>
        <c:showOutline val="1"/>
        <c:showKeys val="1"/>
        <c:txPr>
          <a:bodyPr/>
          <a:lstStyle/>
          <a:p>
            <a:pPr rtl="0">
              <a:defRPr sz="1400" b="1"/>
            </a:pPr>
            <a:endParaRPr lang="en-US"/>
          </a:p>
        </c:txPr>
      </c:dTable>
    </c:plotArea>
    <c:plotVisOnly val="1"/>
    <c:dispBlanksAs val="gap"/>
    <c:showDLblsOverMax val="0"/>
  </c:chart>
  <c:spPr>
    <a:solidFill>
      <a:schemeClr val="bg1"/>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7440507436570429"/>
          <c:y val="5.5555555555555552E-2"/>
          <c:w val="0.78237270341207354"/>
          <c:h val="0.83929753572470112"/>
        </c:manualLayout>
      </c:layout>
      <c:bar3DChart>
        <c:barDir val="col"/>
        <c:grouping val="clustered"/>
        <c:varyColors val="0"/>
        <c:ser>
          <c:idx val="0"/>
          <c:order val="0"/>
          <c:invertIfNegative val="0"/>
          <c:dLbls>
            <c:dLbl>
              <c:idx val="0"/>
              <c:layout>
                <c:manualLayout>
                  <c:x val="2.3255813953488372E-2"/>
                  <c:y val="-2.4193548387096774E-2"/>
                </c:manualLayout>
              </c:layout>
              <c:showLegendKey val="0"/>
              <c:showVal val="1"/>
              <c:showCatName val="0"/>
              <c:showSerName val="0"/>
              <c:showPercent val="0"/>
              <c:showBubbleSize val="0"/>
            </c:dLbl>
            <c:dLbl>
              <c:idx val="1"/>
              <c:layout>
                <c:manualLayout>
                  <c:x val="2.5193798449612403E-2"/>
                  <c:y val="-3.4946236559139782E-2"/>
                </c:manualLayout>
              </c:layout>
              <c:showLegendKey val="0"/>
              <c:showVal val="1"/>
              <c:showCatName val="0"/>
              <c:showSerName val="0"/>
              <c:showPercent val="0"/>
              <c:showBubbleSize val="0"/>
            </c:dLbl>
            <c:dLbl>
              <c:idx val="2"/>
              <c:layout>
                <c:manualLayout>
                  <c:x val="1.5503875968992248E-2"/>
                  <c:y val="-4.5698924731182797E-2"/>
                </c:manualLayout>
              </c:layout>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Sheet1!$A$45:$A$47</c:f>
              <c:strCache>
                <c:ptCount val="3"/>
                <c:pt idx="0">
                  <c:v>FY12</c:v>
                </c:pt>
                <c:pt idx="1">
                  <c:v>FY13</c:v>
                </c:pt>
                <c:pt idx="2">
                  <c:v>FY14 YTD</c:v>
                </c:pt>
              </c:strCache>
            </c:strRef>
          </c:cat>
          <c:val>
            <c:numRef>
              <c:f>Sheet1!$B$45:$B$47</c:f>
              <c:numCache>
                <c:formatCode>General</c:formatCode>
                <c:ptCount val="3"/>
                <c:pt idx="0">
                  <c:v>27</c:v>
                </c:pt>
                <c:pt idx="1">
                  <c:v>29</c:v>
                </c:pt>
                <c:pt idx="2">
                  <c:v>17</c:v>
                </c:pt>
              </c:numCache>
            </c:numRef>
          </c:val>
        </c:ser>
        <c:dLbls>
          <c:showLegendKey val="0"/>
          <c:showVal val="0"/>
          <c:showCatName val="0"/>
          <c:showSerName val="0"/>
          <c:showPercent val="0"/>
          <c:showBubbleSize val="0"/>
        </c:dLbls>
        <c:gapWidth val="150"/>
        <c:shape val="cylinder"/>
        <c:axId val="43070976"/>
        <c:axId val="43072512"/>
        <c:axId val="0"/>
      </c:bar3DChart>
      <c:catAx>
        <c:axId val="43070976"/>
        <c:scaling>
          <c:orientation val="minMax"/>
        </c:scaling>
        <c:delete val="0"/>
        <c:axPos val="b"/>
        <c:majorTickMark val="out"/>
        <c:minorTickMark val="none"/>
        <c:tickLblPos val="nextTo"/>
        <c:txPr>
          <a:bodyPr/>
          <a:lstStyle/>
          <a:p>
            <a:pPr>
              <a:defRPr sz="1800" b="1"/>
            </a:pPr>
            <a:endParaRPr lang="en-US"/>
          </a:p>
        </c:txPr>
        <c:crossAx val="43072512"/>
        <c:crosses val="autoZero"/>
        <c:auto val="1"/>
        <c:lblAlgn val="ctr"/>
        <c:lblOffset val="100"/>
        <c:noMultiLvlLbl val="0"/>
      </c:catAx>
      <c:valAx>
        <c:axId val="43072512"/>
        <c:scaling>
          <c:orientation val="minMax"/>
        </c:scaling>
        <c:delete val="0"/>
        <c:axPos val="l"/>
        <c:majorGridlines/>
        <c:numFmt formatCode="General" sourceLinked="1"/>
        <c:majorTickMark val="out"/>
        <c:minorTickMark val="none"/>
        <c:tickLblPos val="nextTo"/>
        <c:txPr>
          <a:bodyPr/>
          <a:lstStyle/>
          <a:p>
            <a:pPr>
              <a:defRPr sz="1600" b="1"/>
            </a:pPr>
            <a:endParaRPr lang="en-US"/>
          </a:p>
        </c:txPr>
        <c:crossAx val="43070976"/>
        <c:crosses val="autoZero"/>
        <c:crossBetween val="between"/>
      </c:valAx>
    </c:plotArea>
    <c:plotVisOnly val="1"/>
    <c:dispBlanksAs val="gap"/>
    <c:showDLblsOverMax val="0"/>
  </c:chart>
  <c:spPr>
    <a:gradFill flip="none" rotWithShape="1">
      <a:gsLst>
        <a:gs pos="3000">
          <a:schemeClr val="tx2">
            <a:lumMod val="40000"/>
            <a:lumOff val="60000"/>
          </a:schemeClr>
        </a:gs>
        <a:gs pos="58000">
          <a:schemeClr val="bg1"/>
        </a:gs>
        <a:gs pos="89000">
          <a:schemeClr val="bg1">
            <a:lumMod val="85000"/>
          </a:schemeClr>
        </a:gs>
        <a:gs pos="95000">
          <a:schemeClr val="accent1">
            <a:lumMod val="75000"/>
          </a:schemeClr>
        </a:gs>
      </a:gsLst>
      <a:path path="circle">
        <a:fillToRect l="100000" t="100000"/>
      </a:path>
      <a:tileRect r="-100000" b="-100000"/>
    </a:gra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A489D66-79A2-47FF-B5AA-729D79133620}" type="datetimeFigureOut">
              <a:rPr lang="en-US" smtClean="0"/>
              <a:t>1/31/2014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5551D21-4FA1-491B-B6D2-06564766315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89D66-79A2-47FF-B5AA-729D79133620}"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51D21-4FA1-491B-B6D2-0656476631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489D66-79A2-47FF-B5AA-729D79133620}"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51D21-4FA1-491B-B6D2-0656476631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489D66-79A2-47FF-B5AA-729D79133620}" type="datetimeFigureOut">
              <a:rPr lang="en-US" smtClean="0"/>
              <a:t>1/31/2014</a:t>
            </a:fld>
            <a:endParaRPr lang="en-US"/>
          </a:p>
        </p:txBody>
      </p:sp>
      <p:sp>
        <p:nvSpPr>
          <p:cNvPr id="9" name="Slide Number Placeholder 8"/>
          <p:cNvSpPr>
            <a:spLocks noGrp="1"/>
          </p:cNvSpPr>
          <p:nvPr>
            <p:ph type="sldNum" sz="quarter" idx="15"/>
          </p:nvPr>
        </p:nvSpPr>
        <p:spPr/>
        <p:txBody>
          <a:bodyPr rtlCol="0"/>
          <a:lstStyle/>
          <a:p>
            <a:fld id="{55551D21-4FA1-491B-B6D2-06564766315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489D66-79A2-47FF-B5AA-729D79133620}" type="datetimeFigureOut">
              <a:rPr lang="en-US" smtClean="0"/>
              <a:t>1/31/2014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5551D21-4FA1-491B-B6D2-0656476631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489D66-79A2-47FF-B5AA-729D79133620}"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51D21-4FA1-491B-B6D2-06564766315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A489D66-79A2-47FF-B5AA-729D79133620}" type="datetimeFigureOut">
              <a:rPr lang="en-US" smtClean="0"/>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51D21-4FA1-491B-B6D2-06564766315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A489D66-79A2-47FF-B5AA-729D79133620}" type="datetimeFigureOut">
              <a:rPr lang="en-US" smtClean="0"/>
              <a:t>1/31/2014</a:t>
            </a:fld>
            <a:endParaRPr lang="en-US"/>
          </a:p>
        </p:txBody>
      </p:sp>
      <p:sp>
        <p:nvSpPr>
          <p:cNvPr id="7" name="Slide Number Placeholder 6"/>
          <p:cNvSpPr>
            <a:spLocks noGrp="1"/>
          </p:cNvSpPr>
          <p:nvPr>
            <p:ph type="sldNum" sz="quarter" idx="11"/>
          </p:nvPr>
        </p:nvSpPr>
        <p:spPr/>
        <p:txBody>
          <a:bodyPr rtlCol="0"/>
          <a:lstStyle/>
          <a:p>
            <a:fld id="{55551D21-4FA1-491B-B6D2-06564766315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89D66-79A2-47FF-B5AA-729D79133620}" type="datetimeFigureOut">
              <a:rPr lang="en-US" smtClean="0"/>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51D21-4FA1-491B-B6D2-0656476631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A489D66-79A2-47FF-B5AA-729D79133620}" type="datetimeFigureOut">
              <a:rPr lang="en-US" smtClean="0"/>
              <a:t>1/31/2014</a:t>
            </a:fld>
            <a:endParaRPr lang="en-US"/>
          </a:p>
        </p:txBody>
      </p:sp>
      <p:sp>
        <p:nvSpPr>
          <p:cNvPr id="22" name="Slide Number Placeholder 21"/>
          <p:cNvSpPr>
            <a:spLocks noGrp="1"/>
          </p:cNvSpPr>
          <p:nvPr>
            <p:ph type="sldNum" sz="quarter" idx="15"/>
          </p:nvPr>
        </p:nvSpPr>
        <p:spPr/>
        <p:txBody>
          <a:bodyPr rtlCol="0"/>
          <a:lstStyle/>
          <a:p>
            <a:fld id="{55551D21-4FA1-491B-B6D2-06564766315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A489D66-79A2-47FF-B5AA-729D79133620}" type="datetimeFigureOut">
              <a:rPr lang="en-US" smtClean="0"/>
              <a:t>1/31/2014</a:t>
            </a:fld>
            <a:endParaRPr lang="en-US"/>
          </a:p>
        </p:txBody>
      </p:sp>
      <p:sp>
        <p:nvSpPr>
          <p:cNvPr id="18" name="Slide Number Placeholder 17"/>
          <p:cNvSpPr>
            <a:spLocks noGrp="1"/>
          </p:cNvSpPr>
          <p:nvPr>
            <p:ph type="sldNum" sz="quarter" idx="11"/>
          </p:nvPr>
        </p:nvSpPr>
        <p:spPr/>
        <p:txBody>
          <a:bodyPr rtlCol="0"/>
          <a:lstStyle/>
          <a:p>
            <a:fld id="{55551D21-4FA1-491B-B6D2-06564766315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489D66-79A2-47FF-B5AA-729D79133620}" type="datetimeFigureOut">
              <a:rPr lang="en-US" smtClean="0"/>
              <a:t>1/31/2014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551D21-4FA1-491B-B6D2-0656476631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chart" Target="../charts/chart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81000"/>
            <a:ext cx="6172200" cy="1208562"/>
          </a:xfrm>
        </p:spPr>
        <p:txBody>
          <a:bodyPr>
            <a:noAutofit/>
          </a:bodyPr>
          <a:lstStyle/>
          <a:p>
            <a:pPr algn="ctr"/>
            <a:r>
              <a:rPr lang="en-US" sz="3600" dirty="0" smtClean="0"/>
              <a:t>HSC Sponsored Projects Office / </a:t>
            </a:r>
            <a:r>
              <a:rPr lang="en-US" sz="3600" dirty="0" err="1" smtClean="0"/>
              <a:t>PreAward</a:t>
            </a:r>
            <a:endParaRPr lang="en-US" sz="3600" dirty="0"/>
          </a:p>
        </p:txBody>
      </p:sp>
      <p:sp>
        <p:nvSpPr>
          <p:cNvPr id="3" name="Subtitle 2"/>
          <p:cNvSpPr>
            <a:spLocks noGrp="1"/>
          </p:cNvSpPr>
          <p:nvPr>
            <p:ph type="subTitle" idx="1"/>
          </p:nvPr>
        </p:nvSpPr>
        <p:spPr>
          <a:xfrm rot="20092898">
            <a:off x="3345002" y="2687452"/>
            <a:ext cx="4710153" cy="1371600"/>
          </a:xfrm>
        </p:spPr>
        <p:txBody>
          <a:bodyPr>
            <a:noAutofit/>
          </a:bodyPr>
          <a:lstStyle/>
          <a:p>
            <a:r>
              <a:rPr lang="en-US" sz="6600" dirty="0" smtClean="0"/>
              <a:t>Trending</a:t>
            </a:r>
          </a:p>
          <a:p>
            <a:endParaRPr lang="en-US" sz="6600" dirty="0"/>
          </a:p>
        </p:txBody>
      </p:sp>
      <p:pic>
        <p:nvPicPr>
          <p:cNvPr id="1026" name="Picture 2" descr="C:\Users\scatanach\AppData\Local\Microsoft\Windows\Temporary Internet Files\Content.IE5\86ZTBWO4\MC90043980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9733" y="38100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897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43800" cy="617434"/>
          </a:xfrm>
        </p:spPr>
        <p:txBody>
          <a:bodyPr/>
          <a:lstStyle/>
          <a:p>
            <a:r>
              <a:rPr lang="en-US" b="1" dirty="0" smtClean="0"/>
              <a:t>Instrument Types Awarded/Submitted</a:t>
            </a:r>
            <a:endParaRPr lang="en-US" b="1" dirty="0"/>
          </a:p>
        </p:txBody>
      </p:sp>
      <p:sp>
        <p:nvSpPr>
          <p:cNvPr id="5" name="Text Placeholder 4"/>
          <p:cNvSpPr>
            <a:spLocks noGrp="1"/>
          </p:cNvSpPr>
          <p:nvPr>
            <p:ph type="body" sz="quarter" idx="1"/>
          </p:nvPr>
        </p:nvSpPr>
        <p:spPr>
          <a:xfrm>
            <a:off x="4648200" y="990600"/>
            <a:ext cx="3657600" cy="658368"/>
          </a:xfrm>
          <a:gradFill>
            <a:gsLst>
              <a:gs pos="0">
                <a:schemeClr val="accent3">
                  <a:lumMod val="20000"/>
                  <a:lumOff val="80000"/>
                </a:schemeClr>
              </a:gs>
              <a:gs pos="50000">
                <a:schemeClr val="bg1"/>
              </a:gs>
              <a:gs pos="100000">
                <a:schemeClr val="bg1"/>
              </a:gs>
            </a:gsLst>
            <a:lin ang="5400000" scaled="0"/>
          </a:gradFill>
          <a:ln>
            <a:solidFill>
              <a:schemeClr val="tx2">
                <a:lumMod val="75000"/>
              </a:schemeClr>
            </a:solidFill>
          </a:ln>
        </p:spPr>
        <p:txBody>
          <a:bodyPr/>
          <a:lstStyle/>
          <a:p>
            <a:pPr algn="ctr"/>
            <a:r>
              <a:rPr lang="en-US" dirty="0" smtClean="0">
                <a:solidFill>
                  <a:schemeClr val="tx1"/>
                </a:solidFill>
              </a:rPr>
              <a:t># of Awarded Projects</a:t>
            </a:r>
            <a:endParaRPr lang="en-US" dirty="0">
              <a:solidFill>
                <a:schemeClr val="tx1"/>
              </a:solidFill>
            </a:endParaRPr>
          </a:p>
        </p:txBody>
      </p:sp>
      <p:sp>
        <p:nvSpPr>
          <p:cNvPr id="6" name="Text Placeholder 5"/>
          <p:cNvSpPr>
            <a:spLocks noGrp="1"/>
          </p:cNvSpPr>
          <p:nvPr>
            <p:ph type="body" sz="quarter" idx="3"/>
          </p:nvPr>
        </p:nvSpPr>
        <p:spPr>
          <a:xfrm>
            <a:off x="457200" y="990600"/>
            <a:ext cx="3657600" cy="658368"/>
          </a:xfrm>
          <a:gradFill>
            <a:gsLst>
              <a:gs pos="0">
                <a:schemeClr val="bg1"/>
              </a:gs>
              <a:gs pos="50000">
                <a:schemeClr val="bg1"/>
              </a:gs>
              <a:gs pos="100000">
                <a:schemeClr val="accent3">
                  <a:lumMod val="20000"/>
                  <a:lumOff val="80000"/>
                </a:schemeClr>
              </a:gs>
            </a:gsLst>
            <a:lin ang="5400000" scaled="0"/>
          </a:gradFill>
          <a:ln>
            <a:solidFill>
              <a:schemeClr val="tx2">
                <a:lumMod val="75000"/>
              </a:schemeClr>
            </a:solidFill>
          </a:ln>
        </p:spPr>
        <p:txBody>
          <a:bodyPr/>
          <a:lstStyle/>
          <a:p>
            <a:pPr algn="ctr"/>
            <a:r>
              <a:rPr lang="en-US" dirty="0" smtClean="0">
                <a:solidFill>
                  <a:schemeClr val="tx1"/>
                </a:solidFill>
              </a:rPr>
              <a:t># of Submitted Projects</a:t>
            </a:r>
            <a:endParaRPr lang="en-US" dirty="0">
              <a:solidFill>
                <a:schemeClr val="tx1"/>
              </a:solidFill>
            </a:endParaRPr>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val="210474167"/>
              </p:ext>
            </p:extLst>
          </p:nvPr>
        </p:nvGraphicFramePr>
        <p:xfrm>
          <a:off x="4495800" y="1828800"/>
          <a:ext cx="3962400" cy="4495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2347892447"/>
              </p:ext>
            </p:extLst>
          </p:nvPr>
        </p:nvGraphicFramePr>
        <p:xfrm>
          <a:off x="381000" y="1828800"/>
          <a:ext cx="3962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829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2400" b="1" u="sng" dirty="0" smtClean="0"/>
              <a:t>History of Awards by Type FY12 – FY14 YTD</a:t>
            </a:r>
            <a:endParaRPr lang="en-US" sz="2400" b="1" u="sng"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046871044"/>
              </p:ext>
            </p:extLst>
          </p:nvPr>
        </p:nvGraphicFramePr>
        <p:xfrm>
          <a:off x="4419600" y="1295400"/>
          <a:ext cx="4038600" cy="5105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4066409746"/>
              </p:ext>
            </p:extLst>
          </p:nvPr>
        </p:nvGraphicFramePr>
        <p:xfrm>
          <a:off x="304800" y="1295400"/>
          <a:ext cx="39624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8389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Ancillary Agreements FY12-FY14 YTD</a:t>
            </a:r>
            <a:endParaRPr lang="en-US" sz="1600" dirty="0"/>
          </a:p>
        </p:txBody>
      </p:sp>
      <p:sp>
        <p:nvSpPr>
          <p:cNvPr id="4" name="Text Placeholder 3"/>
          <p:cNvSpPr>
            <a:spLocks noGrp="1"/>
          </p:cNvSpPr>
          <p:nvPr>
            <p:ph type="body" sz="half" idx="2"/>
          </p:nvPr>
        </p:nvSpPr>
        <p:spPr>
          <a:xfrm>
            <a:off x="6765798" y="264795"/>
            <a:ext cx="1921002" cy="2935605"/>
          </a:xfrm>
        </p:spPr>
        <p:txBody>
          <a:bodyPr/>
          <a:lstStyle/>
          <a:p>
            <a:r>
              <a:rPr lang="en-US" dirty="0" smtClean="0"/>
              <a:t>Ancillary Agreements are inclusive of Confidential Disclosures, Material Transfers, Master Agreements, Licensing Agreements, Data Sharing Agreements and any other type of agreement that is ancillary to the funded research or collaboration.  These types of agreements appear to be steadily increasing each year.</a:t>
            </a:r>
            <a:endParaRPr lang="en-US" dirty="0"/>
          </a:p>
        </p:txBody>
      </p:sp>
      <p:graphicFrame>
        <p:nvGraphicFramePr>
          <p:cNvPr id="5" name="Picture Placeholder 4"/>
          <p:cNvGraphicFramePr>
            <a:graphicFrameLocks noGrp="1"/>
          </p:cNvGraphicFramePr>
          <p:nvPr>
            <p:ph type="pic" idx="1"/>
            <p:extLst>
              <p:ext uri="{D42A27DB-BD31-4B8C-83A1-F6EECF244321}">
                <p14:modId xmlns:p14="http://schemas.microsoft.com/office/powerpoint/2010/main" val="3591425254"/>
              </p:ext>
            </p:extLst>
          </p:nvPr>
        </p:nvGraphicFramePr>
        <p:xfrm>
          <a:off x="0" y="0"/>
          <a:ext cx="61722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0993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u="sng" dirty="0" smtClean="0"/>
              <a:t>Reporting Resource</a:t>
            </a:r>
            <a:endParaRPr lang="en-US" b="1" u="sng"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350" y="1143000"/>
            <a:ext cx="3859850" cy="5257800"/>
          </a:xfrm>
          <a:prstGeom prst="rect">
            <a:avLst/>
          </a:prstGeom>
        </p:spPr>
      </p:pic>
      <p:sp>
        <p:nvSpPr>
          <p:cNvPr id="5" name="Double Wave 4"/>
          <p:cNvSpPr/>
          <p:nvPr/>
        </p:nvSpPr>
        <p:spPr>
          <a:xfrm>
            <a:off x="4610100" y="1143000"/>
            <a:ext cx="3886200" cy="243840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http://hsc.unm.edu/financialservices/preaward/reports.shtml</a:t>
            </a:r>
          </a:p>
        </p:txBody>
      </p:sp>
      <p:sp>
        <p:nvSpPr>
          <p:cNvPr id="6" name="TextBox 5"/>
          <p:cNvSpPr txBox="1"/>
          <p:nvPr/>
        </p:nvSpPr>
        <p:spPr>
          <a:xfrm>
            <a:off x="4495800" y="4133671"/>
            <a:ext cx="4114800" cy="1200329"/>
          </a:xfrm>
          <a:prstGeom prst="rect">
            <a:avLst/>
          </a:prstGeom>
          <a:noFill/>
        </p:spPr>
        <p:txBody>
          <a:bodyPr wrap="square" rtlCol="0">
            <a:spAutoFit/>
          </a:bodyPr>
          <a:lstStyle/>
          <a:p>
            <a:r>
              <a:rPr lang="en-US" dirty="0" smtClean="0"/>
              <a:t>Provides Reports on Submissions and Awards by Fiscal Year and Calendar Year by College.  Also additional reports on Ancillary Agreements.</a:t>
            </a:r>
            <a:endParaRPr lang="en-US" dirty="0"/>
          </a:p>
        </p:txBody>
      </p:sp>
    </p:spTree>
    <p:extLst>
      <p:ext uri="{BB962C8B-B14F-4D97-AF65-F5344CB8AC3E}">
        <p14:creationId xmlns:p14="http://schemas.microsoft.com/office/powerpoint/2010/main" val="2897846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467600" cy="1143000"/>
          </a:xfrm>
        </p:spPr>
        <p:txBody>
          <a:bodyPr>
            <a:normAutofit/>
          </a:bodyPr>
          <a:lstStyle/>
          <a:p>
            <a:pPr algn="ctr"/>
            <a:r>
              <a:rPr lang="en-US" sz="6600" b="1" u="sng" dirty="0" smtClean="0"/>
              <a:t>Questions</a:t>
            </a:r>
            <a:endParaRPr lang="en-US" sz="6600" b="1" u="sng" dirty="0"/>
          </a:p>
        </p:txBody>
      </p:sp>
      <p:pic>
        <p:nvPicPr>
          <p:cNvPr id="1026" name="Picture 2" descr="C:\Users\scatanach\AppData\Local\Microsoft\Windows\Temporary Internet Files\Content.IE5\Y0WQ0ZM4\MC900434411[1].wm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895600" y="2209800"/>
            <a:ext cx="2506133" cy="2819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6324600"/>
            <a:ext cx="7772400" cy="307777"/>
          </a:xfrm>
          <a:prstGeom prst="rect">
            <a:avLst/>
          </a:prstGeom>
          <a:noFill/>
        </p:spPr>
        <p:txBody>
          <a:bodyPr wrap="square" rtlCol="0">
            <a:spAutoFit/>
          </a:bodyPr>
          <a:lstStyle/>
          <a:p>
            <a:r>
              <a:rPr lang="en-US" sz="1400" u="sng" dirty="0" smtClean="0"/>
              <a:t>Visit our Website for </a:t>
            </a:r>
            <a:r>
              <a:rPr lang="en-US" sz="1400" u="sng" dirty="0"/>
              <a:t>additional Information:  </a:t>
            </a:r>
            <a:r>
              <a:rPr lang="en-US" sz="1400" dirty="0"/>
              <a:t>http://hsc.unm.edu/financialservices/preaward/</a:t>
            </a:r>
          </a:p>
        </p:txBody>
      </p:sp>
    </p:spTree>
    <p:extLst>
      <p:ext uri="{BB962C8B-B14F-4D97-AF65-F5344CB8AC3E}">
        <p14:creationId xmlns:p14="http://schemas.microsoft.com/office/powerpoint/2010/main" val="1910645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3 YEAR Award History, FY12 – FY14 YTD (1/29/14)</a:t>
            </a:r>
            <a:endParaRPr lang="en-US" sz="1400" dirty="0"/>
          </a:p>
        </p:txBody>
      </p:sp>
      <p:sp>
        <p:nvSpPr>
          <p:cNvPr id="4" name="Text Placeholder 3"/>
          <p:cNvSpPr>
            <a:spLocks noGrp="1"/>
          </p:cNvSpPr>
          <p:nvPr>
            <p:ph type="body" sz="half" idx="2"/>
          </p:nvPr>
        </p:nvSpPr>
        <p:spPr>
          <a:xfrm>
            <a:off x="6765798" y="264795"/>
            <a:ext cx="1844802" cy="2097405"/>
          </a:xfrm>
        </p:spPr>
        <p:txBody>
          <a:bodyPr/>
          <a:lstStyle/>
          <a:p>
            <a:r>
              <a:rPr lang="en-US" dirty="0" smtClean="0"/>
              <a:t>Over the last couple of years, sponsored project funding has progressively increased.  These award dollars are made up of various types of agreements and funding sources which will be shown further down.</a:t>
            </a:r>
            <a:endParaRPr lang="en-US" dirty="0"/>
          </a:p>
        </p:txBody>
      </p:sp>
      <p:graphicFrame>
        <p:nvGraphicFramePr>
          <p:cNvPr id="5" name="Picture Placeholder 4"/>
          <p:cNvGraphicFramePr>
            <a:graphicFrameLocks noGrp="1"/>
          </p:cNvGraphicFramePr>
          <p:nvPr>
            <p:ph type="pic" idx="1"/>
            <p:extLst>
              <p:ext uri="{D42A27DB-BD31-4B8C-83A1-F6EECF244321}">
                <p14:modId xmlns:p14="http://schemas.microsoft.com/office/powerpoint/2010/main" val="2561306046"/>
              </p:ext>
            </p:extLst>
          </p:nvPr>
        </p:nvGraphicFramePr>
        <p:xfrm>
          <a:off x="0" y="0"/>
          <a:ext cx="61722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2376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a:t>3 YEAR </a:t>
            </a:r>
            <a:r>
              <a:rPr lang="en-US" sz="1400" dirty="0" smtClean="0"/>
              <a:t>Submission </a:t>
            </a:r>
            <a:r>
              <a:rPr lang="en-US" sz="1400" dirty="0"/>
              <a:t>History, FY12 – FY14 YTD (1/29/14)</a:t>
            </a:r>
          </a:p>
        </p:txBody>
      </p:sp>
      <p:sp>
        <p:nvSpPr>
          <p:cNvPr id="4" name="Text Placeholder 3"/>
          <p:cNvSpPr>
            <a:spLocks noGrp="1"/>
          </p:cNvSpPr>
          <p:nvPr>
            <p:ph type="body" sz="half" idx="2"/>
          </p:nvPr>
        </p:nvSpPr>
        <p:spPr>
          <a:xfrm>
            <a:off x="6765798" y="264795"/>
            <a:ext cx="1921002" cy="2554605"/>
          </a:xfrm>
        </p:spPr>
        <p:txBody>
          <a:bodyPr/>
          <a:lstStyle/>
          <a:p>
            <a:r>
              <a:rPr lang="en-US" dirty="0" smtClean="0"/>
              <a:t>Submissions will fluctuate on a yearly basis.  This can be attributed to increase/decrease in faculty, funding opportunities available at that time, specialized funding available (ARRA, ACA), and many more variables.  We all work hard to ensure as many submissions as possible are funded.</a:t>
            </a:r>
            <a:endParaRPr lang="en-US" dirty="0"/>
          </a:p>
        </p:txBody>
      </p:sp>
      <p:graphicFrame>
        <p:nvGraphicFramePr>
          <p:cNvPr id="5" name="Picture Placeholder 4"/>
          <p:cNvGraphicFramePr>
            <a:graphicFrameLocks noGrp="1"/>
          </p:cNvGraphicFramePr>
          <p:nvPr>
            <p:ph type="pic" idx="1"/>
            <p:extLst>
              <p:ext uri="{D42A27DB-BD31-4B8C-83A1-F6EECF244321}">
                <p14:modId xmlns:p14="http://schemas.microsoft.com/office/powerpoint/2010/main" val="2180152339"/>
              </p:ext>
            </p:extLst>
          </p:nvPr>
        </p:nvGraphicFramePr>
        <p:xfrm>
          <a:off x="0" y="0"/>
          <a:ext cx="61722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242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Number of Awards/Submissions</a:t>
            </a:r>
            <a:endParaRPr lang="en-US" sz="3600" b="1" dirty="0"/>
          </a:p>
        </p:txBody>
      </p:sp>
      <p:sp>
        <p:nvSpPr>
          <p:cNvPr id="5" name="Text Placeholder 4"/>
          <p:cNvSpPr>
            <a:spLocks noGrp="1"/>
          </p:cNvSpPr>
          <p:nvPr>
            <p:ph type="body" sz="quarter" idx="1"/>
          </p:nvPr>
        </p:nvSpPr>
        <p:spPr/>
        <p:txBody>
          <a:bodyPr/>
          <a:lstStyle/>
          <a:p>
            <a:pPr algn="ctr"/>
            <a:r>
              <a:rPr lang="en-US" dirty="0" smtClean="0"/>
              <a:t>Awards	</a:t>
            </a:r>
            <a:endParaRPr lang="en-US" dirty="0"/>
          </a:p>
        </p:txBody>
      </p:sp>
      <p:sp>
        <p:nvSpPr>
          <p:cNvPr id="6" name="Text Placeholder 5"/>
          <p:cNvSpPr>
            <a:spLocks noGrp="1"/>
          </p:cNvSpPr>
          <p:nvPr>
            <p:ph type="body" sz="quarter" idx="3"/>
          </p:nvPr>
        </p:nvSpPr>
        <p:spPr/>
        <p:txBody>
          <a:bodyPr/>
          <a:lstStyle/>
          <a:p>
            <a:pPr algn="ctr"/>
            <a:r>
              <a:rPr lang="en-US" dirty="0" smtClean="0"/>
              <a:t>Submissions</a:t>
            </a:r>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1135706498"/>
              </p:ext>
            </p:extLst>
          </p:nvPr>
        </p:nvGraphicFramePr>
        <p:xfrm>
          <a:off x="457200" y="2362200"/>
          <a:ext cx="3657600"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1402731116"/>
              </p:ext>
            </p:extLst>
          </p:nvPr>
        </p:nvGraphicFramePr>
        <p:xfrm>
          <a:off x="4371975" y="2362200"/>
          <a:ext cx="36576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768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u="sng" dirty="0" smtClean="0"/>
              <a:t>AVERAGE AWARD $’s by FISCAL YEAR</a:t>
            </a:r>
            <a:endParaRPr lang="en-US" b="1" u="sng"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02964021"/>
              </p:ext>
            </p:extLst>
          </p:nvPr>
        </p:nvGraphicFramePr>
        <p:xfrm>
          <a:off x="457200" y="1143000"/>
          <a:ext cx="7467600" cy="5330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810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1800" b="1" i="0" u="none" strike="noStrike" kern="1200" baseline="0">
                <a:solidFill>
                  <a:prstClr val="black"/>
                </a:solidFill>
                <a:latin typeface="+mn-lt"/>
                <a:ea typeface="+mn-ea"/>
                <a:cs typeface="+mn-cs"/>
              </a:defRPr>
            </a:pPr>
            <a:r>
              <a:rPr lang="en-US" sz="3200" b="1" dirty="0">
                <a:solidFill>
                  <a:prstClr val="black"/>
                </a:solidFill>
              </a:rPr>
              <a:t>Number of Awards by Program Type, FY12 - FY14 YTD (</a:t>
            </a:r>
            <a:r>
              <a:rPr lang="en-US" sz="3200" b="1" dirty="0" smtClean="0">
                <a:solidFill>
                  <a:prstClr val="black"/>
                </a:solidFill>
              </a:rPr>
              <a:t>1-29-14</a:t>
            </a:r>
            <a:r>
              <a:rPr lang="en-US" sz="3200" b="1" dirty="0">
                <a:solidFill>
                  <a:prstClr val="black"/>
                </a:solidFill>
              </a:rPr>
              <a:t>)</a:t>
            </a:r>
          </a:p>
        </p:txBody>
      </p:sp>
      <p:graphicFrame>
        <p:nvGraphicFramePr>
          <p:cNvPr id="3" name="Chart 2"/>
          <p:cNvGraphicFramePr>
            <a:graphicFrameLocks/>
          </p:cNvGraphicFramePr>
          <p:nvPr>
            <p:extLst>
              <p:ext uri="{D42A27DB-BD31-4B8C-83A1-F6EECF244321}">
                <p14:modId xmlns:p14="http://schemas.microsoft.com/office/powerpoint/2010/main" val="1789824882"/>
              </p:ext>
            </p:extLst>
          </p:nvPr>
        </p:nvGraphicFramePr>
        <p:xfrm>
          <a:off x="304800" y="1600200"/>
          <a:ext cx="77724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389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Awards by Funding Source FY12 – FY14 YTD (1/29/14)</a:t>
            </a:r>
            <a:endParaRPr lang="en-US" sz="1400" dirty="0"/>
          </a:p>
        </p:txBody>
      </p:sp>
      <p:sp>
        <p:nvSpPr>
          <p:cNvPr id="4" name="Text Placeholder 3"/>
          <p:cNvSpPr>
            <a:spLocks noGrp="1"/>
          </p:cNvSpPr>
          <p:nvPr>
            <p:ph type="body" sz="half" idx="2"/>
          </p:nvPr>
        </p:nvSpPr>
        <p:spPr>
          <a:xfrm>
            <a:off x="6765798" y="264795"/>
            <a:ext cx="1921002" cy="3164205"/>
          </a:xfrm>
        </p:spPr>
        <p:txBody>
          <a:bodyPr>
            <a:normAutofit/>
          </a:bodyPr>
          <a:lstStyle/>
          <a:p>
            <a:r>
              <a:rPr lang="en-US" dirty="0" smtClean="0"/>
              <a:t>The HSC receives the majority of its sponsored project funding from Federal Sources (such as NIH, HRSA).  </a:t>
            </a:r>
          </a:p>
          <a:p>
            <a:endParaRPr lang="en-US" dirty="0"/>
          </a:p>
          <a:p>
            <a:r>
              <a:rPr lang="en-US" dirty="0" smtClean="0"/>
              <a:t>We continue to see an increase in both Industry funding and Foundation funding</a:t>
            </a:r>
            <a:r>
              <a:rPr lang="en-US" dirty="0" smtClean="0"/>
              <a:t>.</a:t>
            </a:r>
          </a:p>
          <a:p>
            <a:endParaRPr lang="en-US" dirty="0"/>
          </a:p>
          <a:p>
            <a:r>
              <a:rPr lang="en-US" dirty="0" smtClean="0"/>
              <a:t>Federal Agencies are inclusive of Federal Flow </a:t>
            </a:r>
            <a:r>
              <a:rPr lang="en-US" dirty="0" err="1" smtClean="0"/>
              <a:t>Throughs</a:t>
            </a:r>
            <a:r>
              <a:rPr lang="en-US" dirty="0" smtClean="0"/>
              <a:t>.</a:t>
            </a:r>
            <a:endParaRPr lang="en-US" dirty="0"/>
          </a:p>
        </p:txBody>
      </p:sp>
      <p:graphicFrame>
        <p:nvGraphicFramePr>
          <p:cNvPr id="7" name="Picture Placeholder 6"/>
          <p:cNvGraphicFramePr>
            <a:graphicFrameLocks noGrp="1"/>
          </p:cNvGraphicFramePr>
          <p:nvPr>
            <p:ph type="pic" idx="1"/>
            <p:extLst>
              <p:ext uri="{D42A27DB-BD31-4B8C-83A1-F6EECF244321}">
                <p14:modId xmlns:p14="http://schemas.microsoft.com/office/powerpoint/2010/main" val="2785801987"/>
              </p:ext>
            </p:extLst>
          </p:nvPr>
        </p:nvGraphicFramePr>
        <p:xfrm>
          <a:off x="0" y="0"/>
          <a:ext cx="61722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224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90500" y="2247900"/>
            <a:ext cx="4191000" cy="457200"/>
          </a:xfrm>
        </p:spPr>
        <p:txBody>
          <a:bodyPr>
            <a:normAutofit/>
          </a:bodyPr>
          <a:lstStyle/>
          <a:p>
            <a:r>
              <a:rPr lang="en-US" sz="1400" dirty="0" smtClean="0"/>
              <a:t>NIH Award History FY12 – FY14 YTD (1-29-14)</a:t>
            </a:r>
            <a:endParaRPr lang="en-US" sz="1400" dirty="0"/>
          </a:p>
        </p:txBody>
      </p:sp>
      <p:sp>
        <p:nvSpPr>
          <p:cNvPr id="4" name="Text Placeholder 3"/>
          <p:cNvSpPr>
            <a:spLocks noGrp="1"/>
          </p:cNvSpPr>
          <p:nvPr>
            <p:ph type="body" sz="half" idx="2"/>
          </p:nvPr>
        </p:nvSpPr>
        <p:spPr>
          <a:xfrm>
            <a:off x="304800" y="152400"/>
            <a:ext cx="1752600" cy="2438400"/>
          </a:xfrm>
        </p:spPr>
        <p:txBody>
          <a:bodyPr>
            <a:normAutofit/>
          </a:bodyPr>
          <a:lstStyle/>
          <a:p>
            <a:r>
              <a:rPr lang="en-US" dirty="0" smtClean="0"/>
              <a:t>NIH is the prime funder for the HSC’s Federal Sponsored Projects.  The decline in award history is attributed to the </a:t>
            </a:r>
            <a:r>
              <a:rPr lang="en-US" i="1" u="sng" dirty="0" smtClean="0"/>
              <a:t>sequester</a:t>
            </a:r>
            <a:r>
              <a:rPr lang="en-US" dirty="0" smtClean="0"/>
              <a:t>, faculty leaving the Institution, grants from FY12 entering a No-Cost Extension phase for FY13, and grant cycles ending.</a:t>
            </a:r>
            <a:endParaRPr lang="en-US" dirty="0"/>
          </a:p>
        </p:txBody>
      </p:sp>
      <p:graphicFrame>
        <p:nvGraphicFramePr>
          <p:cNvPr id="5" name="Picture Placeholder 4"/>
          <p:cNvGraphicFramePr>
            <a:graphicFrameLocks noGrp="1"/>
          </p:cNvGraphicFramePr>
          <p:nvPr>
            <p:ph type="pic" idx="1"/>
            <p:extLst>
              <p:ext uri="{D42A27DB-BD31-4B8C-83A1-F6EECF244321}">
                <p14:modId xmlns:p14="http://schemas.microsoft.com/office/powerpoint/2010/main" val="1997594853"/>
              </p:ext>
            </p:extLst>
          </p:nvPr>
        </p:nvGraphicFramePr>
        <p:xfrm>
          <a:off x="2438400" y="0"/>
          <a:ext cx="5638800" cy="6831013"/>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C:\Users\scatanach\AppData\Local\Microsoft\Windows\Temporary Internet Files\Content.IE5\2PSRCOP7\MC90043879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04800" y="4876800"/>
            <a:ext cx="2362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740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Number</a:t>
            </a:r>
            <a:r>
              <a:rPr lang="en-US" dirty="0" smtClean="0"/>
              <a:t> </a:t>
            </a:r>
            <a:r>
              <a:rPr lang="en-US" b="1" dirty="0" smtClean="0"/>
              <a:t>of Affordable Care Act (ACA) Submission History</a:t>
            </a:r>
            <a:endParaRPr lang="en-US" b="1" dirty="0"/>
          </a:p>
        </p:txBody>
      </p:sp>
      <p:graphicFrame>
        <p:nvGraphicFramePr>
          <p:cNvPr id="3" name="Chart 2"/>
          <p:cNvGraphicFramePr>
            <a:graphicFrameLocks/>
          </p:cNvGraphicFramePr>
          <p:nvPr>
            <p:extLst>
              <p:ext uri="{D42A27DB-BD31-4B8C-83A1-F6EECF244321}">
                <p14:modId xmlns:p14="http://schemas.microsoft.com/office/powerpoint/2010/main" val="326298846"/>
              </p:ext>
            </p:extLst>
          </p:nvPr>
        </p:nvGraphicFramePr>
        <p:xfrm>
          <a:off x="533400" y="1524000"/>
          <a:ext cx="7010400" cy="47244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descr="C:\Users\scatanach\AppData\Local\Microsoft\Windows\Temporary Internet Files\Content.IE5\86ZTBWO4\MC9002516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1219200"/>
            <a:ext cx="1359713" cy="182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492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1939</TotalTime>
  <Words>428</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HSC Sponsored Projects Office / PreAward</vt:lpstr>
      <vt:lpstr>3 YEAR Award History, FY12 – FY14 YTD (1/29/14)</vt:lpstr>
      <vt:lpstr>3 YEAR Submission History, FY12 – FY14 YTD (1/29/14)</vt:lpstr>
      <vt:lpstr>Number of Awards/Submissions</vt:lpstr>
      <vt:lpstr>AVERAGE AWARD $’s by FISCAL YEAR</vt:lpstr>
      <vt:lpstr>Number of Awards by Program Type, FY12 - FY14 YTD (1-29-14)</vt:lpstr>
      <vt:lpstr>Awards by Funding Source FY12 – FY14 YTD (1/29/14)</vt:lpstr>
      <vt:lpstr>NIH Award History FY12 – FY14 YTD (1-29-14)</vt:lpstr>
      <vt:lpstr>Number of Affordable Care Act (ACA) Submission History</vt:lpstr>
      <vt:lpstr>Instrument Types Awarded/Submitted</vt:lpstr>
      <vt:lpstr>History of Awards by Type FY12 – FY14 YTD</vt:lpstr>
      <vt:lpstr>Ancillary Agreements FY12-FY14 YTD</vt:lpstr>
      <vt:lpstr>Reporting Resource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HSC Sponsored Projects Office / PreAward</dc:title>
  <dc:creator>Stacy</dc:creator>
  <cp:lastModifiedBy>Stacy</cp:lastModifiedBy>
  <cp:revision>48</cp:revision>
  <dcterms:created xsi:type="dcterms:W3CDTF">2014-01-28T19:55:48Z</dcterms:created>
  <dcterms:modified xsi:type="dcterms:W3CDTF">2014-01-31T16:49:50Z</dcterms:modified>
</cp:coreProperties>
</file>