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6" r:id="rId2"/>
    <p:sldMasterId id="2147483722" r:id="rId3"/>
    <p:sldMasterId id="2147483735" r:id="rId4"/>
  </p:sldMasterIdLst>
  <p:notesMasterIdLst>
    <p:notesMasterId r:id="rId24"/>
  </p:notesMasterIdLst>
  <p:sldIdLst>
    <p:sldId id="336" r:id="rId5"/>
    <p:sldId id="269" r:id="rId6"/>
    <p:sldId id="337" r:id="rId7"/>
    <p:sldId id="290" r:id="rId8"/>
    <p:sldId id="318" r:id="rId9"/>
    <p:sldId id="297" r:id="rId10"/>
    <p:sldId id="316" r:id="rId11"/>
    <p:sldId id="342" r:id="rId12"/>
    <p:sldId id="339" r:id="rId13"/>
    <p:sldId id="340" r:id="rId14"/>
    <p:sldId id="275" r:id="rId15"/>
    <p:sldId id="319" r:id="rId16"/>
    <p:sldId id="300" r:id="rId17"/>
    <p:sldId id="289" r:id="rId18"/>
    <p:sldId id="341" r:id="rId19"/>
    <p:sldId id="338" r:id="rId20"/>
    <p:sldId id="335" r:id="rId21"/>
    <p:sldId id="314" r:id="rId22"/>
    <p:sldId id="343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30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health\hsc_departments\Office%20of%20Research\Administration\HSC%20Grants%20and%20Contracts\Reports\ACA-Health%20Care%20Reform%20Grants\PreAward%20Reports\ACA%20Cumulative%20Report%20as%20of%206_30_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UNM HSC</c:v>
                </c:pt>
              </c:strCache>
            </c:strRef>
          </c:tx>
          <c:cat>
            <c:numRef>
              <c:f>Sheet1!$A$2:$A$23</c:f>
              <c:numCache>
                <c:formatCode>General</c:formatCode>
                <c:ptCount val="22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</c:numCache>
            </c:numRef>
          </c:cat>
          <c:val>
            <c:numRef>
              <c:f>Sheet1!$B$2:$B$23</c:f>
              <c:numCache>
                <c:formatCode>0%</c:formatCode>
                <c:ptCount val="22"/>
                <c:pt idx="0">
                  <c:v>1</c:v>
                </c:pt>
                <c:pt idx="1">
                  <c:v>1.56</c:v>
                </c:pt>
                <c:pt idx="2">
                  <c:v>1.8</c:v>
                </c:pt>
                <c:pt idx="3">
                  <c:v>2.04</c:v>
                </c:pt>
                <c:pt idx="4">
                  <c:v>2</c:v>
                </c:pt>
                <c:pt idx="5">
                  <c:v>2.2000000000000002</c:v>
                </c:pt>
                <c:pt idx="6">
                  <c:v>2.8</c:v>
                </c:pt>
                <c:pt idx="7">
                  <c:v>3.12</c:v>
                </c:pt>
                <c:pt idx="8">
                  <c:v>3.52</c:v>
                </c:pt>
                <c:pt idx="9">
                  <c:v>4.28</c:v>
                </c:pt>
                <c:pt idx="10">
                  <c:v>4.6399999999999997</c:v>
                </c:pt>
                <c:pt idx="11">
                  <c:v>4.28</c:v>
                </c:pt>
                <c:pt idx="12">
                  <c:v>5.12</c:v>
                </c:pt>
                <c:pt idx="13">
                  <c:v>5.32</c:v>
                </c:pt>
                <c:pt idx="14">
                  <c:v>4.92</c:v>
                </c:pt>
                <c:pt idx="15">
                  <c:v>5.36</c:v>
                </c:pt>
                <c:pt idx="16">
                  <c:v>5.52</c:v>
                </c:pt>
                <c:pt idx="17">
                  <c:v>5.64</c:v>
                </c:pt>
                <c:pt idx="18">
                  <c:v>5.88</c:v>
                </c:pt>
                <c:pt idx="19">
                  <c:v>5.92</c:v>
                </c:pt>
                <c:pt idx="20">
                  <c:v>5.97</c:v>
                </c:pt>
                <c:pt idx="21">
                  <c:v>6.27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NIH</c:v>
                </c:pt>
              </c:strCache>
            </c:strRef>
          </c:tx>
          <c:cat>
            <c:numRef>
              <c:f>Sheet1!$A$2:$A$23</c:f>
              <c:numCache>
                <c:formatCode>General</c:formatCode>
                <c:ptCount val="22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</c:numCache>
            </c:numRef>
          </c:cat>
          <c:val>
            <c:numRef>
              <c:f>Sheet1!$C$2:$C$23</c:f>
              <c:numCache>
                <c:formatCode>0%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1.08</c:v>
                </c:pt>
                <c:pt idx="3">
                  <c:v>1.01</c:v>
                </c:pt>
                <c:pt idx="4">
                  <c:v>1.1000000000000001</c:v>
                </c:pt>
                <c:pt idx="5">
                  <c:v>1.24</c:v>
                </c:pt>
                <c:pt idx="6">
                  <c:v>1.54</c:v>
                </c:pt>
                <c:pt idx="7">
                  <c:v>1.76</c:v>
                </c:pt>
                <c:pt idx="8">
                  <c:v>2.0299999999999998</c:v>
                </c:pt>
                <c:pt idx="9">
                  <c:v>2.2999999999999998</c:v>
                </c:pt>
                <c:pt idx="10">
                  <c:v>2.67</c:v>
                </c:pt>
                <c:pt idx="11">
                  <c:v>2.81</c:v>
                </c:pt>
                <c:pt idx="12">
                  <c:v>2.87</c:v>
                </c:pt>
                <c:pt idx="13">
                  <c:v>2.86</c:v>
                </c:pt>
                <c:pt idx="14">
                  <c:v>2.91</c:v>
                </c:pt>
                <c:pt idx="15">
                  <c:v>2.75</c:v>
                </c:pt>
                <c:pt idx="16">
                  <c:v>2.6</c:v>
                </c:pt>
                <c:pt idx="17">
                  <c:v>2.6</c:v>
                </c:pt>
                <c:pt idx="18">
                  <c:v>2.4</c:v>
                </c:pt>
                <c:pt idx="19">
                  <c:v>2.4</c:v>
                </c:pt>
                <c:pt idx="20">
                  <c:v>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16384"/>
        <c:axId val="6022272"/>
      </c:lineChart>
      <c:catAx>
        <c:axId val="6016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022272"/>
        <c:crosses val="autoZero"/>
        <c:auto val="1"/>
        <c:lblAlgn val="ctr"/>
        <c:lblOffset val="100"/>
        <c:tickLblSkip val="5"/>
        <c:noMultiLvlLbl val="0"/>
      </c:catAx>
      <c:valAx>
        <c:axId val="60222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6016384"/>
        <c:crosses val="autoZero"/>
        <c:crossBetween val="between"/>
      </c:valAx>
      <c:spPr>
        <a:solidFill>
          <a:schemeClr val="bg1">
            <a:alpha val="55000"/>
          </a:schemeClr>
        </a:solidFill>
      </c:spPr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14387090502577"/>
          <c:y val="0.18794545253868317"/>
          <c:w val="0.62713123837850937"/>
          <c:h val="0.68142861265719346"/>
        </c:manualLayout>
      </c:layout>
      <c:pieChart>
        <c:varyColors val="1"/>
        <c:ser>
          <c:idx val="0"/>
          <c:order val="0"/>
          <c:dPt>
            <c:idx val="1"/>
            <c:bubble3D val="0"/>
            <c:explosion val="4"/>
          </c:dPt>
          <c:dLbls>
            <c:dLbl>
              <c:idx val="0"/>
              <c:layout>
                <c:manualLayout>
                  <c:x val="-0.28488413069315793"/>
                  <c:y val="-0.12888141911384238"/>
                </c:manualLayout>
              </c:layout>
              <c:tx>
                <c:rich>
                  <a:bodyPr/>
                  <a:lstStyle/>
                  <a:p>
                    <a:r>
                      <a:rPr lang="en-US" sz="1100" baseline="0"/>
                      <a:t>$111,221,91571%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100" baseline="0"/>
                      <a:t>$46,008,113 29%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pPr>
              <a:solidFill>
                <a:schemeClr val="tx2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100" b="1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Sheet4!$A$8:$A$9</c:f>
              <c:strCache>
                <c:ptCount val="2"/>
                <c:pt idx="0">
                  <c:v>Withdrawn/Denied</c:v>
                </c:pt>
                <c:pt idx="1">
                  <c:v>Awarded</c:v>
                </c:pt>
              </c:strCache>
            </c:strRef>
          </c:cat>
          <c:val>
            <c:numRef>
              <c:f>Sheet4!$B$8:$B$9</c:f>
              <c:numCache>
                <c:formatCode>"$"#,##0</c:formatCode>
                <c:ptCount val="2"/>
                <c:pt idx="0">
                  <c:v>111221915</c:v>
                </c:pt>
                <c:pt idx="1">
                  <c:v>46008113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93063994744894"/>
          <c:y val="0.11654130394452261"/>
          <c:w val="0.53783385349230828"/>
          <c:h val="5.9173298604333228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0.01029</cdr:x>
      <cdr:y>0</cdr:y>
    </cdr:from>
    <cdr:to>
      <cdr:x>0.98793</cdr:x>
      <cdr:y>0.20238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625" y="0"/>
          <a:ext cx="4524375" cy="8618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/>
            <a:t>Total</a:t>
          </a:r>
          <a:r>
            <a:rPr lang="en-US" sz="1400" b="1" baseline="0" dirty="0"/>
            <a:t> ACA Submissions  - Awarded and Withdrawn/Denied</a:t>
          </a:r>
        </a:p>
        <a:p xmlns:a="http://schemas.openxmlformats.org/drawingml/2006/main">
          <a:pPr algn="ctr"/>
          <a:r>
            <a:rPr lang="en-US" sz="1200" b="1" baseline="0" dirty="0"/>
            <a:t>as of 6/30/2014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26FC68-CD91-4176-9328-9880E4CEC77D}" type="datetimeFigureOut">
              <a:rPr lang="en-US" smtClean="0"/>
              <a:t>9/26/2014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4105259-E96B-4BA1-843D-7F276CBAC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2BD6-2834-47AF-856F-9F3E295EC0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7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7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57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012" y="3200400"/>
            <a:ext cx="9148011" cy="914400"/>
          </a:xfrm>
        </p:spPr>
        <p:txBody>
          <a:bodyPr anchor="b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34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8011" cy="3200400"/>
          </a:xfrm>
          <a:solidFill>
            <a:schemeClr val="bg1">
              <a:lumMod val="8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lang="en-US" sz="4000" b="1" i="0" kern="1200" dirty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1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012" y="3200400"/>
            <a:ext cx="9148011" cy="914400"/>
          </a:xfrm>
        </p:spPr>
        <p:txBody>
          <a:bodyPr anchor="b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0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8011" cy="3200400"/>
          </a:xfrm>
          <a:solidFill>
            <a:schemeClr val="bg1">
              <a:lumMod val="8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lang="en-US" sz="4000" b="1" i="0" kern="1200" dirty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08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</a:p>
        </p:txBody>
      </p:sp>
    </p:spTree>
    <p:extLst>
      <p:ext uri="{BB962C8B-B14F-4D97-AF65-F5344CB8AC3E}">
        <p14:creationId xmlns:p14="http://schemas.microsoft.com/office/powerpoint/2010/main" val="1544884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</a:p>
        </p:txBody>
      </p:sp>
    </p:spTree>
    <p:extLst>
      <p:ext uri="{BB962C8B-B14F-4D97-AF65-F5344CB8AC3E}">
        <p14:creationId xmlns:p14="http://schemas.microsoft.com/office/powerpoint/2010/main" val="419047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692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573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7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723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256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358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8288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4800" y="6311899"/>
            <a:ext cx="13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29, 2012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572018" y="6311899"/>
            <a:ext cx="420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http://hsc.unm.edu/research/documents/CBE2012.pdf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2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03" y="305602"/>
            <a:ext cx="9128760" cy="990600"/>
          </a:xfrm>
        </p:spPr>
        <p:txBody>
          <a:bodyPr/>
          <a:lstStyle>
            <a:lvl1pPr algn="l">
              <a:defRPr b="1">
                <a:solidFill>
                  <a:srgbClr val="008C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3000" y="6537325"/>
            <a:ext cx="381000" cy="320675"/>
          </a:xfrm>
        </p:spPr>
        <p:txBody>
          <a:bodyPr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8E841DA3-239B-4613-B47D-83D5DE157AA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3200" smtClean="0"/>
            </a:lvl1pPr>
            <a:lvl2pPr>
              <a:defRPr lang="en-US" sz="2800" smtClean="0"/>
            </a:lvl2pPr>
            <a:lvl3pPr>
              <a:defRPr lang="en-US" sz="2400" smtClean="0"/>
            </a:lvl3pPr>
            <a:lvl4pPr>
              <a:defRPr lang="en-US" sz="2000" smtClean="0"/>
            </a:lvl4pPr>
            <a:lvl5pPr>
              <a:defRPr lang="en-US" sz="2000"/>
            </a:lvl5pPr>
          </a:lstStyle>
          <a:p>
            <a:pPr marL="342900" lvl="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mtClean="0"/>
              <a:t>Click to edit Master text styles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mtClean="0"/>
              <a:t>Second level</a:t>
            </a:r>
          </a:p>
          <a:p>
            <a:pPr marL="1143000" lvl="2" indent="-2286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mtClean="0"/>
              <a:t>Third level</a:t>
            </a:r>
          </a:p>
          <a:p>
            <a:pPr marL="1600200" lvl="3" indent="-2286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mtClean="0"/>
              <a:t>Fourth level</a:t>
            </a:r>
          </a:p>
          <a:p>
            <a:pPr marL="2057400" lvl="4" indent="-2286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8823" y="802"/>
            <a:ext cx="9144000" cy="3048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i="1" dirty="0" smtClean="0">
                <a:solidFill>
                  <a:prstClr val="white"/>
                </a:solidFill>
              </a:rPr>
              <a:t>http://hsc.unm.edu/research/info/documents/link.pdf</a:t>
            </a:r>
            <a:endParaRPr lang="en-US" sz="12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8011" cy="3200400"/>
          </a:xfrm>
          <a:solidFill>
            <a:schemeClr val="bg1">
              <a:lumMod val="8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lang="en-US" sz="4000" b="1" i="0" kern="1200" dirty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0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8011" cy="3200400"/>
          </a:xfrm>
          <a:solidFill>
            <a:schemeClr val="bg1">
              <a:lumMod val="8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lang="en-US" sz="4000" b="1" i="0" kern="1200" dirty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0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4617720"/>
            <a:ext cx="5410200" cy="100584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5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4617720"/>
            <a:ext cx="5410200" cy="100584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3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4" y="137160"/>
            <a:ext cx="5849007" cy="73152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itchFamily="34" charset="0"/>
              <a:buChar char="•"/>
              <a:defRPr/>
            </a:lvl1pPr>
            <a:lvl2pPr marL="742950" indent="-285750">
              <a:buFont typeface="Arial" pitchFamily="34" charset="0"/>
              <a:buChar char="•"/>
              <a:defRPr/>
            </a:lvl2pPr>
            <a:lvl3pPr marL="1143000" indent="-228600">
              <a:buFont typeface="Arial" pitchFamily="34" charset="0"/>
              <a:buChar char="•"/>
              <a:defRPr/>
            </a:lvl3pPr>
            <a:lvl4pPr marL="1600200" indent="-228600">
              <a:buFont typeface="Arial" pitchFamily="34" charset="0"/>
              <a:buChar char="•"/>
              <a:defRPr/>
            </a:lvl4pPr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1" y="6080760"/>
            <a:ext cx="451944" cy="548640"/>
          </a:xfrm>
        </p:spPr>
        <p:txBody>
          <a:bodyPr/>
          <a:lstStyle>
            <a:lvl1pPr algn="ctr">
              <a:defRPr/>
            </a:lvl1pPr>
          </a:lstStyle>
          <a:p>
            <a:fld id="{FFB3216B-56C4-4DA0-8B3C-A162581134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1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29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4" y="137160"/>
            <a:ext cx="5849007" cy="73152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itchFamily="34" charset="0"/>
              <a:buChar char="•"/>
              <a:defRPr/>
            </a:lvl1pPr>
            <a:lvl2pPr marL="742950" indent="-285750">
              <a:buFont typeface="Arial" pitchFamily="34" charset="0"/>
              <a:buChar char="•"/>
              <a:defRPr/>
            </a:lvl2pPr>
            <a:lvl3pPr marL="1143000" indent="-228600">
              <a:buFont typeface="Arial" pitchFamily="34" charset="0"/>
              <a:buChar char="•"/>
              <a:defRPr/>
            </a:lvl3pPr>
            <a:lvl4pPr marL="1600200" indent="-228600">
              <a:buFont typeface="Arial" pitchFamily="34" charset="0"/>
              <a:buChar char="•"/>
              <a:defRPr/>
            </a:lvl4pPr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1" y="6080760"/>
            <a:ext cx="451944" cy="548640"/>
          </a:xfrm>
        </p:spPr>
        <p:txBody>
          <a:bodyPr/>
          <a:lstStyle>
            <a:lvl1pPr algn="ctr">
              <a:defRPr/>
            </a:lvl1pPr>
          </a:lstStyle>
          <a:p>
            <a:fld id="{FFB3216B-56C4-4DA0-8B3C-A162581134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61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4" y="137160"/>
            <a:ext cx="5849007" cy="73152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itchFamily="34" charset="0"/>
              <a:buChar char="•"/>
              <a:defRPr/>
            </a:lvl1pPr>
            <a:lvl2pPr marL="742950" indent="-285750">
              <a:buFont typeface="Arial" pitchFamily="34" charset="0"/>
              <a:buChar char="•"/>
              <a:defRPr/>
            </a:lvl2pPr>
            <a:lvl3pPr marL="1143000" indent="-228600">
              <a:buFont typeface="Arial" pitchFamily="34" charset="0"/>
              <a:buChar char="•"/>
              <a:defRPr/>
            </a:lvl3pPr>
            <a:lvl4pPr marL="1600200" indent="-228600">
              <a:buFont typeface="Arial" pitchFamily="34" charset="0"/>
              <a:buChar char="•"/>
              <a:defRPr/>
            </a:lvl4pPr>
            <a:lvl5pPr marL="2057400" indent="-228600"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1" y="6080760"/>
            <a:ext cx="451944" cy="548640"/>
          </a:xfrm>
        </p:spPr>
        <p:txBody>
          <a:bodyPr/>
          <a:lstStyle>
            <a:lvl1pPr algn="ctr">
              <a:defRPr/>
            </a:lvl1pPr>
          </a:lstStyle>
          <a:p>
            <a:fld id="{FFB3216B-56C4-4DA0-8B3C-A162581134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90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012" y="3200400"/>
            <a:ext cx="9148011" cy="914400"/>
          </a:xfrm>
        </p:spPr>
        <p:txBody>
          <a:bodyPr anchor="b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50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95400"/>
            <a:ext cx="9148011" cy="3200400"/>
          </a:xfrm>
          <a:solidFill>
            <a:schemeClr val="bg1">
              <a:lumMod val="8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lang="en-US" sz="4000" b="1" i="0" kern="1200" dirty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5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229600" cy="563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>
              <a:buClr>
                <a:schemeClr val="accent1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buClr>
                <a:schemeClr val="accent1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q"/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019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229600" cy="563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096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229600" cy="563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170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229600" cy="5638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38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4800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145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15400" cy="4800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42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88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14400"/>
            <a:ext cx="8686800" cy="1143000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2133600"/>
            <a:ext cx="8686800" cy="464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34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1200"/>
            <a:ext cx="9144000" cy="4876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9144000" cy="12192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/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8006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53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077200" cy="1143000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8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915400" cy="5486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24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94FAFD-5681-4822-B63D-71AA92A4E606}" type="datetimeFigureOut">
              <a:rPr lang="en-US" smtClean="0">
                <a:solidFill>
                  <a:prstClr val="black"/>
                </a:solidFill>
              </a:rPr>
              <a:pPr/>
              <a:t>9/26/2014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28A6-4DCC-45C8-BCAD-E6848D5209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1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711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87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07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76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54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6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87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97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78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3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0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5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4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6517-D0F7-4A62-9EDD-9927137D4D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54DF6-66F2-41A9-994F-13E158217D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6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60" r:id="rId25"/>
    <p:sldLayoutId id="2147483747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FB3216B-56C4-4DA0-8B3C-A1625811346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62573-0DFD-4143-A269-436C028879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8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400" b="0" i="0" kern="1200" dirty="0">
          <a:solidFill>
            <a:srgbClr val="008C9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yriad Pro" pitchFamily="34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q"/>
        <a:defRPr lang="en-US" sz="3200" kern="1200" dirty="0" smtClean="0">
          <a:solidFill>
            <a:schemeClr val="bg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q"/>
        <a:defRPr lang="en-US" sz="3200" kern="1200" dirty="0" smtClean="0">
          <a:solidFill>
            <a:schemeClr val="bg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q"/>
        <a:defRPr lang="en-US" sz="3200" kern="1200" dirty="0" smtClean="0">
          <a:solidFill>
            <a:schemeClr val="bg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q"/>
        <a:defRPr lang="en-US" sz="3200" kern="1200" dirty="0" smtClean="0">
          <a:solidFill>
            <a:schemeClr val="bg1"/>
          </a:solidFill>
          <a:latin typeface="Century Gothic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q"/>
        <a:defRPr lang="en-US" sz="3200" kern="1200" dirty="0">
          <a:solidFill>
            <a:schemeClr val="bg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574B1-189E-4189-A48A-014E3D6786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DDBA6-854D-4116-A1AC-7FAAEFDFF8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2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hart" Target="../charts/chart1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://www.sxc.hu/browse.phtml?f=download&amp;id=286892&amp;redirect=photo" TargetMode="Externa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144000" cy="3026152"/>
          </a:xfrm>
        </p:spPr>
        <p:txBody>
          <a:bodyPr/>
          <a:lstStyle/>
          <a:p>
            <a:pPr algn="l"/>
            <a:endParaRPr lang="en-US" sz="2000" dirty="0" smtClean="0"/>
          </a:p>
          <a:p>
            <a:pPr algn="l"/>
            <a:r>
              <a:rPr lang="en-US" dirty="0" smtClean="0"/>
              <a:t>The UNM HSC Research Mission</a:t>
            </a:r>
          </a:p>
          <a:p>
            <a:pPr algn="l"/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</a:rPr>
              <a:t>RAFT Session</a:t>
            </a:r>
          </a:p>
          <a:p>
            <a:pPr algn="l"/>
            <a:r>
              <a:rPr lang="en-US" sz="2200" dirty="0" smtClean="0">
                <a:solidFill>
                  <a:schemeClr val="bg2">
                    <a:lumMod val="25000"/>
                  </a:schemeClr>
                </a:solidFill>
              </a:rPr>
              <a:t>26 September 2014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7109460" cy="653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3581400"/>
            <a:ext cx="441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E7DEC9">
                    <a:lumMod val="25000"/>
                  </a:srgbClr>
                </a:solidFill>
              </a:rPr>
              <a:t>Richard S. Larson, MD, PhD</a:t>
            </a:r>
          </a:p>
          <a:p>
            <a:pPr algn="r"/>
            <a:r>
              <a:rPr lang="en-US" sz="1600" dirty="0" smtClean="0">
                <a:solidFill>
                  <a:srgbClr val="E7DEC9">
                    <a:lumMod val="25000"/>
                  </a:srgbClr>
                </a:solidFill>
              </a:rPr>
              <a:t>Executive Vice Chancellor</a:t>
            </a:r>
          </a:p>
          <a:p>
            <a:pPr algn="r"/>
            <a:r>
              <a:rPr lang="en-US" sz="1600" dirty="0" smtClean="0">
                <a:solidFill>
                  <a:srgbClr val="E7DEC9">
                    <a:lumMod val="25000"/>
                  </a:srgbClr>
                </a:solidFill>
              </a:rPr>
              <a:t>Vice Chancellor for Research</a:t>
            </a:r>
            <a:endParaRPr lang="en-US" sz="1600" dirty="0">
              <a:solidFill>
                <a:srgbClr val="E7DEC9">
                  <a:lumMod val="2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839200" cy="670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92775"/>
              </p:ext>
            </p:extLst>
          </p:nvPr>
        </p:nvGraphicFramePr>
        <p:xfrm>
          <a:off x="533401" y="825312"/>
          <a:ext cx="8077198" cy="199408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47488"/>
                <a:gridCol w="1447488"/>
                <a:gridCol w="1252503"/>
                <a:gridCol w="1340056"/>
                <a:gridCol w="1340056"/>
                <a:gridCol w="1249607"/>
              </a:tblGrid>
              <a:tr h="174360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CTSA Leveraged Funds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FY11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FY12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FY13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FY14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CUMULATIVE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$4,584,421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$4,584,421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$3,849,555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$4,156,692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$17,175,089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CTSA Supplement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$136,554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$233,053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$369,607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468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CTSA Affiliated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$1,575,714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$2,420,970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$3,623,770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$3,667,905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$11,288,359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CTSA Required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   537,830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1,586,521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1,277,377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$1,500,245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$4,901,973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Return on Pilots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$1,491,368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$4,477,648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$9,250,004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$12,199,428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$27,418,448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05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$8,189,333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$13,206,114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$18,233,759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$21,524,270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$61,153,476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42370" y="152400"/>
            <a:ext cx="665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Promoting Clinical &amp; Translational Research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3200400"/>
            <a:ext cx="5525135" cy="353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1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6871" y="513564"/>
            <a:ext cx="8534400" cy="6192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681"/>
            <a:ext cx="8229600" cy="781110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solidFill>
                  <a:schemeClr val="accent5">
                    <a:lumMod val="75000"/>
                  </a:schemeClr>
                </a:solidFill>
              </a:rPr>
              <a:t>Large Center or Programmatic Grants</a:t>
            </a:r>
            <a:endParaRPr lang="en-US" sz="3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871" y="942234"/>
            <a:ext cx="8534400" cy="5755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buClr>
                <a:schemeClr val="accent1"/>
              </a:buClr>
              <a:buFont typeface="Wingdings" pitchFamily="2" charset="2"/>
              <a:buChar char="q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University of New Mexico Clinical &amp; Translational Science Center (</a:t>
            </a:r>
            <a:r>
              <a:rPr lang="en-US" sz="1600" b="1" i="1" dirty="0" err="1" smtClean="0">
                <a:latin typeface="Arial" pitchFamily="34" charset="0"/>
                <a:cs typeface="Arial" pitchFamily="34" charset="0"/>
              </a:rPr>
              <a:t>PI:Larson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University of New Mexico Cancer Center Support Grant (</a:t>
            </a:r>
            <a:r>
              <a:rPr lang="en-US" sz="1600" b="1" i="1" dirty="0" err="1" smtClean="0">
                <a:latin typeface="Arial" pitchFamily="34" charset="0"/>
                <a:cs typeface="Arial" pitchFamily="34" charset="0"/>
              </a:rPr>
              <a:t>PI:Willman</a:t>
            </a:r>
            <a:r>
              <a:rPr lang="en-US" sz="1600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q"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q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University of New Mexico Interdisciplinary HPV Prevention Center (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PI:Wheeler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Center for Spatiotemporal Modeling of Cell Signaling (STMC)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PI:B.Wilson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SEER; Surveillance, Epidemiology and End Results – Option Year Two CORE (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PI:Wiggins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Integrative Program CNS Pathophysiology Research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PI:Liu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NM Center for Advancement of Research, Engagement &amp; Science on Health Disparities (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PI:Williams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NM 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Inbre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 (New Mexico 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IDeA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 Networks of Biomedical Research Excellence) Tasks 1-8 (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PI:Griffith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Prevention Research Center, CDC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PI:Davis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Fetal Alcohol Induced Behavioral Deficits: Mechanisms, Diagnoses and Intervention (</a:t>
            </a:r>
            <a:r>
              <a:rPr lang="en-US" b="1" i="1" dirty="0" err="1" smtClean="0">
                <a:latin typeface="Arial" pitchFamily="34" charset="0"/>
                <a:cs typeface="Arial" pitchFamily="34" charset="0"/>
              </a:rPr>
              <a:t>PI:Savage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Structural Cell Biology of DNA Repair Machines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PI:Tomkinson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0" lvl="1" algn="r">
              <a:buClr>
                <a:schemeClr val="accent1"/>
              </a:buClr>
            </a:pPr>
            <a:r>
              <a:rPr lang="en-US" b="1" i="1" dirty="0" smtClean="0">
                <a:latin typeface="Arial" pitchFamily="34" charset="0"/>
                <a:cs typeface="Arial" pitchFamily="34" charset="0"/>
              </a:rPr>
              <a:t>Bold Italics: Supported by Clinical and Translational Research</a:t>
            </a:r>
            <a:endParaRPr lang="en-US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42179"/>
            <a:ext cx="6324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Large Center Grants:</a:t>
            </a:r>
            <a:endParaRPr lang="en-US" sz="2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06" y="2103874"/>
            <a:ext cx="8153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Programmatic Center Grants:</a:t>
            </a:r>
            <a:endParaRPr lang="en-US" sz="2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2286000"/>
            <a:ext cx="9148011" cy="762000"/>
          </a:xfrm>
          <a:solidFill>
            <a:schemeClr val="bg1"/>
          </a:solidFill>
          <a:ln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New Funding Opportunities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3630"/>
            <a:ext cx="1347787" cy="74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1680" y="0"/>
            <a:ext cx="917568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26" y="6193631"/>
            <a:ext cx="9128027" cy="892970"/>
            <a:chOff x="0" y="6129499"/>
            <a:chExt cx="9144000" cy="1001570"/>
          </a:xfrm>
        </p:grpSpPr>
        <p:sp>
          <p:nvSpPr>
            <p:cNvPr id="9" name="Rectangle 8"/>
            <p:cNvSpPr/>
            <p:nvPr/>
          </p:nvSpPr>
          <p:spPr>
            <a:xfrm>
              <a:off x="0" y="6129499"/>
              <a:ext cx="9144000" cy="10015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11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74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8570" y="0"/>
            <a:ext cx="9152569" cy="630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Identifying New Opportunities</a:t>
            </a:r>
            <a:endParaRPr lang="en-US" sz="35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-533400"/>
            <a:ext cx="2389435" cy="5034880"/>
          </a:xfrm>
          <a:prstGeom prst="rect">
            <a:avLst/>
          </a:prstGeom>
        </p:spPr>
      </p:pic>
      <p:pic>
        <p:nvPicPr>
          <p:cNvPr id="23" name="Picture 4" descr="HSLIC in Spring (photo id 51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11" y="2225351"/>
            <a:ext cx="2235200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menici Center (photo id 4446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186" y="630942"/>
            <a:ext cx="2714744" cy="203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11" y="3663993"/>
            <a:ext cx="3600471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43000" y="642499"/>
            <a:ext cx="7543800" cy="55212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New Federal Dollars</a:t>
            </a:r>
          </a:p>
          <a:p>
            <a:pPr marL="914400" lvl="1" indent="-514350"/>
            <a:r>
              <a:rPr lang="en-US" sz="2000" dirty="0" smtClean="0">
                <a:latin typeface="Arial" pitchFamily="34" charset="0"/>
                <a:cs typeface="Arial" pitchFamily="34" charset="0"/>
              </a:rPr>
              <a:t>PCORI ($160million)</a:t>
            </a:r>
          </a:p>
          <a:p>
            <a:pPr marL="914400" lvl="1" indent="-514350"/>
            <a:r>
              <a:rPr lang="en-US" sz="2000" dirty="0" smtClean="0">
                <a:latin typeface="Arial" pitchFamily="34" charset="0"/>
                <a:cs typeface="Arial" pitchFamily="34" charset="0"/>
              </a:rPr>
              <a:t>SBIR/STTR ($682million awarded by NIH, $1.04billion awarded by DOD)</a:t>
            </a:r>
          </a:p>
          <a:p>
            <a:pPr marL="400050" lvl="1" indent="0">
              <a:buNone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Diversification of portfolio to include other federal sources (e.g. DOD, EPA, DOE)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Leveraging activities with national lab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Faculty K Awards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Formation of NIH partnerships?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Emphasis on new type of research (Health Outcomes, Cost Effectiveness,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ACA &amp; CMS demonstrative project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163771"/>
            <a:ext cx="9144000" cy="716730"/>
            <a:chOff x="0" y="6163771"/>
            <a:chExt cx="9144000" cy="716730"/>
          </a:xfrm>
        </p:grpSpPr>
        <p:sp>
          <p:nvSpPr>
            <p:cNvPr id="17" name="Rectangle 16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19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8" name="Picture 2" descr="http://www.pcori.org/img/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86" y="914400"/>
            <a:ext cx="762650" cy="59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1828800"/>
            <a:ext cx="18511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SBIR/</a:t>
            </a:r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STTR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SMALL BUSINESS INNOVATION RESEARCH</a:t>
            </a:r>
          </a:p>
          <a:p>
            <a:pPr algn="ctr"/>
            <a:r>
              <a:rPr lang="en-US" sz="600" dirty="0" smtClean="0">
                <a:latin typeface="Arial" pitchFamily="34" charset="0"/>
                <a:cs typeface="Arial" pitchFamily="34" charset="0"/>
              </a:rPr>
              <a:t>SMALL BUSINESS TECHNOLOGY TRANSFER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3248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6163771"/>
            <a:ext cx="9144000" cy="716730"/>
            <a:chOff x="0" y="6163771"/>
            <a:chExt cx="9144000" cy="716730"/>
          </a:xfrm>
        </p:grpSpPr>
        <p:sp>
          <p:nvSpPr>
            <p:cNvPr id="5" name="Rectangle 4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7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777971"/>
              </p:ext>
            </p:extLst>
          </p:nvPr>
        </p:nvGraphicFramePr>
        <p:xfrm>
          <a:off x="171837" y="356543"/>
          <a:ext cx="8743563" cy="5807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Acrobat Document" r:id="rId5" imgW="8515131" imgH="6896070" progId="AcroExch.Document.7">
                  <p:embed/>
                </p:oleObj>
              </mc:Choice>
              <mc:Fallback>
                <p:oleObj name="Acrobat Document" r:id="rId5" imgW="8515131" imgH="6896070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837" y="356543"/>
                        <a:ext cx="8743563" cy="58072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625" y="3651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Infrastructure Support (All New)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1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Affordable Care Act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CUMULATIVE Activity since 5/31/11 through 6/30/2014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Provided by HSC PreAward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56348"/>
            <a:ext cx="9144000" cy="6241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05000" y="6302271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HEALTH SCIENCES CENTER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:\Special Projects\Urbanization Presentation\HSC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24" b="50000"/>
          <a:stretch/>
        </p:blipFill>
        <p:spPr bwMode="auto">
          <a:xfrm>
            <a:off x="171838" y="6256348"/>
            <a:ext cx="685799" cy="46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0" y="616377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UNM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0972" y="1905000"/>
            <a:ext cx="3810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144 grants ($162 million) submitted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70 grants awarded for a total of $46 million so far (50% success rate)</a:t>
            </a:r>
            <a:endParaRPr lang="en-US" sz="3200" dirty="0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944511624"/>
              </p:ext>
            </p:extLst>
          </p:nvPr>
        </p:nvGraphicFramePr>
        <p:xfrm>
          <a:off x="406051" y="1219200"/>
          <a:ext cx="462788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5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Commercialization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229600" cy="6019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100" dirty="0" smtClean="0"/>
              <a:t>Since 2004, 31 new private companies were either spun off from the university or used university technology to start up</a:t>
            </a:r>
          </a:p>
          <a:p>
            <a:pPr eaLnBrk="1" hangingPunct="1"/>
            <a:r>
              <a:rPr lang="en-US" sz="2100" dirty="0" smtClean="0"/>
              <a:t>Greater Albuquerque population approximately 900,000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347357" y="6143655"/>
            <a:ext cx="12246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0" y="6163771"/>
            <a:ext cx="9144000" cy="716730"/>
            <a:chOff x="0" y="6163771"/>
            <a:chExt cx="9144000" cy="716730"/>
          </a:xfrm>
        </p:grpSpPr>
        <p:sp>
          <p:nvSpPr>
            <p:cNvPr id="22" name="Rectangle 21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24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655903" y="2057400"/>
            <a:ext cx="5832195" cy="3886200"/>
            <a:chOff x="3157538" y="2209800"/>
            <a:chExt cx="5832195" cy="38862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538" y="2209800"/>
              <a:ext cx="5832195" cy="38862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083415" y="5625840"/>
              <a:ext cx="1438414" cy="425117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cap="all" dirty="0">
                  <a:solidFill>
                    <a:schemeClr val="accent5"/>
                  </a:solidFill>
                </a:rPr>
                <a:t>Tyrosine</a:t>
              </a:r>
              <a:r>
                <a:rPr lang="en-US" sz="1000" b="1" dirty="0">
                  <a:solidFill>
                    <a:schemeClr val="accent5"/>
                  </a:solidFill>
                </a:rPr>
                <a:t> </a:t>
              </a:r>
              <a:r>
                <a:rPr lang="en-US" sz="1000" b="1" dirty="0" smtClean="0">
                  <a:solidFill>
                    <a:schemeClr val="accent5"/>
                  </a:solidFill>
                </a:rPr>
                <a:t/>
              </a:r>
              <a:br>
                <a:rPr lang="en-US" sz="1000" b="1" dirty="0" smtClean="0">
                  <a:solidFill>
                    <a:schemeClr val="accent5"/>
                  </a:solidFill>
                </a:rPr>
              </a:br>
              <a:r>
                <a:rPr lang="en-US" sz="1000" b="1" dirty="0" smtClean="0">
                  <a:solidFill>
                    <a:schemeClr val="accent5"/>
                  </a:solidFill>
                </a:rPr>
                <a:t>Pharmaceuticals</a:t>
              </a:r>
              <a:r>
                <a:rPr lang="en-US" sz="1000" b="1" dirty="0">
                  <a:solidFill>
                    <a:schemeClr val="accent5"/>
                  </a:solidFill>
                </a:rPr>
                <a:t>, Inc.</a:t>
              </a:r>
              <a:endParaRPr lang="en-US" sz="1000" dirty="0">
                <a:solidFill>
                  <a:schemeClr val="accent5"/>
                </a:solidFill>
              </a:endParaRPr>
            </a:p>
          </p:txBody>
        </p:sp>
        <p:pic>
          <p:nvPicPr>
            <p:cNvPr id="37" name="Picture 36" descr="http://www.ecopesticidesint.com/Ecopesticides_International_Logo.pn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868" y="5186556"/>
              <a:ext cx="878568" cy="878568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737" y="4953000"/>
              <a:ext cx="1420663" cy="444467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600" y="4221847"/>
              <a:ext cx="757064" cy="26450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sp>
          <p:nvSpPr>
            <p:cNvPr id="40" name="Oval 39"/>
            <p:cNvSpPr/>
            <p:nvPr/>
          </p:nvSpPr>
          <p:spPr>
            <a:xfrm>
              <a:off x="3581400" y="3216111"/>
              <a:ext cx="822489" cy="822489"/>
            </a:xfrm>
            <a:prstGeom prst="ellipse">
              <a:avLst/>
            </a:prstGeom>
            <a:ln w="38100"/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solidFill>
                    <a:schemeClr val="accent6">
                      <a:lumMod val="75000"/>
                    </a:schemeClr>
                  </a:solidFill>
                  <a:latin typeface="BatangChe" pitchFamily="49" charset="-127"/>
                  <a:ea typeface="BatangChe" pitchFamily="49" charset="-127"/>
                </a:rPr>
                <a:t>Blue Ring Energy Holdings</a:t>
              </a:r>
              <a:endParaRPr lang="en-US" sz="600" dirty="0">
                <a:solidFill>
                  <a:schemeClr val="accent6">
                    <a:lumMod val="75000"/>
                  </a:schemeClr>
                </a:solidFill>
                <a:latin typeface="BatangChe" pitchFamily="49" charset="-127"/>
                <a:ea typeface="BatangChe" pitchFamily="49" charset="-127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231766" y="3733488"/>
              <a:ext cx="1258365" cy="300053"/>
            </a:xfrm>
            <a:prstGeom prst="round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bg2">
                      <a:lumMod val="75000"/>
                    </a:schemeClr>
                  </a:solidFill>
                  <a:latin typeface="Adobe Garamond Pro" pitchFamily="18" charset="0"/>
                </a:rPr>
                <a:t>algorithmRx, LLC</a:t>
              </a:r>
              <a:endParaRPr lang="en-US" sz="1000" dirty="0">
                <a:solidFill>
                  <a:schemeClr val="bg2">
                    <a:lumMod val="75000"/>
                  </a:schemeClr>
                </a:solidFill>
                <a:latin typeface="Adobe Garamond Pro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406795" y="5691188"/>
              <a:ext cx="705450" cy="404812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accent1"/>
                  </a:solidFill>
                  <a:latin typeface="Univers Condensed" pitchFamily="34" charset="0"/>
                </a:rPr>
                <a:t>Quatros</a:t>
              </a:r>
              <a:endParaRPr lang="en-US" sz="1000" dirty="0">
                <a:solidFill>
                  <a:schemeClr val="accent1"/>
                </a:solidFill>
                <a:latin typeface="Univers Condensed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620000" y="5334000"/>
              <a:ext cx="1121576" cy="29908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softEdge rad="63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accent3">
                      <a:lumMod val="75000"/>
                    </a:schemeClr>
                  </a:solidFill>
                  <a:latin typeface="Colonna MT" pitchFamily="82" charset="0"/>
                  <a:ea typeface="Adobe Heiti Std R" pitchFamily="34" charset="-128"/>
                </a:rPr>
                <a:t>Agren </a:t>
              </a:r>
              <a:r>
                <a:rPr lang="en-US" sz="1000" dirty="0" smtClean="0">
                  <a:solidFill>
                    <a:schemeClr val="bg1">
                      <a:lumMod val="65000"/>
                    </a:schemeClr>
                  </a:solidFill>
                  <a:latin typeface="Aharoni" pitchFamily="2" charset="-79"/>
                  <a:ea typeface="Adobe Heiti Std R" pitchFamily="34" charset="-128"/>
                  <a:cs typeface="Aharoni" pitchFamily="2" charset="-79"/>
                </a:rPr>
                <a:t>Pharma</a:t>
              </a: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Aharoni" pitchFamily="2" charset="-79"/>
                <a:ea typeface="Adobe Heiti Std R" pitchFamily="34" charset="-128"/>
                <a:cs typeface="Aharoni" pitchFamily="2" charset="-79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18839" y="4670478"/>
              <a:ext cx="1193406" cy="299087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  <a:latin typeface="Agency FB" pitchFamily="34" charset="0"/>
                </a:rPr>
                <a:t>ENDO</a:t>
              </a:r>
              <a:r>
                <a:rPr lang="en-US" sz="1200" dirty="0" smtClean="0">
                  <a:latin typeface="Agency FB" pitchFamily="34" charset="0"/>
                </a:rPr>
                <a:t>Screen</a:t>
              </a:r>
              <a:endParaRPr lang="en-US" sz="1200" dirty="0">
                <a:latin typeface="Agency FB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20000" y="5010175"/>
              <a:ext cx="1345891" cy="253265"/>
            </a:xfrm>
            <a:prstGeom prst="rect">
              <a:avLst/>
            </a:prstGeom>
            <a:solidFill>
              <a:schemeClr val="bg2"/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Eras Light ITC" pitchFamily="34" charset="0"/>
                </a:rPr>
                <a:t>HealthCONNECTPro</a:t>
              </a:r>
              <a:endPara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Eras Light ITC" pitchFamily="34" charset="0"/>
              </a:endParaRPr>
            </a:p>
          </p:txBody>
        </p:sp>
        <p:cxnSp>
          <p:nvCxnSpPr>
            <p:cNvPr id="47" name="Elbow Connector 46"/>
            <p:cNvCxnSpPr/>
            <p:nvPr/>
          </p:nvCxnSpPr>
          <p:spPr>
            <a:xfrm flipV="1">
              <a:off x="7701022" y="5370497"/>
              <a:ext cx="1037765" cy="59866"/>
            </a:xfrm>
            <a:prstGeom prst="bentConnector3">
              <a:avLst>
                <a:gd name="adj1" fmla="val 36002"/>
              </a:avLst>
            </a:prstGeom>
            <a:ln>
              <a:tailEnd type="arrow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4396616" y="4804548"/>
              <a:ext cx="720920" cy="297495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err="1" smtClean="0">
                  <a:solidFill>
                    <a:schemeClr val="accent5">
                      <a:lumMod val="75000"/>
                    </a:schemeClr>
                  </a:solidFill>
                  <a:latin typeface="Agency FB" pitchFamily="34" charset="0"/>
                </a:rPr>
                <a:t>Capseda</a:t>
              </a:r>
              <a:r>
                <a:rPr lang="en-US" sz="800" dirty="0">
                  <a:solidFill>
                    <a:schemeClr val="accent5">
                      <a:lumMod val="75000"/>
                    </a:schemeClr>
                  </a:solidFill>
                  <a:latin typeface="Agency FB" pitchFamily="34" charset="0"/>
                </a:rPr>
                <a:t> </a:t>
              </a:r>
              <a:r>
                <a:rPr lang="en-US" sz="800" dirty="0" smtClean="0">
                  <a:solidFill>
                    <a:schemeClr val="accent5">
                      <a:lumMod val="75000"/>
                    </a:schemeClr>
                  </a:solidFill>
                  <a:latin typeface="Agency FB" pitchFamily="34" charset="0"/>
                </a:rPr>
                <a:t>LLC</a:t>
              </a:r>
              <a:endParaRPr lang="en-US" sz="800" dirty="0">
                <a:solidFill>
                  <a:schemeClr val="accent5">
                    <a:lumMod val="75000"/>
                  </a:schemeClr>
                </a:solidFill>
                <a:latin typeface="Agency FB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62654" y="5210224"/>
              <a:ext cx="1037946" cy="276176"/>
            </a:xfrm>
            <a:prstGeom prst="rect">
              <a:avLst/>
            </a:prstGeom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63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accent1">
                      <a:lumMod val="75000"/>
                    </a:schemeClr>
                  </a:solidFill>
                  <a:latin typeface="Estrangelo Edessa" pitchFamily="66" charset="0"/>
                  <a:cs typeface="Estrangelo Edessa" pitchFamily="66" charset="0"/>
                </a:rPr>
                <a:t>Feldma</a:t>
              </a:r>
              <a:r>
                <a:rPr lang="en-US" sz="800" i="1" dirty="0" smtClean="0">
                  <a:solidFill>
                    <a:schemeClr val="accent1">
                      <a:lumMod val="75000"/>
                    </a:schemeClr>
                  </a:solidFill>
                  <a:latin typeface="Estrangelo Edessa" pitchFamily="66" charset="0"/>
                  <a:cs typeface="Estrangelo Edessa" pitchFamily="66" charset="0"/>
                </a:rPr>
                <a:t>TECH</a:t>
              </a:r>
              <a:r>
                <a:rPr lang="en-US" sz="800" dirty="0" smtClean="0">
                  <a:solidFill>
                    <a:schemeClr val="accent1">
                      <a:lumMod val="75000"/>
                    </a:schemeClr>
                  </a:solidFill>
                  <a:latin typeface="Estrangelo Edessa" pitchFamily="66" charset="0"/>
                  <a:cs typeface="Estrangelo Edessa" pitchFamily="66" charset="0"/>
                </a:rPr>
                <a:t>, Inc.</a:t>
              </a:r>
              <a:endParaRPr lang="en-US" sz="800" dirty="0">
                <a:solidFill>
                  <a:schemeClr val="accent1">
                    <a:lumMod val="75000"/>
                  </a:schemeClr>
                </a:solidFill>
                <a:latin typeface="Estrangelo Edessa" pitchFamily="66" charset="0"/>
                <a:cs typeface="Estrangelo Edessa" pitchFamily="66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047986" y="3953989"/>
              <a:ext cx="1438414" cy="40011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Integrated Algal Products, </a:t>
              </a:r>
              <a:r>
                <a:rPr lang="en-US" sz="1000" b="1" cap="all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inc.</a:t>
              </a:r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57586" y="4388956"/>
              <a:ext cx="981214" cy="40011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accent3">
                      <a:lumMod val="50000"/>
                    </a:schemeClr>
                  </a:solidFill>
                </a:rPr>
                <a:t>Applied</a:t>
              </a:r>
            </a:p>
            <a:p>
              <a:pPr algn="ctr"/>
              <a:r>
                <a:rPr lang="en-US" sz="10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Biophotonics</a:t>
              </a:r>
              <a:endParaRPr lang="en-US" sz="1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406141" y="3563989"/>
              <a:ext cx="962164" cy="400110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2">
                      <a:lumMod val="50000"/>
                    </a:schemeClr>
                  </a:solidFill>
                </a:rPr>
                <a:t>Christmas</a:t>
              </a:r>
            </a:p>
            <a:p>
              <a:pPr algn="ctr"/>
              <a:r>
                <a:rPr lang="en-US" sz="1000" b="1" dirty="0" smtClean="0">
                  <a:solidFill>
                    <a:schemeClr val="bg2">
                      <a:lumMod val="50000"/>
                    </a:schemeClr>
                  </a:solidFill>
                </a:rPr>
                <a:t>Consortium</a:t>
              </a:r>
              <a:endParaRPr lang="en-US" sz="10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275" y="3278468"/>
              <a:ext cx="403364" cy="40336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20" y="5562600"/>
              <a:ext cx="268980" cy="26898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795" y="3414030"/>
              <a:ext cx="806796" cy="26780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2187" y="3764044"/>
              <a:ext cx="626311" cy="281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9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Regional Partnerships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216B-56C4-4DA0-8B3C-A16258113461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5250656"/>
            <a:ext cx="26874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5BD078">
                    <a:lumMod val="75000"/>
                  </a:srgbClr>
                </a:solidFill>
                <a:latin typeface="Garamond"/>
              </a:rPr>
              <a:t>Oklahoma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Pilot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1112" y="2280753"/>
            <a:ext cx="39436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5E0DB">
                    <a:lumMod val="75000"/>
                  </a:srgbClr>
                </a:solidFill>
                <a:latin typeface="Garamond"/>
              </a:rPr>
              <a:t>Mountain West Consortium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Includes 7 </a:t>
            </a:r>
            <a:r>
              <a:rPr lang="en-US" dirty="0" err="1">
                <a:solidFill>
                  <a:prstClr val="black"/>
                </a:solidFill>
              </a:rPr>
              <a:t>IDeA</a:t>
            </a:r>
            <a:r>
              <a:rPr lang="en-US" dirty="0">
                <a:solidFill>
                  <a:prstClr val="black"/>
                </a:solidFill>
              </a:rPr>
              <a:t> states, 11 Institutions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Undergraduate Pipeline Program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K to R Program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Mini-sabbatical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Network of Shared Resources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$17.5 </a:t>
            </a:r>
            <a:r>
              <a:rPr lang="en-US" dirty="0" smtClean="0">
                <a:solidFill>
                  <a:prstClr val="black"/>
                </a:solidFill>
              </a:rPr>
              <a:t>million </a:t>
            </a:r>
            <a:r>
              <a:rPr lang="en-US" dirty="0" err="1" smtClean="0">
                <a:solidFill>
                  <a:prstClr val="black"/>
                </a:solidFill>
              </a:rPr>
              <a:t>Mtn</a:t>
            </a:r>
            <a:r>
              <a:rPr lang="en-US" dirty="0" smtClean="0">
                <a:solidFill>
                  <a:prstClr val="black"/>
                </a:solidFill>
              </a:rPr>
              <a:t> West CTR-IN </a:t>
            </a:r>
            <a:r>
              <a:rPr lang="en-US" dirty="0">
                <a:solidFill>
                  <a:prstClr val="black"/>
                </a:solidFill>
              </a:rPr>
              <a:t>Funding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Regional Biostatistics 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1" y="1371600"/>
            <a:ext cx="3577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1B6FD">
                    <a:lumMod val="75000"/>
                  </a:srgbClr>
                </a:solidFill>
                <a:latin typeface="Garamond"/>
              </a:rPr>
              <a:t>Western States CTSA Consortium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K to R Program</a:t>
            </a:r>
          </a:p>
          <a:p>
            <a:pPr marL="347663" indent="-2286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Pilot program</a:t>
            </a:r>
          </a:p>
        </p:txBody>
      </p:sp>
      <p:pic>
        <p:nvPicPr>
          <p:cNvPr id="4101" name="Picture 5" descr="C:\Users\anmcclung\Desktop\New folder\westernstatesct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" y="123992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nmcclung\Desktop\New folder\mtw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" y="123992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nmcclung\Desktop\New folder\okconsorti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" y="1239926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nmcclung\Desktop\New folder\Consortium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14" y="123461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1908" y="5943601"/>
            <a:ext cx="9144000" cy="1066799"/>
            <a:chOff x="0" y="6163771"/>
            <a:chExt cx="9144000" cy="892065"/>
          </a:xfrm>
          <a:solidFill>
            <a:srgbClr val="009999"/>
          </a:solidFill>
        </p:grpSpPr>
        <p:sp>
          <p:nvSpPr>
            <p:cNvPr id="12" name="Rectangle 11"/>
            <p:cNvSpPr/>
            <p:nvPr/>
          </p:nvSpPr>
          <p:spPr>
            <a:xfrm>
              <a:off x="0" y="6163771"/>
              <a:ext cx="9144000" cy="892065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  <a:grpFill/>
          </p:grpSpPr>
          <p:pic>
            <p:nvPicPr>
              <p:cNvPr id="14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grpFill/>
              <a:extLst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13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6" y="6224186"/>
            <a:ext cx="9128027" cy="639015"/>
            <a:chOff x="0" y="6163771"/>
            <a:chExt cx="9144000" cy="716730"/>
          </a:xfrm>
        </p:grpSpPr>
        <p:sp>
          <p:nvSpPr>
            <p:cNvPr id="4" name="Rectangle 3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6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609600" y="205299"/>
            <a:ext cx="6014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</a:rPr>
              <a:t>Mountain West CTR-IN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378" y="1728089"/>
            <a:ext cx="67219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Pilot Award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Scholar’s / Mini-Sabbatical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Advance to Funding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Regional VIVO / Research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Regional </a:t>
            </a:r>
            <a:r>
              <a:rPr lang="en-US" sz="3200" dirty="0" err="1" smtClean="0"/>
              <a:t>Biostats</a:t>
            </a:r>
            <a:r>
              <a:rPr lang="en-US" sz="3200" dirty="0" smtClean="0"/>
              <a:t> Core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3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447800"/>
            <a:ext cx="9144000" cy="3026152"/>
          </a:xfrm>
        </p:spPr>
        <p:txBody>
          <a:bodyPr/>
          <a:lstStyle/>
          <a:p>
            <a:pPr algn="l"/>
            <a:endParaRPr lang="en-US" sz="2000" dirty="0" smtClean="0"/>
          </a:p>
          <a:p>
            <a:pPr algn="l"/>
            <a:r>
              <a:rPr lang="en-US" smtClean="0"/>
              <a:t>Questions?</a:t>
            </a:r>
            <a:endParaRPr lang="en-US" dirty="0" smtClean="0"/>
          </a:p>
          <a:p>
            <a:pPr algn="l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0" y="3581400"/>
            <a:ext cx="4419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E7DEC9">
                    <a:lumMod val="25000"/>
                  </a:srgbClr>
                </a:solidFill>
              </a:rPr>
              <a:t>Richard S. Larson, MD, PhD</a:t>
            </a:r>
          </a:p>
          <a:p>
            <a:pPr algn="r"/>
            <a:r>
              <a:rPr lang="en-US" sz="1600" dirty="0" smtClean="0">
                <a:solidFill>
                  <a:srgbClr val="E7DEC9">
                    <a:lumMod val="25000"/>
                  </a:srgbClr>
                </a:solidFill>
              </a:rPr>
              <a:t>Executive Vice Chancellor</a:t>
            </a:r>
          </a:p>
          <a:p>
            <a:pPr algn="r"/>
            <a:r>
              <a:rPr lang="en-US" sz="1600" dirty="0" smtClean="0">
                <a:solidFill>
                  <a:srgbClr val="E7DEC9">
                    <a:lumMod val="25000"/>
                  </a:srgbClr>
                </a:solidFill>
              </a:rPr>
              <a:t>Vice Chancellor for Research</a:t>
            </a:r>
            <a:endParaRPr lang="en-US" sz="1600" dirty="0">
              <a:solidFill>
                <a:srgbClr val="E7DEC9">
                  <a:lumMod val="2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55232"/>
            <a:ext cx="8669981" cy="57448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32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Achieving the “Virtuous Cycle”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3522" y="914400"/>
            <a:ext cx="319987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sz="1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Latest advances in care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Enhanced National Reputation</a:t>
            </a:r>
          </a:p>
          <a:p>
            <a:pPr marL="117475" indent="-117475">
              <a:buFont typeface="Arial" pitchFamily="34" charset="0"/>
              <a:buChar char="•"/>
            </a:pPr>
            <a:r>
              <a:rPr lang="en-US" sz="1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Workforce</a:t>
            </a:r>
            <a:endParaRPr lang="en-US" sz="16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92" y="1803359"/>
            <a:ext cx="3420340" cy="16903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444" y="3363059"/>
            <a:ext cx="210025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Research </a:t>
            </a:r>
          </a:p>
          <a:p>
            <a:pPr algn="ctr"/>
            <a:r>
              <a:rPr lang="en-US" sz="28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Education</a:t>
            </a:r>
            <a:endParaRPr lang="en-US" sz="28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3527">
            <a:off x="920460" y="4187222"/>
            <a:ext cx="3422895" cy="16916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81400" y="5405969"/>
            <a:ext cx="27823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117475" indent="-117475">
              <a:buFont typeface="Arial" pitchFamily="34" charset="0"/>
              <a:buChar char="•"/>
            </a:pPr>
            <a:r>
              <a:rPr lang="en-US" sz="1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Infrastructure for Education &amp; Research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3580" y="3691699"/>
            <a:ext cx="18309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 pitchFamily="34" charset="0"/>
              </a:rPr>
              <a:t>Clinical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0338">
            <a:off x="5139401" y="3642799"/>
            <a:ext cx="885521" cy="5968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26875" y="3568589"/>
            <a:ext cx="21433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 smtClean="0">
                <a:ln w="11430"/>
                <a:solidFill>
                  <a:srgbClr val="5D952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Improved Health Care</a:t>
            </a:r>
            <a:endParaRPr lang="en-US" sz="2400" b="1" spc="150" dirty="0">
              <a:ln w="11430"/>
              <a:solidFill>
                <a:srgbClr val="5D952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526" y="6224186"/>
            <a:ext cx="9128027" cy="639015"/>
            <a:chOff x="0" y="6163771"/>
            <a:chExt cx="9144000" cy="716730"/>
          </a:xfrm>
        </p:grpSpPr>
        <p:sp>
          <p:nvSpPr>
            <p:cNvPr id="14" name="Rectangle 13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16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3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21" y="4285127"/>
            <a:ext cx="4114800" cy="2743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HSLIC in Spring (photo id 51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21" y="2831068"/>
            <a:ext cx="2235200" cy="167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menici Center (photo id 4446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45" y="976306"/>
            <a:ext cx="1804717" cy="2039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7153" y="1973608"/>
            <a:ext cx="8229600" cy="56567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2401865565"/>
              </p:ext>
            </p:extLst>
          </p:nvPr>
        </p:nvGraphicFramePr>
        <p:xfrm>
          <a:off x="965316" y="984946"/>
          <a:ext cx="8178684" cy="390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35912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Growth of Health Research at UNM HSC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48796" y="4882637"/>
            <a:ext cx="7239000" cy="1499695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</a:pPr>
            <a:r>
              <a:rPr lang="en-US" sz="2200" dirty="0" smtClean="0"/>
              <a:t>Growth due to tactical success</a:t>
            </a:r>
            <a:endParaRPr lang="en-US" sz="1200" dirty="0" smtClean="0"/>
          </a:p>
          <a:p>
            <a:pPr>
              <a:buClr>
                <a:schemeClr val="accent1"/>
              </a:buClr>
            </a:pPr>
            <a:r>
              <a:rPr lang="en-US" sz="2200" dirty="0" smtClean="0"/>
              <a:t>Funded by Federal Government, Private Foundations and Private Companies</a:t>
            </a:r>
            <a:endParaRPr lang="en-US" sz="1200" dirty="0" smtClean="0"/>
          </a:p>
          <a:p>
            <a:pPr>
              <a:buClr>
                <a:schemeClr val="accent1"/>
              </a:buClr>
            </a:pPr>
            <a:r>
              <a:rPr lang="en-US" sz="2200" dirty="0" smtClean="0"/>
              <a:t>Most university funding has mimicked the NIH curve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121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UNM HSC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47044" y="2895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NIH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13137" y="8382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Growth of HSC Funding vs. Growth of NIH Funding</a:t>
            </a:r>
            <a:endParaRPr lang="en-US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5403" y="6389311"/>
            <a:ext cx="9128027" cy="639015"/>
            <a:chOff x="0" y="6163771"/>
            <a:chExt cx="9144000" cy="716730"/>
          </a:xfrm>
        </p:grpSpPr>
        <p:sp>
          <p:nvSpPr>
            <p:cNvPr id="22" name="Rectangle 21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24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9" name="TextBox 3"/>
          <p:cNvSpPr txBox="1"/>
          <p:nvPr/>
        </p:nvSpPr>
        <p:spPr>
          <a:xfrm>
            <a:off x="7332844" y="1718873"/>
            <a:ext cx="1363271" cy="554293"/>
          </a:xfrm>
          <a:prstGeom prst="rect">
            <a:avLst/>
          </a:prstGeom>
          <a:solidFill>
            <a:schemeClr val="bg1">
              <a:alpha val="67000"/>
            </a:schemeClr>
          </a:solidFill>
          <a:ln w="38100" cmpd="sng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</a:rPr>
              <a:t>2014:</a:t>
            </a:r>
            <a:endParaRPr lang="en-US" sz="16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1600" b="1" dirty="0">
                <a:solidFill>
                  <a:sysClr val="windowText" lastClr="000000"/>
                </a:solidFill>
              </a:rPr>
              <a:t>$</a:t>
            </a:r>
            <a:r>
              <a:rPr lang="en-US" sz="1600" b="1" dirty="0" smtClean="0">
                <a:solidFill>
                  <a:sysClr val="windowText" lastClr="000000"/>
                </a:solidFill>
              </a:rPr>
              <a:t>157</a:t>
            </a:r>
            <a:r>
              <a:rPr lang="en-US" sz="1600" b="1" baseline="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b="1" baseline="0" dirty="0">
                <a:solidFill>
                  <a:sysClr val="windowText" lastClr="000000"/>
                </a:solidFill>
              </a:rPr>
              <a:t>Million</a:t>
            </a:r>
            <a:endParaRPr lang="en-US" sz="1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accent5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ENVIRONMENT CHALLENGES to the Research Enterprise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163771"/>
            <a:ext cx="9144000" cy="716730"/>
            <a:chOff x="0" y="6163771"/>
            <a:chExt cx="9144000" cy="716730"/>
          </a:xfrm>
        </p:grpSpPr>
        <p:sp>
          <p:nvSpPr>
            <p:cNvPr id="13" name="Rectangle 12"/>
            <p:cNvSpPr/>
            <p:nvPr/>
          </p:nvSpPr>
          <p:spPr>
            <a:xfrm>
              <a:off x="0" y="6163771"/>
              <a:ext cx="9144000" cy="71673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17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-533400"/>
            <a:ext cx="2389435" cy="5034880"/>
          </a:xfrm>
          <a:prstGeom prst="rect">
            <a:avLst/>
          </a:prstGeom>
        </p:spPr>
      </p:pic>
      <p:sp>
        <p:nvSpPr>
          <p:cNvPr id="36" name="Rounded Rectangle 4"/>
          <p:cNvSpPr/>
          <p:nvPr/>
        </p:nvSpPr>
        <p:spPr>
          <a:xfrm>
            <a:off x="5103066" y="990600"/>
            <a:ext cx="3810000" cy="12571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Arial" pitchFamily="34" charset="0"/>
                <a:cs typeface="Arial" pitchFamily="34" charset="0"/>
              </a:rPr>
              <a:t>More Competitive </a:t>
            </a:r>
          </a:p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latin typeface="Arial" pitchFamily="34" charset="0"/>
                <a:cs typeface="Arial" pitchFamily="34" charset="0"/>
              </a:rPr>
              <a:t>NIH Funding </a:t>
            </a:r>
            <a:endParaRPr lang="en-US" sz="2800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ounded Rectangle 4"/>
          <p:cNvSpPr/>
          <p:nvPr/>
        </p:nvSpPr>
        <p:spPr>
          <a:xfrm>
            <a:off x="392660" y="4859694"/>
            <a:ext cx="8520406" cy="10159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Opportunity for larger university networks</a:t>
            </a:r>
            <a:endParaRPr lang="en-US" sz="28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Lab Student (photo id 331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8" y="990600"/>
            <a:ext cx="2161662" cy="3245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fComm Series - Collapsed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50943"/>
            <a:ext cx="2857500" cy="1943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4"/>
          <p:cNvSpPr/>
          <p:nvPr/>
        </p:nvSpPr>
        <p:spPr>
          <a:xfrm>
            <a:off x="1600200" y="3581400"/>
            <a:ext cx="7315199" cy="12954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Changing emphasis on type of research</a:t>
            </a:r>
          </a:p>
        </p:txBody>
      </p:sp>
      <p:sp>
        <p:nvSpPr>
          <p:cNvPr id="45" name="Rounded Rectangle 4"/>
          <p:cNvSpPr/>
          <p:nvPr/>
        </p:nvSpPr>
        <p:spPr>
          <a:xfrm>
            <a:off x="3125320" y="2247764"/>
            <a:ext cx="5769817" cy="13336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60960" tIns="30480" rIns="60960" bIns="3048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Reduction in NIH Training Programs</a:t>
            </a:r>
            <a:endParaRPr lang="en-US" sz="2800" kern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2286000"/>
            <a:ext cx="9148011" cy="762000"/>
          </a:xfrm>
          <a:solidFill>
            <a:schemeClr val="bg1"/>
          </a:solidFill>
          <a:ln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STRATEGIC CENTER INVESTMENT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914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3630"/>
            <a:ext cx="1347787" cy="74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31680" y="0"/>
            <a:ext cx="9175680" cy="457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26" y="6193631"/>
            <a:ext cx="9128027" cy="892970"/>
            <a:chOff x="0" y="6129499"/>
            <a:chExt cx="9144000" cy="1001570"/>
          </a:xfrm>
        </p:grpSpPr>
        <p:sp>
          <p:nvSpPr>
            <p:cNvPr id="9" name="Rectangle 8"/>
            <p:cNvSpPr/>
            <p:nvPr/>
          </p:nvSpPr>
          <p:spPr>
            <a:xfrm>
              <a:off x="0" y="6129499"/>
              <a:ext cx="9144000" cy="10015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71838" y="6163771"/>
              <a:ext cx="7448162" cy="646331"/>
              <a:chOff x="171838" y="4312470"/>
              <a:chExt cx="7448162" cy="646331"/>
            </a:xfrm>
          </p:grpSpPr>
          <p:pic>
            <p:nvPicPr>
              <p:cNvPr id="11" name="Picture 2" descr="H:\Special Projects\Urbanization Presentation\HSC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24" b="50000"/>
              <a:stretch/>
            </p:blipFill>
            <p:spPr bwMode="auto">
              <a:xfrm>
                <a:off x="171838" y="4405047"/>
                <a:ext cx="685799" cy="461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62000" y="431247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UNM</a:t>
                </a:r>
                <a:endPara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905000" y="4450970"/>
                <a:ext cx="5715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HEALTH SCIENCES CENTER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251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Creation of Signature Programs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0" y="847460"/>
            <a:ext cx="8229600" cy="60105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Disease-focus</a:t>
            </a:r>
          </a:p>
          <a:p>
            <a:endParaRPr lang="en-US" sz="500" dirty="0"/>
          </a:p>
          <a:p>
            <a:r>
              <a:rPr lang="en-US" sz="2000" dirty="0" smtClean="0"/>
              <a:t>Trans-disciplinary, spanning across SOM Departments &amp; HSC Colleges</a:t>
            </a:r>
          </a:p>
          <a:p>
            <a:endParaRPr lang="en-US" sz="500" dirty="0" smtClean="0"/>
          </a:p>
          <a:p>
            <a:r>
              <a:rPr lang="en-US" sz="2000" dirty="0" smtClean="0"/>
              <a:t>Promoting collaborative (Networked), Non-market approach</a:t>
            </a:r>
          </a:p>
          <a:p>
            <a:endParaRPr lang="en-US" sz="500" dirty="0" smtClean="0"/>
          </a:p>
          <a:p>
            <a:r>
              <a:rPr lang="en-US" sz="1800" dirty="0"/>
              <a:t>Bench	Bedside</a:t>
            </a:r>
            <a:r>
              <a:rPr lang="en-US" sz="1800" dirty="0" smtClean="0"/>
              <a:t>	           Community</a:t>
            </a:r>
          </a:p>
          <a:p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220644" y="2438400"/>
            <a:ext cx="53195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20844" y="2438400"/>
            <a:ext cx="531956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876300" y="3165175"/>
            <a:ext cx="6400800" cy="3118449"/>
            <a:chOff x="914400" y="3129951"/>
            <a:chExt cx="6400800" cy="3118449"/>
          </a:xfrm>
        </p:grpSpPr>
        <p:sp>
          <p:nvSpPr>
            <p:cNvPr id="11" name="Rounded Rectangle 10"/>
            <p:cNvSpPr/>
            <p:nvPr/>
          </p:nvSpPr>
          <p:spPr>
            <a:xfrm>
              <a:off x="914400" y="3129951"/>
              <a:ext cx="6400800" cy="4572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Brian &amp; Behavioral Illness</a:t>
              </a:r>
              <a:endParaRPr lang="en-US" b="1" dirty="0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914400" y="3657600"/>
              <a:ext cx="6400800" cy="4572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Cardiovascular &amp; Metabolic Disease</a:t>
              </a:r>
              <a:endParaRPr lang="en-US" b="1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914400" y="4191000"/>
              <a:ext cx="6400800" cy="4572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Infectious Disease &amp; Immunity</a:t>
              </a:r>
              <a:endParaRPr lang="en-US" b="1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914400" y="4724400"/>
              <a:ext cx="6400800" cy="4572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Environmental Health Sciences</a:t>
              </a:r>
              <a:endParaRPr lang="en-US" b="1" dirty="0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914400" y="5257800"/>
              <a:ext cx="6400800" cy="45720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Child Health Research</a:t>
              </a:r>
              <a:endParaRPr lang="en-US" b="1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914400" y="5791200"/>
              <a:ext cx="6400800" cy="4572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/>
                <a:t>Cancer</a:t>
              </a:r>
              <a:endParaRPr lang="en-US" b="1" dirty="0"/>
            </a:p>
          </p:txBody>
        </p:sp>
        <p:sp>
          <p:nvSpPr>
            <p:cNvPr id="17" name="Pentagon 16"/>
            <p:cNvSpPr/>
            <p:nvPr/>
          </p:nvSpPr>
          <p:spPr>
            <a:xfrm rot="10800000">
              <a:off x="4648200" y="3132828"/>
              <a:ext cx="2667000" cy="457200"/>
            </a:xfrm>
            <a:prstGeom prst="homePlat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6800" y="3132827"/>
              <a:ext cx="24384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Corey Ford, MD, PhD &amp; </a:t>
              </a:r>
            </a:p>
            <a:p>
              <a:pPr algn="ctr"/>
              <a:r>
                <a:rPr lang="en-US" sz="1200" b="1" dirty="0" smtClean="0"/>
                <a:t>Bill </a:t>
              </a:r>
              <a:r>
                <a:rPr lang="en-US" sz="1200" b="1" dirty="0" err="1" smtClean="0"/>
                <a:t>Shuttleworth</a:t>
              </a:r>
              <a:r>
                <a:rPr lang="en-US" sz="1200" b="1" dirty="0" smtClean="0"/>
                <a:t>, PhD</a:t>
              </a:r>
              <a:endParaRPr lang="en-US" sz="1200" b="1" dirty="0"/>
            </a:p>
          </p:txBody>
        </p:sp>
        <p:sp>
          <p:nvSpPr>
            <p:cNvPr id="48" name="Pentagon 47"/>
            <p:cNvSpPr/>
            <p:nvPr/>
          </p:nvSpPr>
          <p:spPr>
            <a:xfrm rot="10800000">
              <a:off x="4648200" y="4186536"/>
              <a:ext cx="2667000" cy="457200"/>
            </a:xfrm>
            <a:prstGeom prst="homePlat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76800" y="4259777"/>
              <a:ext cx="2438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Thomas Byrd, MD</a:t>
              </a:r>
              <a:endParaRPr lang="en-US" sz="1200" b="1" dirty="0"/>
            </a:p>
          </p:txBody>
        </p:sp>
        <p:sp>
          <p:nvSpPr>
            <p:cNvPr id="52" name="Pentagon 51"/>
            <p:cNvSpPr/>
            <p:nvPr/>
          </p:nvSpPr>
          <p:spPr>
            <a:xfrm rot="10800000">
              <a:off x="4648200" y="5257801"/>
              <a:ext cx="2667000" cy="457200"/>
            </a:xfrm>
            <a:prstGeom prst="homePlat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76800" y="5347900"/>
              <a:ext cx="2438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Kristi </a:t>
              </a:r>
              <a:r>
                <a:rPr lang="en-US" sz="1200" b="1" dirty="0" err="1" smtClean="0"/>
                <a:t>Watterberg</a:t>
              </a:r>
              <a:r>
                <a:rPr lang="en-US" sz="1200" b="1" dirty="0" smtClean="0"/>
                <a:t>, MD</a:t>
              </a:r>
              <a:endParaRPr lang="en-US" sz="1200" b="1" dirty="0"/>
            </a:p>
          </p:txBody>
        </p:sp>
        <p:sp>
          <p:nvSpPr>
            <p:cNvPr id="55" name="Pentagon 54"/>
            <p:cNvSpPr/>
            <p:nvPr/>
          </p:nvSpPr>
          <p:spPr>
            <a:xfrm rot="10800000">
              <a:off x="4648200" y="3655368"/>
              <a:ext cx="2667000" cy="457200"/>
            </a:xfrm>
            <a:prstGeom prst="homePlat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76800" y="3745467"/>
              <a:ext cx="2438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Nancy </a:t>
              </a:r>
              <a:r>
                <a:rPr lang="en-US" sz="1200" b="1" dirty="0" err="1" smtClean="0"/>
                <a:t>Kanagy</a:t>
              </a:r>
              <a:r>
                <a:rPr lang="en-US" sz="1200" b="1" dirty="0" smtClean="0"/>
                <a:t>, PhD</a:t>
              </a:r>
              <a:endParaRPr lang="en-US" sz="1200" b="1" dirty="0"/>
            </a:p>
          </p:txBody>
        </p:sp>
        <p:sp>
          <p:nvSpPr>
            <p:cNvPr id="57" name="Pentagon 56"/>
            <p:cNvSpPr/>
            <p:nvPr/>
          </p:nvSpPr>
          <p:spPr>
            <a:xfrm rot="10800000">
              <a:off x="4648200" y="4722168"/>
              <a:ext cx="2667000" cy="457200"/>
            </a:xfrm>
            <a:prstGeom prst="homePlat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876800" y="4814500"/>
              <a:ext cx="2438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Matthew </a:t>
              </a:r>
              <a:r>
                <a:rPr lang="en-US" sz="1200" b="1" dirty="0" err="1" smtClean="0"/>
                <a:t>Campen</a:t>
              </a:r>
              <a:r>
                <a:rPr lang="en-US" sz="1200" b="1" dirty="0" smtClean="0"/>
                <a:t>, PhD, MSPH</a:t>
              </a:r>
              <a:endParaRPr lang="en-US" sz="1200" b="1" dirty="0"/>
            </a:p>
          </p:txBody>
        </p:sp>
        <p:sp>
          <p:nvSpPr>
            <p:cNvPr id="59" name="Pentagon 58"/>
            <p:cNvSpPr/>
            <p:nvPr/>
          </p:nvSpPr>
          <p:spPr>
            <a:xfrm rot="10800000">
              <a:off x="4648200" y="5786259"/>
              <a:ext cx="2667000" cy="457200"/>
            </a:xfrm>
            <a:prstGeom prst="homePlat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76800" y="5876359"/>
              <a:ext cx="24384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Cheryl </a:t>
              </a:r>
              <a:r>
                <a:rPr lang="en-US" sz="1200" b="1" dirty="0" err="1" smtClean="0"/>
                <a:t>Willman</a:t>
              </a:r>
              <a:r>
                <a:rPr lang="en-US" sz="1200" b="1" dirty="0" smtClean="0"/>
                <a:t>, MD</a:t>
              </a:r>
              <a:endParaRPr lang="en-US" sz="1200" b="1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90282" y="2971801"/>
            <a:ext cx="6781800" cy="3657599"/>
            <a:chOff x="685800" y="2895600"/>
            <a:chExt cx="6781800" cy="3834255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685800" y="2895600"/>
              <a:ext cx="6781800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85800" y="2895600"/>
              <a:ext cx="0" cy="3696246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467600" y="2895600"/>
              <a:ext cx="0" cy="3696246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69" idx="1"/>
            </p:cNvCxnSpPr>
            <p:nvPr/>
          </p:nvCxnSpPr>
          <p:spPr>
            <a:xfrm>
              <a:off x="685800" y="6591846"/>
              <a:ext cx="2514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endCxn id="69" idx="3"/>
            </p:cNvCxnSpPr>
            <p:nvPr/>
          </p:nvCxnSpPr>
          <p:spPr>
            <a:xfrm flipH="1">
              <a:off x="4876800" y="6591846"/>
              <a:ext cx="2590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3200400" y="6453837"/>
              <a:ext cx="1676400" cy="276018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CTSC Support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3362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130586" y="918007"/>
            <a:ext cx="2268020" cy="19082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 cap="all" spc="300" dirty="0">
                <a:ln w="9000" cmpd="sng">
                  <a:noFill/>
                  <a:prstDash val="solid"/>
                </a:ln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2000</a:t>
            </a:r>
          </a:p>
          <a:p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HSC targets the Cancer Center for National Cancer Institute designation.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400" y="1174969"/>
            <a:ext cx="3733800" cy="16004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 cap="all" spc="300" dirty="0" smtClean="0">
                <a:ln w="9000" cmpd="sng">
                  <a:noFill/>
                  <a:prstDash val="solid"/>
                </a:ln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2005</a:t>
            </a:r>
            <a:endParaRPr lang="en-US" sz="2400" b="1" cap="all" spc="300" dirty="0">
              <a:ln w="9000" cmpd="sng">
                <a:noFill/>
                <a:prstDash val="solid"/>
              </a:ln>
              <a:solidFill>
                <a:srgbClr val="C0504D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After 5 years of program creation, commitment and investment, the UNM Cancer Center is NCI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Designated. 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64596" y="3076623"/>
            <a:ext cx="2587752" cy="17543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 cap="all" spc="300" dirty="0">
                <a:ln w="9000" cmpd="sng">
                  <a:noFill/>
                  <a:prstDash val="solid"/>
                </a:ln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2005</a:t>
            </a:r>
          </a:p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HSC targets obtaining a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$30 </a:t>
            </a:r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million Clinical &amp; Translational Science Center Award from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NIH. 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05400" y="3215123"/>
            <a:ext cx="4038600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 cap="all" spc="300" dirty="0" smtClean="0">
                <a:ln w="9000" cmpd="sng">
                  <a:noFill/>
                  <a:prstDash val="solid"/>
                </a:ln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2010</a:t>
            </a:r>
            <a:endParaRPr lang="en-US" sz="2400" b="1" cap="all" spc="300" dirty="0">
              <a:ln w="9000" cmpd="sng">
                <a:noFill/>
                <a:prstDash val="solid"/>
              </a:ln>
              <a:solidFill>
                <a:srgbClr val="9BBB5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HSC becomes one of 59 CTSA sites in the </a:t>
            </a:r>
            <a:r>
              <a:rPr lang="en-US" b="1" dirty="0" smtClean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country.  This new center speeds the movement of scientific advances into clinical care.</a:t>
            </a:r>
            <a:endParaRPr lang="en-US" b="1" dirty="0">
              <a:solidFill>
                <a:srgbClr val="9BBB5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38400" y="5014436"/>
            <a:ext cx="2895600" cy="14773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 cap="all" spc="300" dirty="0">
                <a:ln w="9000" cmpd="sng">
                  <a:noFill/>
                  <a:prstDash val="solid"/>
                </a:ln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2010</a:t>
            </a:r>
          </a:p>
          <a:p>
            <a:r>
              <a:rPr lang="en-US" b="1" dirty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The HSC Chancellor identifies the Brain and Behavioral Health </a:t>
            </a:r>
            <a:r>
              <a:rPr lang="en-US" b="1" dirty="0" smtClean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Institute </a:t>
            </a:r>
            <a:r>
              <a:rPr lang="en-US" b="1" dirty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b="1" dirty="0" smtClean="0">
                <a:solidFill>
                  <a:srgbClr val="9BBB5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development.</a:t>
            </a:r>
            <a:endParaRPr lang="en-US" b="1" dirty="0">
              <a:solidFill>
                <a:srgbClr val="9BBB5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48299" y="4919127"/>
            <a:ext cx="3522439" cy="16004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2400" b="1" cap="all" spc="300" dirty="0" smtClean="0">
                <a:ln w="9000" cmpd="sng">
                  <a:noFill/>
                  <a:prstDash val="solid"/>
                </a:ln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2012</a:t>
            </a:r>
            <a:endParaRPr lang="en-US" sz="2400" b="1" cap="all" spc="300" dirty="0">
              <a:ln w="9000" cmpd="sng">
                <a:noFill/>
                <a:prstDash val="solid"/>
              </a:ln>
              <a:solidFill>
                <a:srgbClr val="C0504D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We are on a path to build our clinical and research resources in neurological &amp; behavioral health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disorders.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Elbow Connector 75"/>
          <p:cNvCxnSpPr/>
          <p:nvPr/>
        </p:nvCxnSpPr>
        <p:spPr>
          <a:xfrm>
            <a:off x="978186" y="1762718"/>
            <a:ext cx="5651214" cy="1209082"/>
          </a:xfrm>
          <a:prstGeom prst="bentConnector3">
            <a:avLst>
              <a:gd name="adj1" fmla="val 9"/>
            </a:avLst>
          </a:prstGeom>
          <a:ln w="76200" cap="sq">
            <a:solidFill>
              <a:schemeClr val="accent1"/>
            </a:solidFill>
            <a:headEnd type="oval"/>
            <a:tailEnd type="oval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Elbow Connector 88"/>
          <p:cNvCxnSpPr/>
          <p:nvPr/>
        </p:nvCxnSpPr>
        <p:spPr>
          <a:xfrm>
            <a:off x="2078547" y="2971800"/>
            <a:ext cx="5846253" cy="1905000"/>
          </a:xfrm>
          <a:prstGeom prst="bentConnector3">
            <a:avLst>
              <a:gd name="adj1" fmla="val 234"/>
            </a:avLst>
          </a:prstGeom>
          <a:ln w="76200" cap="sq">
            <a:solidFill>
              <a:schemeClr val="accent3"/>
            </a:solidFill>
            <a:headEnd type="oval"/>
            <a:tailEnd type="oval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9" name="Elbow Connector 98"/>
          <p:cNvCxnSpPr/>
          <p:nvPr/>
        </p:nvCxnSpPr>
        <p:spPr>
          <a:xfrm>
            <a:off x="2295972" y="4876800"/>
            <a:ext cx="6400800" cy="1752600"/>
          </a:xfrm>
          <a:prstGeom prst="bentConnector3">
            <a:avLst>
              <a:gd name="adj1" fmla="val 93"/>
            </a:avLst>
          </a:prstGeom>
          <a:ln w="76200" cap="sq">
            <a:solidFill>
              <a:schemeClr val="accent4"/>
            </a:solidFill>
            <a:headEnd type="oval"/>
            <a:tailEnd type="oval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47176" y="3693467"/>
            <a:ext cx="173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Clinical &amp; Translational</a:t>
            </a:r>
          </a:p>
          <a:p>
            <a:r>
              <a:rPr lang="en-US" sz="1200" b="1" i="1" dirty="0" smtClean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Science Center</a:t>
            </a:r>
            <a:endParaRPr lang="en-US" sz="1200" b="1" i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nMcClung\Desktop\nmcan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7" y="1980979"/>
            <a:ext cx="782637" cy="7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McClung\Desktop\Design\angel investors\CTSC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" y="3731570"/>
            <a:ext cx="401490" cy="40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31680" y="0"/>
            <a:ext cx="9175680" cy="304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000" b="1" cap="none" spc="0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History of </a:t>
            </a:r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Strategic Center Investment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6" y="5638800"/>
            <a:ext cx="2057400" cy="2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6" y="304800"/>
            <a:ext cx="5204785" cy="68465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Cancer Center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62191" y="1090914"/>
            <a:ext cx="9829800" cy="0"/>
          </a:xfrm>
          <a:prstGeom prst="line">
            <a:avLst/>
          </a:prstGeom>
          <a:noFill/>
          <a:ln w="381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V="1">
            <a:off x="6197719" y="465252"/>
            <a:ext cx="0" cy="5486400"/>
          </a:xfrm>
          <a:prstGeom prst="line">
            <a:avLst/>
          </a:prstGeom>
          <a:ln w="38100" cap="sq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31680" y="0"/>
            <a:ext cx="9175680" cy="3048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ontent Placeholder 8"/>
          <p:cNvSpPr txBox="1">
            <a:spLocks/>
          </p:cNvSpPr>
          <p:nvPr/>
        </p:nvSpPr>
        <p:spPr>
          <a:xfrm>
            <a:off x="5638800" y="2438400"/>
            <a:ext cx="3352800" cy="2819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National Cancer Institute designation in 2005, renewed in 2010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/>
                </a:solidFill>
                <a:latin typeface="+mn-lt"/>
              </a:rPr>
              <a:t>Leverages into many grants</a:t>
            </a:r>
          </a:p>
          <a:p>
            <a:pPr>
              <a:buFont typeface="Wingdings" pitchFamily="2" charset="2"/>
              <a:buChar char="§"/>
            </a:pPr>
            <a:endParaRPr lang="en-US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" name="Picture 2" descr="entrance twilight 1 9-30-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9" y="1981200"/>
            <a:ext cx="5354981" cy="3352800"/>
          </a:xfrm>
          <a:prstGeom prst="rect">
            <a:avLst/>
          </a:prstGeom>
          <a:noFill/>
          <a:ln w="762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88" y="0"/>
            <a:ext cx="8534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Clinical &amp; Translational Science Centers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94217" y="1219200"/>
            <a:ext cx="8897383" cy="561190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1680" y="0"/>
            <a:ext cx="9175680" cy="30480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152400" y="1219200"/>
            <a:ext cx="8839200" cy="13716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q"/>
              <a:defRPr lang="en-US" sz="3200" kern="1200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Clinical &amp; Translational Science Centers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Positions us as nationally recognized</a:t>
            </a:r>
          </a:p>
          <a:p>
            <a:pPr>
              <a:buSzPct val="100000"/>
              <a:buFont typeface="Wingdings" pitchFamily="2" charset="2"/>
              <a:buChar char="§"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Builds collaboration network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5400" y="1676400"/>
            <a:ext cx="2590800" cy="1378839"/>
          </a:xfrm>
          <a:prstGeom prst="rect">
            <a:avLst/>
          </a:prstGeom>
          <a:noFill/>
        </p:spPr>
        <p:txBody>
          <a:bodyPr wrap="square" lIns="0" tIns="0" rIns="0" bIns="0" numCol="1" rtlCol="0">
            <a:spAutoFit/>
          </a:bodyPr>
          <a:lstStyle/>
          <a:p>
            <a:pPr marL="342900" lvl="3" indent="-342900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Pilot funding</a:t>
            </a:r>
          </a:p>
          <a:p>
            <a:pPr marL="342900" lvl="3" indent="-342900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 Programs</a:t>
            </a:r>
          </a:p>
          <a:p>
            <a:pPr marL="342900" lvl="3" indent="-342900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Enhanced technology</a:t>
            </a:r>
          </a:p>
          <a:p>
            <a:pPr marL="342900" lvl="3" indent="-342900">
              <a:spcBef>
                <a:spcPct val="200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Enhanced component-led research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2149" y="2531918"/>
            <a:ext cx="6999703" cy="4215111"/>
            <a:chOff x="533400" y="2531918"/>
            <a:chExt cx="6999703" cy="4215111"/>
          </a:xfrm>
        </p:grpSpPr>
        <p:pic>
          <p:nvPicPr>
            <p:cNvPr id="13" name="Picture 2" descr="H:\Design\STTC\CTSA States no markers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79" y="2531918"/>
              <a:ext cx="6997724" cy="4215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:\Design\STTC\CTSA States marker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08049"/>
              <a:ext cx="6768561" cy="386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18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2_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EAB 2013">
      <a:majorFont>
        <a:latin typeface="Garamond"/>
        <a:ea typeface=""/>
        <a:cs typeface=""/>
      </a:majorFont>
      <a:minorFont>
        <a:latin typeface="Chaparral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937</Words>
  <Application>Microsoft Office PowerPoint</Application>
  <PresentationFormat>On-screen Show (4:3)</PresentationFormat>
  <Paragraphs>233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12_Office Theme</vt:lpstr>
      <vt:lpstr>1_Office Theme</vt:lpstr>
      <vt:lpstr>2_Office Theme</vt:lpstr>
      <vt:lpstr>Acrobat Document</vt:lpstr>
      <vt:lpstr>PowerPoint Presentation</vt:lpstr>
      <vt:lpstr>Achieving the “Virtuous Cycle”</vt:lpstr>
      <vt:lpstr>Growth of Health Research at UNM HSC</vt:lpstr>
      <vt:lpstr>PowerPoint Presentation</vt:lpstr>
      <vt:lpstr>PowerPoint Presentation</vt:lpstr>
      <vt:lpstr>Creation of Signature Programs</vt:lpstr>
      <vt:lpstr>History of Strategic Center Investment</vt:lpstr>
      <vt:lpstr>Cancer Center</vt:lpstr>
      <vt:lpstr>Clinical &amp; Translational Science Centers</vt:lpstr>
      <vt:lpstr>PowerPoint Presentation</vt:lpstr>
      <vt:lpstr>Large Center or Programmatic Grants</vt:lpstr>
      <vt:lpstr>PowerPoint Presentation</vt:lpstr>
      <vt:lpstr>PowerPoint Presentation</vt:lpstr>
      <vt:lpstr>PowerPoint Presentation</vt:lpstr>
      <vt:lpstr>Affordable Care Act  CUMULATIVE Activity since 5/31/11 through 6/30/2014</vt:lpstr>
      <vt:lpstr>Commercialization</vt:lpstr>
      <vt:lpstr>Regional Partnerships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lomas2211</dc:creator>
  <cp:lastModifiedBy>lomas2211</cp:lastModifiedBy>
  <cp:revision>95</cp:revision>
  <cp:lastPrinted>2014-09-18T20:08:48Z</cp:lastPrinted>
  <dcterms:created xsi:type="dcterms:W3CDTF">2013-07-17T22:27:03Z</dcterms:created>
  <dcterms:modified xsi:type="dcterms:W3CDTF">2014-09-26T14:18:04Z</dcterms:modified>
</cp:coreProperties>
</file>