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60" r:id="rId5"/>
    <p:sldId id="261" r:id="rId6"/>
    <p:sldId id="264" r:id="rId7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C620F-6F92-4168-8B95-7BC6488CD0D2}" type="datetimeFigureOut">
              <a:rPr lang="en-US" smtClean="0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A943C-806D-401C-91FF-B78A08EEFB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55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0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01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22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7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3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6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9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0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1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8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A24B1-C1D4-4F18-9FD5-930DEF0977C4}" type="datetimeFigureOut">
              <a:rPr lang="en-US" smtClean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2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grants.nih.gov/grants/policy/salcap_summary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grants.nih.gov/grants/guide/notice-files/NOT-OD-17-002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/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sz="4400" dirty="0" smtClean="0"/>
              <a:t>Contract and Grant Accounting Update</a:t>
            </a:r>
          </a:p>
          <a:p>
            <a:pPr algn="r"/>
            <a:r>
              <a:rPr lang="en-US" sz="4400" dirty="0" smtClean="0"/>
              <a:t>RAFT February </a:t>
            </a:r>
            <a:r>
              <a:rPr lang="en-US" sz="4400" dirty="0" smtClean="0"/>
              <a:t>10, 2017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9427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/>
          <a:lstStyle/>
          <a:p>
            <a:r>
              <a:rPr lang="en-US" sz="3200" dirty="0" smtClean="0"/>
              <a:t>NIH Salary Cap </a:t>
            </a:r>
            <a:r>
              <a:rPr lang="en-US" sz="3200" dirty="0" smtClean="0"/>
              <a:t>Increase – no change as of 2.10.16</a:t>
            </a:r>
            <a:endParaRPr lang="en-US" sz="3200" dirty="0" smtClean="0"/>
          </a:p>
          <a:p>
            <a:r>
              <a:rPr lang="en-US" dirty="0"/>
              <a:t>	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Effective January 10, 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Increased to $185,100 from $183,300</a:t>
            </a:r>
          </a:p>
          <a:p>
            <a:endParaRPr lang="en-US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grants.nih.gov/grants/policy/salcap_summary.htm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1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829" y="1484919"/>
            <a:ext cx="9769606" cy="533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Ruth L. Kirschstein National Research Service Award Stipends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Effective to Kirschstein-NRSA awards made on or after </a:t>
            </a:r>
            <a:r>
              <a:rPr lang="en-US" dirty="0" smtClean="0"/>
              <a:t>December </a:t>
            </a:r>
            <a:r>
              <a:rPr lang="en-US" dirty="0" smtClean="0"/>
              <a:t>1, </a:t>
            </a:r>
            <a:r>
              <a:rPr lang="en-US" dirty="0" smtClean="0"/>
              <a:t>2016 </a:t>
            </a:r>
            <a:r>
              <a:rPr lang="en-US" dirty="0" smtClean="0"/>
              <a:t>for FY </a:t>
            </a:r>
            <a:r>
              <a:rPr lang="en-US" dirty="0" smtClean="0"/>
              <a:t>2017 </a:t>
            </a:r>
            <a:r>
              <a:rPr lang="en-US" dirty="0" smtClean="0"/>
              <a:t>awards.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FY </a:t>
            </a:r>
            <a:r>
              <a:rPr lang="en-US" dirty="0" smtClean="0"/>
              <a:t>2017 </a:t>
            </a:r>
            <a:r>
              <a:rPr lang="en-US" dirty="0" smtClean="0"/>
              <a:t>awards previously issued using FY </a:t>
            </a:r>
            <a:r>
              <a:rPr lang="en-US" dirty="0" smtClean="0"/>
              <a:t>2016 </a:t>
            </a:r>
            <a:r>
              <a:rPr lang="en-US" dirty="0" smtClean="0"/>
              <a:t>stipend levels will be revised to adjust stipends to the FY </a:t>
            </a:r>
            <a:r>
              <a:rPr lang="en-US" dirty="0" smtClean="0"/>
              <a:t>2017 </a:t>
            </a:r>
            <a:r>
              <a:rPr lang="en-US" dirty="0" smtClean="0"/>
              <a:t>levels.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grants.nih.gov/grants/guide/notice-files/NOT-OD-17-002.html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999" y="1705091"/>
            <a:ext cx="10456801" cy="438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6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>
            <a:normAutofit/>
          </a:bodyPr>
          <a:lstStyle/>
          <a:p>
            <a:r>
              <a:rPr lang="en-US" dirty="0" smtClean="0"/>
              <a:t>Effort Certification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Communication for the July through December </a:t>
            </a:r>
            <a:r>
              <a:rPr lang="en-US" dirty="0" smtClean="0"/>
              <a:t>2016 </a:t>
            </a:r>
            <a:r>
              <a:rPr lang="en-US" dirty="0" smtClean="0"/>
              <a:t>Period (</a:t>
            </a:r>
            <a:r>
              <a:rPr lang="en-US" dirty="0" smtClean="0"/>
              <a:t>201602</a:t>
            </a:r>
            <a:r>
              <a:rPr lang="en-US" dirty="0" smtClean="0"/>
              <a:t>) coming soon.  You should be receiving a Pre-review email February </a:t>
            </a:r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MSU Update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Due to Preaward by February </a:t>
            </a:r>
            <a:r>
              <a:rPr lang="en-US" dirty="0" smtClean="0"/>
              <a:t>15, 2017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Indexes will be active in Banner no later than March </a:t>
            </a:r>
            <a:r>
              <a:rPr lang="en-US" dirty="0" smtClean="0"/>
              <a:t>1, 2017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6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96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W Galloway</dc:creator>
  <cp:lastModifiedBy>Jason W Galloway</cp:lastModifiedBy>
  <cp:revision>12</cp:revision>
  <cp:lastPrinted>2015-02-06T16:55:36Z</cp:lastPrinted>
  <dcterms:created xsi:type="dcterms:W3CDTF">2015-02-05T20:49:28Z</dcterms:created>
  <dcterms:modified xsi:type="dcterms:W3CDTF">2017-02-10T17:06:01Z</dcterms:modified>
</cp:coreProperties>
</file>