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Lst>
  <p:notesMasterIdLst>
    <p:notesMasterId r:id="rId13"/>
  </p:notesMasterIdLst>
  <p:sldIdLst>
    <p:sldId id="256" r:id="rId2"/>
    <p:sldId id="365" r:id="rId3"/>
    <p:sldId id="407" r:id="rId4"/>
    <p:sldId id="408" r:id="rId5"/>
    <p:sldId id="409" r:id="rId6"/>
    <p:sldId id="284" r:id="rId7"/>
    <p:sldId id="306" r:id="rId8"/>
    <p:sldId id="287" r:id="rId9"/>
    <p:sldId id="404" r:id="rId10"/>
    <p:sldId id="405" r:id="rId11"/>
    <p:sldId id="40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6" tIns="46588" rIns="93176" bIns="46588"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6" tIns="46588" rIns="93176" bIns="46588" rtlCol="0"/>
          <a:lstStyle>
            <a:lvl1pPr algn="r">
              <a:defRPr sz="1200"/>
            </a:lvl1pPr>
          </a:lstStyle>
          <a:p>
            <a:fld id="{0DB10373-B688-4703-AC72-F61E2A44FE7C}" type="datetimeFigureOut">
              <a:rPr lang="en-US" smtClean="0"/>
              <a:pPr/>
              <a:t>2/10/2017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6" tIns="46588" rIns="93176" bIns="4658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76" tIns="46588" rIns="93176"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76" tIns="46588" rIns="93176" bIns="46588" rtlCol="0" anchor="b"/>
          <a:lstStyle>
            <a:lvl1pPr algn="r">
              <a:defRPr sz="1200"/>
            </a:lvl1pPr>
          </a:lstStyle>
          <a:p>
            <a:fld id="{B348153E-6042-4EB0-B8DD-D590CC00851D}" type="slidenum">
              <a:rPr lang="en-US" smtClean="0"/>
              <a:pPr/>
              <a:t>‹#›</a:t>
            </a:fld>
            <a:endParaRPr lang="en-US"/>
          </a:p>
        </p:txBody>
      </p:sp>
    </p:spTree>
    <p:extLst>
      <p:ext uri="{BB962C8B-B14F-4D97-AF65-F5344CB8AC3E}">
        <p14:creationId xmlns:p14="http://schemas.microsoft.com/office/powerpoint/2010/main" val="183695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48153E-6042-4EB0-B8DD-D590CC00851D}" type="slidenum">
              <a:rPr lang="en-US" smtClean="0"/>
              <a:pPr/>
              <a:t>1</a:t>
            </a:fld>
            <a:endParaRPr lang="en-US"/>
          </a:p>
        </p:txBody>
      </p:sp>
    </p:spTree>
    <p:extLst>
      <p:ext uri="{BB962C8B-B14F-4D97-AF65-F5344CB8AC3E}">
        <p14:creationId xmlns:p14="http://schemas.microsoft.com/office/powerpoint/2010/main" val="357844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https://unmstage2.huronclick.com/GrantsCOIStage/Rooms/DisplayPages/LayoutInitial?Container=com.webridge.entity.Entity%5BOID%5B4527089A7AFBB84FBF74778B245DDA58%5D%5D&amp;_webrlogoff=true </a:t>
            </a:r>
          </a:p>
        </p:txBody>
      </p:sp>
      <p:sp>
        <p:nvSpPr>
          <p:cNvPr id="4" name="Slide Number Placeholder 3"/>
          <p:cNvSpPr>
            <a:spLocks noGrp="1"/>
          </p:cNvSpPr>
          <p:nvPr>
            <p:ph type="sldNum" sz="quarter" idx="10"/>
          </p:nvPr>
        </p:nvSpPr>
        <p:spPr/>
        <p:txBody>
          <a:bodyPr/>
          <a:lstStyle/>
          <a:p>
            <a:fld id="{B348153E-6042-4EB0-B8DD-D590CC00851D}" type="slidenum">
              <a:rPr lang="en-US" smtClean="0"/>
              <a:pPr/>
              <a:t>3</a:t>
            </a:fld>
            <a:endParaRPr lang="en-US"/>
          </a:p>
        </p:txBody>
      </p:sp>
    </p:spTree>
    <p:extLst>
      <p:ext uri="{BB962C8B-B14F-4D97-AF65-F5344CB8AC3E}">
        <p14:creationId xmlns:p14="http://schemas.microsoft.com/office/powerpoint/2010/main" val="3582285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48153E-6042-4EB0-B8DD-D590CC00851D}" type="slidenum">
              <a:rPr lang="en-US" smtClean="0"/>
              <a:pPr/>
              <a:t>5</a:t>
            </a:fld>
            <a:endParaRPr lang="en-US"/>
          </a:p>
        </p:txBody>
      </p:sp>
    </p:spTree>
    <p:extLst>
      <p:ext uri="{BB962C8B-B14F-4D97-AF65-F5344CB8AC3E}">
        <p14:creationId xmlns:p14="http://schemas.microsoft.com/office/powerpoint/2010/main" val="2376952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48153E-6042-4EB0-B8DD-D590CC00851D}" type="slidenum">
              <a:rPr lang="en-US" smtClean="0"/>
              <a:pPr/>
              <a:t>6</a:t>
            </a:fld>
            <a:endParaRPr lang="en-US"/>
          </a:p>
        </p:txBody>
      </p:sp>
    </p:spTree>
    <p:extLst>
      <p:ext uri="{BB962C8B-B14F-4D97-AF65-F5344CB8AC3E}">
        <p14:creationId xmlns:p14="http://schemas.microsoft.com/office/powerpoint/2010/main" val="816324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48153E-6042-4EB0-B8DD-D590CC00851D}" type="slidenum">
              <a:rPr lang="en-US" smtClean="0"/>
              <a:pPr/>
              <a:t>7</a:t>
            </a:fld>
            <a:endParaRPr lang="en-US"/>
          </a:p>
        </p:txBody>
      </p:sp>
    </p:spTree>
    <p:extLst>
      <p:ext uri="{BB962C8B-B14F-4D97-AF65-F5344CB8AC3E}">
        <p14:creationId xmlns:p14="http://schemas.microsoft.com/office/powerpoint/2010/main" val="487526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348153E-6042-4EB0-B8DD-D590CC00851D}" type="slidenum">
              <a:rPr lang="en-US" smtClean="0"/>
              <a:pPr/>
              <a:t>8</a:t>
            </a:fld>
            <a:endParaRPr lang="en-US"/>
          </a:p>
        </p:txBody>
      </p:sp>
    </p:spTree>
    <p:extLst>
      <p:ext uri="{BB962C8B-B14F-4D97-AF65-F5344CB8AC3E}">
        <p14:creationId xmlns:p14="http://schemas.microsoft.com/office/powerpoint/2010/main" val="3603145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Eventually</a:t>
            </a:r>
            <a:r>
              <a:rPr lang="en-US" baseline="0" dirty="0" smtClean="0"/>
              <a:t> your username and password WILL be tied to your HSC account; for now, you will have to manually set your Click password. </a:t>
            </a:r>
            <a:endParaRPr lang="en-US" dirty="0"/>
          </a:p>
        </p:txBody>
      </p:sp>
      <p:sp>
        <p:nvSpPr>
          <p:cNvPr id="4" name="Slide Number Placeholder 3"/>
          <p:cNvSpPr>
            <a:spLocks noGrp="1"/>
          </p:cNvSpPr>
          <p:nvPr>
            <p:ph type="sldNum" sz="quarter" idx="10"/>
          </p:nvPr>
        </p:nvSpPr>
        <p:spPr/>
        <p:txBody>
          <a:bodyPr/>
          <a:lstStyle/>
          <a:p>
            <a:fld id="{B348153E-6042-4EB0-B8DD-D590CC00851D}" type="slidenum">
              <a:rPr lang="en-US" smtClean="0"/>
              <a:pPr/>
              <a:t>9</a:t>
            </a:fld>
            <a:endParaRPr lang="en-US"/>
          </a:p>
        </p:txBody>
      </p:sp>
    </p:spTree>
    <p:extLst>
      <p:ext uri="{BB962C8B-B14F-4D97-AF65-F5344CB8AC3E}">
        <p14:creationId xmlns:p14="http://schemas.microsoft.com/office/powerpoint/2010/main" val="2276716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48153E-6042-4EB0-B8DD-D590CC00851D}" type="slidenum">
              <a:rPr lang="en-US" smtClean="0"/>
              <a:pPr/>
              <a:t>10</a:t>
            </a:fld>
            <a:endParaRPr lang="en-US"/>
          </a:p>
        </p:txBody>
      </p:sp>
    </p:spTree>
    <p:extLst>
      <p:ext uri="{BB962C8B-B14F-4D97-AF65-F5344CB8AC3E}">
        <p14:creationId xmlns:p14="http://schemas.microsoft.com/office/powerpoint/2010/main" val="204713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48153E-6042-4EB0-B8DD-D590CC00851D}" type="slidenum">
              <a:rPr lang="en-US" smtClean="0"/>
              <a:pPr/>
              <a:t>11</a:t>
            </a:fld>
            <a:endParaRPr lang="en-US"/>
          </a:p>
        </p:txBody>
      </p:sp>
    </p:spTree>
    <p:extLst>
      <p:ext uri="{BB962C8B-B14F-4D97-AF65-F5344CB8AC3E}">
        <p14:creationId xmlns:p14="http://schemas.microsoft.com/office/powerpoint/2010/main" val="3718743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8DA2AFF-E703-44BB-B46A-5AC6388A79F4}" type="datetimeFigureOut">
              <a:rPr lang="en-US" smtClean="0"/>
              <a:pPr/>
              <a:t>2/10/2017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EDAE059-F85C-46A0-B569-8B507998F02E}"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DA2AFF-E703-44BB-B46A-5AC6388A79F4}" type="datetimeFigureOut">
              <a:rPr lang="en-US" smtClean="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DAE059-F85C-46A0-B569-8B507998F02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FEDAE059-F85C-46A0-B569-8B507998F02E}"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DA2AFF-E703-44BB-B46A-5AC6388A79F4}" type="datetimeFigureOut">
              <a:rPr lang="en-US" smtClean="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8DA2AFF-E703-44BB-B46A-5AC6388A79F4}" type="datetimeFigureOut">
              <a:rPr lang="en-US" smtClean="0"/>
              <a:pPr/>
              <a:t>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FEDAE059-F85C-46A0-B569-8B507998F02E}"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E8DA2AFF-E703-44BB-B46A-5AC6388A79F4}" type="datetimeFigureOut">
              <a:rPr lang="en-US" smtClean="0"/>
              <a:pPr/>
              <a:t>2/10/2017</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EDAE059-F85C-46A0-B569-8B507998F02E}"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8DA2AFF-E703-44BB-B46A-5AC6388A79F4}" type="datetimeFigureOut">
              <a:rPr lang="en-US" smtClean="0"/>
              <a:pPr/>
              <a:t>2/10/2017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DAE059-F85C-46A0-B569-8B507998F02E}"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8DA2AFF-E703-44BB-B46A-5AC6388A79F4}" type="datetimeFigureOut">
              <a:rPr lang="en-US" smtClean="0"/>
              <a:pPr/>
              <a:t>2/10/2017</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EDAE059-F85C-46A0-B569-8B507998F02E}"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8DA2AFF-E703-44BB-B46A-5AC6388A79F4}" type="datetimeFigureOut">
              <a:rPr lang="en-US" smtClean="0"/>
              <a:pPr/>
              <a:t>2/10/2017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FEDAE059-F85C-46A0-B569-8B507998F02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8DA2AFF-E703-44BB-B46A-5AC6388A79F4}" type="datetimeFigureOut">
              <a:rPr lang="en-US" smtClean="0"/>
              <a:pPr/>
              <a:t>2/10/2017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EDAE059-F85C-46A0-B569-8B507998F02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EDAE059-F85C-46A0-B569-8B507998F02E}"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E8DA2AFF-E703-44BB-B46A-5AC6388A79F4}" type="datetimeFigureOut">
              <a:rPr lang="en-US" smtClean="0"/>
              <a:pPr/>
              <a:t>2/10/2017</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FEDAE059-F85C-46A0-B569-8B507998F02E}"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E8DA2AFF-E703-44BB-B46A-5AC6388A79F4}" type="datetimeFigureOut">
              <a:rPr lang="en-US" smtClean="0"/>
              <a:pPr/>
              <a:t>2/10/2017</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8DA2AFF-E703-44BB-B46A-5AC6388A79F4}" type="datetimeFigureOut">
              <a:rPr lang="en-US" smtClean="0"/>
              <a:pPr/>
              <a:t>2/10/2017</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EDAE059-F85C-46A0-B569-8B507998F02E}"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dcrepella@salud.unm.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mailto:aandujo@salud.unm.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895600"/>
            <a:ext cx="7924799" cy="2743200"/>
          </a:xfrm>
        </p:spPr>
        <p:txBody>
          <a:bodyPr>
            <a:normAutofit/>
          </a:bodyPr>
          <a:lstStyle/>
          <a:p>
            <a:r>
              <a:rPr lang="en-US" sz="3500" kern="0" spc="0" dirty="0" smtClean="0"/>
              <a:t>HSC Sponsored Projects (SPO)/</a:t>
            </a:r>
            <a:r>
              <a:rPr lang="en-US" sz="3500" kern="0" spc="0" dirty="0" err="1" smtClean="0"/>
              <a:t>PreAward</a:t>
            </a:r>
            <a:endParaRPr lang="en-US" sz="3500" kern="0" spc="0" dirty="0" smtClean="0"/>
          </a:p>
          <a:p>
            <a:r>
              <a:rPr lang="en-US" sz="2000" kern="0" spc="0" dirty="0"/>
              <a:t>February 10, </a:t>
            </a:r>
            <a:r>
              <a:rPr lang="en-US" sz="2000" kern="0" spc="0" dirty="0" smtClean="0"/>
              <a:t>2017</a:t>
            </a:r>
          </a:p>
          <a:p>
            <a:r>
              <a:rPr lang="en-US" dirty="0"/>
              <a:t>Fitz Hall 303</a:t>
            </a:r>
          </a:p>
          <a:p>
            <a:endParaRPr lang="en-US" sz="2000" kern="0" spc="0" dirty="0"/>
          </a:p>
          <a:p>
            <a:endParaRPr lang="en-US" sz="1400" kern="0" spc="0" dirty="0"/>
          </a:p>
        </p:txBody>
      </p:sp>
      <p:sp>
        <p:nvSpPr>
          <p:cNvPr id="2" name="Title 1"/>
          <p:cNvSpPr>
            <a:spLocks noGrp="1"/>
          </p:cNvSpPr>
          <p:nvPr>
            <p:ph type="ctrTitle"/>
          </p:nvPr>
        </p:nvSpPr>
        <p:spPr/>
        <p:txBody>
          <a:bodyPr>
            <a:normAutofit fontScale="90000"/>
          </a:bodyPr>
          <a:lstStyle/>
          <a:p>
            <a:r>
              <a:rPr lang="en-US" dirty="0" smtClean="0"/>
              <a:t>RAFTS</a:t>
            </a:r>
            <a:br>
              <a:rPr lang="en-US" dirty="0" smtClean="0"/>
            </a:br>
            <a:r>
              <a:rPr lang="en-US" dirty="0" smtClean="0"/>
              <a:t>Research Administration Forum and Training Session</a:t>
            </a:r>
            <a:endParaRPr lang="en-US" dirty="0"/>
          </a:p>
        </p:txBody>
      </p:sp>
    </p:spTree>
    <p:extLst>
      <p:ext uri="{BB962C8B-B14F-4D97-AF65-F5344CB8AC3E}">
        <p14:creationId xmlns:p14="http://schemas.microsoft.com/office/powerpoint/2010/main" val="465456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Subrecipient</a:t>
            </a:r>
            <a:r>
              <a:rPr lang="en-US" dirty="0" smtClean="0"/>
              <a:t> or Contractor Checklist</a:t>
            </a:r>
            <a:endParaRPr lang="en-US" dirty="0"/>
          </a:p>
        </p:txBody>
      </p:sp>
      <p:sp>
        <p:nvSpPr>
          <p:cNvPr id="3" name="Content Placeholder 2"/>
          <p:cNvSpPr>
            <a:spLocks noGrp="1"/>
          </p:cNvSpPr>
          <p:nvPr>
            <p:ph sz="quarter" idx="1"/>
          </p:nvPr>
        </p:nvSpPr>
        <p:spPr>
          <a:xfrm>
            <a:off x="381000" y="1524001"/>
            <a:ext cx="8503920" cy="609599"/>
          </a:xfrm>
        </p:spPr>
        <p:txBody>
          <a:bodyPr>
            <a:normAutofit/>
          </a:bodyPr>
          <a:lstStyle/>
          <a:p>
            <a:endParaRPr lang="en-US" dirty="0"/>
          </a:p>
          <a:p>
            <a:endParaRPr lang="en-US" dirty="0"/>
          </a:p>
          <a:p>
            <a:endParaRPr lang="en-US" dirty="0"/>
          </a:p>
          <a:p>
            <a:endParaRPr lang="en-US" dirty="0"/>
          </a:p>
        </p:txBody>
      </p:sp>
      <p:sp>
        <p:nvSpPr>
          <p:cNvPr id="9" name="Content Placeholder 2"/>
          <p:cNvSpPr txBox="1">
            <a:spLocks/>
          </p:cNvSpPr>
          <p:nvPr/>
        </p:nvSpPr>
        <p:spPr>
          <a:xfrm>
            <a:off x="457200" y="3771085"/>
            <a:ext cx="8503920" cy="1185407"/>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endParaRPr lang="en-US" dirty="0" smtClean="0"/>
          </a:p>
          <a:p>
            <a:endParaRPr lang="en-US" dirty="0" smtClean="0"/>
          </a:p>
          <a:p>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47800"/>
            <a:ext cx="3657600" cy="4877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ight Arrow 6"/>
          <p:cNvSpPr/>
          <p:nvPr/>
        </p:nvSpPr>
        <p:spPr>
          <a:xfrm rot="10800000">
            <a:off x="4191000" y="2133584"/>
            <a:ext cx="4724400" cy="3275002"/>
          </a:xfrm>
          <a:prstGeom prst="rightArrow">
            <a:avLst>
              <a:gd name="adj1" fmla="val 50000"/>
              <a:gd name="adj2" fmla="val 5054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25568" y="3078587"/>
            <a:ext cx="3901440" cy="1384995"/>
          </a:xfrm>
          <a:prstGeom prst="rect">
            <a:avLst/>
          </a:prstGeom>
          <a:noFill/>
        </p:spPr>
        <p:txBody>
          <a:bodyPr wrap="square" rtlCol="0">
            <a:spAutoFit/>
          </a:bodyPr>
          <a:lstStyle/>
          <a:p>
            <a:r>
              <a:rPr lang="en-US" sz="1400" b="1" dirty="0" smtClean="0"/>
              <a:t>The Checklist to Determine </a:t>
            </a:r>
            <a:r>
              <a:rPr lang="en-US" sz="1400" b="1" dirty="0" err="1" smtClean="0"/>
              <a:t>Subrecipient</a:t>
            </a:r>
            <a:r>
              <a:rPr lang="en-US" sz="1400" b="1" dirty="0" smtClean="0"/>
              <a:t> or Contractor Classification will also be required; this will help SPO determine if a collaborator should be included in the proposal as a </a:t>
            </a:r>
            <a:r>
              <a:rPr lang="en-US" sz="1400" b="1" dirty="0" err="1" smtClean="0"/>
              <a:t>Subrecipient</a:t>
            </a:r>
            <a:r>
              <a:rPr lang="en-US" sz="1400" b="1" dirty="0" smtClean="0"/>
              <a:t> (</a:t>
            </a:r>
            <a:r>
              <a:rPr lang="en-US" sz="1400" b="1" dirty="0" err="1" smtClean="0"/>
              <a:t>subaward</a:t>
            </a:r>
            <a:r>
              <a:rPr lang="en-US" sz="1400" b="1" dirty="0" smtClean="0"/>
              <a:t>) or as a Contractor (vendor/PO)</a:t>
            </a:r>
            <a:endParaRPr lang="en-US" sz="1400" b="1" dirty="0"/>
          </a:p>
        </p:txBody>
      </p:sp>
    </p:spTree>
    <p:extLst>
      <p:ext uri="{BB962C8B-B14F-4D97-AF65-F5344CB8AC3E}">
        <p14:creationId xmlns:p14="http://schemas.microsoft.com/office/powerpoint/2010/main" val="2459640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9" name="Content Placeholder 2"/>
          <p:cNvSpPr txBox="1">
            <a:spLocks/>
          </p:cNvSpPr>
          <p:nvPr/>
        </p:nvSpPr>
        <p:spPr>
          <a:xfrm>
            <a:off x="457200" y="3771085"/>
            <a:ext cx="8503920" cy="1185407"/>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endParaRPr lang="en-US" dirty="0" smtClean="0"/>
          </a:p>
          <a:p>
            <a:endParaRPr lang="en-US" dirty="0" smtClean="0"/>
          </a:p>
          <a:p>
            <a:endParaRPr lang="en-US" dirty="0"/>
          </a:p>
        </p:txBody>
      </p:sp>
      <p:sp>
        <p:nvSpPr>
          <p:cNvPr id="10" name="Content Placeholder 2"/>
          <p:cNvSpPr txBox="1">
            <a:spLocks/>
          </p:cNvSpPr>
          <p:nvPr/>
        </p:nvSpPr>
        <p:spPr>
          <a:xfrm>
            <a:off x="381000" y="1676400"/>
            <a:ext cx="8503920" cy="320040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None/>
            </a:pPr>
            <a:r>
              <a:rPr lang="en-US" dirty="0" smtClean="0"/>
              <a:t>Danielle Jones – x. 2-4076, </a:t>
            </a:r>
            <a:r>
              <a:rPr lang="en-US" dirty="0" smtClean="0">
                <a:hlinkClick r:id="rId3"/>
              </a:rPr>
              <a:t>dcrepella@salud.unm.edu</a:t>
            </a:r>
            <a:endParaRPr lang="en-US" dirty="0" smtClean="0"/>
          </a:p>
          <a:p>
            <a:pPr marL="0" indent="0">
              <a:buNone/>
            </a:pPr>
            <a:endParaRPr lang="en-US" dirty="0"/>
          </a:p>
          <a:p>
            <a:pPr marL="0" indent="0">
              <a:buNone/>
            </a:pPr>
            <a:r>
              <a:rPr lang="en-US" dirty="0" smtClean="0"/>
              <a:t>Aida Andujo – x. 2-1219, </a:t>
            </a:r>
            <a:r>
              <a:rPr lang="en-US" dirty="0" smtClean="0">
                <a:hlinkClick r:id="rId4"/>
              </a:rPr>
              <a:t>aandujo@salud.unm.edu</a:t>
            </a:r>
            <a:endParaRPr lang="en-US" dirty="0" smtClean="0"/>
          </a:p>
          <a:p>
            <a:pPr marL="0" indent="0">
              <a:buNone/>
            </a:pPr>
            <a:endParaRPr lang="en-US" dirty="0"/>
          </a:p>
          <a:p>
            <a:pPr marL="0" indent="0">
              <a:buNone/>
            </a:pPr>
            <a:r>
              <a:rPr lang="en-US" dirty="0" smtClean="0"/>
              <a:t>SPO Email – HSC-PreAward@salud.unm.edu</a:t>
            </a:r>
          </a:p>
          <a:p>
            <a:pPr marL="0"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437538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Cover</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dirty="0"/>
              <a:t>Review of Conflict of Interest Department/HSC SPO </a:t>
            </a:r>
            <a:r>
              <a:rPr lang="en-US" dirty="0" smtClean="0"/>
              <a:t>Roles</a:t>
            </a:r>
          </a:p>
          <a:p>
            <a:endParaRPr lang="en-US" dirty="0"/>
          </a:p>
          <a:p>
            <a:r>
              <a:rPr lang="en-US" dirty="0" smtClean="0"/>
              <a:t>SF424 Click- Going Live- Get Trained! </a:t>
            </a:r>
          </a:p>
          <a:p>
            <a:endParaRPr lang="en-US" dirty="0" smtClean="0"/>
          </a:p>
          <a:p>
            <a:r>
              <a:rPr lang="en-US" dirty="0" smtClean="0"/>
              <a:t>Additional forms to include with outgoing </a:t>
            </a:r>
            <a:r>
              <a:rPr lang="en-US" dirty="0" err="1" smtClean="0"/>
              <a:t>subawards</a:t>
            </a:r>
            <a:r>
              <a:rPr lang="en-US" dirty="0" smtClean="0"/>
              <a:t> on proposals</a:t>
            </a:r>
          </a:p>
        </p:txBody>
      </p:sp>
    </p:spTree>
    <p:extLst>
      <p:ext uri="{BB962C8B-B14F-4D97-AF65-F5344CB8AC3E}">
        <p14:creationId xmlns:p14="http://schemas.microsoft.com/office/powerpoint/2010/main" val="3013628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1004393"/>
          </a:xfrm>
        </p:spPr>
        <p:txBody>
          <a:bodyPr>
            <a:normAutofit fontScale="90000"/>
          </a:bodyPr>
          <a:lstStyle/>
          <a:p>
            <a:r>
              <a:rPr lang="en-US" dirty="0" smtClean="0"/>
              <a:t>Conflict of Interest</a:t>
            </a:r>
            <a:br>
              <a:rPr lang="en-US" dirty="0" smtClean="0"/>
            </a:br>
            <a:r>
              <a:rPr lang="en-US" dirty="0" smtClean="0"/>
              <a:t> Department/HSC SPO Roles</a:t>
            </a:r>
            <a:endParaRPr lang="en-US" dirty="0"/>
          </a:p>
        </p:txBody>
      </p:sp>
      <p:sp>
        <p:nvSpPr>
          <p:cNvPr id="3" name="Content Placeholder 2"/>
          <p:cNvSpPr>
            <a:spLocks noGrp="1"/>
          </p:cNvSpPr>
          <p:nvPr>
            <p:ph sz="quarter" idx="1"/>
          </p:nvPr>
        </p:nvSpPr>
        <p:spPr>
          <a:xfrm>
            <a:off x="304800" y="1524000"/>
            <a:ext cx="8235497" cy="3730752"/>
          </a:xfrm>
        </p:spPr>
        <p:txBody>
          <a:bodyPr>
            <a:normAutofit/>
          </a:bodyPr>
          <a:lstStyle/>
          <a:p>
            <a:pPr marL="0" indent="0">
              <a:buNone/>
            </a:pPr>
            <a:endParaRPr lang="en-US" dirty="0"/>
          </a:p>
          <a:p>
            <a:endParaRPr lang="en-US" dirty="0"/>
          </a:p>
        </p:txBody>
      </p:sp>
      <p:sp>
        <p:nvSpPr>
          <p:cNvPr id="7" name="Content Placeholder 2"/>
          <p:cNvSpPr txBox="1">
            <a:spLocks/>
          </p:cNvSpPr>
          <p:nvPr/>
        </p:nvSpPr>
        <p:spPr>
          <a:xfrm>
            <a:off x="5845324" y="4285469"/>
            <a:ext cx="1752600" cy="766958"/>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lgn="ctr">
              <a:buNone/>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650818"/>
            <a:ext cx="4204235" cy="4749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1774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COI Status</a:t>
            </a:r>
            <a:endParaRPr lang="en-US" dirty="0"/>
          </a:p>
        </p:txBody>
      </p:sp>
      <p:pic>
        <p:nvPicPr>
          <p:cNvPr id="4" name="Content Placeholder 3"/>
          <p:cNvPicPr>
            <a:picLocks noGrp="1" noChangeAspect="1"/>
          </p:cNvPicPr>
          <p:nvPr>
            <p:ph sz="quarter" idx="1"/>
          </p:nvPr>
        </p:nvPicPr>
        <p:blipFill rotWithShape="1">
          <a:blip r:embed="rId2"/>
          <a:srcRect r="1239" b="1314"/>
          <a:stretch/>
        </p:blipFill>
        <p:spPr>
          <a:xfrm>
            <a:off x="1600200" y="1600200"/>
            <a:ext cx="5867401" cy="4724400"/>
          </a:xfrm>
          <a:prstGeom prst="rect">
            <a:avLst/>
          </a:prstGeom>
        </p:spPr>
      </p:pic>
    </p:spTree>
    <p:extLst>
      <p:ext uri="{BB962C8B-B14F-4D97-AF65-F5344CB8AC3E}">
        <p14:creationId xmlns:p14="http://schemas.microsoft.com/office/powerpoint/2010/main" val="548428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of Interest Tab</a:t>
            </a:r>
            <a:endParaRPr lang="en-US" dirty="0"/>
          </a:p>
        </p:txBody>
      </p:sp>
      <p:pic>
        <p:nvPicPr>
          <p:cNvPr id="2051" name="Picture 3"/>
          <p:cNvPicPr>
            <a:picLocks noGrp="1" noChangeAspect="1" noChangeArrowheads="1"/>
          </p:cNvPicPr>
          <p:nvPr>
            <p:ph sz="quarter" idx="1"/>
          </p:nvPr>
        </p:nvPicPr>
        <p:blipFill rotWithShape="1">
          <a:blip r:embed="rId3">
            <a:extLst>
              <a:ext uri="{28A0092B-C50C-407E-A947-70E740481C1C}">
                <a14:useLocalDpi xmlns:a14="http://schemas.microsoft.com/office/drawing/2010/main" val="0"/>
              </a:ext>
            </a:extLst>
          </a:blip>
          <a:srcRect t="9756"/>
          <a:stretch/>
        </p:blipFill>
        <p:spPr bwMode="auto">
          <a:xfrm>
            <a:off x="664779" y="1702696"/>
            <a:ext cx="7808345" cy="3200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val 2"/>
          <p:cNvSpPr/>
          <p:nvPr/>
        </p:nvSpPr>
        <p:spPr>
          <a:xfrm>
            <a:off x="5018314" y="2448524"/>
            <a:ext cx="7620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flipH="1">
            <a:off x="5753100" y="1953224"/>
            <a:ext cx="990600" cy="495300"/>
          </a:xfrm>
          <a:prstGeom prst="straightConnector1">
            <a:avLst/>
          </a:prstGeom>
          <a:ln w="28575">
            <a:solidFill>
              <a:srgbClr val="C00000"/>
            </a:solidFill>
            <a:tailEnd type="triangle"/>
          </a:ln>
        </p:spPr>
        <p:style>
          <a:lnRef idx="1">
            <a:schemeClr val="accent5"/>
          </a:lnRef>
          <a:fillRef idx="0">
            <a:schemeClr val="accent5"/>
          </a:fillRef>
          <a:effectRef idx="0">
            <a:schemeClr val="accent5"/>
          </a:effectRef>
          <a:fontRef idx="minor">
            <a:schemeClr val="tx1"/>
          </a:fontRef>
        </p:style>
      </p:cxnSp>
      <p:sp>
        <p:nvSpPr>
          <p:cNvPr id="9" name="Rectangle 8"/>
          <p:cNvSpPr/>
          <p:nvPr/>
        </p:nvSpPr>
        <p:spPr>
          <a:xfrm>
            <a:off x="990600" y="5144869"/>
            <a:ext cx="7010400" cy="923330"/>
          </a:xfrm>
          <a:prstGeom prst="rect">
            <a:avLst/>
          </a:prstGeom>
        </p:spPr>
        <p:txBody>
          <a:bodyPr wrap="square">
            <a:spAutoFit/>
          </a:bodyPr>
          <a:lstStyle/>
          <a:p>
            <a:r>
              <a:rPr lang="en-US" dirty="0" smtClean="0"/>
              <a:t>Departments have the ability to check the status of their project’s Conflict of Interest disclosures in Click by using the “COI Status” tab.</a:t>
            </a:r>
            <a:endParaRPr lang="en-US" dirty="0"/>
          </a:p>
        </p:txBody>
      </p:sp>
      <p:sp>
        <p:nvSpPr>
          <p:cNvPr id="4" name="Rectangle 3"/>
          <p:cNvSpPr/>
          <p:nvPr/>
        </p:nvSpPr>
        <p:spPr>
          <a:xfrm>
            <a:off x="2895600" y="3243562"/>
            <a:ext cx="381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477000" y="3243562"/>
            <a:ext cx="533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4735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SF424 Submission Through Click</a:t>
            </a:r>
            <a:endParaRPr lang="en-US" dirty="0"/>
          </a:p>
        </p:txBody>
      </p:sp>
      <p:sp>
        <p:nvSpPr>
          <p:cNvPr id="3" name="Content Placeholder 2"/>
          <p:cNvSpPr>
            <a:spLocks noGrp="1"/>
          </p:cNvSpPr>
          <p:nvPr>
            <p:ph sz="quarter" idx="1"/>
          </p:nvPr>
        </p:nvSpPr>
        <p:spPr>
          <a:xfrm>
            <a:off x="301752" y="1828800"/>
            <a:ext cx="8503920" cy="4270248"/>
          </a:xfrm>
        </p:spPr>
        <p:txBody>
          <a:bodyPr>
            <a:normAutofit lnSpcReduction="10000"/>
          </a:bodyPr>
          <a:lstStyle/>
          <a:p>
            <a:r>
              <a:rPr lang="en-US" dirty="0" smtClean="0"/>
              <a:t>Our next update to Click will give users the ability to complete and submit the SF424 forms directly to NIH through Click instead of using the SF424 PDF packet or Assist. </a:t>
            </a:r>
          </a:p>
          <a:p>
            <a:r>
              <a:rPr lang="en-US" dirty="0"/>
              <a:t>NIH Applications are the only ones being submitted via Click at this time. </a:t>
            </a:r>
          </a:p>
          <a:p>
            <a:r>
              <a:rPr lang="en-US" dirty="0"/>
              <a:t>Using the SF424 Application form in Click is not required. You will still be able to use NIH Assist. We will also accept SF424 PDF forms for the time being to assist in the transition. </a:t>
            </a:r>
          </a:p>
          <a:p>
            <a:endParaRPr lang="en-US" dirty="0" smtClean="0"/>
          </a:p>
          <a:p>
            <a:pPr lvl="1"/>
            <a:endParaRPr lang="en-US" dirty="0" smtClean="0"/>
          </a:p>
        </p:txBody>
      </p:sp>
    </p:spTree>
    <p:extLst>
      <p:ext uri="{BB962C8B-B14F-4D97-AF65-F5344CB8AC3E}">
        <p14:creationId xmlns:p14="http://schemas.microsoft.com/office/powerpoint/2010/main" val="3078297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1752600"/>
            <a:ext cx="8503920" cy="441960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lvl="1"/>
            <a:endParaRPr lang="en-US" sz="1000" dirty="0"/>
          </a:p>
          <a:p>
            <a:endParaRPr lang="en-US" sz="1600" dirty="0"/>
          </a:p>
        </p:txBody>
      </p:sp>
      <p:sp>
        <p:nvSpPr>
          <p:cNvPr id="7" name="Rectangle 6"/>
          <p:cNvSpPr/>
          <p:nvPr/>
        </p:nvSpPr>
        <p:spPr>
          <a:xfrm>
            <a:off x="301752" y="1798320"/>
            <a:ext cx="8199120" cy="3825663"/>
          </a:xfrm>
          <a:prstGeom prst="rect">
            <a:avLst/>
          </a:prstGeom>
        </p:spPr>
        <p:txBody>
          <a:bodyPr wrap="square">
            <a:spAutoFit/>
          </a:bodyPr>
          <a:lstStyle/>
          <a:p>
            <a:pPr marL="274320" lvl="0" indent="-274320">
              <a:spcBef>
                <a:spcPct val="20000"/>
              </a:spcBef>
              <a:buClr>
                <a:srgbClr val="236F77"/>
              </a:buClr>
              <a:buSzPct val="85000"/>
              <a:buFont typeface="Wingdings 2"/>
              <a:buChar char=""/>
            </a:pPr>
            <a:r>
              <a:rPr lang="en-US" sz="2700" dirty="0">
                <a:solidFill>
                  <a:prstClr val="black"/>
                </a:solidFill>
              </a:rPr>
              <a:t>Benefits: </a:t>
            </a:r>
          </a:p>
          <a:p>
            <a:pPr marL="548640" lvl="1" indent="-274320">
              <a:spcBef>
                <a:spcPct val="20000"/>
              </a:spcBef>
              <a:buClr>
                <a:srgbClr val="726056"/>
              </a:buClr>
              <a:buSzPct val="70000"/>
              <a:buFont typeface="Wingdings"/>
              <a:buChar char=""/>
            </a:pPr>
            <a:r>
              <a:rPr lang="en-US" sz="2200" dirty="0">
                <a:solidFill>
                  <a:srgbClr val="303030"/>
                </a:solidFill>
              </a:rPr>
              <a:t>Less errors! The application will be verified on the Click side before it’s submitted to NIH</a:t>
            </a:r>
          </a:p>
          <a:p>
            <a:pPr marL="548640" lvl="1" indent="-274320">
              <a:spcBef>
                <a:spcPct val="20000"/>
              </a:spcBef>
              <a:buClr>
                <a:srgbClr val="726056"/>
              </a:buClr>
              <a:buSzPct val="70000"/>
              <a:buFont typeface="Wingdings"/>
              <a:buChar char=""/>
            </a:pPr>
            <a:r>
              <a:rPr lang="en-US" sz="2200" dirty="0">
                <a:solidFill>
                  <a:srgbClr val="303030"/>
                </a:solidFill>
              </a:rPr>
              <a:t>Maps information over from your Click record onto the SF424, thereby reducing the amount of data entry</a:t>
            </a:r>
          </a:p>
          <a:p>
            <a:pPr marL="548640" lvl="1" indent="-274320">
              <a:spcBef>
                <a:spcPct val="20000"/>
              </a:spcBef>
              <a:buClr>
                <a:srgbClr val="726056"/>
              </a:buClr>
              <a:buSzPct val="70000"/>
              <a:buFont typeface="Wingdings"/>
              <a:buChar char=""/>
            </a:pPr>
            <a:r>
              <a:rPr lang="en-US" sz="2200" dirty="0">
                <a:solidFill>
                  <a:srgbClr val="303030"/>
                </a:solidFill>
              </a:rPr>
              <a:t>Easy access for the reviewer, PI and administrative assistants to the full version of the of the grant package as well as individual components</a:t>
            </a:r>
          </a:p>
          <a:p>
            <a:pPr marL="548640" lvl="1" indent="-274320">
              <a:spcBef>
                <a:spcPct val="20000"/>
              </a:spcBef>
              <a:buClr>
                <a:srgbClr val="726056"/>
              </a:buClr>
              <a:buSzPct val="70000"/>
              <a:buFont typeface="Wingdings"/>
              <a:buChar char=""/>
            </a:pPr>
            <a:r>
              <a:rPr lang="en-US" sz="2200" dirty="0">
                <a:solidFill>
                  <a:srgbClr val="303030"/>
                </a:solidFill>
              </a:rPr>
              <a:t>Prevents miscommunication or the accidental circulation of multiple versions of a single grant proposal. </a:t>
            </a:r>
          </a:p>
        </p:txBody>
      </p:sp>
      <p:sp>
        <p:nvSpPr>
          <p:cNvPr id="10" name="Title 1"/>
          <p:cNvSpPr txBox="1">
            <a:spLocks/>
          </p:cNvSpPr>
          <p:nvPr/>
        </p:nvSpPr>
        <p:spPr>
          <a:xfrm>
            <a:off x="274320" y="226423"/>
            <a:ext cx="8534400" cy="758952"/>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dirty="0" smtClean="0"/>
              <a:t>SF424 Submission Through Click</a:t>
            </a:r>
            <a:endParaRPr lang="en-US" dirty="0"/>
          </a:p>
        </p:txBody>
      </p:sp>
      <p:sp>
        <p:nvSpPr>
          <p:cNvPr id="8" name="Title 7"/>
          <p:cNvSpPr>
            <a:spLocks noGrp="1"/>
          </p:cNvSpPr>
          <p:nvPr>
            <p:ph type="title"/>
          </p:nvPr>
        </p:nvSpPr>
        <p:spPr/>
        <p:txBody>
          <a:bodyPr/>
          <a:lstStyle/>
          <a:p>
            <a:endParaRPr lang="en-US" dirty="0"/>
          </a:p>
        </p:txBody>
      </p:sp>
    </p:spTree>
    <p:extLst>
      <p:ext uri="{BB962C8B-B14F-4D97-AF65-F5344CB8AC3E}">
        <p14:creationId xmlns:p14="http://schemas.microsoft.com/office/powerpoint/2010/main" val="212697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5845324" y="4285469"/>
            <a:ext cx="1752600" cy="766958"/>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lgn="ctr">
              <a:buNone/>
            </a:pPr>
            <a:endParaRPr lang="en-US" dirty="0"/>
          </a:p>
        </p:txBody>
      </p:sp>
      <p:sp>
        <p:nvSpPr>
          <p:cNvPr id="8" name="Content Placeholder 7"/>
          <p:cNvSpPr>
            <a:spLocks noGrp="1"/>
          </p:cNvSpPr>
          <p:nvPr>
            <p:ph sz="quarter" idx="1"/>
          </p:nvPr>
        </p:nvSpPr>
        <p:spPr>
          <a:xfrm>
            <a:off x="301752" y="1676400"/>
            <a:ext cx="8503920" cy="4343400"/>
          </a:xfrm>
        </p:spPr>
        <p:txBody>
          <a:bodyPr>
            <a:normAutofit/>
          </a:bodyPr>
          <a:lstStyle/>
          <a:p>
            <a:r>
              <a:rPr lang="en-US" dirty="0"/>
              <a:t>Trainings on how to </a:t>
            </a:r>
            <a:r>
              <a:rPr lang="en-US" dirty="0" smtClean="0"/>
              <a:t>u</a:t>
            </a:r>
            <a:r>
              <a:rPr lang="en-US" dirty="0"/>
              <a:t>se the SF424 in Click will begin in March. </a:t>
            </a:r>
            <a:r>
              <a:rPr lang="en-US" dirty="0" smtClean="0"/>
              <a:t>The class will be mostly hands on to help you learn the new process. </a:t>
            </a:r>
          </a:p>
          <a:p>
            <a:r>
              <a:rPr lang="en-US" dirty="0" smtClean="0"/>
              <a:t>Keep </a:t>
            </a:r>
            <a:r>
              <a:rPr lang="en-US" dirty="0"/>
              <a:t>an eye out for emails letting you know when to register in Learning Central! </a:t>
            </a:r>
            <a:endParaRPr lang="en-US" dirty="0" smtClean="0"/>
          </a:p>
          <a:p>
            <a:r>
              <a:rPr lang="en-US" dirty="0" smtClean="0"/>
              <a:t>You will need to take the SF424 training class before you can submit an SF424 application through Click</a:t>
            </a:r>
          </a:p>
          <a:p>
            <a:endParaRPr lang="en-US" dirty="0"/>
          </a:p>
        </p:txBody>
      </p:sp>
      <p:sp>
        <p:nvSpPr>
          <p:cNvPr id="12" name="Title 1"/>
          <p:cNvSpPr>
            <a:spLocks noGrp="1"/>
          </p:cNvSpPr>
          <p:nvPr>
            <p:ph type="title"/>
          </p:nvPr>
        </p:nvSpPr>
        <p:spPr/>
        <p:txBody>
          <a:bodyPr/>
          <a:lstStyle/>
          <a:p>
            <a:r>
              <a:rPr lang="en-US" dirty="0" smtClean="0"/>
              <a:t>SF424 Submission Through Click</a:t>
            </a:r>
            <a:endParaRPr lang="en-US" dirty="0"/>
          </a:p>
        </p:txBody>
      </p:sp>
    </p:spTree>
    <p:extLst>
      <p:ext uri="{BB962C8B-B14F-4D97-AF65-F5344CB8AC3E}">
        <p14:creationId xmlns:p14="http://schemas.microsoft.com/office/powerpoint/2010/main" val="1621826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Subrecipient</a:t>
            </a:r>
            <a:r>
              <a:rPr lang="en-US" dirty="0" smtClean="0"/>
              <a:t> Commitment Form</a:t>
            </a:r>
            <a:endParaRPr lang="en-US" dirty="0"/>
          </a:p>
        </p:txBody>
      </p:sp>
      <p:sp>
        <p:nvSpPr>
          <p:cNvPr id="4" name="Content Placeholder 2"/>
          <p:cNvSpPr txBox="1">
            <a:spLocks/>
          </p:cNvSpPr>
          <p:nvPr/>
        </p:nvSpPr>
        <p:spPr>
          <a:xfrm>
            <a:off x="304800" y="4800600"/>
            <a:ext cx="8503920" cy="137160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lvl="1"/>
            <a:endParaRPr lang="en-US" sz="1000" dirty="0"/>
          </a:p>
          <a:p>
            <a:endParaRPr lang="en-US" sz="16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447800"/>
            <a:ext cx="3733800" cy="4872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81000" y="1524000"/>
            <a:ext cx="4572000" cy="2554545"/>
          </a:xfrm>
          <a:prstGeom prst="rect">
            <a:avLst/>
          </a:prstGeom>
        </p:spPr>
        <p:txBody>
          <a:bodyPr>
            <a:spAutoFit/>
          </a:bodyPr>
          <a:lstStyle/>
          <a:p>
            <a:pPr marL="274320" lvl="0" indent="-274320">
              <a:spcBef>
                <a:spcPct val="20000"/>
              </a:spcBef>
              <a:buClr>
                <a:srgbClr val="236F77"/>
              </a:buClr>
              <a:buSzPct val="85000"/>
              <a:buFont typeface="Wingdings 2"/>
              <a:buChar char=""/>
            </a:pPr>
            <a:r>
              <a:rPr lang="en-US" sz="2000" dirty="0" smtClean="0">
                <a:solidFill>
                  <a:prstClr val="black"/>
                </a:solidFill>
              </a:rPr>
              <a:t>Starting February 15th, SPO/</a:t>
            </a:r>
            <a:r>
              <a:rPr lang="en-US" sz="2000" dirty="0" err="1" smtClean="0">
                <a:solidFill>
                  <a:prstClr val="black"/>
                </a:solidFill>
              </a:rPr>
              <a:t>PreAward</a:t>
            </a:r>
            <a:r>
              <a:rPr lang="en-US" sz="2000" dirty="0" smtClean="0">
                <a:solidFill>
                  <a:prstClr val="black"/>
                </a:solidFill>
              </a:rPr>
              <a:t> will require two additional sets of forms be submitted with proposals which include outgoing </a:t>
            </a:r>
            <a:r>
              <a:rPr lang="en-US" sz="2000" dirty="0" err="1" smtClean="0">
                <a:solidFill>
                  <a:prstClr val="black"/>
                </a:solidFill>
              </a:rPr>
              <a:t>subawards</a:t>
            </a:r>
            <a:r>
              <a:rPr lang="en-US" sz="2000" dirty="0" smtClean="0">
                <a:solidFill>
                  <a:prstClr val="black"/>
                </a:solidFill>
              </a:rPr>
              <a:t>. These forms are available on the HSC SPO/</a:t>
            </a:r>
            <a:r>
              <a:rPr lang="en-US" sz="2000" dirty="0" err="1" smtClean="0">
                <a:solidFill>
                  <a:prstClr val="black"/>
                </a:solidFill>
              </a:rPr>
              <a:t>PreAward</a:t>
            </a:r>
            <a:r>
              <a:rPr lang="en-US" sz="2000" dirty="0" smtClean="0">
                <a:solidFill>
                  <a:prstClr val="black"/>
                </a:solidFill>
              </a:rPr>
              <a:t> website.</a:t>
            </a:r>
            <a:endParaRPr lang="en-US" sz="2000" dirty="0">
              <a:solidFill>
                <a:prstClr val="black"/>
              </a:solidFill>
            </a:endParaRPr>
          </a:p>
          <a:p>
            <a:pPr marL="457200" indent="-457200">
              <a:buClr>
                <a:schemeClr val="accent5">
                  <a:lumMod val="60000"/>
                  <a:lumOff val="40000"/>
                </a:schemeClr>
              </a:buClr>
              <a:buFont typeface="Arial" panose="020B0604020202020204" pitchFamily="34" charset="0"/>
              <a:buChar char="•"/>
            </a:pPr>
            <a:endParaRPr lang="en-US" sz="2000" dirty="0"/>
          </a:p>
        </p:txBody>
      </p:sp>
      <p:sp>
        <p:nvSpPr>
          <p:cNvPr id="3" name="Right Arrow 2"/>
          <p:cNvSpPr/>
          <p:nvPr/>
        </p:nvSpPr>
        <p:spPr>
          <a:xfrm>
            <a:off x="457200" y="3405980"/>
            <a:ext cx="4724400" cy="3275002"/>
          </a:xfrm>
          <a:prstGeom prst="rightArrow">
            <a:avLst>
              <a:gd name="adj1" fmla="val 50000"/>
              <a:gd name="adj2" fmla="val 5054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63880" y="4282082"/>
            <a:ext cx="4160520" cy="1384995"/>
          </a:xfrm>
          <a:prstGeom prst="rect">
            <a:avLst/>
          </a:prstGeom>
          <a:noFill/>
        </p:spPr>
        <p:txBody>
          <a:bodyPr wrap="square" rtlCol="0">
            <a:spAutoFit/>
          </a:bodyPr>
          <a:lstStyle/>
          <a:p>
            <a:r>
              <a:rPr lang="en-US" sz="1400" b="1" dirty="0" smtClean="0"/>
              <a:t>The </a:t>
            </a:r>
            <a:r>
              <a:rPr lang="en-US" sz="1400" b="1" dirty="0" err="1" smtClean="0"/>
              <a:t>Subrecipient</a:t>
            </a:r>
            <a:r>
              <a:rPr lang="en-US" sz="1400" b="1" dirty="0" smtClean="0"/>
              <a:t> Commitment Form will be required for all outgoing </a:t>
            </a:r>
            <a:r>
              <a:rPr lang="en-US" sz="1400" b="1" dirty="0" err="1" smtClean="0"/>
              <a:t>subawards</a:t>
            </a:r>
            <a:r>
              <a:rPr lang="en-US" sz="1400" b="1" dirty="0" smtClean="0"/>
              <a:t> on all proposals at the time of submission. This form helps departments and SPO gather basic </a:t>
            </a:r>
            <a:r>
              <a:rPr lang="en-US" sz="1400" b="1" dirty="0" err="1" smtClean="0"/>
              <a:t>subrecipient</a:t>
            </a:r>
            <a:r>
              <a:rPr lang="en-US" sz="1400" b="1" dirty="0" smtClean="0"/>
              <a:t> information in one centralized place.</a:t>
            </a:r>
            <a:endParaRPr lang="en-US" sz="1400" b="1" dirty="0"/>
          </a:p>
        </p:txBody>
      </p:sp>
    </p:spTree>
    <p:extLst>
      <p:ext uri="{BB962C8B-B14F-4D97-AF65-F5344CB8AC3E}">
        <p14:creationId xmlns:p14="http://schemas.microsoft.com/office/powerpoint/2010/main" val="14481764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2">
      <a:dk1>
        <a:sysClr val="windowText" lastClr="000000"/>
      </a:dk1>
      <a:lt1>
        <a:sysClr val="window" lastClr="FFFFFF"/>
      </a:lt1>
      <a:dk2>
        <a:srgbClr val="303030"/>
      </a:dk2>
      <a:lt2>
        <a:srgbClr val="DEDEE0"/>
      </a:lt2>
      <a:accent1>
        <a:srgbClr val="236F77"/>
      </a:accent1>
      <a:accent2>
        <a:srgbClr val="726056"/>
      </a:accent2>
      <a:accent3>
        <a:srgbClr val="236F77"/>
      </a:accent3>
      <a:accent4>
        <a:srgbClr val="808DA9"/>
      </a:accent4>
      <a:accent5>
        <a:srgbClr val="424E5B"/>
      </a:accent5>
      <a:accent6>
        <a:srgbClr val="730E00"/>
      </a:accent6>
      <a:hlink>
        <a:srgbClr val="D26900"/>
      </a:hlink>
      <a:folHlink>
        <a:srgbClr val="D8924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3705</TotalTime>
  <Words>488</Words>
  <Application>Microsoft Office PowerPoint</Application>
  <PresentationFormat>On-screen Show (4:3)</PresentationFormat>
  <Paragraphs>58</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Georgia</vt:lpstr>
      <vt:lpstr>Wingdings</vt:lpstr>
      <vt:lpstr>Wingdings 2</vt:lpstr>
      <vt:lpstr>Civic</vt:lpstr>
      <vt:lpstr>RAFTS Research Administration Forum and Training Session</vt:lpstr>
      <vt:lpstr>Topics to Cover</vt:lpstr>
      <vt:lpstr>Conflict of Interest  Department/HSC SPO Roles</vt:lpstr>
      <vt:lpstr>Click COI Status</vt:lpstr>
      <vt:lpstr>Conflict of Interest Tab</vt:lpstr>
      <vt:lpstr>SF424 Submission Through Click</vt:lpstr>
      <vt:lpstr>PowerPoint Presentation</vt:lpstr>
      <vt:lpstr>SF424 Submission Through Click</vt:lpstr>
      <vt:lpstr>Subrecipient Commitment Form</vt:lpstr>
      <vt:lpstr>Subrecipient or Contractor Checklist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COMMERCE</dc:title>
  <dc:creator>lomas2211</dc:creator>
  <cp:lastModifiedBy>UNM HSC</cp:lastModifiedBy>
  <cp:revision>360</cp:revision>
  <cp:lastPrinted>2016-05-12T15:28:22Z</cp:lastPrinted>
  <dcterms:created xsi:type="dcterms:W3CDTF">2013-01-07T15:20:41Z</dcterms:created>
  <dcterms:modified xsi:type="dcterms:W3CDTF">2017-02-10T17:12:51Z</dcterms:modified>
</cp:coreProperties>
</file>