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1" r:id="rId3"/>
    <p:sldId id="279" r:id="rId4"/>
    <p:sldId id="280" r:id="rId5"/>
    <p:sldId id="282" r:id="rId6"/>
    <p:sldId id="281" r:id="rId7"/>
    <p:sldId id="277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432"/>
    <a:srgbClr val="AA222F"/>
    <a:srgbClr val="A32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4E804-45BA-4C70-8096-B9BA7218BF60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25E0-976E-41A1-84D8-86051DE16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32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75F63-FABD-4896-A191-6558E69DAA5E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B08F3-4B7F-49BC-8F09-21418F7B59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73D9-EDD1-493D-8758-32CDB6CF38D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5CB0-4697-4306-8C91-6380BFC15F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myreportsinfo.unm.edu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yreportsinfo.unm.edu/finance/job-aids/index.html" TargetMode="External"/><Relationship Id="rId2" Type="http://schemas.openxmlformats.org/officeDocument/2006/relationships/hyperlink" Target="http://www.unm.edu/~fssc/banner-bytes/MyReportsPortalIntro/MyReportsPortalIntro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hyperlink" Target="mailto:fsm@unm.edu" TargetMode="External"/><Relationship Id="rId4" Type="http://schemas.openxmlformats.org/officeDocument/2006/relationships/hyperlink" Target="http://www.unm.edu/~fssc/banner-bytes/IAadvanced/IAadvanced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sm@unm.edu" TargetMode="External"/><Relationship Id="rId7" Type="http://schemas.openxmlformats.org/officeDocument/2006/relationships/image" Target="../media/image1.gif"/><Relationship Id="rId2" Type="http://schemas.openxmlformats.org/officeDocument/2006/relationships/hyperlink" Target="https://fastinfo.unm.ed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list.unm.edu/" TargetMode="External"/><Relationship Id="rId5" Type="http://schemas.openxmlformats.org/officeDocument/2006/relationships/hyperlink" Target="http://forums.informationbuilders.com/eve/forums/a/frm/f/7971057331" TargetMode="External"/><Relationship Id="rId4" Type="http://schemas.openxmlformats.org/officeDocument/2006/relationships/hyperlink" Target="http://myreportsinfo.unm.ed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sm.unm.edu/forms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12838"/>
            <a:ext cx="6858000" cy="4830762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MyReports</a:t>
            </a:r>
            <a:r>
              <a:rPr lang="en-US" sz="53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Finance Project Update</a:t>
            </a:r>
            <a:br>
              <a:rPr lang="en-US" sz="53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Presented by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Nancy Middlebrook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Naren Tarikere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524000" cy="68580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unm_it.gif"/>
          <p:cNvPicPr>
            <a:picLocks noChangeAspect="1"/>
          </p:cNvPicPr>
          <p:nvPr/>
        </p:nvPicPr>
        <p:blipFill>
          <a:blip r:embed="rId2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Agenda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571685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Countdown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MyReports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Finance Update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 /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 Feedback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2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Hyperion Countdown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2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028"/>
            <a:ext cx="9144000" cy="39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MyReports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Finance Update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571685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Report Conversion Update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Go </a:t>
            </a:r>
            <a:r>
              <a:rPr lang="en-US" sz="2400" dirty="0">
                <a:latin typeface="+mj-lt"/>
                <a:cs typeface="Times New Roman" pitchFamily="18" charset="0"/>
              </a:rPr>
              <a:t>to </a:t>
            </a:r>
            <a:r>
              <a:rPr lang="en-US" sz="2400" dirty="0">
                <a:latin typeface="+mj-lt"/>
                <a:cs typeface="Times New Roman" pitchFamily="18" charset="0"/>
                <a:hlinkClick r:id="rId2"/>
              </a:rPr>
              <a:t>http</a:t>
            </a:r>
            <a:r>
              <a:rPr lang="en-US" sz="2400" dirty="0" smtClean="0">
                <a:latin typeface="+mj-lt"/>
                <a:cs typeface="Times New Roman" pitchFamily="18" charset="0"/>
                <a:hlinkClick r:id="rId2"/>
              </a:rPr>
              <a:t>://myreportsinfo.unm.edu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Finance  Report Conversion Status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Pending Reports (Hyperion Finance Production Folder)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FRH0001&amp;2 Grant Ledger Detail and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Summary (QA testing)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FBRHOO22 - UAP 7000 Deficit Compliance and Balance </a:t>
            </a:r>
            <a:r>
              <a:rPr lang="en-US" sz="2000" dirty="0" smtClean="0">
                <a:cs typeface="Times New Roman" pitchFamily="18" charset="0"/>
              </a:rPr>
              <a:t>Reports (Report development in progress)</a:t>
            </a:r>
            <a:endParaRPr lang="en-US" sz="2000" dirty="0"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FBRHOZ02 UAP7000 Reserve Categorization Reports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FRH0004 </a:t>
            </a:r>
            <a:r>
              <a:rPr lang="en-US" sz="2000" dirty="0">
                <a:latin typeface="+mj-lt"/>
                <a:cs typeface="Times New Roman" pitchFamily="18" charset="0"/>
              </a:rPr>
              <a:t>- F&amp;A Generated by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FRH0005 </a:t>
            </a:r>
            <a:r>
              <a:rPr lang="en-US" sz="2000" dirty="0">
                <a:latin typeface="+mj-lt"/>
                <a:cs typeface="Times New Roman" pitchFamily="18" charset="0"/>
              </a:rPr>
              <a:t>- Closeout Workflow for Funds Ending on Contracts and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Grants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FBRHOZ01 </a:t>
            </a:r>
            <a:r>
              <a:rPr lang="en-US" sz="2000" dirty="0">
                <a:latin typeface="+mj-lt"/>
                <a:cs typeface="Times New Roman" pitchFamily="18" charset="0"/>
              </a:rPr>
              <a:t>Main and Branch Transfers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Allocation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3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Training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066800"/>
            <a:ext cx="7543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Published Report Users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  <a:hlinkClick r:id="rId2"/>
              </a:rPr>
              <a:t>Introduction to the Finance </a:t>
            </a:r>
            <a:r>
              <a:rPr lang="en-US" sz="2400" dirty="0" err="1" smtClean="0">
                <a:latin typeface="+mj-lt"/>
                <a:cs typeface="Times New Roman" pitchFamily="18" charset="0"/>
                <a:hlinkClick r:id="rId2"/>
              </a:rPr>
              <a:t>MyReports</a:t>
            </a:r>
            <a:r>
              <a:rPr lang="en-US" sz="2400" dirty="0" smtClean="0">
                <a:latin typeface="+mj-lt"/>
                <a:cs typeface="Times New Roman" pitchFamily="18" charset="0"/>
                <a:hlinkClick r:id="rId2"/>
              </a:rPr>
              <a:t> Portal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  <a:hlinkClick r:id="rId3"/>
              </a:rPr>
              <a:t>Job Aids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Power Users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Online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Times New Roman" pitchFamily="18" charset="0"/>
              </a:rPr>
              <a:t>Learning Central --&gt; </a:t>
            </a:r>
            <a:r>
              <a:rPr lang="en-US" sz="2400" dirty="0" err="1">
                <a:latin typeface="+mj-lt"/>
                <a:cs typeface="Times New Roman" pitchFamily="18" charset="0"/>
              </a:rPr>
              <a:t>MyReports</a:t>
            </a:r>
            <a:r>
              <a:rPr lang="en-US" sz="2400" dirty="0">
                <a:latin typeface="+mj-lt"/>
                <a:cs typeface="Times New Roman" pitchFamily="18" charset="0"/>
              </a:rPr>
              <a:t> Writer - Finance (ONLINE COURSE FIN 200)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err="1" smtClean="0">
                <a:latin typeface="+mj-lt"/>
                <a:cs typeface="Times New Roman" pitchFamily="18" charset="0"/>
                <a:hlinkClick r:id="rId4"/>
              </a:rPr>
              <a:t>InfoAssist</a:t>
            </a:r>
            <a:r>
              <a:rPr lang="en-US" sz="2400" dirty="0" smtClean="0">
                <a:latin typeface="+mj-lt"/>
                <a:cs typeface="Times New Roman" pitchFamily="18" charset="0"/>
                <a:hlinkClick r:id="rId4"/>
              </a:rPr>
              <a:t> Advanced Topics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Instructor-Led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Times New Roman" pitchFamily="18" charset="0"/>
              </a:rPr>
              <a:t>Learning Central --&gt; </a:t>
            </a:r>
            <a:r>
              <a:rPr lang="en-US" sz="2400" dirty="0" err="1">
                <a:latin typeface="+mj-lt"/>
                <a:cs typeface="Times New Roman" pitchFamily="18" charset="0"/>
              </a:rPr>
              <a:t>InfoAssist</a:t>
            </a:r>
            <a:r>
              <a:rPr lang="en-US" sz="2400" dirty="0">
                <a:latin typeface="+mj-lt"/>
                <a:cs typeface="Times New Roman" pitchFamily="18" charset="0"/>
              </a:rPr>
              <a:t> - Finance Report Writer Training (COURSE FIN 502</a:t>
            </a:r>
            <a:r>
              <a:rPr lang="en-US" sz="24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2/20/2014 @ 9:00 AM (EOD Room 1019)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3/24/2014 @ 2:00 PM (EOD Room 1019)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Send an email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fsm@unm.edu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if you need additional classes by end of March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6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Support/Help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295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Published Report Users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Search </a:t>
            </a:r>
            <a:r>
              <a:rPr lang="en-US" sz="2400" dirty="0" smtClean="0">
                <a:latin typeface="+mj-lt"/>
                <a:cs typeface="Times New Roman" pitchFamily="18" charset="0"/>
                <a:hlinkClick r:id="rId2"/>
              </a:rPr>
              <a:t>https://fastinfo.unm.edu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to find answers on Frequently Asked Questions.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Email </a:t>
            </a:r>
            <a:r>
              <a:rPr lang="en-US" sz="2400" dirty="0" smtClean="0">
                <a:latin typeface="+mj-lt"/>
                <a:cs typeface="Times New Roman" pitchFamily="18" charset="0"/>
                <a:hlinkClick r:id="rId3"/>
              </a:rPr>
              <a:t>fsm@unm.edu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if you need further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Power Users (Ad-hoc Report Writers)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Refer to documentation and training videos on the project site  </a:t>
            </a:r>
            <a:r>
              <a:rPr lang="en-US" sz="2400" dirty="0" smtClean="0">
                <a:cs typeface="Times New Roman" pitchFamily="18" charset="0"/>
                <a:hlinkClick r:id="rId4"/>
              </a:rPr>
              <a:t>http://myreportsinfo.unm.edu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Pose a question on </a:t>
            </a:r>
            <a:r>
              <a:rPr lang="en-US" sz="2400" dirty="0" err="1" smtClean="0">
                <a:latin typeface="+mj-lt"/>
                <a:cs typeface="Times New Roman" pitchFamily="18" charset="0"/>
                <a:hlinkClick r:id="rId5"/>
              </a:rPr>
              <a:t>FocalPoint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Discussion Forum and get answers from other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InfoAssist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report writers, encompasses IBI’s customer base.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Sign up for UNM’s </a:t>
            </a:r>
            <a:r>
              <a:rPr lang="en-US" sz="2400" dirty="0">
                <a:cs typeface="Times New Roman" pitchFamily="18" charset="0"/>
              </a:rPr>
              <a:t>POWER_USERS-L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listserv via </a:t>
            </a:r>
            <a:r>
              <a:rPr lang="en-US" sz="2400" dirty="0" smtClean="0">
                <a:latin typeface="+mj-lt"/>
                <a:cs typeface="Times New Roman" pitchFamily="18" charset="0"/>
                <a:hlinkClick r:id="rId6"/>
              </a:rPr>
              <a:t>https://list.unm.edu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‘Subscribe to a list’ and pose a question to the list.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Email </a:t>
            </a:r>
            <a:r>
              <a:rPr lang="en-US" sz="2400" dirty="0">
                <a:cs typeface="Times New Roman" pitchFamily="18" charset="0"/>
                <a:hlinkClick r:id="rId3"/>
              </a:rPr>
              <a:t>fsm@unm.edu</a:t>
            </a:r>
            <a:r>
              <a:rPr lang="en-US" sz="2400" dirty="0">
                <a:cs typeface="Times New Roman" pitchFamily="18" charset="0"/>
              </a:rPr>
              <a:t> if you need further </a:t>
            </a:r>
            <a:r>
              <a:rPr lang="en-US" sz="2400" dirty="0" smtClean="0">
                <a:cs typeface="Times New Roman" pitchFamily="18" charset="0"/>
              </a:rPr>
              <a:t>help</a:t>
            </a:r>
            <a:endParaRPr lang="en-US" sz="2400" dirty="0" smtClean="0">
              <a:latin typeface="+mj-lt"/>
              <a:cs typeface="Times New Roman" pitchFamily="18" charset="0"/>
              <a:sym typeface="Wingdings" panose="05000000000000000000" pitchFamily="2" charset="2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  <a:cs typeface="Times New Roman" pitchFamily="18" charset="0"/>
              <a:sym typeface="Wingdings" panose="05000000000000000000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7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User Feedback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2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752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 feedback or request enhancements to reports on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fsm.unm.edu/forms.html</a:t>
            </a:r>
            <a:r>
              <a:rPr lang="en-US" sz="2400" dirty="0" smtClean="0"/>
              <a:t> --&gt; </a:t>
            </a:r>
            <a:r>
              <a:rPr lang="en-US" sz="2400" dirty="0"/>
              <a:t>Administrative Reporting Request Form</a:t>
            </a:r>
          </a:p>
        </p:txBody>
      </p:sp>
    </p:spTree>
    <p:extLst>
      <p:ext uri="{BB962C8B-B14F-4D97-AF65-F5344CB8AC3E}">
        <p14:creationId xmlns:p14="http://schemas.microsoft.com/office/powerpoint/2010/main" val="31025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143000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0" cy="914400"/>
          </a:xfrm>
          <a:prstGeom prst="rect">
            <a:avLst/>
          </a:prstGeom>
          <a:solidFill>
            <a:srgbClr val="B2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m_it.gif"/>
          <p:cNvPicPr>
            <a:picLocks noChangeAspect="1"/>
          </p:cNvPicPr>
          <p:nvPr/>
        </p:nvPicPr>
        <p:blipFill>
          <a:blip r:embed="rId2" cstate="print"/>
          <a:srcRect r="67778"/>
          <a:stretch>
            <a:fillRect/>
          </a:stretch>
        </p:blipFill>
        <p:spPr>
          <a:xfrm>
            <a:off x="0" y="0"/>
            <a:ext cx="1546850" cy="5000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1981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Questions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273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294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MyReports Finance Project Update  Presented by Nancy Middlebrook Naren Tarikere</vt:lpstr>
      <vt:lpstr>Agenda</vt:lpstr>
      <vt:lpstr>Hyperion Countdown</vt:lpstr>
      <vt:lpstr>MyReports Finance Update</vt:lpstr>
      <vt:lpstr>Training</vt:lpstr>
      <vt:lpstr>Support/Help</vt:lpstr>
      <vt:lpstr>User Feedback</vt:lpstr>
      <vt:lpstr>PowerPoint Presentation</vt:lpstr>
    </vt:vector>
  </TitlesOfParts>
  <Company>UNM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Argos</dc:title>
  <dc:creator>bpfaff</dc:creator>
  <cp:lastModifiedBy>Naren Tarikere</cp:lastModifiedBy>
  <cp:revision>222</cp:revision>
  <dcterms:created xsi:type="dcterms:W3CDTF">2011-06-20T17:02:26Z</dcterms:created>
  <dcterms:modified xsi:type="dcterms:W3CDTF">2014-01-31T22:37:16Z</dcterms:modified>
</cp:coreProperties>
</file>