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8" r:id="rId2"/>
    <p:sldId id="257" r:id="rId3"/>
    <p:sldId id="261" r:id="rId4"/>
    <p:sldId id="276" r:id="rId5"/>
    <p:sldId id="278" r:id="rId6"/>
    <p:sldId id="279" r:id="rId7"/>
    <p:sldId id="280" r:id="rId8"/>
    <p:sldId id="281" r:id="rId9"/>
    <p:sldId id="27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50" autoAdjust="0"/>
  </p:normalViewPr>
  <p:slideViewPr>
    <p:cSldViewPr snapToGrid="0">
      <p:cViewPr varScale="1">
        <p:scale>
          <a:sx n="97" d="100"/>
          <a:sy n="97" d="100"/>
        </p:scale>
        <p:origin x="8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A2486-4E40-4CA1-A463-BA6361C6C68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1B2A8-8928-404C-8A9E-0EB8437E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5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several paths to having</a:t>
            </a:r>
            <a:r>
              <a:rPr lang="en-US" baseline="0" dirty="0" smtClean="0"/>
              <a:t> high school students in your lab for </a:t>
            </a:r>
            <a:r>
              <a:rPr lang="en-US" baseline="0" smtClean="0"/>
              <a:t>the Summer.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B2A8-8928-404C-8A9E-0EB8437E2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1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Administered through</a:t>
            </a:r>
            <a:r>
              <a:rPr lang="en-US" baseline="0" dirty="0" smtClean="0"/>
              <a:t> HR.  Fair Labor Standards Act (FLSA) and Child Labor Laws apply – see website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B2A8-8928-404C-8A9E-0EB8437E2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Administered through</a:t>
            </a:r>
            <a:r>
              <a:rPr lang="en-US" baseline="0" dirty="0" smtClean="0"/>
              <a:t> HR.  Fair Labor Standards Act (FLSA) and Child Labor Laws apply – see website for details.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B2A8-8928-404C-8A9E-0EB8437E2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Administered through HSC – O/Research – BREP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B2A8-8928-404C-8A9E-0EB8437E2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</a:t>
            </a:r>
            <a:r>
              <a:rPr lang="en-US" baseline="0" dirty="0" smtClean="0"/>
              <a:t> will notice that the rules are different, more and less restrictive in different areas.  The Fair Labor Standards Act and relevant Child Labor Law still apply.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Required Training is typically: Basic Annual Safety Training, FERPA, HIPAA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B2A8-8928-404C-8A9E-0EB8437E2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B2A8-8928-404C-8A9E-0EB8437E2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2DA3C-33F5-421E-9A1A-C81E20D27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E410-2C26-4009-9DD6-BF28C021AB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49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763CC-F72B-408A-B229-40BDA041C4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A0431C-F089-4484-9782-60D47D476DBD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8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763CC-F72B-408A-B229-40BDA041C4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A0431C-F089-4484-9782-60D47D476DBD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49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763CC-F72B-408A-B229-40BDA041C4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A0431C-F089-4484-9782-60D47D476DBD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65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763CC-F72B-408A-B229-40BDA041C4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A0431C-F089-4484-9782-60D47D476DBD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09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2DC-9948-41A0-94E9-B912570801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249C-6989-44EA-9E2C-49EA9B04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2DC-9948-41A0-94E9-B912570801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249C-6989-44EA-9E2C-49EA9B04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3DA0F-A5B0-4205-84CE-F4F4495ED2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3B02-767F-4FA6-8BEC-4F3A86D188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699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20539-F9A5-4800-B903-CD41EEF89E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1F7-EA16-4826-A27E-8550665A50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52CB6-913B-4A0B-9D39-1F567D6306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D3D9-96E4-4662-A6E5-CFFB7B4485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20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7200F-1406-4A20-B687-CF1E5865F3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3E4-A1BE-47EB-9AF5-86DECDB0A1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74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3A55B7-41D8-4368-810D-2099798CAB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B3B-0CCD-4C2F-8434-3A3DE988C6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24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F5AAAB-2FD4-46BA-9287-D5366A57C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76C-E792-497B-96E2-16D89F399D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32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D1126-4B53-44FE-ADD8-B749142BB1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1E9B-F4A7-4EE2-A120-813A402D9C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12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7B0AFD-0030-4389-9D68-14358B00F3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A4A9-FB67-4527-A050-5D4DC34862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6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7784-0517-4D8A-B52E-CE3739E333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BB8-27CA-4016-82BC-B1E855DA1B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43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FBC3C-FC11-43CF-BFDA-0B6AF6FAE9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4E5E-956B-41C5-BC5C-1D5D19B100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68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9AB2DC-9948-41A0-94E9-B912570801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249C-6989-44EA-9E2C-49EA9B04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43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reber@salud.unm.edu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Biomedical Research Education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Research administration forum &amp; training session (rafts)</a:t>
            </a:r>
          </a:p>
          <a:p>
            <a:r>
              <a:rPr lang="en-US" dirty="0" smtClean="0"/>
              <a:t>June 5, 2015</a:t>
            </a:r>
          </a:p>
          <a:p>
            <a:r>
              <a:rPr lang="en-US" dirty="0" smtClean="0"/>
              <a:t>Alec Reber</a:t>
            </a:r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8571372" y="158538"/>
            <a:ext cx="3392120" cy="3064717"/>
            <a:chOff x="3657287" y="1905018"/>
            <a:chExt cx="1911711" cy="1857735"/>
          </a:xfrm>
        </p:grpSpPr>
        <p:pic>
          <p:nvPicPr>
            <p:cNvPr id="5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63480"/>
              <a:ext cx="984325" cy="398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latin typeface="+mj-lt"/>
                </a:rPr>
                <a:t>BREP</a:t>
              </a:r>
              <a:endParaRPr lang="en-US" altLang="en-US" sz="2000" b="1" dirty="0">
                <a:latin typeface="+mj-lt"/>
              </a:endParaRPr>
            </a:p>
          </p:txBody>
        </p:sp>
      </p:grpSp>
      <p:sp>
        <p:nvSpPr>
          <p:cNvPr id="7" name="TextBox 34"/>
          <p:cNvSpPr txBox="1">
            <a:spLocks noChangeArrowheads="1"/>
          </p:cNvSpPr>
          <p:nvPr/>
        </p:nvSpPr>
        <p:spPr bwMode="auto">
          <a:xfrm rot="-2700000">
            <a:off x="9879822" y="2720097"/>
            <a:ext cx="879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ASERT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8" name="TextBox 34"/>
          <p:cNvSpPr txBox="1">
            <a:spLocks noChangeArrowheads="1"/>
          </p:cNvSpPr>
          <p:nvPr/>
        </p:nvSpPr>
        <p:spPr bwMode="auto">
          <a:xfrm rot="-2700000">
            <a:off x="10387105" y="3512452"/>
            <a:ext cx="15245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Mentor Training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9" name="TextBox 34"/>
          <p:cNvSpPr txBox="1">
            <a:spLocks noChangeArrowheads="1"/>
          </p:cNvSpPr>
          <p:nvPr/>
        </p:nvSpPr>
        <p:spPr bwMode="auto">
          <a:xfrm rot="-2700000">
            <a:off x="10350547" y="3222430"/>
            <a:ext cx="11228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Post Docs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0" name="TextBox 34"/>
          <p:cNvSpPr txBox="1">
            <a:spLocks noChangeArrowheads="1"/>
          </p:cNvSpPr>
          <p:nvPr/>
        </p:nvSpPr>
        <p:spPr bwMode="auto">
          <a:xfrm rot="-2700000">
            <a:off x="9777912" y="2464530"/>
            <a:ext cx="5890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CTIP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1" name="TextBox 34"/>
          <p:cNvSpPr txBox="1">
            <a:spLocks noChangeArrowheads="1"/>
          </p:cNvSpPr>
          <p:nvPr/>
        </p:nvSpPr>
        <p:spPr bwMode="auto">
          <a:xfrm rot="-2700000">
            <a:off x="9789322" y="3176345"/>
            <a:ext cx="1191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MCDP/KL-2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2" name="TextBox 34"/>
          <p:cNvSpPr txBox="1">
            <a:spLocks noChangeArrowheads="1"/>
          </p:cNvSpPr>
          <p:nvPr/>
        </p:nvSpPr>
        <p:spPr bwMode="auto">
          <a:xfrm rot="-2700000">
            <a:off x="9024078" y="2001142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MSCR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3" name="TextBox 34"/>
          <p:cNvSpPr txBox="1">
            <a:spLocks noChangeArrowheads="1"/>
          </p:cNvSpPr>
          <p:nvPr/>
        </p:nvSpPr>
        <p:spPr bwMode="auto">
          <a:xfrm rot="-2700000">
            <a:off x="8655874" y="1507958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CCTS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4" name="TextBox 34"/>
          <p:cNvSpPr txBox="1">
            <a:spLocks noChangeArrowheads="1"/>
          </p:cNvSpPr>
          <p:nvPr/>
        </p:nvSpPr>
        <p:spPr bwMode="auto">
          <a:xfrm rot="-2700000">
            <a:off x="9312446" y="2338518"/>
            <a:ext cx="9120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MD/PhD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 rot="-2700000">
            <a:off x="8563179" y="1164919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CUST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 rot="-2700000">
            <a:off x="7992338" y="2147455"/>
            <a:ext cx="1643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BSGP, MS &amp; PhD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7" name="TextBox 34"/>
          <p:cNvSpPr txBox="1">
            <a:spLocks noChangeArrowheads="1"/>
          </p:cNvSpPr>
          <p:nvPr/>
        </p:nvSpPr>
        <p:spPr bwMode="auto">
          <a:xfrm rot="-2700000">
            <a:off x="8527502" y="792831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UPN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8" name="TextBox 34"/>
          <p:cNvSpPr txBox="1">
            <a:spLocks noChangeArrowheads="1"/>
          </p:cNvSpPr>
          <p:nvPr/>
        </p:nvSpPr>
        <p:spPr bwMode="auto">
          <a:xfrm rot="-2700000">
            <a:off x="8204782" y="766005"/>
            <a:ext cx="706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REHSS</a:t>
            </a:r>
            <a:endParaRPr lang="en-US" altLang="en-US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44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UNM Human Resources: Non-Student Hire</a:t>
            </a:r>
          </a:p>
          <a:p>
            <a:pPr lvl="1"/>
            <a:r>
              <a:rPr lang="en-US" sz="2000" dirty="0" smtClean="0"/>
              <a:t>Youth Summer Program Worker (1 and 2)</a:t>
            </a:r>
          </a:p>
          <a:p>
            <a:pPr lvl="1"/>
            <a:r>
              <a:rPr lang="en-US" sz="2000" dirty="0" smtClean="0"/>
              <a:t>Academic Intern</a:t>
            </a:r>
          </a:p>
          <a:p>
            <a:pPr lvl="1"/>
            <a:r>
              <a:rPr lang="en-US" sz="2000" dirty="0"/>
              <a:t>http://hr.unm.edu/employment/non-unm-student-hire-programs.php</a:t>
            </a:r>
          </a:p>
          <a:p>
            <a:r>
              <a:rPr lang="en-US" sz="2800" dirty="0" smtClean="0"/>
              <a:t>Research </a:t>
            </a:r>
            <a:r>
              <a:rPr lang="en-US" sz="2800" dirty="0"/>
              <a:t>Experience for High School Students (REHSS</a:t>
            </a:r>
            <a:r>
              <a:rPr lang="en-US" sz="2800" dirty="0" smtClean="0"/>
              <a:t>)</a:t>
            </a:r>
          </a:p>
          <a:p>
            <a:pPr lvl="1"/>
            <a:r>
              <a:rPr lang="en-US" sz="2000" dirty="0"/>
              <a:t>http://hsc.unm.edu/research/brep/undergraduate/rehss</a:t>
            </a:r>
          </a:p>
        </p:txBody>
      </p:sp>
      <p:grpSp>
        <p:nvGrpSpPr>
          <p:cNvPr id="30" name="Group 16"/>
          <p:cNvGrpSpPr>
            <a:grpSpLocks noChangeAspect="1"/>
          </p:cNvGrpSpPr>
          <p:nvPr/>
        </p:nvGrpSpPr>
        <p:grpSpPr bwMode="auto">
          <a:xfrm>
            <a:off x="9527892" y="138202"/>
            <a:ext cx="2416117" cy="2182916"/>
            <a:chOff x="3657287" y="1905018"/>
            <a:chExt cx="1911711" cy="1857735"/>
          </a:xfrm>
        </p:grpSpPr>
        <p:pic>
          <p:nvPicPr>
            <p:cNvPr id="31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98171"/>
              <a:ext cx="984325" cy="329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latin typeface="+mj-lt"/>
                </a:rPr>
                <a:t>BREP</a:t>
              </a:r>
              <a:endParaRPr lang="en-US" altLang="en-US" sz="3200" b="1" dirty="0">
                <a:latin typeface="+mj-lt"/>
              </a:endParaRPr>
            </a:p>
          </p:txBody>
        </p:sp>
      </p:grpSp>
      <p:sp>
        <p:nvSpPr>
          <p:cNvPr id="33" name="TextBox 34"/>
          <p:cNvSpPr txBox="1">
            <a:spLocks noChangeAspect="1" noChangeArrowheads="1"/>
          </p:cNvSpPr>
          <p:nvPr/>
        </p:nvSpPr>
        <p:spPr bwMode="auto">
          <a:xfrm rot="-2700000">
            <a:off x="10426517" y="1773905"/>
            <a:ext cx="879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ASERT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4" name="TextBox 34"/>
          <p:cNvSpPr txBox="1">
            <a:spLocks noChangeAspect="1" noChangeArrowheads="1"/>
          </p:cNvSpPr>
          <p:nvPr/>
        </p:nvSpPr>
        <p:spPr bwMode="auto">
          <a:xfrm rot="-2700000">
            <a:off x="10698253" y="2354271"/>
            <a:ext cx="1524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Mentor Training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5" name="TextBox 34"/>
          <p:cNvSpPr txBox="1">
            <a:spLocks noChangeAspect="1" noChangeArrowheads="1"/>
          </p:cNvSpPr>
          <p:nvPr/>
        </p:nvSpPr>
        <p:spPr bwMode="auto">
          <a:xfrm rot="-2700000">
            <a:off x="10657770" y="2179109"/>
            <a:ext cx="11228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Post Docs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6" name="TextBox 34"/>
          <p:cNvSpPr txBox="1">
            <a:spLocks noChangeAspect="1" noChangeArrowheads="1"/>
          </p:cNvSpPr>
          <p:nvPr/>
        </p:nvSpPr>
        <p:spPr bwMode="auto">
          <a:xfrm rot="-2700000">
            <a:off x="10379804" y="1667263"/>
            <a:ext cx="589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CTIP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7" name="TextBox 34"/>
          <p:cNvSpPr txBox="1">
            <a:spLocks noChangeAspect="1" noChangeArrowheads="1"/>
          </p:cNvSpPr>
          <p:nvPr/>
        </p:nvSpPr>
        <p:spPr bwMode="auto">
          <a:xfrm rot="-2700000">
            <a:off x="10281914" y="2085756"/>
            <a:ext cx="1191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MCDP/KL-2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8" name="TextBox 34"/>
          <p:cNvSpPr txBox="1">
            <a:spLocks noChangeAspect="1" noChangeArrowheads="1"/>
          </p:cNvSpPr>
          <p:nvPr/>
        </p:nvSpPr>
        <p:spPr bwMode="auto">
          <a:xfrm rot="-2700000">
            <a:off x="9877452" y="1306109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MSCR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9" name="TextBox 38"/>
          <p:cNvSpPr txBox="1">
            <a:spLocks noChangeAspect="1" noChangeArrowheads="1"/>
          </p:cNvSpPr>
          <p:nvPr/>
        </p:nvSpPr>
        <p:spPr bwMode="auto">
          <a:xfrm rot="-2700000">
            <a:off x="9639075" y="97858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CCTS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0" name="TextBox 34"/>
          <p:cNvSpPr txBox="1">
            <a:spLocks noChangeAspect="1" noChangeArrowheads="1"/>
          </p:cNvSpPr>
          <p:nvPr/>
        </p:nvSpPr>
        <p:spPr bwMode="auto">
          <a:xfrm rot="-2700000">
            <a:off x="10022228" y="1564944"/>
            <a:ext cx="9120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MD/PhD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1" name="TextBox 34"/>
          <p:cNvSpPr txBox="1">
            <a:spLocks noChangeAspect="1" noChangeArrowheads="1"/>
          </p:cNvSpPr>
          <p:nvPr/>
        </p:nvSpPr>
        <p:spPr bwMode="auto">
          <a:xfrm rot="-2700000">
            <a:off x="9588530" y="73941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CUST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2" name="TextBox 34"/>
          <p:cNvSpPr txBox="1">
            <a:spLocks noChangeAspect="1" noChangeArrowheads="1"/>
          </p:cNvSpPr>
          <p:nvPr/>
        </p:nvSpPr>
        <p:spPr bwMode="auto">
          <a:xfrm rot="-2700000">
            <a:off x="9098887" y="1287326"/>
            <a:ext cx="17160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BSGP, MS &amp; 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3" name="TextBox 34"/>
          <p:cNvSpPr txBox="1">
            <a:spLocks noChangeAspect="1" noChangeArrowheads="1"/>
          </p:cNvSpPr>
          <p:nvPr/>
        </p:nvSpPr>
        <p:spPr bwMode="auto">
          <a:xfrm rot="-2700000">
            <a:off x="9508479" y="50867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UPN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4" name="TextBox 34"/>
          <p:cNvSpPr txBox="1">
            <a:spLocks noChangeAspect="1" noChangeArrowheads="1"/>
          </p:cNvSpPr>
          <p:nvPr/>
        </p:nvSpPr>
        <p:spPr bwMode="auto">
          <a:xfrm rot="-2700000">
            <a:off x="9253075" y="493747"/>
            <a:ext cx="706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REHSS</a:t>
            </a:r>
            <a:endParaRPr lang="en-US" alt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43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7517708" cy="1400530"/>
          </a:xfrm>
        </p:spPr>
        <p:txBody>
          <a:bodyPr/>
          <a:lstStyle/>
          <a:p>
            <a:r>
              <a:rPr lang="en-US" dirty="0" smtClean="0"/>
              <a:t>Biomedical Research Education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What is BREP?</a:t>
            </a:r>
          </a:p>
          <a:p>
            <a:endParaRPr lang="en-US" sz="2800" dirty="0" smtClean="0"/>
          </a:p>
          <a:p>
            <a:r>
              <a:rPr lang="en-US" sz="2800" dirty="0" smtClean="0"/>
              <a:t>Working with High School Students</a:t>
            </a:r>
          </a:p>
          <a:p>
            <a:pPr lvl="1"/>
            <a:r>
              <a:rPr lang="en-US" sz="2600" dirty="0" smtClean="0"/>
              <a:t>Youth Workers, Interns, and Researchers</a:t>
            </a:r>
          </a:p>
        </p:txBody>
      </p:sp>
      <p:grpSp>
        <p:nvGrpSpPr>
          <p:cNvPr id="34" name="Group 16"/>
          <p:cNvGrpSpPr>
            <a:grpSpLocks/>
          </p:cNvGrpSpPr>
          <p:nvPr/>
        </p:nvGrpSpPr>
        <p:grpSpPr bwMode="auto">
          <a:xfrm>
            <a:off x="8571372" y="158538"/>
            <a:ext cx="3392120" cy="3064717"/>
            <a:chOff x="3657287" y="1905018"/>
            <a:chExt cx="1911711" cy="1857735"/>
          </a:xfrm>
        </p:grpSpPr>
        <p:pic>
          <p:nvPicPr>
            <p:cNvPr id="35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63480"/>
              <a:ext cx="984325" cy="398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latin typeface="+mj-lt"/>
                </a:rPr>
                <a:t>BREP</a:t>
              </a:r>
              <a:endParaRPr lang="en-US" altLang="en-US" sz="2000" b="1" dirty="0">
                <a:latin typeface="+mj-lt"/>
              </a:endParaRPr>
            </a:p>
          </p:txBody>
        </p:sp>
      </p:grpSp>
      <p:sp>
        <p:nvSpPr>
          <p:cNvPr id="37" name="TextBox 34"/>
          <p:cNvSpPr txBox="1">
            <a:spLocks noChangeArrowheads="1"/>
          </p:cNvSpPr>
          <p:nvPr/>
        </p:nvSpPr>
        <p:spPr bwMode="auto">
          <a:xfrm rot="-2700000">
            <a:off x="9879822" y="2720097"/>
            <a:ext cx="879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ASERT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 rot="-2700000">
            <a:off x="10387105" y="3512452"/>
            <a:ext cx="15245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Mentor Training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39" name="TextBox 34"/>
          <p:cNvSpPr txBox="1">
            <a:spLocks noChangeArrowheads="1"/>
          </p:cNvSpPr>
          <p:nvPr/>
        </p:nvSpPr>
        <p:spPr bwMode="auto">
          <a:xfrm rot="-2700000">
            <a:off x="10350547" y="3222430"/>
            <a:ext cx="11228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Post Docs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0" name="TextBox 34"/>
          <p:cNvSpPr txBox="1">
            <a:spLocks noChangeArrowheads="1"/>
          </p:cNvSpPr>
          <p:nvPr/>
        </p:nvSpPr>
        <p:spPr bwMode="auto">
          <a:xfrm rot="-2700000">
            <a:off x="9777912" y="2464530"/>
            <a:ext cx="5890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CTIP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1" name="TextBox 34"/>
          <p:cNvSpPr txBox="1">
            <a:spLocks noChangeArrowheads="1"/>
          </p:cNvSpPr>
          <p:nvPr/>
        </p:nvSpPr>
        <p:spPr bwMode="auto">
          <a:xfrm rot="-2700000">
            <a:off x="9789322" y="3176345"/>
            <a:ext cx="1191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MCDP/KL-2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2" name="TextBox 34"/>
          <p:cNvSpPr txBox="1">
            <a:spLocks noChangeArrowheads="1"/>
          </p:cNvSpPr>
          <p:nvPr/>
        </p:nvSpPr>
        <p:spPr bwMode="auto">
          <a:xfrm rot="-2700000">
            <a:off x="9024078" y="2001142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MSCR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3" name="TextBox 34"/>
          <p:cNvSpPr txBox="1">
            <a:spLocks noChangeArrowheads="1"/>
          </p:cNvSpPr>
          <p:nvPr/>
        </p:nvSpPr>
        <p:spPr bwMode="auto">
          <a:xfrm rot="-2700000">
            <a:off x="8655874" y="1507958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CCTS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4" name="TextBox 34"/>
          <p:cNvSpPr txBox="1">
            <a:spLocks noChangeArrowheads="1"/>
          </p:cNvSpPr>
          <p:nvPr/>
        </p:nvSpPr>
        <p:spPr bwMode="auto">
          <a:xfrm rot="-2700000">
            <a:off x="9312446" y="2338518"/>
            <a:ext cx="9120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MD/PhD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5" name="TextBox 34"/>
          <p:cNvSpPr txBox="1">
            <a:spLocks noChangeArrowheads="1"/>
          </p:cNvSpPr>
          <p:nvPr/>
        </p:nvSpPr>
        <p:spPr bwMode="auto">
          <a:xfrm rot="-2700000">
            <a:off x="8563179" y="1164919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CUST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6" name="TextBox 34"/>
          <p:cNvSpPr txBox="1">
            <a:spLocks noChangeArrowheads="1"/>
          </p:cNvSpPr>
          <p:nvPr/>
        </p:nvSpPr>
        <p:spPr bwMode="auto">
          <a:xfrm rot="-2700000">
            <a:off x="7992338" y="2147455"/>
            <a:ext cx="1643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BSGP, MS &amp; PhD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7" name="TextBox 34"/>
          <p:cNvSpPr txBox="1">
            <a:spLocks noChangeArrowheads="1"/>
          </p:cNvSpPr>
          <p:nvPr/>
        </p:nvSpPr>
        <p:spPr bwMode="auto">
          <a:xfrm rot="-2700000">
            <a:off x="8527502" y="792831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UPN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48" name="TextBox 34"/>
          <p:cNvSpPr txBox="1">
            <a:spLocks noChangeArrowheads="1"/>
          </p:cNvSpPr>
          <p:nvPr/>
        </p:nvSpPr>
        <p:spPr bwMode="auto">
          <a:xfrm rot="-2700000">
            <a:off x="8204782" y="766005"/>
            <a:ext cx="706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REHSS</a:t>
            </a:r>
            <a:endParaRPr lang="en-US" altLang="en-US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25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BREP?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718593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Education in Research</a:t>
            </a:r>
          </a:p>
          <a:p>
            <a:r>
              <a:rPr lang="en-US" dirty="0"/>
              <a:t>We offer an integrated and multidisciplinary approach to research education and training for undergraduate students through Post-Doctoral Fellows and Junior Faculty. </a:t>
            </a:r>
          </a:p>
          <a:p>
            <a:r>
              <a:rPr lang="en-US" dirty="0" smtClean="0"/>
              <a:t>12 programs serving ~150 learners annually</a:t>
            </a:r>
          </a:p>
          <a:p>
            <a:r>
              <a:rPr lang="en-US" dirty="0" smtClean="0"/>
              <a:t>Office of Research provides administrative oversight and support.</a:t>
            </a:r>
          </a:p>
          <a:p>
            <a:r>
              <a:rPr lang="en-US" dirty="0" smtClean="0"/>
              <a:t>The School of Medicine and Office of Graduate Studies provide academic oversight.</a:t>
            </a:r>
          </a:p>
        </p:txBody>
      </p:sp>
      <p:grpSp>
        <p:nvGrpSpPr>
          <p:cNvPr id="30" name="Group 16"/>
          <p:cNvGrpSpPr>
            <a:grpSpLocks noChangeAspect="1"/>
          </p:cNvGrpSpPr>
          <p:nvPr/>
        </p:nvGrpSpPr>
        <p:grpSpPr bwMode="auto">
          <a:xfrm>
            <a:off x="9527892" y="138202"/>
            <a:ext cx="2416117" cy="2182916"/>
            <a:chOff x="3657287" y="1905018"/>
            <a:chExt cx="1911711" cy="1857735"/>
          </a:xfrm>
        </p:grpSpPr>
        <p:pic>
          <p:nvPicPr>
            <p:cNvPr id="31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98171"/>
              <a:ext cx="984325" cy="329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latin typeface="+mj-lt"/>
                </a:rPr>
                <a:t>BREP</a:t>
              </a:r>
              <a:endParaRPr lang="en-US" altLang="en-US" sz="3200" b="1" dirty="0">
                <a:latin typeface="+mj-lt"/>
              </a:endParaRPr>
            </a:p>
          </p:txBody>
        </p:sp>
      </p:grpSp>
      <p:sp>
        <p:nvSpPr>
          <p:cNvPr id="33" name="TextBox 34"/>
          <p:cNvSpPr txBox="1">
            <a:spLocks noChangeAspect="1" noChangeArrowheads="1"/>
          </p:cNvSpPr>
          <p:nvPr/>
        </p:nvSpPr>
        <p:spPr bwMode="auto">
          <a:xfrm rot="-2700000">
            <a:off x="10426517" y="1773905"/>
            <a:ext cx="879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ASERT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4" name="TextBox 34"/>
          <p:cNvSpPr txBox="1">
            <a:spLocks noChangeAspect="1" noChangeArrowheads="1"/>
          </p:cNvSpPr>
          <p:nvPr/>
        </p:nvSpPr>
        <p:spPr bwMode="auto">
          <a:xfrm rot="-2700000">
            <a:off x="10698253" y="2354271"/>
            <a:ext cx="1524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Mentor Training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5" name="TextBox 34"/>
          <p:cNvSpPr txBox="1">
            <a:spLocks noChangeAspect="1" noChangeArrowheads="1"/>
          </p:cNvSpPr>
          <p:nvPr/>
        </p:nvSpPr>
        <p:spPr bwMode="auto">
          <a:xfrm rot="-2700000">
            <a:off x="10657770" y="2179109"/>
            <a:ext cx="11228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Post Docs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6" name="TextBox 34"/>
          <p:cNvSpPr txBox="1">
            <a:spLocks noChangeAspect="1" noChangeArrowheads="1"/>
          </p:cNvSpPr>
          <p:nvPr/>
        </p:nvSpPr>
        <p:spPr bwMode="auto">
          <a:xfrm rot="-2700000">
            <a:off x="10379804" y="1667263"/>
            <a:ext cx="589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CTIP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7" name="TextBox 34"/>
          <p:cNvSpPr txBox="1">
            <a:spLocks noChangeAspect="1" noChangeArrowheads="1"/>
          </p:cNvSpPr>
          <p:nvPr/>
        </p:nvSpPr>
        <p:spPr bwMode="auto">
          <a:xfrm rot="-2700000">
            <a:off x="10281914" y="2085756"/>
            <a:ext cx="1191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MCDP/KL-2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8" name="TextBox 34"/>
          <p:cNvSpPr txBox="1">
            <a:spLocks noChangeAspect="1" noChangeArrowheads="1"/>
          </p:cNvSpPr>
          <p:nvPr/>
        </p:nvSpPr>
        <p:spPr bwMode="auto">
          <a:xfrm rot="-2700000">
            <a:off x="9877452" y="1306109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MSCR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9" name="TextBox 38"/>
          <p:cNvSpPr txBox="1">
            <a:spLocks noChangeAspect="1" noChangeArrowheads="1"/>
          </p:cNvSpPr>
          <p:nvPr/>
        </p:nvSpPr>
        <p:spPr bwMode="auto">
          <a:xfrm rot="-2700000">
            <a:off x="9639075" y="97858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CCTS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0" name="TextBox 34"/>
          <p:cNvSpPr txBox="1">
            <a:spLocks noChangeAspect="1" noChangeArrowheads="1"/>
          </p:cNvSpPr>
          <p:nvPr/>
        </p:nvSpPr>
        <p:spPr bwMode="auto">
          <a:xfrm rot="-2700000">
            <a:off x="10022228" y="1564944"/>
            <a:ext cx="9120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MD/PhD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1" name="TextBox 34"/>
          <p:cNvSpPr txBox="1">
            <a:spLocks noChangeAspect="1" noChangeArrowheads="1"/>
          </p:cNvSpPr>
          <p:nvPr/>
        </p:nvSpPr>
        <p:spPr bwMode="auto">
          <a:xfrm rot="-2700000">
            <a:off x="9588530" y="73941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CUST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2" name="TextBox 34"/>
          <p:cNvSpPr txBox="1">
            <a:spLocks noChangeAspect="1" noChangeArrowheads="1"/>
          </p:cNvSpPr>
          <p:nvPr/>
        </p:nvSpPr>
        <p:spPr bwMode="auto">
          <a:xfrm rot="-2700000">
            <a:off x="9098887" y="1287326"/>
            <a:ext cx="17160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BSGP, MS &amp; 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3" name="TextBox 34"/>
          <p:cNvSpPr txBox="1">
            <a:spLocks noChangeAspect="1" noChangeArrowheads="1"/>
          </p:cNvSpPr>
          <p:nvPr/>
        </p:nvSpPr>
        <p:spPr bwMode="auto">
          <a:xfrm rot="-2700000">
            <a:off x="9508479" y="50867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UPN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4" name="TextBox 34"/>
          <p:cNvSpPr txBox="1">
            <a:spLocks noChangeAspect="1" noChangeArrowheads="1"/>
          </p:cNvSpPr>
          <p:nvPr/>
        </p:nvSpPr>
        <p:spPr bwMode="auto">
          <a:xfrm rot="-2700000">
            <a:off x="9253075" y="493747"/>
            <a:ext cx="706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REHSS</a:t>
            </a:r>
            <a:endParaRPr lang="en-US" alt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87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High School </a:t>
            </a:r>
            <a:br>
              <a:rPr lang="en-US" dirty="0" smtClean="0"/>
            </a:br>
            <a:r>
              <a:rPr lang="en-US" dirty="0" smtClean="0"/>
              <a:t>Students - Options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2207" y="2525603"/>
            <a:ext cx="8946541" cy="29910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Youth Summer Program Worker 1</a:t>
            </a:r>
          </a:p>
          <a:p>
            <a:r>
              <a:rPr lang="en-US" sz="2800" dirty="0" smtClean="0"/>
              <a:t>Youth Summer Program Worker 2</a:t>
            </a:r>
          </a:p>
          <a:p>
            <a:r>
              <a:rPr lang="en-US" sz="2800" dirty="0" smtClean="0"/>
              <a:t>Academic Intern</a:t>
            </a:r>
          </a:p>
          <a:p>
            <a:r>
              <a:rPr lang="en-US" sz="2800" dirty="0" smtClean="0"/>
              <a:t>Research </a:t>
            </a:r>
            <a:r>
              <a:rPr lang="en-US" sz="2800" dirty="0"/>
              <a:t>Experience for High School Students (REHSS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30" name="Group 16"/>
          <p:cNvGrpSpPr>
            <a:grpSpLocks noChangeAspect="1"/>
          </p:cNvGrpSpPr>
          <p:nvPr/>
        </p:nvGrpSpPr>
        <p:grpSpPr bwMode="auto">
          <a:xfrm>
            <a:off x="9527892" y="138202"/>
            <a:ext cx="2416117" cy="2182916"/>
            <a:chOff x="3657287" y="1905018"/>
            <a:chExt cx="1911711" cy="1857735"/>
          </a:xfrm>
        </p:grpSpPr>
        <p:pic>
          <p:nvPicPr>
            <p:cNvPr id="31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98171"/>
              <a:ext cx="984325" cy="329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latin typeface="+mj-lt"/>
                </a:rPr>
                <a:t>BREP</a:t>
              </a:r>
              <a:endParaRPr lang="en-US" altLang="en-US" sz="3200" b="1" dirty="0">
                <a:latin typeface="+mj-lt"/>
              </a:endParaRPr>
            </a:p>
          </p:txBody>
        </p:sp>
      </p:grpSp>
      <p:sp>
        <p:nvSpPr>
          <p:cNvPr id="33" name="TextBox 34"/>
          <p:cNvSpPr txBox="1">
            <a:spLocks noChangeAspect="1" noChangeArrowheads="1"/>
          </p:cNvSpPr>
          <p:nvPr/>
        </p:nvSpPr>
        <p:spPr bwMode="auto">
          <a:xfrm rot="-2700000">
            <a:off x="10426517" y="1773905"/>
            <a:ext cx="879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ASERT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4" name="TextBox 34"/>
          <p:cNvSpPr txBox="1">
            <a:spLocks noChangeAspect="1" noChangeArrowheads="1"/>
          </p:cNvSpPr>
          <p:nvPr/>
        </p:nvSpPr>
        <p:spPr bwMode="auto">
          <a:xfrm rot="-2700000">
            <a:off x="10698253" y="2354271"/>
            <a:ext cx="1524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Mentor Training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5" name="TextBox 34"/>
          <p:cNvSpPr txBox="1">
            <a:spLocks noChangeAspect="1" noChangeArrowheads="1"/>
          </p:cNvSpPr>
          <p:nvPr/>
        </p:nvSpPr>
        <p:spPr bwMode="auto">
          <a:xfrm rot="-2700000">
            <a:off x="10657770" y="2179109"/>
            <a:ext cx="11228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Post Docs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6" name="TextBox 34"/>
          <p:cNvSpPr txBox="1">
            <a:spLocks noChangeAspect="1" noChangeArrowheads="1"/>
          </p:cNvSpPr>
          <p:nvPr/>
        </p:nvSpPr>
        <p:spPr bwMode="auto">
          <a:xfrm rot="-2700000">
            <a:off x="10379804" y="1667263"/>
            <a:ext cx="589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CTIP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7" name="TextBox 34"/>
          <p:cNvSpPr txBox="1">
            <a:spLocks noChangeAspect="1" noChangeArrowheads="1"/>
          </p:cNvSpPr>
          <p:nvPr/>
        </p:nvSpPr>
        <p:spPr bwMode="auto">
          <a:xfrm rot="-2700000">
            <a:off x="10281914" y="2085756"/>
            <a:ext cx="1191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MCDP/KL-2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8" name="TextBox 34"/>
          <p:cNvSpPr txBox="1">
            <a:spLocks noChangeAspect="1" noChangeArrowheads="1"/>
          </p:cNvSpPr>
          <p:nvPr/>
        </p:nvSpPr>
        <p:spPr bwMode="auto">
          <a:xfrm rot="-2700000">
            <a:off x="9877452" y="1306109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MSCR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9" name="TextBox 38"/>
          <p:cNvSpPr txBox="1">
            <a:spLocks noChangeAspect="1" noChangeArrowheads="1"/>
          </p:cNvSpPr>
          <p:nvPr/>
        </p:nvSpPr>
        <p:spPr bwMode="auto">
          <a:xfrm rot="-2700000">
            <a:off x="9639075" y="97858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CCTS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0" name="TextBox 34"/>
          <p:cNvSpPr txBox="1">
            <a:spLocks noChangeAspect="1" noChangeArrowheads="1"/>
          </p:cNvSpPr>
          <p:nvPr/>
        </p:nvSpPr>
        <p:spPr bwMode="auto">
          <a:xfrm rot="-2700000">
            <a:off x="10022228" y="1564944"/>
            <a:ext cx="9120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MD/PhD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1" name="TextBox 34"/>
          <p:cNvSpPr txBox="1">
            <a:spLocks noChangeAspect="1" noChangeArrowheads="1"/>
          </p:cNvSpPr>
          <p:nvPr/>
        </p:nvSpPr>
        <p:spPr bwMode="auto">
          <a:xfrm rot="-2700000">
            <a:off x="9588530" y="73941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CUST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2" name="TextBox 34"/>
          <p:cNvSpPr txBox="1">
            <a:spLocks noChangeAspect="1" noChangeArrowheads="1"/>
          </p:cNvSpPr>
          <p:nvPr/>
        </p:nvSpPr>
        <p:spPr bwMode="auto">
          <a:xfrm rot="-2700000">
            <a:off x="9098887" y="1287326"/>
            <a:ext cx="17160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BSGP, MS &amp; 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3" name="TextBox 34"/>
          <p:cNvSpPr txBox="1">
            <a:spLocks noChangeAspect="1" noChangeArrowheads="1"/>
          </p:cNvSpPr>
          <p:nvPr/>
        </p:nvSpPr>
        <p:spPr bwMode="auto">
          <a:xfrm rot="-2700000">
            <a:off x="9508479" y="50867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UPN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4" name="TextBox 34"/>
          <p:cNvSpPr txBox="1">
            <a:spLocks noChangeAspect="1" noChangeArrowheads="1"/>
          </p:cNvSpPr>
          <p:nvPr/>
        </p:nvSpPr>
        <p:spPr bwMode="auto">
          <a:xfrm rot="-2700000">
            <a:off x="9253075" y="493747"/>
            <a:ext cx="706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REHSS</a:t>
            </a:r>
            <a:endParaRPr lang="en-US" alt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6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Summer Program Workers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11429" y="1517112"/>
            <a:ext cx="4396339" cy="238202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YSPW Type 1</a:t>
            </a:r>
          </a:p>
          <a:p>
            <a:r>
              <a:rPr lang="en-US" dirty="0" smtClean="0"/>
              <a:t>Current HS Student</a:t>
            </a:r>
          </a:p>
          <a:p>
            <a:r>
              <a:rPr lang="en-US" dirty="0" smtClean="0"/>
              <a:t>General Office/Clerical</a:t>
            </a:r>
          </a:p>
          <a:p>
            <a:r>
              <a:rPr lang="en-US" dirty="0" smtClean="0"/>
              <a:t>Pay: $8.00/</a:t>
            </a:r>
            <a:r>
              <a:rPr lang="en-US" dirty="0" err="1" smtClean="0"/>
              <a:t>hr</a:t>
            </a:r>
            <a:endParaRPr lang="en-US" dirty="0" smtClean="0"/>
          </a:p>
          <a:p>
            <a:r>
              <a:rPr lang="en-US" dirty="0" smtClean="0"/>
              <a:t>Dates: 05/25 – 08/07 only</a:t>
            </a:r>
            <a:endParaRPr lang="en-US" dirty="0"/>
          </a:p>
          <a:p>
            <a:endParaRPr lang="en-US" dirty="0"/>
          </a:p>
        </p:txBody>
      </p:sp>
      <p:grpSp>
        <p:nvGrpSpPr>
          <p:cNvPr id="30" name="Group 16"/>
          <p:cNvGrpSpPr>
            <a:grpSpLocks noChangeAspect="1"/>
          </p:cNvGrpSpPr>
          <p:nvPr/>
        </p:nvGrpSpPr>
        <p:grpSpPr bwMode="auto">
          <a:xfrm>
            <a:off x="9527892" y="138202"/>
            <a:ext cx="2416117" cy="2182916"/>
            <a:chOff x="3657287" y="1905018"/>
            <a:chExt cx="1911711" cy="1857735"/>
          </a:xfrm>
        </p:grpSpPr>
        <p:pic>
          <p:nvPicPr>
            <p:cNvPr id="31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98171"/>
              <a:ext cx="984325" cy="329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latin typeface="+mj-lt"/>
                </a:rPr>
                <a:t>BREP</a:t>
              </a:r>
              <a:endParaRPr lang="en-US" altLang="en-US" sz="3200" b="1" dirty="0">
                <a:latin typeface="+mj-lt"/>
              </a:endParaRPr>
            </a:p>
          </p:txBody>
        </p:sp>
      </p:grpSp>
      <p:sp>
        <p:nvSpPr>
          <p:cNvPr id="33" name="TextBox 34"/>
          <p:cNvSpPr txBox="1">
            <a:spLocks noChangeAspect="1" noChangeArrowheads="1"/>
          </p:cNvSpPr>
          <p:nvPr/>
        </p:nvSpPr>
        <p:spPr bwMode="auto">
          <a:xfrm rot="-2700000">
            <a:off x="10426517" y="1773905"/>
            <a:ext cx="879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ASERT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4" name="TextBox 34"/>
          <p:cNvSpPr txBox="1">
            <a:spLocks noChangeAspect="1" noChangeArrowheads="1"/>
          </p:cNvSpPr>
          <p:nvPr/>
        </p:nvSpPr>
        <p:spPr bwMode="auto">
          <a:xfrm rot="-2700000">
            <a:off x="10698253" y="2354271"/>
            <a:ext cx="1524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Mentor Training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5" name="TextBox 34"/>
          <p:cNvSpPr txBox="1">
            <a:spLocks noChangeAspect="1" noChangeArrowheads="1"/>
          </p:cNvSpPr>
          <p:nvPr/>
        </p:nvSpPr>
        <p:spPr bwMode="auto">
          <a:xfrm rot="-2700000">
            <a:off x="10657770" y="2179109"/>
            <a:ext cx="11228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Post Docs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6" name="TextBox 34"/>
          <p:cNvSpPr txBox="1">
            <a:spLocks noChangeAspect="1" noChangeArrowheads="1"/>
          </p:cNvSpPr>
          <p:nvPr/>
        </p:nvSpPr>
        <p:spPr bwMode="auto">
          <a:xfrm rot="-2700000">
            <a:off x="10379804" y="1667263"/>
            <a:ext cx="589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CTIP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7" name="TextBox 34"/>
          <p:cNvSpPr txBox="1">
            <a:spLocks noChangeAspect="1" noChangeArrowheads="1"/>
          </p:cNvSpPr>
          <p:nvPr/>
        </p:nvSpPr>
        <p:spPr bwMode="auto">
          <a:xfrm rot="-2700000">
            <a:off x="10281914" y="2085756"/>
            <a:ext cx="1191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MCDP/KL-2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8" name="TextBox 34"/>
          <p:cNvSpPr txBox="1">
            <a:spLocks noChangeAspect="1" noChangeArrowheads="1"/>
          </p:cNvSpPr>
          <p:nvPr/>
        </p:nvSpPr>
        <p:spPr bwMode="auto">
          <a:xfrm rot="-2700000">
            <a:off x="9877452" y="1306109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MSCR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9" name="TextBox 38"/>
          <p:cNvSpPr txBox="1">
            <a:spLocks noChangeAspect="1" noChangeArrowheads="1"/>
          </p:cNvSpPr>
          <p:nvPr/>
        </p:nvSpPr>
        <p:spPr bwMode="auto">
          <a:xfrm rot="-2700000">
            <a:off x="9639075" y="97858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CCTS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0" name="TextBox 34"/>
          <p:cNvSpPr txBox="1">
            <a:spLocks noChangeAspect="1" noChangeArrowheads="1"/>
          </p:cNvSpPr>
          <p:nvPr/>
        </p:nvSpPr>
        <p:spPr bwMode="auto">
          <a:xfrm rot="-2700000">
            <a:off x="10022228" y="1564944"/>
            <a:ext cx="9120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MD/PhD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1" name="TextBox 34"/>
          <p:cNvSpPr txBox="1">
            <a:spLocks noChangeAspect="1" noChangeArrowheads="1"/>
          </p:cNvSpPr>
          <p:nvPr/>
        </p:nvSpPr>
        <p:spPr bwMode="auto">
          <a:xfrm rot="-2700000">
            <a:off x="9588530" y="73941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CUST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2" name="TextBox 34"/>
          <p:cNvSpPr txBox="1">
            <a:spLocks noChangeAspect="1" noChangeArrowheads="1"/>
          </p:cNvSpPr>
          <p:nvPr/>
        </p:nvSpPr>
        <p:spPr bwMode="auto">
          <a:xfrm rot="-2700000">
            <a:off x="9098887" y="1287326"/>
            <a:ext cx="17160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BSGP, MS &amp; 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3" name="TextBox 34"/>
          <p:cNvSpPr txBox="1">
            <a:spLocks noChangeAspect="1" noChangeArrowheads="1"/>
          </p:cNvSpPr>
          <p:nvPr/>
        </p:nvSpPr>
        <p:spPr bwMode="auto">
          <a:xfrm rot="-2700000">
            <a:off x="9508479" y="50867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UPN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4" name="TextBox 34"/>
          <p:cNvSpPr txBox="1">
            <a:spLocks noChangeAspect="1" noChangeArrowheads="1"/>
          </p:cNvSpPr>
          <p:nvPr/>
        </p:nvSpPr>
        <p:spPr bwMode="auto">
          <a:xfrm rot="-2700000">
            <a:off x="9253075" y="493747"/>
            <a:ext cx="706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REHSS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54493" y="1512630"/>
            <a:ext cx="4396341" cy="2386511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YSPW Type 2</a:t>
            </a:r>
            <a:endParaRPr lang="en-US" b="1" dirty="0" smtClean="0"/>
          </a:p>
          <a:p>
            <a:r>
              <a:rPr lang="en-US" dirty="0" smtClean="0"/>
              <a:t>HS Graduate (≤24 months prior)</a:t>
            </a:r>
          </a:p>
          <a:p>
            <a:r>
              <a:rPr lang="en-US" dirty="0" smtClean="0"/>
              <a:t>General Office/Clerical</a:t>
            </a:r>
          </a:p>
          <a:p>
            <a:r>
              <a:rPr lang="en-US" dirty="0" smtClean="0"/>
              <a:t>Pay: $8.50/</a:t>
            </a:r>
            <a:r>
              <a:rPr lang="en-US" dirty="0" err="1" smtClean="0"/>
              <a:t>hr</a:t>
            </a:r>
            <a:endParaRPr lang="en-US" dirty="0" smtClean="0"/>
          </a:p>
          <a:p>
            <a:r>
              <a:rPr lang="en-US" dirty="0" smtClean="0"/>
              <a:t>Dates: 05/11 – 08/14 only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6111" y="3769748"/>
            <a:ext cx="97156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Common Rules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UNM Students or students related to the Hiring Official or Supervisor are NOT eligible.</a:t>
            </a:r>
          </a:p>
          <a:p>
            <a:pPr algn="ctr"/>
            <a:r>
              <a:rPr lang="en-US" dirty="0" smtClean="0"/>
              <a:t>Work Permit Required (15)				Parental Consent (≤18)</a:t>
            </a:r>
          </a:p>
          <a:p>
            <a:pPr algn="ctr"/>
            <a:r>
              <a:rPr lang="en-US" dirty="0" smtClean="0"/>
              <a:t>Non-Conflict Statement					Proof of Education</a:t>
            </a:r>
          </a:p>
          <a:p>
            <a:pPr algn="ctr"/>
            <a:r>
              <a:rPr lang="en-US" dirty="0" smtClean="0"/>
              <a:t>Acknowledgement for Supervisors of Minors (≤18)</a:t>
            </a:r>
          </a:p>
          <a:p>
            <a:pPr algn="ctr"/>
            <a:r>
              <a:rPr lang="en-US" dirty="0"/>
              <a:t>Must hire through </a:t>
            </a:r>
            <a:r>
              <a:rPr lang="en-US" dirty="0" err="1" smtClean="0"/>
              <a:t>UNMTemps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11429" y="1517112"/>
            <a:ext cx="8439950" cy="238202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Current HS Student or </a:t>
            </a:r>
            <a:r>
              <a:rPr lang="en-US" dirty="0"/>
              <a:t>recent (≤24 months </a:t>
            </a:r>
            <a:r>
              <a:rPr lang="en-US" dirty="0" smtClean="0"/>
              <a:t>prior) graduate</a:t>
            </a:r>
            <a:endParaRPr lang="en-US" dirty="0"/>
          </a:p>
          <a:p>
            <a:r>
              <a:rPr lang="en-US" dirty="0" smtClean="0"/>
              <a:t>Professional: typically in an Academic Lab and/or Technical capacity</a:t>
            </a:r>
          </a:p>
          <a:p>
            <a:r>
              <a:rPr lang="en-US" dirty="0" smtClean="0"/>
              <a:t>Pay: Grade 06, $9.96 - $19.53/</a:t>
            </a:r>
            <a:r>
              <a:rPr lang="en-US" dirty="0" err="1" smtClean="0"/>
              <a:t>hr</a:t>
            </a:r>
            <a:endParaRPr lang="en-US" dirty="0" smtClean="0"/>
          </a:p>
          <a:p>
            <a:r>
              <a:rPr lang="en-US" dirty="0" smtClean="0"/>
              <a:t>Dates: Year-round</a:t>
            </a:r>
            <a:endParaRPr lang="en-US" dirty="0"/>
          </a:p>
        </p:txBody>
      </p:sp>
      <p:grpSp>
        <p:nvGrpSpPr>
          <p:cNvPr id="30" name="Group 16"/>
          <p:cNvGrpSpPr>
            <a:grpSpLocks noChangeAspect="1"/>
          </p:cNvGrpSpPr>
          <p:nvPr/>
        </p:nvGrpSpPr>
        <p:grpSpPr bwMode="auto">
          <a:xfrm>
            <a:off x="9527892" y="138202"/>
            <a:ext cx="2416117" cy="2182916"/>
            <a:chOff x="3657287" y="1905018"/>
            <a:chExt cx="1911711" cy="1857735"/>
          </a:xfrm>
        </p:grpSpPr>
        <p:pic>
          <p:nvPicPr>
            <p:cNvPr id="31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98171"/>
              <a:ext cx="984325" cy="329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latin typeface="+mj-lt"/>
                </a:rPr>
                <a:t>BREP</a:t>
              </a:r>
              <a:endParaRPr lang="en-US" altLang="en-US" sz="3200" b="1" dirty="0">
                <a:latin typeface="+mj-lt"/>
              </a:endParaRPr>
            </a:p>
          </p:txBody>
        </p:sp>
      </p:grpSp>
      <p:sp>
        <p:nvSpPr>
          <p:cNvPr id="33" name="TextBox 34"/>
          <p:cNvSpPr txBox="1">
            <a:spLocks noChangeAspect="1" noChangeArrowheads="1"/>
          </p:cNvSpPr>
          <p:nvPr/>
        </p:nvSpPr>
        <p:spPr bwMode="auto">
          <a:xfrm rot="-2700000">
            <a:off x="10426517" y="1773905"/>
            <a:ext cx="879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ASERT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4" name="TextBox 34"/>
          <p:cNvSpPr txBox="1">
            <a:spLocks noChangeAspect="1" noChangeArrowheads="1"/>
          </p:cNvSpPr>
          <p:nvPr/>
        </p:nvSpPr>
        <p:spPr bwMode="auto">
          <a:xfrm rot="-2700000">
            <a:off x="10698253" y="2354271"/>
            <a:ext cx="1524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Mentor Training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5" name="TextBox 34"/>
          <p:cNvSpPr txBox="1">
            <a:spLocks noChangeAspect="1" noChangeArrowheads="1"/>
          </p:cNvSpPr>
          <p:nvPr/>
        </p:nvSpPr>
        <p:spPr bwMode="auto">
          <a:xfrm rot="-2700000">
            <a:off x="10657770" y="2179109"/>
            <a:ext cx="11228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Post Docs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6" name="TextBox 34"/>
          <p:cNvSpPr txBox="1">
            <a:spLocks noChangeAspect="1" noChangeArrowheads="1"/>
          </p:cNvSpPr>
          <p:nvPr/>
        </p:nvSpPr>
        <p:spPr bwMode="auto">
          <a:xfrm rot="-2700000">
            <a:off x="10379804" y="1667263"/>
            <a:ext cx="589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CTIP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7" name="TextBox 34"/>
          <p:cNvSpPr txBox="1">
            <a:spLocks noChangeAspect="1" noChangeArrowheads="1"/>
          </p:cNvSpPr>
          <p:nvPr/>
        </p:nvSpPr>
        <p:spPr bwMode="auto">
          <a:xfrm rot="-2700000">
            <a:off x="10281914" y="2085756"/>
            <a:ext cx="1191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MCDP/KL-2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8" name="TextBox 34"/>
          <p:cNvSpPr txBox="1">
            <a:spLocks noChangeAspect="1" noChangeArrowheads="1"/>
          </p:cNvSpPr>
          <p:nvPr/>
        </p:nvSpPr>
        <p:spPr bwMode="auto">
          <a:xfrm rot="-2700000">
            <a:off x="9877452" y="1306109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MSCR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9" name="TextBox 38"/>
          <p:cNvSpPr txBox="1">
            <a:spLocks noChangeAspect="1" noChangeArrowheads="1"/>
          </p:cNvSpPr>
          <p:nvPr/>
        </p:nvSpPr>
        <p:spPr bwMode="auto">
          <a:xfrm rot="-2700000">
            <a:off x="9639075" y="97858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CCTS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0" name="TextBox 34"/>
          <p:cNvSpPr txBox="1">
            <a:spLocks noChangeAspect="1" noChangeArrowheads="1"/>
          </p:cNvSpPr>
          <p:nvPr/>
        </p:nvSpPr>
        <p:spPr bwMode="auto">
          <a:xfrm rot="-2700000">
            <a:off x="10022228" y="1564944"/>
            <a:ext cx="9120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MD/PhD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1" name="TextBox 34"/>
          <p:cNvSpPr txBox="1">
            <a:spLocks noChangeAspect="1" noChangeArrowheads="1"/>
          </p:cNvSpPr>
          <p:nvPr/>
        </p:nvSpPr>
        <p:spPr bwMode="auto">
          <a:xfrm rot="-2700000">
            <a:off x="9588530" y="73941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CUST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2" name="TextBox 34"/>
          <p:cNvSpPr txBox="1">
            <a:spLocks noChangeAspect="1" noChangeArrowheads="1"/>
          </p:cNvSpPr>
          <p:nvPr/>
        </p:nvSpPr>
        <p:spPr bwMode="auto">
          <a:xfrm rot="-2700000">
            <a:off x="9098887" y="1287326"/>
            <a:ext cx="17160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BSGP, MS &amp; 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3" name="TextBox 34"/>
          <p:cNvSpPr txBox="1">
            <a:spLocks noChangeAspect="1" noChangeArrowheads="1"/>
          </p:cNvSpPr>
          <p:nvPr/>
        </p:nvSpPr>
        <p:spPr bwMode="auto">
          <a:xfrm rot="-2700000">
            <a:off x="9508479" y="50867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UPN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4" name="TextBox 34"/>
          <p:cNvSpPr txBox="1">
            <a:spLocks noChangeAspect="1" noChangeArrowheads="1"/>
          </p:cNvSpPr>
          <p:nvPr/>
        </p:nvSpPr>
        <p:spPr bwMode="auto">
          <a:xfrm rot="-2700000">
            <a:off x="9253075" y="493747"/>
            <a:ext cx="706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REHSS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111" y="3769748"/>
            <a:ext cx="97156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Common Rules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UNM Students or students related to the Hiring Official or Supervisor are NOT eligible.</a:t>
            </a:r>
          </a:p>
          <a:p>
            <a:pPr algn="ctr"/>
            <a:r>
              <a:rPr lang="en-US" dirty="0" smtClean="0"/>
              <a:t>Work Permit Required (15)				Parental Consent (≤18)</a:t>
            </a:r>
          </a:p>
          <a:p>
            <a:pPr algn="ctr"/>
            <a:r>
              <a:rPr lang="en-US" dirty="0" smtClean="0"/>
              <a:t>Non-Conflict Statement					Proof of Education</a:t>
            </a:r>
          </a:p>
          <a:p>
            <a:pPr algn="ctr"/>
            <a:r>
              <a:rPr lang="en-US" dirty="0" smtClean="0"/>
              <a:t>Acknowledgement for Supervisors of Minors (≤18)</a:t>
            </a:r>
          </a:p>
          <a:p>
            <a:pPr algn="ctr"/>
            <a:r>
              <a:rPr lang="en-US" dirty="0"/>
              <a:t>Must hire through </a:t>
            </a:r>
            <a:r>
              <a:rPr lang="en-US" dirty="0" err="1" smtClean="0"/>
              <a:t>UNMTemps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Experience for High</a:t>
            </a:r>
            <a:br>
              <a:rPr lang="en-US" dirty="0" smtClean="0"/>
            </a:br>
            <a:r>
              <a:rPr lang="en-US" dirty="0" smtClean="0"/>
              <a:t>School Students (REHSS)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87942" y="2431728"/>
            <a:ext cx="8439950" cy="2985846"/>
          </a:xfrm>
        </p:spPr>
        <p:txBody>
          <a:bodyPr>
            <a:noAutofit/>
          </a:bodyPr>
          <a:lstStyle/>
          <a:p>
            <a:r>
              <a:rPr lang="en-US" sz="2800" dirty="0" smtClean="0"/>
              <a:t>Current HS Student or </a:t>
            </a:r>
            <a:r>
              <a:rPr lang="en-US" sz="2800" dirty="0"/>
              <a:t>recent (</a:t>
            </a:r>
            <a:r>
              <a:rPr lang="en-US" sz="2800" dirty="0" smtClean="0"/>
              <a:t>≤4 </a:t>
            </a:r>
            <a:r>
              <a:rPr lang="en-US" sz="2800" dirty="0"/>
              <a:t>months </a:t>
            </a:r>
            <a:r>
              <a:rPr lang="en-US" sz="2800" dirty="0" smtClean="0"/>
              <a:t>prior) graduate</a:t>
            </a:r>
            <a:endParaRPr lang="en-US" sz="2800" dirty="0"/>
          </a:p>
          <a:p>
            <a:r>
              <a:rPr lang="en-US" sz="2800" dirty="0" smtClean="0"/>
              <a:t>Professional: in an HSC Research Lab</a:t>
            </a:r>
          </a:p>
          <a:p>
            <a:r>
              <a:rPr lang="en-US" sz="2800" dirty="0" smtClean="0"/>
              <a:t>Pay: Up to the Mentor</a:t>
            </a:r>
          </a:p>
          <a:p>
            <a:r>
              <a:rPr lang="en-US" sz="2800" dirty="0" smtClean="0"/>
              <a:t>Dates: Year-round</a:t>
            </a:r>
            <a:endParaRPr lang="en-US" sz="2800" dirty="0"/>
          </a:p>
        </p:txBody>
      </p:sp>
      <p:grpSp>
        <p:nvGrpSpPr>
          <p:cNvPr id="30" name="Group 16"/>
          <p:cNvGrpSpPr>
            <a:grpSpLocks noChangeAspect="1"/>
          </p:cNvGrpSpPr>
          <p:nvPr/>
        </p:nvGrpSpPr>
        <p:grpSpPr bwMode="auto">
          <a:xfrm>
            <a:off x="9527892" y="138202"/>
            <a:ext cx="2416117" cy="2182916"/>
            <a:chOff x="3657287" y="1905018"/>
            <a:chExt cx="1911711" cy="1857735"/>
          </a:xfrm>
        </p:grpSpPr>
        <p:pic>
          <p:nvPicPr>
            <p:cNvPr id="31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98171"/>
              <a:ext cx="984325" cy="329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latin typeface="+mj-lt"/>
                </a:rPr>
                <a:t>BREP</a:t>
              </a:r>
              <a:endParaRPr lang="en-US" altLang="en-US" sz="3200" b="1" dirty="0">
                <a:latin typeface="+mj-lt"/>
              </a:endParaRPr>
            </a:p>
          </p:txBody>
        </p:sp>
      </p:grpSp>
      <p:sp>
        <p:nvSpPr>
          <p:cNvPr id="33" name="TextBox 34"/>
          <p:cNvSpPr txBox="1">
            <a:spLocks noChangeAspect="1" noChangeArrowheads="1"/>
          </p:cNvSpPr>
          <p:nvPr/>
        </p:nvSpPr>
        <p:spPr bwMode="auto">
          <a:xfrm rot="-2700000">
            <a:off x="10426517" y="1773905"/>
            <a:ext cx="879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ASERT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4" name="TextBox 34"/>
          <p:cNvSpPr txBox="1">
            <a:spLocks noChangeAspect="1" noChangeArrowheads="1"/>
          </p:cNvSpPr>
          <p:nvPr/>
        </p:nvSpPr>
        <p:spPr bwMode="auto">
          <a:xfrm rot="-2700000">
            <a:off x="10698253" y="2354271"/>
            <a:ext cx="1524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Mentor Training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5" name="TextBox 34"/>
          <p:cNvSpPr txBox="1">
            <a:spLocks noChangeAspect="1" noChangeArrowheads="1"/>
          </p:cNvSpPr>
          <p:nvPr/>
        </p:nvSpPr>
        <p:spPr bwMode="auto">
          <a:xfrm rot="-2700000">
            <a:off x="10657770" y="2179109"/>
            <a:ext cx="11228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Post Docs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6" name="TextBox 34"/>
          <p:cNvSpPr txBox="1">
            <a:spLocks noChangeAspect="1" noChangeArrowheads="1"/>
          </p:cNvSpPr>
          <p:nvPr/>
        </p:nvSpPr>
        <p:spPr bwMode="auto">
          <a:xfrm rot="-2700000">
            <a:off x="10379804" y="1667263"/>
            <a:ext cx="589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CTIP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7" name="TextBox 34"/>
          <p:cNvSpPr txBox="1">
            <a:spLocks noChangeAspect="1" noChangeArrowheads="1"/>
          </p:cNvSpPr>
          <p:nvPr/>
        </p:nvSpPr>
        <p:spPr bwMode="auto">
          <a:xfrm rot="-2700000">
            <a:off x="10281914" y="2085756"/>
            <a:ext cx="1191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MCDP/KL-2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8" name="TextBox 34"/>
          <p:cNvSpPr txBox="1">
            <a:spLocks noChangeAspect="1" noChangeArrowheads="1"/>
          </p:cNvSpPr>
          <p:nvPr/>
        </p:nvSpPr>
        <p:spPr bwMode="auto">
          <a:xfrm rot="-2700000">
            <a:off x="9877452" y="1306109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MSCR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9" name="TextBox 38"/>
          <p:cNvSpPr txBox="1">
            <a:spLocks noChangeAspect="1" noChangeArrowheads="1"/>
          </p:cNvSpPr>
          <p:nvPr/>
        </p:nvSpPr>
        <p:spPr bwMode="auto">
          <a:xfrm rot="-2700000">
            <a:off x="9639075" y="97858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CCTS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0" name="TextBox 34"/>
          <p:cNvSpPr txBox="1">
            <a:spLocks noChangeAspect="1" noChangeArrowheads="1"/>
          </p:cNvSpPr>
          <p:nvPr/>
        </p:nvSpPr>
        <p:spPr bwMode="auto">
          <a:xfrm rot="-2700000">
            <a:off x="10022228" y="1564944"/>
            <a:ext cx="9120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MD/PhD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1" name="TextBox 34"/>
          <p:cNvSpPr txBox="1">
            <a:spLocks noChangeAspect="1" noChangeArrowheads="1"/>
          </p:cNvSpPr>
          <p:nvPr/>
        </p:nvSpPr>
        <p:spPr bwMode="auto">
          <a:xfrm rot="-2700000">
            <a:off x="9588530" y="73941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CUST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2" name="TextBox 34"/>
          <p:cNvSpPr txBox="1">
            <a:spLocks noChangeAspect="1" noChangeArrowheads="1"/>
          </p:cNvSpPr>
          <p:nvPr/>
        </p:nvSpPr>
        <p:spPr bwMode="auto">
          <a:xfrm rot="-2700000">
            <a:off x="9098887" y="1287326"/>
            <a:ext cx="17160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BSGP, MS &amp; 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3" name="TextBox 34"/>
          <p:cNvSpPr txBox="1">
            <a:spLocks noChangeAspect="1" noChangeArrowheads="1"/>
          </p:cNvSpPr>
          <p:nvPr/>
        </p:nvSpPr>
        <p:spPr bwMode="auto">
          <a:xfrm rot="-2700000">
            <a:off x="9508479" y="50867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UPN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4" name="TextBox 34"/>
          <p:cNvSpPr txBox="1">
            <a:spLocks noChangeAspect="1" noChangeArrowheads="1"/>
          </p:cNvSpPr>
          <p:nvPr/>
        </p:nvSpPr>
        <p:spPr bwMode="auto">
          <a:xfrm rot="-2700000">
            <a:off x="9253075" y="493747"/>
            <a:ext cx="706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REHSS</a:t>
            </a:r>
            <a:endParaRPr lang="en-US" alt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03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REHSS</a:t>
            </a:r>
            <a:r>
              <a:rPr lang="en-US" dirty="0"/>
              <a:t>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11429" y="1560589"/>
            <a:ext cx="9782958" cy="4810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Mentor Agreement and Parental </a:t>
            </a:r>
            <a:r>
              <a:rPr lang="en-US" sz="2200" dirty="0" smtClean="0"/>
              <a:t>Consent:</a:t>
            </a:r>
          </a:p>
          <a:p>
            <a:r>
              <a:rPr lang="en-US" dirty="0" smtClean="0"/>
              <a:t>Must </a:t>
            </a:r>
            <a:r>
              <a:rPr lang="en-US" dirty="0"/>
              <a:t>be to BREP at least two (2) weeks prior.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Mentee </a:t>
            </a:r>
            <a:r>
              <a:rPr lang="en-US" sz="2400" dirty="0"/>
              <a:t>…</a:t>
            </a:r>
          </a:p>
          <a:p>
            <a:r>
              <a:rPr lang="en-US" dirty="0" smtClean="0"/>
              <a:t>Must </a:t>
            </a:r>
            <a:r>
              <a:rPr lang="en-US" dirty="0"/>
              <a:t>complete required training.</a:t>
            </a:r>
          </a:p>
          <a:p>
            <a:r>
              <a:rPr lang="en-US" dirty="0"/>
              <a:t>Is not allowed to participate in or observe any research pertaining to live vertebrate animals.</a:t>
            </a:r>
          </a:p>
          <a:p>
            <a:r>
              <a:rPr lang="en-US" dirty="0"/>
              <a:t>May work only in Biosafety level 1 or lower conditions. They may not work with, or enter into, BSL2 or BSL3 labs.</a:t>
            </a:r>
          </a:p>
          <a:p>
            <a:r>
              <a:rPr lang="en-US" dirty="0"/>
              <a:t>Must be accompanied by the mentor, or an appropriate supervisor, at all times.</a:t>
            </a:r>
          </a:p>
          <a:p>
            <a:r>
              <a:rPr lang="en-US" dirty="0"/>
              <a:t>Must be at least 16 years of age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0" name="Group 16"/>
          <p:cNvGrpSpPr>
            <a:grpSpLocks noChangeAspect="1"/>
          </p:cNvGrpSpPr>
          <p:nvPr/>
        </p:nvGrpSpPr>
        <p:grpSpPr bwMode="auto">
          <a:xfrm>
            <a:off x="9527892" y="138202"/>
            <a:ext cx="2416117" cy="2182916"/>
            <a:chOff x="3657287" y="1905018"/>
            <a:chExt cx="1911711" cy="1857735"/>
          </a:xfrm>
        </p:grpSpPr>
        <p:pic>
          <p:nvPicPr>
            <p:cNvPr id="31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98171"/>
              <a:ext cx="984325" cy="329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latin typeface="+mj-lt"/>
                </a:rPr>
                <a:t>BREP</a:t>
              </a:r>
              <a:endParaRPr lang="en-US" altLang="en-US" sz="3200" b="1" dirty="0">
                <a:latin typeface="+mj-lt"/>
              </a:endParaRPr>
            </a:p>
          </p:txBody>
        </p:sp>
      </p:grpSp>
      <p:sp>
        <p:nvSpPr>
          <p:cNvPr id="33" name="TextBox 34"/>
          <p:cNvSpPr txBox="1">
            <a:spLocks noChangeAspect="1" noChangeArrowheads="1"/>
          </p:cNvSpPr>
          <p:nvPr/>
        </p:nvSpPr>
        <p:spPr bwMode="auto">
          <a:xfrm rot="-2700000">
            <a:off x="10426517" y="1773905"/>
            <a:ext cx="879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ASERT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4" name="TextBox 34"/>
          <p:cNvSpPr txBox="1">
            <a:spLocks noChangeAspect="1" noChangeArrowheads="1"/>
          </p:cNvSpPr>
          <p:nvPr/>
        </p:nvSpPr>
        <p:spPr bwMode="auto">
          <a:xfrm rot="-2700000">
            <a:off x="10698253" y="2354271"/>
            <a:ext cx="1524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Mentor Training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5" name="TextBox 34"/>
          <p:cNvSpPr txBox="1">
            <a:spLocks noChangeAspect="1" noChangeArrowheads="1"/>
          </p:cNvSpPr>
          <p:nvPr/>
        </p:nvSpPr>
        <p:spPr bwMode="auto">
          <a:xfrm rot="-2700000">
            <a:off x="10657770" y="2179109"/>
            <a:ext cx="11228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Post Docs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6" name="TextBox 34"/>
          <p:cNvSpPr txBox="1">
            <a:spLocks noChangeAspect="1" noChangeArrowheads="1"/>
          </p:cNvSpPr>
          <p:nvPr/>
        </p:nvSpPr>
        <p:spPr bwMode="auto">
          <a:xfrm rot="-2700000">
            <a:off x="10379804" y="1667263"/>
            <a:ext cx="589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CTIP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7" name="TextBox 34"/>
          <p:cNvSpPr txBox="1">
            <a:spLocks noChangeAspect="1" noChangeArrowheads="1"/>
          </p:cNvSpPr>
          <p:nvPr/>
        </p:nvSpPr>
        <p:spPr bwMode="auto">
          <a:xfrm rot="-2700000">
            <a:off x="10281914" y="2085756"/>
            <a:ext cx="1191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MCDP/KL-2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8" name="TextBox 34"/>
          <p:cNvSpPr txBox="1">
            <a:spLocks noChangeAspect="1" noChangeArrowheads="1"/>
          </p:cNvSpPr>
          <p:nvPr/>
        </p:nvSpPr>
        <p:spPr bwMode="auto">
          <a:xfrm rot="-2700000">
            <a:off x="9877452" y="1306109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MSCR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39" name="TextBox 38"/>
          <p:cNvSpPr txBox="1">
            <a:spLocks noChangeAspect="1" noChangeArrowheads="1"/>
          </p:cNvSpPr>
          <p:nvPr/>
        </p:nvSpPr>
        <p:spPr bwMode="auto">
          <a:xfrm rot="-2700000">
            <a:off x="9639075" y="97858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CCTS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0" name="TextBox 34"/>
          <p:cNvSpPr txBox="1">
            <a:spLocks noChangeAspect="1" noChangeArrowheads="1"/>
          </p:cNvSpPr>
          <p:nvPr/>
        </p:nvSpPr>
        <p:spPr bwMode="auto">
          <a:xfrm rot="-2700000">
            <a:off x="10022228" y="1564944"/>
            <a:ext cx="9120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MD/PhD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1" name="TextBox 34"/>
          <p:cNvSpPr txBox="1">
            <a:spLocks noChangeAspect="1" noChangeArrowheads="1"/>
          </p:cNvSpPr>
          <p:nvPr/>
        </p:nvSpPr>
        <p:spPr bwMode="auto">
          <a:xfrm rot="-2700000">
            <a:off x="9588530" y="73941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CUST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2" name="TextBox 34"/>
          <p:cNvSpPr txBox="1">
            <a:spLocks noChangeAspect="1" noChangeArrowheads="1"/>
          </p:cNvSpPr>
          <p:nvPr/>
        </p:nvSpPr>
        <p:spPr bwMode="auto">
          <a:xfrm rot="-2700000">
            <a:off x="9098887" y="1287326"/>
            <a:ext cx="17160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BSGP, MS &amp; PhD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3" name="TextBox 34"/>
          <p:cNvSpPr txBox="1">
            <a:spLocks noChangeAspect="1" noChangeArrowheads="1"/>
          </p:cNvSpPr>
          <p:nvPr/>
        </p:nvSpPr>
        <p:spPr bwMode="auto">
          <a:xfrm rot="-2700000">
            <a:off x="9508479" y="508672"/>
            <a:ext cx="7446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UPN</a:t>
            </a:r>
            <a:endParaRPr lang="en-US" altLang="en-US" sz="1000" b="1" dirty="0">
              <a:latin typeface="+mn-lt"/>
            </a:endParaRPr>
          </a:p>
        </p:txBody>
      </p:sp>
      <p:sp>
        <p:nvSpPr>
          <p:cNvPr id="44" name="TextBox 34"/>
          <p:cNvSpPr txBox="1">
            <a:spLocks noChangeAspect="1" noChangeArrowheads="1"/>
          </p:cNvSpPr>
          <p:nvPr/>
        </p:nvSpPr>
        <p:spPr bwMode="auto">
          <a:xfrm rot="-2700000">
            <a:off x="9253075" y="493747"/>
            <a:ext cx="7069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dirty="0" smtClean="0">
                <a:latin typeface="+mn-lt"/>
              </a:rPr>
              <a:t>REHSS</a:t>
            </a:r>
            <a:endParaRPr lang="en-US" alt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22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6"/>
          <p:cNvGrpSpPr>
            <a:grpSpLocks/>
          </p:cNvGrpSpPr>
          <p:nvPr/>
        </p:nvGrpSpPr>
        <p:grpSpPr bwMode="auto">
          <a:xfrm>
            <a:off x="8571372" y="158538"/>
            <a:ext cx="3392120" cy="3064717"/>
            <a:chOff x="3657287" y="1905018"/>
            <a:chExt cx="1911711" cy="1857735"/>
          </a:xfrm>
        </p:grpSpPr>
        <p:pic>
          <p:nvPicPr>
            <p:cNvPr id="12291" name="Picture 2" descr="D:\Temp\Temporary Internet Files\Content.IE5\8IS16F3J\MCj04242160000[1]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287" y="1905018"/>
              <a:ext cx="1911711" cy="185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TextBox 54"/>
            <p:cNvSpPr txBox="1">
              <a:spLocks noChangeArrowheads="1"/>
            </p:cNvSpPr>
            <p:nvPr/>
          </p:nvSpPr>
          <p:spPr bwMode="auto">
            <a:xfrm rot="2700000">
              <a:off x="4382543" y="2463480"/>
              <a:ext cx="984325" cy="398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latin typeface="+mj-lt"/>
                </a:rPr>
                <a:t>BREP</a:t>
              </a:r>
              <a:endParaRPr lang="en-US" altLang="en-US" sz="2000" b="1" dirty="0">
                <a:latin typeface="+mj-lt"/>
              </a:endParaRPr>
            </a:p>
          </p:txBody>
        </p:sp>
      </p:grpSp>
      <p:sp>
        <p:nvSpPr>
          <p:cNvPr id="14" name="TextBox 34"/>
          <p:cNvSpPr txBox="1">
            <a:spLocks noChangeArrowheads="1"/>
          </p:cNvSpPr>
          <p:nvPr/>
        </p:nvSpPr>
        <p:spPr bwMode="auto">
          <a:xfrm rot="-2700000">
            <a:off x="9879822" y="2720097"/>
            <a:ext cx="879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ASERT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 rot="-2700000">
            <a:off x="10387105" y="3512452"/>
            <a:ext cx="15245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Mentor Training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 rot="-2700000">
            <a:off x="10350547" y="3222430"/>
            <a:ext cx="11228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Post Docs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7" name="TextBox 34"/>
          <p:cNvSpPr txBox="1">
            <a:spLocks noChangeArrowheads="1"/>
          </p:cNvSpPr>
          <p:nvPr/>
        </p:nvSpPr>
        <p:spPr bwMode="auto">
          <a:xfrm rot="-2700000">
            <a:off x="9777912" y="2464530"/>
            <a:ext cx="5890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CTIP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8" name="TextBox 34"/>
          <p:cNvSpPr txBox="1">
            <a:spLocks noChangeArrowheads="1"/>
          </p:cNvSpPr>
          <p:nvPr/>
        </p:nvSpPr>
        <p:spPr bwMode="auto">
          <a:xfrm rot="-2700000">
            <a:off x="9789322" y="3176345"/>
            <a:ext cx="1191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MCDP/KL-2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9" name="TextBox 34"/>
          <p:cNvSpPr txBox="1">
            <a:spLocks noChangeArrowheads="1"/>
          </p:cNvSpPr>
          <p:nvPr/>
        </p:nvSpPr>
        <p:spPr bwMode="auto">
          <a:xfrm rot="-2700000">
            <a:off x="9024078" y="2001142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MSCR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0" name="TextBox 34"/>
          <p:cNvSpPr txBox="1">
            <a:spLocks noChangeArrowheads="1"/>
          </p:cNvSpPr>
          <p:nvPr/>
        </p:nvSpPr>
        <p:spPr bwMode="auto">
          <a:xfrm rot="-2700000">
            <a:off x="8655874" y="1507958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CCTS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1" name="TextBox 34"/>
          <p:cNvSpPr txBox="1">
            <a:spLocks noChangeArrowheads="1"/>
          </p:cNvSpPr>
          <p:nvPr/>
        </p:nvSpPr>
        <p:spPr bwMode="auto">
          <a:xfrm rot="-2700000">
            <a:off x="9312446" y="2338518"/>
            <a:ext cx="9120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MD/PhD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2" name="TextBox 34"/>
          <p:cNvSpPr txBox="1">
            <a:spLocks noChangeArrowheads="1"/>
          </p:cNvSpPr>
          <p:nvPr/>
        </p:nvSpPr>
        <p:spPr bwMode="auto">
          <a:xfrm rot="-2700000">
            <a:off x="8563179" y="1164919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CUST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3" name="TextBox 34"/>
          <p:cNvSpPr txBox="1">
            <a:spLocks noChangeArrowheads="1"/>
          </p:cNvSpPr>
          <p:nvPr/>
        </p:nvSpPr>
        <p:spPr bwMode="auto">
          <a:xfrm rot="-2700000">
            <a:off x="7992338" y="2147455"/>
            <a:ext cx="1643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BSGP, MS &amp; PhD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4" name="TextBox 34"/>
          <p:cNvSpPr txBox="1">
            <a:spLocks noChangeArrowheads="1"/>
          </p:cNvSpPr>
          <p:nvPr/>
        </p:nvSpPr>
        <p:spPr bwMode="auto">
          <a:xfrm rot="-2700000">
            <a:off x="8527502" y="792831"/>
            <a:ext cx="744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UPN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6" name="TextBox 34"/>
          <p:cNvSpPr txBox="1">
            <a:spLocks noChangeArrowheads="1"/>
          </p:cNvSpPr>
          <p:nvPr/>
        </p:nvSpPr>
        <p:spPr bwMode="auto">
          <a:xfrm rot="-2700000">
            <a:off x="8204782" y="766005"/>
            <a:ext cx="706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latin typeface="+mn-lt"/>
              </a:rPr>
              <a:t>REHSS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73254"/>
          </a:xfrm>
        </p:spPr>
        <p:txBody>
          <a:bodyPr>
            <a:normAutofit/>
          </a:bodyPr>
          <a:lstStyle/>
          <a:p>
            <a:r>
              <a:rPr lang="en-US" dirty="0" smtClean="0"/>
              <a:t>Alec reber, sr. program manager</a:t>
            </a:r>
          </a:p>
          <a:p>
            <a:r>
              <a:rPr lang="en-US" dirty="0" smtClean="0">
                <a:hlinkClick r:id="rId3"/>
              </a:rPr>
              <a:t>areber@salud.unm.edu</a:t>
            </a:r>
            <a:endParaRPr lang="en-US" dirty="0" smtClean="0"/>
          </a:p>
          <a:p>
            <a:r>
              <a:rPr lang="en-US" dirty="0" smtClean="0"/>
              <a:t>505-272-1887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727</Words>
  <Application>Microsoft Office PowerPoint</Application>
  <PresentationFormat>Widescreen</PresentationFormat>
  <Paragraphs>220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Biomedical Research Education Programs</vt:lpstr>
      <vt:lpstr>Biomedical Research Education Programs</vt:lpstr>
      <vt:lpstr>What is BREP?</vt:lpstr>
      <vt:lpstr>Working with High School  Students - Options</vt:lpstr>
      <vt:lpstr>Youth Summer Program Workers</vt:lpstr>
      <vt:lpstr>Academic Interns</vt:lpstr>
      <vt:lpstr>Research Experience for High School Students (REHSS)</vt:lpstr>
      <vt:lpstr>REHSS Rules</vt:lpstr>
      <vt:lpstr>Questions?</vt:lpstr>
      <vt:lpstr>References</vt:lpstr>
    </vt:vector>
  </TitlesOfParts>
  <Company>UNM Health Sciences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Biomedical Research Education Programs</dc:title>
  <dc:creator>Alec Reber</dc:creator>
  <cp:lastModifiedBy>Alec Reber</cp:lastModifiedBy>
  <cp:revision>36</cp:revision>
  <dcterms:created xsi:type="dcterms:W3CDTF">2015-03-16T16:09:42Z</dcterms:created>
  <dcterms:modified xsi:type="dcterms:W3CDTF">2015-06-02T21:21:15Z</dcterms:modified>
</cp:coreProperties>
</file>