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0"/>
  </p:notesMasterIdLst>
  <p:sldIdLst>
    <p:sldId id="256" r:id="rId2"/>
    <p:sldId id="269" r:id="rId3"/>
    <p:sldId id="268" r:id="rId4"/>
    <p:sldId id="257" r:id="rId5"/>
    <p:sldId id="259" r:id="rId6"/>
    <p:sldId id="263" r:id="rId7"/>
    <p:sldId id="262" r:id="rId8"/>
    <p:sldId id="267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87" autoAdjust="0"/>
    <p:restoredTop sz="94632" autoAdjust="0"/>
  </p:normalViewPr>
  <p:slideViewPr>
    <p:cSldViewPr>
      <p:cViewPr varScale="1">
        <p:scale>
          <a:sx n="74" d="100"/>
          <a:sy n="74" d="100"/>
        </p:scale>
        <p:origin x="690" y="72"/>
      </p:cViewPr>
      <p:guideLst>
        <p:guide orient="horz" pos="3312"/>
        <p:guide pos="2880"/>
      </p:guideLst>
    </p:cSldViewPr>
  </p:slideViewPr>
  <p:outlineViewPr>
    <p:cViewPr>
      <p:scale>
        <a:sx n="33" d="100"/>
        <a:sy n="33" d="100"/>
      </p:scale>
      <p:origin x="0" y="242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7E6E66-9F13-4341-897A-5ACFAEABFBE9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29D427-DBBC-40D3-ADF7-E217EBEA7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6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D427-DBBC-40D3-ADF7-E217EBEA7F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73DED7-85AB-455F-AE51-803027C44249}" type="datetimeFigureOut">
              <a:rPr lang="en-US" smtClean="0"/>
              <a:pPr/>
              <a:t>4/10/2015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DAB91B-7D12-4C6E-9985-5AFC57EA0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os5428@unm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9280"/>
            <a:ext cx="3124200" cy="2344621"/>
          </a:xfrm>
        </p:spPr>
        <p:txBody>
          <a:bodyPr anchor="t">
            <a:noAutofit/>
          </a:bodyPr>
          <a:lstStyle/>
          <a:p>
            <a:pPr algn="ctr"/>
            <a:r>
              <a:rPr lang="en-US" sz="8000" dirty="0" smtClean="0">
                <a:latin typeface="Californian FB" panose="0207040306080B030204" pitchFamily="18" charset="0"/>
              </a:rPr>
              <a:t>RAFT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1200" dirty="0">
              <a:latin typeface="Californian FB" panose="0207040306080B03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2000" y="2828784"/>
            <a:ext cx="7620000" cy="311481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fornian FB" panose="0207040306080B030204" pitchFamily="18" charset="0"/>
              </a:rPr>
              <a:t>Old and New </a:t>
            </a:r>
            <a:r>
              <a:rPr lang="en-US" sz="4000" b="1" dirty="0" smtClean="0">
                <a:latin typeface="Californian FB" panose="0207040306080B030204" pitchFamily="18" charset="0"/>
              </a:rPr>
              <a:t>Business</a:t>
            </a:r>
            <a:endParaRPr lang="en-US" sz="4000" b="1" dirty="0">
              <a:latin typeface="Californian FB" panose="0207040306080B030204" pitchFamily="18" charset="0"/>
            </a:endParaRPr>
          </a:p>
          <a:p>
            <a:pPr algn="ctr"/>
            <a:endParaRPr lang="en-US" sz="2000" dirty="0" smtClean="0"/>
          </a:p>
          <a:p>
            <a:pPr algn="just"/>
            <a:r>
              <a:rPr lang="en-US" sz="2000" dirty="0" smtClean="0">
                <a:latin typeface="Californian FB" panose="0207040306080B030204" pitchFamily="18" charset="0"/>
              </a:rPr>
              <a:t>Presented by:</a:t>
            </a:r>
          </a:p>
          <a:p>
            <a:pPr algn="just"/>
            <a:r>
              <a:rPr lang="en-US" sz="2000" dirty="0" smtClean="0">
                <a:latin typeface="Californian FB" panose="0207040306080B030204" pitchFamily="18" charset="0"/>
              </a:rPr>
              <a:t> Laura Putz</a:t>
            </a:r>
          </a:p>
          <a:p>
            <a:pPr algn="just"/>
            <a:r>
              <a:rPr lang="en-US" sz="2000" dirty="0" smtClean="0">
                <a:latin typeface="Californian FB" panose="0207040306080B030204" pitchFamily="18" charset="0"/>
              </a:rPr>
              <a:t>Associate Controller</a:t>
            </a:r>
          </a:p>
          <a:p>
            <a:pPr algn="just"/>
            <a:r>
              <a:rPr lang="en-US" sz="2000" dirty="0" smtClean="0">
                <a:latin typeface="Californian FB" panose="0207040306080B030204" pitchFamily="18" charset="0"/>
              </a:rPr>
              <a:t>HSC Unrestricted Accounting</a:t>
            </a:r>
          </a:p>
          <a:p>
            <a:pPr algn="just"/>
            <a:r>
              <a:rPr lang="en-US" sz="2000" dirty="0" smtClean="0">
                <a:latin typeface="Californian FB" panose="0207040306080B030204" pitchFamily="18" charset="0"/>
              </a:rPr>
              <a:t>April 10, 2015</a:t>
            </a:r>
          </a:p>
          <a:p>
            <a:pPr algn="just"/>
            <a:endParaRPr lang="en-US" sz="2000" dirty="0">
              <a:latin typeface="Californian FB" panose="0207040306080B030204" pitchFamily="18" charset="0"/>
            </a:endParaRPr>
          </a:p>
          <a:p>
            <a:pPr algn="just"/>
            <a:endParaRPr lang="en-US" sz="2000" dirty="0" smtClean="0">
              <a:latin typeface="Californian FB" panose="0207040306080B030204" pitchFamily="18" charset="0"/>
            </a:endParaRPr>
          </a:p>
          <a:p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85800"/>
            <a:ext cx="1981200" cy="135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C 0.02152 -0.00139 0.04323 -0.00231 0.06475 -0.00393 C 0.06875 -0.00416 0.07222 -0.00625 0.07639 -0.00671 C 0.08333 -0.00764 0.09705 -0.00926 0.09705 -0.00926 C 0.10746 -0.00856 0.11649 -0.00879 0.12639 -0.00532 C 0.13246 0.0007 0.13385 -1.11111E-6 0.14218 0.00116 C 0.14739 0.00301 0.15017 0.00556 0.15399 0.01042 C 0.15642 0.03241 0.16389 0.09676 0.15104 0.10186 C 0.14479 0.1 0.14114 0.09167 0.13732 0.08496 C 0.13611 0.07871 0.13402 0.07199 0.13142 0.06667 C 0.12864 0.05209 0.12934 0.03912 0.13819 0.0301 C 0.14323 0.01389 0.13611 0.03264 0.14583 0.01945 C 0.14687 0.01829 0.14635 0.01574 0.14705 0.01436 C 0.14948 0.00996 0.15868 0.00672 0.1618 0.0051 C 0.16996 0.0007 0.17795 -0.00416 0.18628 -0.00787 C 0.19323 -0.01412 0.19948 -0.01551 0.20781 -0.01713 C 0.21684 -0.01296 0.2217 -0.00486 0.22743 0.0051 C 0.23177 0.02176 0.23229 0.03866 0.23333 0.05625 C 0.23211 0.08889 0.23073 0.10695 0.21076 0.12662 C 0.20451 0.13287 0.21093 0.12894 0.20486 0.13195 C 0.20225 0.13727 0.19948 0.13681 0.19496 0.13843 C 0.19323 0.1375 0.19097 0.1375 0.18906 0.13588 C 0.18211 0.12917 0.19062 0.09746 0.19496 0.0875 C 0.19635 0.08218 0.19809 0.07963 0.20086 0.0757 C 0.21527 0.07871 0.23177 0.10024 0.23819 0.1176 C 0.24271 0.14537 0.24132 0.13403 0.24305 0.15162 C 0.24305 0.15718 0.24548 0.24005 0.24114 0.27848 C 0.24062 0.28264 0.23402 0.3044 0.23229 0.30718 C 0.22916 0.31204 0.21961 0.31505 0.21961 0.31505 C 0.1934 0.31389 0.18107 0.3125 0.15764 0.3044 C 0.15173 0.29931 0.14791 0.29352 0.14514 0.28496 C 0.14375 0.28125 0.14218 0.27292 0.14218 0.27292 C 0.14236 0.27014 0.14375 0.23519 0.14705 0.22871 C 0.14913 0.22454 0.15521 0.22061 0.15868 0.21945 C 0.1618 0.21852 0.16771 0.2169 0.16771 0.2169 C 0.1835 0.22107 0.18958 0.23125 0.20191 0.24561 C 0.20225 0.24584 0.21527 0.26065 0.21562 0.26135 C 0.22066 0.2713 0.22708 0.28033 0.23021 0.29144 C 0.23593 0.31065 0.24149 0.33287 0.246 0.35278 C 0.24843 0.38843 0.25034 0.42755 0.24409 0.46274 C 0.23437 0.5169 0.23993 0.47871 0.22916 0.50718 C 0.21996 0.53218 0.23177 0.51111 0.21961 0.53588 C 0.21146 0.55232 0.19722 0.57431 0.18211 0.58033 C 0.17465 0.58311 0.15868 0.5882 0.15868 0.5882 C 0.13923 0.58681 0.11944 0.58797 0.1 0.58426 C -0.00955 0.56366 0.05364 0.56968 -0.02448 0.54375 C -0.08004 0.52547 -0.13629 0.51042 -0.19219 0.49537 C -0.21997 0.47755 -0.2467 0.45926 -0.27761 0.45348 C -0.29636 0.43611 -0.30886 0.42848 -0.31858 0.4 C -0.31754 0.38959 -0.31823 0.37848 -0.31563 0.36852 C -0.31441 0.36412 -0.31059 0.36227 -0.30782 0.35949 C -0.29219 0.34375 -0.27414 0.34005 -0.25486 0.33843 C -0.22639 0.33264 -0.19757 0.34005 -0.16858 0.34236 C -0.1283 0.35047 -0.16806 0.34005 -0.13351 0.35556 C -0.1191 0.36181 -0.10365 0.36343 -0.09028 0.37246 C -0.06823 0.3875 -0.04532 0.40186 -0.02257 0.41551 C -0.01476 0.42616 -0.00521 0.43473 0.00104 0.44699 C 0.00486 0.4625 0.00573 0.47686 0.00781 0.49283 C 0.00642 0.52454 0.00781 0.50579 0.00173 0.54885 C -0.00157 0.57454 -0.02969 0.58843 -0.04532 0.59329 C -0.13177 0.5875 -0.21684 0.56991 -0.30295 0.55949 C -0.37691 0.53889 -0.43195 0.51991 -0.50295 0.4875 C -0.51372 0.48264 -0.52552 0.48218 -0.53646 0.47709 C -0.56164 0.46459 -0.58611 0.44908 -0.61094 0.43519 C -0.63108 0.42385 -0.66164 0.40903 -0.67934 0.39074 C -0.70677 0.36274 -0.71858 0.33079 -0.73629 0.29399 C -0.74202 0.26065 -0.73976 0.23681 -0.73525 0.20116 C -0.73334 0.18611 -0.73021 0.1838 -0.72448 0.17107 C -0.7099 0.13843 -0.68993 0.10649 -0.65973 0.10324 C -0.64497 0.10463 -0.63004 0.10348 -0.61563 0.10718 C -0.58507 0.11482 -0.5625 0.12824 -0.53438 0.14121 C -0.51927 0.14815 -0.48993 0.15903 -0.47934 0.16736 C -0.44306 0.19584 -0.45539 0.18565 -0.40417 0.23125 C -0.38299 0.25 -0.34705 0.27917 -0.32934 0.3044 C -0.31979 0.31806 -0.31129 0.33449 -0.30191 0.34885 C -0.29549 0.37199 -0.29723 0.39537 -0.29809 0.41945 C -0.31198 0.41574 -0.32535 0.41019 -0.33924 0.40649 C -0.36823 0.39028 -0.39462 0.36274 -0.42448 0.35162 C -0.43889 0.32616 -0.43438 0.33889 -0.44045 0.31505 C -0.44063 0.30787 -0.44393 0.27292 -0.44132 0.26135 C -0.43837 0.24977 -0.43143 0.22431 -0.42153 0.21436 C -0.40556 0.19815 -0.38143 0.19306 -0.36181 0.19074 C -0.30018 0.19306 -0.31007 0.18635 -0.27448 0.20394 C -0.26927 0.21181 -0.26407 0.21713 -0.25886 0.22477 C -0.25695 0.22755 -0.24896 0.23519 -0.24896 0.24167 L 0.1559 0.29537 L 0.27639 0.01297 C 0.25312 0.00811 0.25781 0.0007 0.25781 0.02732 L 0.21666 0.02223 " pathEditMode="relative" ptsTypes="ffffffffffffffffffffffffffffffffffffffffffffffffffffffffffffffffffffffffffffffffffffAAf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Bank</a:t>
            </a:r>
          </a:p>
          <a:p>
            <a:pPr lvl="1"/>
            <a:r>
              <a:rPr lang="en-US" dirty="0" smtClean="0"/>
              <a:t>Smooth Sailing!</a:t>
            </a:r>
          </a:p>
          <a:p>
            <a:pPr lvl="1"/>
            <a:r>
              <a:rPr lang="en-US" dirty="0" smtClean="0"/>
              <a:t>Endorsement Stamps</a:t>
            </a:r>
          </a:p>
          <a:p>
            <a:pPr marL="905256" lvl="2" indent="0">
              <a:buNone/>
            </a:pPr>
            <a:r>
              <a:rPr lang="en-US" dirty="0" smtClean="0"/>
              <a:t>Jose Gonzalez, Accounting Manager</a:t>
            </a:r>
          </a:p>
          <a:p>
            <a:pPr marL="905256" lvl="2" indent="0">
              <a:buNone/>
            </a:pPr>
            <a:r>
              <a:rPr lang="en-US" dirty="0" smtClean="0">
                <a:hlinkClick r:id="rId2"/>
              </a:rPr>
              <a:t>jos5428@unm.edu</a:t>
            </a:r>
            <a:r>
              <a:rPr lang="en-US" dirty="0" smtClean="0"/>
              <a:t>   925-9273</a:t>
            </a:r>
          </a:p>
          <a:p>
            <a:pPr marL="777240" indent="-457200"/>
            <a:r>
              <a:rPr lang="en-US" dirty="0" smtClean="0"/>
              <a:t>1650 University</a:t>
            </a:r>
          </a:p>
          <a:p>
            <a:pPr marL="1097280" lvl="1" indent="-457200"/>
            <a:r>
              <a:rPr lang="en-US" dirty="0" smtClean="0"/>
              <a:t>Teleconferencing for RAFT!</a:t>
            </a:r>
          </a:p>
          <a:p>
            <a:pPr marL="1097280" lvl="1" indent="-457200"/>
            <a:r>
              <a:rPr lang="en-US" dirty="0" smtClean="0"/>
              <a:t>Questions??</a:t>
            </a:r>
          </a:p>
          <a:p>
            <a:pPr marL="777240" indent="-457200"/>
            <a:r>
              <a:rPr lang="en-US" dirty="0" smtClean="0"/>
              <a:t>FY15 Fiscal Year End</a:t>
            </a:r>
          </a:p>
          <a:p>
            <a:pPr marL="1097280" lvl="1" indent="-457200"/>
            <a:r>
              <a:rPr lang="en-US" dirty="0" smtClean="0"/>
              <a:t>Schedule to be posted April 27th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Proposed Policy Changes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NEW:  Policy 1040 – Fundraising</a:t>
            </a:r>
          </a:p>
          <a:p>
            <a:r>
              <a:rPr lang="en-US" sz="1800" dirty="0"/>
              <a:t>NEW:  Policy 2740 – Sexual Violence and Sexual Misconduct</a:t>
            </a:r>
          </a:p>
          <a:p>
            <a:pPr marL="137160" indent="0">
              <a:buNone/>
            </a:pPr>
            <a:endParaRPr lang="en-US" sz="1200" dirty="0" smtClean="0"/>
          </a:p>
          <a:p>
            <a:r>
              <a:rPr lang="en-US" sz="1800" dirty="0" smtClean="0"/>
              <a:t>Revised:  Policy 2060 – Political Activity</a:t>
            </a:r>
          </a:p>
          <a:p>
            <a:r>
              <a:rPr lang="en-US" sz="1800" dirty="0" smtClean="0"/>
              <a:t>Revised:  Policy 2100 - Sustainability</a:t>
            </a:r>
          </a:p>
          <a:p>
            <a:r>
              <a:rPr lang="en-US" sz="1800" dirty="0" smtClean="0"/>
              <a:t>Revised:  Policy 2295 – Service and Assistance Animals</a:t>
            </a:r>
          </a:p>
          <a:p>
            <a:r>
              <a:rPr lang="en-US" sz="1800" dirty="0" smtClean="0"/>
              <a:t>Revised:  Policy 2480 – Incentive or Payments to Program Participants</a:t>
            </a:r>
          </a:p>
          <a:p>
            <a:r>
              <a:rPr lang="en-US" sz="1800" dirty="0" smtClean="0"/>
              <a:t>Revised:  Policy 3200 – Employee Classification</a:t>
            </a:r>
          </a:p>
          <a:p>
            <a:r>
              <a:rPr lang="en-US" sz="1800" dirty="0" smtClean="0"/>
              <a:t>Revised:  Policy 3210 – Recruitment and Hiring</a:t>
            </a:r>
          </a:p>
          <a:p>
            <a:r>
              <a:rPr lang="en-US" sz="1800" dirty="0" smtClean="0"/>
              <a:t>Revised:  Policy 3325 – Separation of Employment</a:t>
            </a:r>
          </a:p>
          <a:p>
            <a:r>
              <a:rPr lang="en-US" sz="1800" dirty="0" smtClean="0"/>
              <a:t>Revised:  Policy 3300 – Paid Time</a:t>
            </a:r>
          </a:p>
          <a:p>
            <a:r>
              <a:rPr lang="en-US" sz="1800" dirty="0" smtClean="0"/>
              <a:t>Revised:  Policy 4030 – Travel</a:t>
            </a:r>
          </a:p>
          <a:p>
            <a:pPr marL="137160" indent="0">
              <a:buNone/>
            </a:pPr>
            <a:endParaRPr lang="en-US" sz="1200" dirty="0" smtClean="0"/>
          </a:p>
          <a:p>
            <a:pPr marL="137160" indent="0" algn="ctr">
              <a:buNone/>
            </a:pPr>
            <a:r>
              <a:rPr lang="en-US" sz="2400" b="1" dirty="0" smtClean="0"/>
              <a:t>Comment Period end April 23, 2015</a:t>
            </a:r>
          </a:p>
          <a:p>
            <a:pPr marL="13716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592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6" y="533400"/>
            <a:ext cx="731519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Policy 4030 – Travel</a:t>
            </a:r>
            <a:br>
              <a:rPr lang="en-US" sz="3600" dirty="0" smtClean="0"/>
            </a:br>
            <a:r>
              <a:rPr lang="en-US" sz="3600" dirty="0" smtClean="0"/>
              <a:t> Rental Car Changes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600200"/>
            <a:ext cx="7239000" cy="4419600"/>
          </a:xfrm>
        </p:spPr>
        <p:txBody>
          <a:bodyPr anchor="t"/>
          <a:lstStyle/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State of New Mexico Risk Management Division modified deductibles/co-payments</a:t>
            </a: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Deductible for collision damage to UNM increased to $2,500</a:t>
            </a: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Department portion of deductible increased to $1,750</a:t>
            </a: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Prior to change deductibles were $1,000 / $250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3657601"/>
            <a:ext cx="7239000" cy="256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609600"/>
          </a:xfrm>
        </p:spPr>
        <p:txBody>
          <a:bodyPr>
            <a:noAutofit/>
          </a:bodyPr>
          <a:lstStyle/>
          <a:p>
            <a:r>
              <a:rPr lang="en-US" sz="3600" dirty="0"/>
              <a:t>Policy 4030 – Travel</a:t>
            </a:r>
            <a:br>
              <a:rPr lang="en-US" sz="3600" dirty="0"/>
            </a:br>
            <a:r>
              <a:rPr lang="en-US" sz="3600" dirty="0"/>
              <a:t> Rental Car Changes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600200"/>
            <a:ext cx="7239000" cy="4419600"/>
          </a:xfrm>
        </p:spPr>
        <p:txBody>
          <a:bodyPr anchor="t">
            <a:normAutofit/>
          </a:bodyPr>
          <a:lstStyle/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Beginning May 1, 2015 Purchasing has negotiated with approved vendors (Enterprise and National) including </a:t>
            </a:r>
            <a:r>
              <a:rPr lang="en-US" sz="1800" dirty="0" smtClean="0">
                <a:solidFill>
                  <a:prstClr val="white"/>
                </a:solidFill>
              </a:rPr>
              <a:t>Collision </a:t>
            </a:r>
            <a:r>
              <a:rPr lang="en-US" sz="1800" dirty="0" smtClean="0">
                <a:solidFill>
                  <a:prstClr val="white"/>
                </a:solidFill>
              </a:rPr>
              <a:t>Damage Waiver and Liability Insurance in </a:t>
            </a:r>
            <a:r>
              <a:rPr lang="en-US" sz="1800" b="1" dirty="0" smtClean="0">
                <a:solidFill>
                  <a:prstClr val="white"/>
                </a:solidFill>
              </a:rPr>
              <a:t>the standard UNM Rate</a:t>
            </a:r>
          </a:p>
          <a:p>
            <a:pPr marL="137160" lvl="0" algn="l">
              <a:buClr>
                <a:prstClr val="white">
                  <a:shade val="95000"/>
                </a:prstClr>
              </a:buClr>
            </a:pPr>
            <a:endParaRPr lang="en-US" sz="1800" dirty="0" smtClean="0">
              <a:solidFill>
                <a:prstClr val="white"/>
              </a:solidFill>
            </a:endParaRPr>
          </a:p>
          <a:p>
            <a:pPr marL="1417320" lvl="1" indent="-411480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600" dirty="0" smtClean="0">
                <a:solidFill>
                  <a:prstClr val="white"/>
                </a:solidFill>
              </a:rPr>
              <a:t>Use agreement number 5420154 when making reservations</a:t>
            </a:r>
          </a:p>
          <a:p>
            <a:pPr marL="1005840" lvl="1" indent="0">
              <a:buClr>
                <a:prstClr val="white">
                  <a:shade val="95000"/>
                </a:prstClr>
              </a:buClr>
              <a:buNone/>
            </a:pPr>
            <a:endParaRPr lang="en-US" sz="1600" dirty="0" smtClean="0">
              <a:solidFill>
                <a:prstClr val="white"/>
              </a:solidFill>
            </a:endParaRPr>
          </a:p>
          <a:p>
            <a:pPr marL="1417320" lvl="1" indent="-411480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600" b="1" dirty="0"/>
              <a:t>Please Note</a:t>
            </a:r>
            <a:r>
              <a:rPr lang="en-US" sz="1600" dirty="0"/>
              <a:t>: Insurance (CDW &amp; LDW) must be declined when picking up a vehicle; the coverage is already included in the UNM rate.</a:t>
            </a:r>
          </a:p>
          <a:p>
            <a:pPr marL="1005840" lvl="1" indent="0">
              <a:buClr>
                <a:prstClr val="white">
                  <a:shade val="95000"/>
                </a:prstClr>
              </a:buClr>
              <a:buNone/>
            </a:pPr>
            <a:endParaRPr lang="en-US" sz="1600" dirty="0">
              <a:solidFill>
                <a:prstClr val="white"/>
              </a:solidFill>
            </a:endParaRPr>
          </a:p>
          <a:p>
            <a:pPr marL="54864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/>
              <a:t>Additional collision/damage insurance for employees driving out of state on UNM business can now be approved by department chair or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3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609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Other Considerations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600200"/>
            <a:ext cx="7239000" cy="4419600"/>
          </a:xfrm>
        </p:spPr>
        <p:txBody>
          <a:bodyPr anchor="t"/>
          <a:lstStyle/>
          <a:p>
            <a:pPr marL="54864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/>
              <a:t>It is recommended that the driver of a rental car for UNM business purposes obtain a UNM driving license or complete Defensive Driving training</a:t>
            </a: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You may chose not to use contracted vendors, but need to justify the selection of another vendor</a:t>
            </a: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/>
              <a:t>Collision Deductible to the department of $1,750 </a:t>
            </a:r>
            <a:r>
              <a:rPr lang="en-US" sz="1800" smtClean="0"/>
              <a:t>will apply</a:t>
            </a: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smtClean="0">
                <a:solidFill>
                  <a:prstClr val="white"/>
                </a:solidFill>
              </a:rPr>
              <a:t>Additional </a:t>
            </a:r>
            <a:r>
              <a:rPr lang="en-US" sz="1800" dirty="0">
                <a:solidFill>
                  <a:prstClr val="white"/>
                </a:solidFill>
              </a:rPr>
              <a:t>collision/damage insurance for employees driving out of state on UNM business can now be approved by department chair or director</a:t>
            </a:r>
          </a:p>
          <a:p>
            <a:pPr marL="54864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endParaRPr lang="en-US" sz="1200" dirty="0">
              <a:solidFill>
                <a:prstClr val="white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http://www.collisioninsurancequotes.com/wp-content/uploads/2011/12/Is-Collision-Insurance-the-Only-Coverage-That-You-Need-in-Oh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19600"/>
            <a:ext cx="2804380" cy="189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70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mgion.com/images/01/Yellow-Star-with-Congratulation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6157492" cy="35814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239000" cy="609600"/>
          </a:xfrm>
        </p:spPr>
        <p:txBody>
          <a:bodyPr>
            <a:noAutofit/>
          </a:bodyPr>
          <a:lstStyle/>
          <a:p>
            <a:r>
              <a:rPr lang="en-US" sz="3600" dirty="0"/>
              <a:t>PCARD </a:t>
            </a:r>
            <a:r>
              <a:rPr lang="en-US" sz="3600" dirty="0" smtClean="0"/>
              <a:t>Workflow Update 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600200"/>
            <a:ext cx="7239000" cy="4419600"/>
          </a:xfrm>
        </p:spPr>
        <p:txBody>
          <a:bodyPr anchor="t"/>
          <a:lstStyle/>
          <a:p>
            <a:r>
              <a:rPr lang="en-US" sz="2000" b="1" dirty="0" smtClean="0"/>
              <a:t>As of April 10, 2015</a:t>
            </a:r>
          </a:p>
          <a:p>
            <a:r>
              <a:rPr lang="en-US" sz="2000" b="1" dirty="0" smtClean="0"/>
              <a:t> for HSC departments:</a:t>
            </a:r>
          </a:p>
          <a:p>
            <a:pPr algn="l"/>
            <a:endParaRPr lang="en-US" dirty="0" smtClean="0"/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459 total workflow pending with </a:t>
            </a:r>
            <a:r>
              <a:rPr lang="en-US" sz="1800" dirty="0" err="1" smtClean="0">
                <a:solidFill>
                  <a:prstClr val="white"/>
                </a:solidFill>
              </a:rPr>
              <a:t>PCard</a:t>
            </a:r>
            <a:r>
              <a:rPr lang="en-US" sz="1800" dirty="0" smtClean="0">
                <a:solidFill>
                  <a:prstClr val="white"/>
                </a:solidFill>
              </a:rPr>
              <a:t> Holders</a:t>
            </a:r>
            <a:endParaRPr lang="en-US" sz="1800" dirty="0">
              <a:solidFill>
                <a:prstClr val="white"/>
              </a:solidFill>
            </a:endParaRP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38 pending for more than 100 days ~ 8%</a:t>
            </a:r>
          </a:p>
          <a:p>
            <a:pPr marL="548640" lvl="0" indent="-411480" algn="l">
              <a:buClr>
                <a:prstClr val="white">
                  <a:shade val="95000"/>
                </a:prstClr>
              </a:buClr>
              <a:buFont typeface="Wingdings 2"/>
              <a:buChar char=""/>
            </a:pPr>
            <a:r>
              <a:rPr lang="en-US" sz="1800" dirty="0" smtClean="0">
                <a:solidFill>
                  <a:prstClr val="white"/>
                </a:solidFill>
              </a:rPr>
              <a:t>Seven from FY14 – travel occurred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6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.myniceprofile.com/921/9217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96" y="0"/>
            <a:ext cx="6117007" cy="673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9572455">
            <a:off x="762512" y="1676400"/>
            <a:ext cx="4025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28575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Thank You!</a:t>
            </a:r>
            <a:endParaRPr lang="en-US" sz="5400" b="1" cap="none" spc="100" dirty="0">
              <a:ln w="28575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07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2336</TotalTime>
  <Words>395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Californian FB</vt:lpstr>
      <vt:lpstr>Lucida Sans</vt:lpstr>
      <vt:lpstr>Wingdings</vt:lpstr>
      <vt:lpstr>Wingdings 2</vt:lpstr>
      <vt:lpstr>Wingdings 3</vt:lpstr>
      <vt:lpstr>Apex</vt:lpstr>
      <vt:lpstr>RAFT  </vt:lpstr>
      <vt:lpstr>Transitions</vt:lpstr>
      <vt:lpstr>Proposed Policy Changes</vt:lpstr>
      <vt:lpstr>Policy 4030 – Travel  Rental Car Changes</vt:lpstr>
      <vt:lpstr>Policy 4030 – Travel  Rental Car Changes</vt:lpstr>
      <vt:lpstr>Other Considerations</vt:lpstr>
      <vt:lpstr>PCARD Workflow Update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Lomas2211</dc:creator>
  <cp:lastModifiedBy>Cassandra Misenar</cp:lastModifiedBy>
  <cp:revision>366</cp:revision>
  <cp:lastPrinted>2014-09-25T18:13:52Z</cp:lastPrinted>
  <dcterms:created xsi:type="dcterms:W3CDTF">2010-02-25T17:07:14Z</dcterms:created>
  <dcterms:modified xsi:type="dcterms:W3CDTF">2015-04-10T16:17:25Z</dcterms:modified>
</cp:coreProperties>
</file>