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sldIdLst>
    <p:sldId id="256" r:id="rId5"/>
    <p:sldId id="332" r:id="rId6"/>
    <p:sldId id="322" r:id="rId7"/>
    <p:sldId id="321" r:id="rId8"/>
    <p:sldId id="325" r:id="rId9"/>
    <p:sldId id="323" r:id="rId10"/>
    <p:sldId id="327" r:id="rId11"/>
    <p:sldId id="328" r:id="rId12"/>
    <p:sldId id="331" r:id="rId13"/>
    <p:sldId id="330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688">
          <p15:clr>
            <a:srgbClr val="A4A3A4"/>
          </p15:clr>
        </p15:guide>
        <p15:guide id="2" pos="1296">
          <p15:clr>
            <a:srgbClr val="A4A3A4"/>
          </p15:clr>
        </p15:guide>
        <p15:guide id="3" pos="4128">
          <p15:clr>
            <a:srgbClr val="A4A3A4"/>
          </p15:clr>
        </p15:guide>
        <p15:guide id="4" orient="horz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91203" autoAdjust="0"/>
  </p:normalViewPr>
  <p:slideViewPr>
    <p:cSldViewPr>
      <p:cViewPr varScale="1">
        <p:scale>
          <a:sx n="82" d="100"/>
          <a:sy n="82" d="100"/>
        </p:scale>
        <p:origin x="-1114" y="-91"/>
      </p:cViewPr>
      <p:guideLst>
        <p:guide orient="horz" pos="2688"/>
        <p:guide orient="horz" pos="2736"/>
        <p:guide pos="1296"/>
        <p:guide pos="4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40950-54D0-466A-8271-91F3BCC0DAB0}" type="datetimeFigureOut">
              <a:rPr lang="en-US" smtClean="0"/>
              <a:pPr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7D849-1619-489F-BB96-576DF5A6D3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651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Custom</a:t>
            </a:r>
            <a:r>
              <a:rPr lang="en-US" baseline="0" dirty="0" smtClean="0"/>
              <a:t> fields were added to each expense bucket to give the approver more knowledge and understanding about the request. This also helps the Travel &amp; Procurement team to know if they need to do any of the booking on behalf of the employee.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7D849-1619-489F-BB96-576DF5A6D3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2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2971800"/>
            <a:ext cx="9144000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278336"/>
            <a:ext cx="5930847" cy="1237886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21771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0" spc="200" baseline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COLLABORATIVE COST CONTROL</a:t>
            </a:r>
            <a:endParaRPr lang="en-US" sz="1000" kern="0" spc="200" baseline="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-1" y="6064622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kern="0" spc="200" baseline="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WWW.CHROMERIVER.COM</a:t>
            </a:r>
            <a:endParaRPr lang="en-US" sz="1200" kern="0" spc="200" baseline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87" y="1664576"/>
            <a:ext cx="3886200" cy="41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56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3" cy="91758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1066800"/>
            <a:ext cx="5111750" cy="5059365"/>
          </a:xfrm>
        </p:spPr>
        <p:txBody>
          <a:bodyPr/>
          <a:lstStyle>
            <a:lvl1pPr>
              <a:defRPr sz="300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3008313" cy="5059365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algn="ctr"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429000"/>
            <a:ext cx="9144000" cy="3429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81401"/>
            <a:ext cx="7772400" cy="990600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4580468"/>
            <a:ext cx="6400800" cy="10668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342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0" y="2177179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kern="0" spc="200" baseline="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COLLABORATIVE COST CONTROL</a:t>
            </a:r>
            <a:endParaRPr lang="en-US" sz="1000" kern="0" spc="200" baseline="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0487" y="1664576"/>
            <a:ext cx="3886200" cy="4190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633789"/>
            <a:ext cx="8228215" cy="1362075"/>
          </a:xfrm>
        </p:spPr>
        <p:txBody>
          <a:bodyPr anchor="t">
            <a:noAutofit/>
          </a:bodyPr>
          <a:lstStyle>
            <a:lvl1pPr algn="l">
              <a:defRPr sz="4500" b="1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133600"/>
            <a:ext cx="8228215" cy="1500187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kern="1200" cap="all" spc="100" baseline="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059365"/>
          </a:xfrm>
        </p:spPr>
        <p:txBody>
          <a:bodyPr/>
          <a:lstStyle>
            <a:lvl1pPr>
              <a:defRPr sz="3000" spc="-100" baseline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059365"/>
          </a:xfrm>
        </p:spPr>
        <p:txBody>
          <a:bodyPr/>
          <a:lstStyle>
            <a:lvl1pPr>
              <a:defRPr sz="3000" spc="-100" baseline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00139"/>
            <a:ext cx="4040188" cy="639762"/>
          </a:xfrm>
          <a:solidFill>
            <a:schemeClr val="accent2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39901"/>
            <a:ext cx="4040188" cy="4386262"/>
          </a:xfrm>
        </p:spPr>
        <p:txBody>
          <a:bodyPr/>
          <a:lstStyle>
            <a:lvl1pPr>
              <a:defRPr sz="2000" b="0" spc="0" baseline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00139"/>
            <a:ext cx="4041776" cy="639762"/>
          </a:xfrm>
          <a:solidFill>
            <a:schemeClr val="accent2"/>
          </a:solidFill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9901"/>
            <a:ext cx="4041776" cy="4386262"/>
          </a:xfrm>
        </p:spPr>
        <p:txBody>
          <a:bodyPr/>
          <a:lstStyle>
            <a:lvl1pPr>
              <a:defRPr sz="2000" b="0"/>
            </a:lvl1pPr>
            <a:lvl2pPr>
              <a:defRPr sz="2000"/>
            </a:lvl2pPr>
            <a:lvl3pPr>
              <a:defRPr sz="2000"/>
            </a:lvl3pPr>
            <a:lvl4pPr>
              <a:defRPr sz="1500"/>
            </a:lvl4pPr>
            <a:lvl5pPr>
              <a:defRPr sz="15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6800850" cy="501650"/>
          </a:xfrm>
          <a:prstGeom prst="rect">
            <a:avLst/>
          </a:prstGeom>
        </p:spPr>
        <p:txBody>
          <a:bodyPr/>
          <a:lstStyle/>
          <a:p>
            <a:r>
              <a:rPr lang="en-US" sz="1050" b="1" smtClean="0">
                <a:solidFill>
                  <a:srgbClr val="293033">
                    <a:lumMod val="75000"/>
                    <a:lumOff val="25000"/>
                  </a:srgbClr>
                </a:solidFill>
              </a:rPr>
              <a:t>Chrome River Technologies</a:t>
            </a:r>
            <a:r>
              <a:rPr lang="en-US" smtClean="0">
                <a:solidFill>
                  <a:srgbClr val="293033">
                    <a:tint val="75000"/>
                  </a:srgbClr>
                </a:solidFill>
              </a:rPr>
              <a:t/>
            </a:r>
            <a:br>
              <a:rPr lang="en-US" smtClean="0">
                <a:solidFill>
                  <a:srgbClr val="293033">
                    <a:tint val="75000"/>
                  </a:srgbClr>
                </a:solidFill>
              </a:rPr>
            </a:br>
            <a:r>
              <a:rPr lang="en-US" sz="600" smtClean="0">
                <a:solidFill>
                  <a:srgbClr val="515859"/>
                </a:solidFill>
              </a:rPr>
              <a:t>5757 Wilshire Blvd., suite 270, Los Angeles, CA 90036   </a:t>
            </a:r>
            <a:r>
              <a:rPr lang="en-US" sz="600" smtClean="0">
                <a:solidFill>
                  <a:prstClr val="white"/>
                </a:solidFill>
              </a:rPr>
              <a:t>█</a:t>
            </a:r>
            <a:r>
              <a:rPr lang="en-US" sz="600" smtClean="0">
                <a:solidFill>
                  <a:srgbClr val="515859"/>
                </a:solidFill>
              </a:rPr>
              <a:t>   1.888.781.0088  </a:t>
            </a:r>
            <a:r>
              <a:rPr lang="en-US" sz="600" smtClean="0">
                <a:solidFill>
                  <a:prstClr val="white"/>
                </a:solidFill>
              </a:rPr>
              <a:t>█</a:t>
            </a:r>
            <a:r>
              <a:rPr lang="en-US" sz="600" smtClean="0">
                <a:solidFill>
                  <a:srgbClr val="515859"/>
                </a:solidFill>
              </a:rPr>
              <a:t>  1.323.967.7474  </a:t>
            </a:r>
            <a:r>
              <a:rPr lang="en-US" sz="600" smtClean="0">
                <a:solidFill>
                  <a:prstClr val="white"/>
                </a:solidFill>
              </a:rPr>
              <a:t>█</a:t>
            </a:r>
            <a:r>
              <a:rPr lang="en-US" sz="600" smtClean="0">
                <a:solidFill>
                  <a:srgbClr val="515859"/>
                </a:solidFill>
              </a:rPr>
              <a:t>  info@chromeriver.com   </a:t>
            </a:r>
            <a:r>
              <a:rPr lang="en-US" sz="600" smtClean="0">
                <a:solidFill>
                  <a:prstClr val="white"/>
                </a:solidFill>
              </a:rPr>
              <a:t>█</a:t>
            </a:r>
            <a:r>
              <a:rPr lang="en-US" sz="600" smtClean="0">
                <a:solidFill>
                  <a:srgbClr val="515859"/>
                </a:solidFill>
              </a:rPr>
              <a:t>   www.chromeriver.com</a:t>
            </a:r>
            <a:endParaRPr lang="en-US" sz="600" dirty="0" smtClean="0">
              <a:solidFill>
                <a:srgbClr val="515859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7715250" y="6356350"/>
            <a:ext cx="971550" cy="501650"/>
          </a:xfrm>
          <a:prstGeom prst="rect">
            <a:avLst/>
          </a:prstGeom>
        </p:spPr>
        <p:txBody>
          <a:bodyPr/>
          <a:lstStyle/>
          <a:p>
            <a:fld id="{BD753EC6-093A-4A5F-A72A-849719808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1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928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76174"/>
            <a:ext cx="8229600" cy="5049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54766"/>
            <a:ext cx="9144000" cy="50323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502401"/>
            <a:ext cx="1941507" cy="2079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 spc="-1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SzPct val="90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SzPct val="90000"/>
        <a:buFont typeface="Courier New" pitchFamily="49" charset="0"/>
        <a:buChar char="o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ssc.unm.edu/chrome-river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Research Administrators Forum and Training Session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105400"/>
            <a:ext cx="6400800" cy="1066800"/>
          </a:xfrm>
        </p:spPr>
        <p:txBody>
          <a:bodyPr/>
          <a:lstStyle/>
          <a:p>
            <a:pPr algn="l"/>
            <a:r>
              <a:rPr lang="en-US" dirty="0" smtClean="0"/>
              <a:t>Laura </a:t>
            </a:r>
            <a:r>
              <a:rPr lang="en-US" dirty="0" err="1" smtClean="0"/>
              <a:t>putz</a:t>
            </a:r>
            <a:r>
              <a:rPr lang="en-US" dirty="0" smtClean="0"/>
              <a:t>, associate controller</a:t>
            </a:r>
          </a:p>
          <a:p>
            <a:pPr algn="l"/>
            <a:r>
              <a:rPr lang="en-US" dirty="0" smtClean="0"/>
              <a:t>Unrestricted Accounting - HSC</a:t>
            </a:r>
          </a:p>
          <a:p>
            <a:pPr algn="l"/>
            <a:r>
              <a:rPr lang="en-US" dirty="0" smtClean="0"/>
              <a:t>April</a:t>
            </a:r>
            <a:r>
              <a:rPr lang="en-US" dirty="0" smtClean="0"/>
              <a:t> 7, </a:t>
            </a:r>
            <a:r>
              <a:rPr lang="en-US" dirty="0" smtClean="0"/>
              <a:t>2016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36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UNM Chrome River – Next steps…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6174"/>
            <a:ext cx="8229600" cy="51722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Campus Communications</a:t>
            </a:r>
          </a:p>
          <a:p>
            <a:pPr lvl="1"/>
            <a:r>
              <a:rPr lang="en-US" sz="2400" dirty="0" smtClean="0"/>
              <a:t>Open Forums (RAN, RAFT, LEARN Sessions)</a:t>
            </a:r>
          </a:p>
          <a:p>
            <a:pPr lvl="1"/>
            <a:r>
              <a:rPr lang="en-US" sz="2400" dirty="0" smtClean="0"/>
              <a:t>Financial Services Communications via List-</a:t>
            </a:r>
            <a:r>
              <a:rPr lang="en-US" sz="2400" dirty="0" err="1" smtClean="0"/>
              <a:t>Serv</a:t>
            </a:r>
            <a:endParaRPr lang="en-US" sz="2400" dirty="0" smtClean="0"/>
          </a:p>
          <a:p>
            <a:pPr lvl="1"/>
            <a:r>
              <a:rPr lang="en-US" sz="2400" dirty="0" smtClean="0"/>
              <a:t>Purchasing Newsletter</a:t>
            </a:r>
          </a:p>
          <a:p>
            <a:pPr lvl="1"/>
            <a:r>
              <a:rPr lang="en-US" sz="2400" dirty="0" smtClean="0"/>
              <a:t>Fiscal Agents Network Group (FANG)</a:t>
            </a:r>
            <a:endParaRPr lang="en-US" sz="3400" dirty="0" smtClean="0"/>
          </a:p>
          <a:p>
            <a:r>
              <a:rPr lang="en-US" sz="3400" dirty="0" smtClean="0"/>
              <a:t>Training</a:t>
            </a:r>
          </a:p>
          <a:p>
            <a:pPr lvl="1"/>
            <a:r>
              <a:rPr lang="en-US" sz="2600" dirty="0" smtClean="0"/>
              <a:t>In development</a:t>
            </a:r>
          </a:p>
          <a:p>
            <a:r>
              <a:rPr lang="en-US" sz="3400" dirty="0" smtClean="0"/>
              <a:t>Website</a:t>
            </a:r>
          </a:p>
          <a:p>
            <a:pPr marL="0" indent="0">
              <a:buNone/>
            </a:pPr>
            <a:r>
              <a:rPr lang="en-US" sz="3400" dirty="0" smtClean="0"/>
              <a:t> </a:t>
            </a:r>
            <a:r>
              <a:rPr lang="en-US" sz="3400" dirty="0" smtClean="0">
                <a:hlinkClick r:id="rId3"/>
              </a:rPr>
              <a:t>http</a:t>
            </a:r>
            <a:r>
              <a:rPr lang="en-US" sz="3400" dirty="0">
                <a:hlinkClick r:id="rId3"/>
              </a:rPr>
              <a:t>://</a:t>
            </a:r>
            <a:r>
              <a:rPr lang="en-US" sz="3400" dirty="0" smtClean="0">
                <a:hlinkClick r:id="rId3"/>
              </a:rPr>
              <a:t>fssc.unm.edu/chrome-river.html</a:t>
            </a:r>
            <a:endParaRPr lang="en-US" sz="3400" dirty="0" smtClean="0"/>
          </a:p>
          <a:p>
            <a:pPr marL="0" indent="0">
              <a:buNone/>
            </a:pPr>
            <a:endParaRPr lang="en-US" sz="3400" dirty="0" smtClean="0"/>
          </a:p>
        </p:txBody>
      </p:sp>
    </p:spTree>
    <p:extLst>
      <p:ext uri="{BB962C8B-B14F-4D97-AF65-F5344CB8AC3E}">
        <p14:creationId xmlns:p14="http://schemas.microsoft.com/office/powerpoint/2010/main" val="148972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UNM Chrome River - Demo…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76174"/>
            <a:ext cx="8915400" cy="5172226"/>
          </a:xfrm>
          <a:effectLst>
            <a:softEdge rad="127000"/>
          </a:effectLst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400" dirty="0" smtClean="0"/>
          </a:p>
          <a:p>
            <a:pPr marL="0" indent="0" algn="ctr">
              <a:buNone/>
            </a:pPr>
            <a:r>
              <a:rPr lang="en-US" sz="6400" dirty="0" smtClean="0"/>
              <a:t>Create, Submit and Track Expense Reports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Testing and Design instance being used for the demonstration.  Implementation instance will vary.</a:t>
            </a:r>
          </a:p>
        </p:txBody>
      </p:sp>
    </p:spTree>
    <p:extLst>
      <p:ext uri="{BB962C8B-B14F-4D97-AF65-F5344CB8AC3E}">
        <p14:creationId xmlns:p14="http://schemas.microsoft.com/office/powerpoint/2010/main" val="3875896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51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Chrome River will replace current DPEZ/DPI process</a:t>
            </a:r>
          </a:p>
          <a:p>
            <a:pPr lvl="1"/>
            <a:r>
              <a:rPr lang="en-US" sz="3200" dirty="0" smtClean="0"/>
              <a:t>Incorporates electronic approvals</a:t>
            </a:r>
          </a:p>
          <a:p>
            <a:pPr lvl="1"/>
            <a:r>
              <a:rPr lang="en-US" sz="3200" dirty="0" smtClean="0"/>
              <a:t>No more signatures</a:t>
            </a:r>
          </a:p>
          <a:p>
            <a:pPr lvl="1"/>
            <a:r>
              <a:rPr lang="en-US" sz="3200" dirty="0" smtClean="0"/>
              <a:t>Eliminates routing paper documents</a:t>
            </a:r>
          </a:p>
          <a:p>
            <a:pPr lvl="1"/>
            <a:endParaRPr lang="en-US" sz="3200" dirty="0" smtClean="0"/>
          </a:p>
          <a:p>
            <a:r>
              <a:rPr lang="en-US" sz="3200" dirty="0"/>
              <a:t>Chrome River will replace current PCard Reconciliation process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 Chrome River Expense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 Chrome River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4572000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Reduce manual processing and handling of expense reports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Lower processing costs by increasing efficiency</a:t>
            </a:r>
            <a:endParaRPr lang="en-US" sz="3200" dirty="0" smtClean="0"/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Reduces processing time and increases compliance with administrative policies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Eliminates duplicate entries through direct integration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4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 Chrome River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3058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Automated electronic submissions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Ability to attach receipts and other documentation 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Integrated with PCard for travel items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Automated electronic reviews and approvals</a:t>
            </a: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r>
              <a:rPr lang="en-US" sz="3200" dirty="0" smtClean="0">
                <a:solidFill>
                  <a:schemeClr val="tx2"/>
                </a:solidFill>
              </a:rPr>
              <a:t>Extensive reporting capabilities with Web Focus/</a:t>
            </a:r>
            <a:r>
              <a:rPr lang="en-US" sz="3200" dirty="0" err="1" smtClean="0">
                <a:solidFill>
                  <a:schemeClr val="tx2"/>
                </a:solidFill>
              </a:rPr>
              <a:t>MyReports</a:t>
            </a: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endParaRPr lang="en-US" sz="3200" dirty="0" smtClean="0">
              <a:solidFill>
                <a:schemeClr val="tx2"/>
              </a:solidFill>
            </a:endParaRPr>
          </a:p>
          <a:p>
            <a:pPr marL="0" indent="0">
              <a:spcBef>
                <a:spcPts val="1800"/>
              </a:spcBef>
              <a:buClr>
                <a:schemeClr val="bg1"/>
              </a:buClr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66566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UNM Chrome River - What to expect…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6174"/>
            <a:ext cx="8229600" cy="5172226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UNM Administrative Policy changes</a:t>
            </a:r>
          </a:p>
          <a:p>
            <a:pPr lvl="1"/>
            <a:r>
              <a:rPr lang="en-US" sz="2600" dirty="0" smtClean="0"/>
              <a:t>4030 – Travel</a:t>
            </a:r>
          </a:p>
          <a:p>
            <a:pPr lvl="1"/>
            <a:r>
              <a:rPr lang="en-US" sz="2600" dirty="0" smtClean="0"/>
              <a:t>4020 – Moving Expense</a:t>
            </a:r>
          </a:p>
          <a:p>
            <a:pPr lvl="1"/>
            <a:r>
              <a:rPr lang="en-US" sz="2600" dirty="0" smtClean="0"/>
              <a:t>4320 – Purchasing Goods off Campus</a:t>
            </a:r>
          </a:p>
          <a:p>
            <a:pPr lvl="1"/>
            <a:r>
              <a:rPr lang="en-US" sz="2600" dirty="0" smtClean="0"/>
              <a:t>2170 – Honorarium Payments</a:t>
            </a:r>
          </a:p>
          <a:p>
            <a:pPr lvl="1"/>
            <a:r>
              <a:rPr lang="en-US" sz="2600" dirty="0" smtClean="0"/>
              <a:t>4040 – Employee Recruitment Expense</a:t>
            </a:r>
          </a:p>
          <a:p>
            <a:pPr lvl="1"/>
            <a:r>
              <a:rPr lang="en-US" sz="2600" dirty="0" smtClean="0"/>
              <a:t>4370 – Receiving &amp; Paying for off Campus Purchases</a:t>
            </a:r>
          </a:p>
          <a:p>
            <a:pPr lvl="1"/>
            <a:r>
              <a:rPr lang="en-US" sz="2600" dirty="0" smtClean="0"/>
              <a:t>2480 – Incentives for Program Participants</a:t>
            </a:r>
          </a:p>
          <a:p>
            <a:pPr lvl="1"/>
            <a:r>
              <a:rPr lang="en-US" sz="2600" dirty="0" smtClean="0"/>
              <a:t>2110 – Long Distance Calling</a:t>
            </a:r>
          </a:p>
          <a:p>
            <a:pPr lvl="1"/>
            <a:endParaRPr lang="en-US" sz="2400" dirty="0" smtClean="0"/>
          </a:p>
          <a:p>
            <a:pPr marL="57150" indent="0">
              <a:buNone/>
            </a:pPr>
            <a:r>
              <a:rPr lang="en-US" sz="3500" b="1" dirty="0" smtClean="0"/>
              <a:t>Draft policies for review </a:t>
            </a:r>
            <a:r>
              <a:rPr lang="en-US" sz="3500" b="1" dirty="0" smtClean="0"/>
              <a:t>through </a:t>
            </a:r>
            <a:r>
              <a:rPr lang="en-US" sz="3500" b="1" dirty="0" smtClean="0"/>
              <a:t> 4/21/16</a:t>
            </a:r>
            <a:endParaRPr lang="en-US" sz="3500" b="1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8026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UNM Chrome River - What to expect…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6174"/>
            <a:ext cx="8229600" cy="51722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Planning/Design/Transition Phase</a:t>
            </a:r>
          </a:p>
          <a:p>
            <a:pPr lvl="1"/>
            <a:r>
              <a:rPr lang="en-US" sz="2600" dirty="0" smtClean="0"/>
              <a:t>Technical Consideration</a:t>
            </a:r>
          </a:p>
          <a:p>
            <a:pPr lvl="1"/>
            <a:r>
              <a:rPr lang="en-US" sz="2600" dirty="0" smtClean="0"/>
              <a:t>Data integration – COA, Vendors, Account Codes</a:t>
            </a:r>
          </a:p>
          <a:p>
            <a:pPr lvl="1"/>
            <a:r>
              <a:rPr lang="en-US" sz="2600" dirty="0" smtClean="0"/>
              <a:t>Testing and Validation</a:t>
            </a:r>
          </a:p>
          <a:p>
            <a:pPr lvl="1"/>
            <a:r>
              <a:rPr lang="en-US" sz="2600" dirty="0" smtClean="0"/>
              <a:t>Training Development</a:t>
            </a:r>
          </a:p>
          <a:p>
            <a:r>
              <a:rPr lang="en-US" sz="3400" dirty="0" smtClean="0"/>
              <a:t>Early Implementation Phase</a:t>
            </a:r>
          </a:p>
          <a:p>
            <a:pPr lvl="1"/>
            <a:r>
              <a:rPr lang="en-US" sz="2600" dirty="0" smtClean="0"/>
              <a:t>Targeted for May 2016</a:t>
            </a:r>
          </a:p>
          <a:p>
            <a:r>
              <a:rPr lang="en-US" sz="3400" dirty="0" smtClean="0"/>
              <a:t>Campus Wide Implementation</a:t>
            </a:r>
          </a:p>
          <a:p>
            <a:pPr lvl="1"/>
            <a:r>
              <a:rPr lang="en-US" sz="2600" dirty="0" smtClean="0"/>
              <a:t>July 1, 2016 – Happy New Fiscal Year!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02567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UNM Chrome River - What we will miss…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6174"/>
            <a:ext cx="8229600" cy="517222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Routing Paper Documents</a:t>
            </a:r>
          </a:p>
          <a:p>
            <a:r>
              <a:rPr lang="en-US" sz="3400" dirty="0" smtClean="0"/>
              <a:t>Signatures</a:t>
            </a:r>
          </a:p>
          <a:p>
            <a:r>
              <a:rPr lang="en-US" sz="3400" dirty="0" smtClean="0"/>
              <a:t>Queue errors</a:t>
            </a:r>
          </a:p>
          <a:p>
            <a:r>
              <a:rPr lang="en-US" sz="3400" dirty="0" smtClean="0"/>
              <a:t>Document logs for tracking</a:t>
            </a:r>
          </a:p>
          <a:p>
            <a:r>
              <a:rPr lang="en-US" sz="3400" dirty="0" smtClean="0"/>
              <a:t>Taping of small receipts onto paper</a:t>
            </a:r>
          </a:p>
          <a:p>
            <a:r>
              <a:rPr lang="en-US" sz="3400" dirty="0" smtClean="0"/>
              <a:t>Account code disapprovals</a:t>
            </a:r>
          </a:p>
          <a:p>
            <a:r>
              <a:rPr lang="en-US" sz="3400" dirty="0" smtClean="0"/>
              <a:t>PCard Workflow</a:t>
            </a:r>
          </a:p>
        </p:txBody>
      </p:sp>
    </p:spTree>
    <p:extLst>
      <p:ext uri="{BB962C8B-B14F-4D97-AF65-F5344CB8AC3E}">
        <p14:creationId xmlns:p14="http://schemas.microsoft.com/office/powerpoint/2010/main" val="387653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UNM Chrome River – Teams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6174"/>
            <a:ext cx="8229600" cy="5172226"/>
          </a:xfrm>
        </p:spPr>
        <p:txBody>
          <a:bodyPr>
            <a:normAutofit lnSpcReduction="10000"/>
          </a:bodyPr>
          <a:lstStyle/>
          <a:p>
            <a:r>
              <a:rPr lang="en-US" sz="2700" dirty="0" smtClean="0"/>
              <a:t>Integration and IT Resources – Parveen Nagji</a:t>
            </a:r>
          </a:p>
          <a:p>
            <a:r>
              <a:rPr lang="en-US" sz="2700" dirty="0" smtClean="0"/>
              <a:t>Policy Review and Update – Doug Nelson</a:t>
            </a:r>
          </a:p>
          <a:p>
            <a:r>
              <a:rPr lang="en-US" sz="2700" dirty="0" smtClean="0"/>
              <a:t>Processing and Approvals – Jason Galloway</a:t>
            </a:r>
          </a:p>
          <a:p>
            <a:r>
              <a:rPr lang="en-US" sz="2700" dirty="0" smtClean="0"/>
              <a:t>Training and Communications – Laura Putz</a:t>
            </a:r>
          </a:p>
          <a:p>
            <a:r>
              <a:rPr lang="en-US" sz="2700" dirty="0" smtClean="0"/>
              <a:t>PCard Processes – Peggy Sedillo</a:t>
            </a:r>
          </a:p>
          <a:p>
            <a:r>
              <a:rPr lang="en-US" sz="2700" dirty="0" smtClean="0"/>
              <a:t>Security and Approval Routing – Lorrie Black</a:t>
            </a:r>
          </a:p>
          <a:p>
            <a:r>
              <a:rPr lang="en-US" sz="2700" dirty="0" smtClean="0"/>
              <a:t>Compliance </a:t>
            </a:r>
          </a:p>
          <a:p>
            <a:r>
              <a:rPr lang="en-US" sz="2700" dirty="0" smtClean="0"/>
              <a:t>Tax Reporting – Marty </a:t>
            </a:r>
            <a:r>
              <a:rPr lang="en-US" sz="2700" dirty="0" err="1" smtClean="0"/>
              <a:t>Desautels</a:t>
            </a:r>
            <a:r>
              <a:rPr lang="en-US" sz="2700" dirty="0" smtClean="0"/>
              <a:t> &amp; Trudi Flynn</a:t>
            </a:r>
          </a:p>
          <a:p>
            <a:r>
              <a:rPr lang="en-US" sz="2700" dirty="0" smtClean="0"/>
              <a:t>End User Processing and Approvals</a:t>
            </a:r>
          </a:p>
          <a:p>
            <a:pPr marL="457200" lvl="1" indent="0">
              <a:buNone/>
            </a:pPr>
            <a:r>
              <a:rPr lang="en-US" sz="2400" dirty="0" smtClean="0"/>
              <a:t>Lorrie Black </a:t>
            </a:r>
            <a:r>
              <a:rPr lang="en-US" sz="2400" dirty="0" smtClean="0"/>
              <a:t>– Main Campus</a:t>
            </a:r>
          </a:p>
          <a:p>
            <a:pPr marL="457200" lvl="1" indent="0">
              <a:buNone/>
            </a:pPr>
            <a:r>
              <a:rPr lang="en-US" sz="2400" dirty="0" smtClean="0"/>
              <a:t>Beth Walker and Joyce Chavez – HSC Campus</a:t>
            </a:r>
          </a:p>
        </p:txBody>
      </p:sp>
    </p:spTree>
    <p:extLst>
      <p:ext uri="{BB962C8B-B14F-4D97-AF65-F5344CB8AC3E}">
        <p14:creationId xmlns:p14="http://schemas.microsoft.com/office/powerpoint/2010/main" val="1239342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hromeRiver2014">
      <a:dk1>
        <a:srgbClr val="293033"/>
      </a:dk1>
      <a:lt1>
        <a:sysClr val="window" lastClr="FFFFFF"/>
      </a:lt1>
      <a:dk2>
        <a:srgbClr val="515859"/>
      </a:dk2>
      <a:lt2>
        <a:srgbClr val="F2F6F3"/>
      </a:lt2>
      <a:accent1>
        <a:srgbClr val="4CAAD9"/>
      </a:accent1>
      <a:accent2>
        <a:srgbClr val="4BA69E"/>
      </a:accent2>
      <a:accent3>
        <a:srgbClr val="7CA687"/>
      </a:accent3>
      <a:accent4>
        <a:srgbClr val="31578C"/>
      </a:accent4>
      <a:accent5>
        <a:srgbClr val="DAECEB"/>
      </a:accent5>
      <a:accent6>
        <a:srgbClr val="CC6652"/>
      </a:accent6>
      <a:hlink>
        <a:srgbClr val="469AC7"/>
      </a:hlink>
      <a:folHlink>
        <a:srgbClr val="585673"/>
      </a:folHlink>
    </a:clrScheme>
    <a:fontScheme name="ChromeRiver201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2248AF18C8E2498451747FE3C1BE4C" ma:contentTypeVersion="0" ma:contentTypeDescription="Create a new document." ma:contentTypeScope="" ma:versionID="23ecbe1d7ae631b969b818a5319a88d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F04431-5F7C-49CD-B72C-DDF360463C15}">
  <ds:schemaRefs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04035E5-FD32-4E17-A05D-B84B1D4E95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A80BF8-D2E3-4C6C-B9A5-359BB485AA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439</Words>
  <Application>Microsoft Office PowerPoint</Application>
  <PresentationFormat>On-screen Show (4:3)</PresentationFormat>
  <Paragraphs>86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Research Administrators Forum and Training Session</vt:lpstr>
      <vt:lpstr>PowerPoint Presentation</vt:lpstr>
      <vt:lpstr>UNM Chrome River Expense Solution</vt:lpstr>
      <vt:lpstr>UNM Chrome River Benefits</vt:lpstr>
      <vt:lpstr>UNM Chrome River Benefits</vt:lpstr>
      <vt:lpstr>UNM Chrome River - What to expect…</vt:lpstr>
      <vt:lpstr>UNM Chrome River - What to expect…</vt:lpstr>
      <vt:lpstr>UNM Chrome River - What we will miss…</vt:lpstr>
      <vt:lpstr>UNM Chrome River – Teams</vt:lpstr>
      <vt:lpstr>UNM Chrome River – Next steps…</vt:lpstr>
      <vt:lpstr>UNM Chrome River - Demo…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Dave Terry</dc:creator>
  <cp:lastModifiedBy>Laura Putz</cp:lastModifiedBy>
  <cp:revision>164</cp:revision>
  <dcterms:created xsi:type="dcterms:W3CDTF">2011-03-31T22:26:00Z</dcterms:created>
  <dcterms:modified xsi:type="dcterms:W3CDTF">2016-04-07T16:00:32Z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0x010100072248AF18C8E2498451747FE3C1BE4C</vt:lpwstr>
  </property>
</Properties>
</file>