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49E"/>
    <a:srgbClr val="33C1C8"/>
    <a:srgbClr val="26A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0FEF-B6DA-3240-A734-2DAE29C7D105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76FC2-1A3D-DC4C-8B96-D87789A1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98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13C3-E850-854A-AB8F-63E07A96A11C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0AF15-9AC5-4F4C-B3F9-A7539702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66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0082B-7361-4543-BBD5-7A83CDD1D7D1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114C26-979B-D941-B8F7-4C84DC507B3C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DE7997-5B7E-954E-B3A6-81437976637E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7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9A545B-525C-3A4B-B5FB-B174604E175D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3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4D590F-B2CF-6A49-B9B6-4E2B9054AFC2}" type="datetime1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6EAD61-D120-1E4D-9031-7DB7801BAF72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CF2D5-684E-B44D-8461-BEE0D0093C4C}" type="datetime1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053746-95D1-4B43-B082-182049BB200A}" type="datetime1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1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86359D-36F4-6E43-A2CC-A40FF7327F76}" type="datetime1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5D02D-B8F4-624F-B605-F6F3CB529F1D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294BED-42FF-FE49-B730-AB02BC432DE0}" type="datetime1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gradFill>
            <a:gsLst>
              <a:gs pos="0">
                <a:srgbClr val="33C1C8">
                  <a:alpha val="68000"/>
                </a:srgb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SC-complianc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01" y="6330587"/>
            <a:ext cx="6064798" cy="41979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7548" y="6356350"/>
            <a:ext cx="799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1BCB-E31B-1446-8B2F-AF89D5BD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F949E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Healthcare Compliance: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Stuart Freedman, MPH</a:t>
            </a:r>
          </a:p>
          <a:p>
            <a:r>
              <a:rPr lang="en-US" dirty="0" smtClean="0"/>
              <a:t>HSC Chief Compliance Officer</a:t>
            </a:r>
          </a:p>
          <a:p>
            <a:endParaRPr lang="en-US" dirty="0"/>
          </a:p>
          <a:p>
            <a:r>
              <a:rPr lang="en-US" dirty="0" smtClean="0"/>
              <a:t>Monica Wilson, JD, CHC</a:t>
            </a:r>
          </a:p>
          <a:p>
            <a:r>
              <a:rPr lang="en-US" dirty="0" smtClean="0"/>
              <a:t>Manager, HSC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HSC Code of Ethics and training</a:t>
            </a:r>
          </a:p>
          <a:p>
            <a:r>
              <a:rPr lang="en-US" dirty="0" smtClean="0"/>
              <a:t>Awareness</a:t>
            </a:r>
          </a:p>
          <a:p>
            <a:r>
              <a:rPr lang="en-US" dirty="0" smtClean="0"/>
              <a:t>Hired an Educator</a:t>
            </a:r>
          </a:p>
          <a:p>
            <a:r>
              <a:rPr lang="en-US" dirty="0" smtClean="0"/>
              <a:t>New hotline and incident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99065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27277410"/>
              </p:ext>
            </p:extLst>
          </p:nvPr>
        </p:nvGraphicFramePr>
        <p:xfrm>
          <a:off x="2729913" y="274638"/>
          <a:ext cx="3684174" cy="569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7543732" imgH="11658600" progId="AcroExch.Document.7">
                  <p:embed/>
                </p:oleObj>
              </mc:Choice>
              <mc:Fallback>
                <p:oleObj name="Acrobat Document" r:id="rId3" imgW="7543732" imgH="11658600" progId="AcroExch.Document.7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913" y="274638"/>
                        <a:ext cx="3684174" cy="5693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23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</a:p>
          <a:p>
            <a:r>
              <a:rPr lang="en-US" dirty="0" smtClean="0"/>
              <a:t>Investigation processes</a:t>
            </a:r>
          </a:p>
          <a:p>
            <a:r>
              <a:rPr lang="en-US" dirty="0" smtClean="0"/>
              <a:t>Training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4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 Behavior</a:t>
            </a:r>
          </a:p>
          <a:p>
            <a:r>
              <a:rPr lang="en-US" dirty="0" smtClean="0"/>
              <a:t>Compliance Response</a:t>
            </a:r>
          </a:p>
        </p:txBody>
      </p:sp>
    </p:spTree>
    <p:extLst>
      <p:ext uri="{BB962C8B-B14F-4D97-AF65-F5344CB8AC3E}">
        <p14:creationId xmlns:p14="http://schemas.microsoft.com/office/powerpoint/2010/main" val="370036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 behavior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 OIG behaves and how HSC Compliance responds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2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48" y="96513"/>
            <a:ext cx="6317704" cy="59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0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Enforcement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$5.6B recovered</a:t>
            </a:r>
          </a:p>
          <a:p>
            <a:r>
              <a:rPr lang="en-US" dirty="0" smtClean="0"/>
              <a:t>3,214 new excluded parties</a:t>
            </a:r>
          </a:p>
          <a:p>
            <a:r>
              <a:rPr lang="en-US" dirty="0" smtClean="0"/>
              <a:t>960 criminal actions</a:t>
            </a:r>
          </a:p>
          <a:p>
            <a:r>
              <a:rPr lang="en-US" dirty="0" smtClean="0"/>
              <a:t>472 civil actions</a:t>
            </a:r>
          </a:p>
          <a:p>
            <a:endParaRPr lang="en-US" dirty="0"/>
          </a:p>
          <a:p>
            <a:r>
              <a:rPr lang="en-US" dirty="0" smtClean="0"/>
              <a:t>How did we get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OIG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Protect the Medicare trust funds</a:t>
            </a:r>
          </a:p>
          <a:p>
            <a:pPr lvl="1"/>
            <a:r>
              <a:rPr lang="en-US" dirty="0" smtClean="0"/>
              <a:t>Government budget</a:t>
            </a:r>
          </a:p>
          <a:p>
            <a:pPr lvl="1"/>
            <a:r>
              <a:rPr lang="en-US" dirty="0" smtClean="0"/>
              <a:t>Medicare enrollment</a:t>
            </a:r>
          </a:p>
          <a:p>
            <a:pPr lvl="1"/>
            <a:endParaRPr lang="en-US" dirty="0"/>
          </a:p>
          <a:p>
            <a:r>
              <a:rPr lang="en-US" dirty="0" smtClean="0"/>
              <a:t>Headlines</a:t>
            </a:r>
          </a:p>
          <a:p>
            <a:pPr lvl="1"/>
            <a:r>
              <a:rPr lang="en-US" dirty="0" smtClean="0"/>
              <a:t>Demonstrate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37143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beyond “fraud”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Waste and abuse</a:t>
            </a:r>
          </a:p>
          <a:p>
            <a:pPr lvl="1"/>
            <a:r>
              <a:rPr lang="en-US" dirty="0" smtClean="0"/>
              <a:t>Exclusion authorities</a:t>
            </a:r>
          </a:p>
          <a:p>
            <a:pPr lvl="1"/>
            <a:endParaRPr lang="en-US" dirty="0"/>
          </a:p>
          <a:p>
            <a:r>
              <a:rPr lang="en-US" dirty="0" smtClean="0"/>
              <a:t>Data analytics</a:t>
            </a:r>
          </a:p>
          <a:p>
            <a:r>
              <a:rPr lang="en-US" dirty="0" smtClean="0"/>
              <a:t>Regulatory creep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2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Statutes and regulations</a:t>
            </a:r>
          </a:p>
          <a:p>
            <a:r>
              <a:rPr lang="en-US" dirty="0" smtClean="0"/>
              <a:t>Guidance documents</a:t>
            </a:r>
          </a:p>
          <a:p>
            <a:r>
              <a:rPr lang="en-US" dirty="0" smtClean="0"/>
              <a:t>Corporate Integrity Agreements (CIAs)</a:t>
            </a:r>
          </a:p>
          <a:p>
            <a:r>
              <a:rPr lang="en-US" dirty="0" smtClean="0"/>
              <a:t>Presentations at conferences</a:t>
            </a:r>
          </a:p>
          <a:p>
            <a:r>
              <a:rPr lang="en-US" dirty="0" smtClean="0"/>
              <a:t>News reports and press releases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the HSC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respond to all of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0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148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Healthcare Compliance: 2014</vt:lpstr>
      <vt:lpstr>Topics Covered</vt:lpstr>
      <vt:lpstr>Regulator behavior</vt:lpstr>
      <vt:lpstr>PowerPoint Presentation</vt:lpstr>
      <vt:lpstr>2013 Enforcement Numbers</vt:lpstr>
      <vt:lpstr>OIG Motivations</vt:lpstr>
      <vt:lpstr>OIG Behavior</vt:lpstr>
      <vt:lpstr>Available Information</vt:lpstr>
      <vt:lpstr>Protecting the HSC</vt:lpstr>
      <vt:lpstr>Achievements</vt:lpstr>
      <vt:lpstr>PowerPoint Presentation</vt:lpstr>
      <vt:lpstr>Coming Soon</vt:lpstr>
    </vt:vector>
  </TitlesOfParts>
  <Company>UNM 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Akmajian</dc:creator>
  <cp:lastModifiedBy>lomas2211</cp:lastModifiedBy>
  <cp:revision>8</cp:revision>
  <dcterms:created xsi:type="dcterms:W3CDTF">2014-04-30T20:35:03Z</dcterms:created>
  <dcterms:modified xsi:type="dcterms:W3CDTF">2014-05-27T20:17:22Z</dcterms:modified>
</cp:coreProperties>
</file>