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65" r:id="rId3"/>
    <p:sldId id="321" r:id="rId4"/>
    <p:sldId id="310" r:id="rId5"/>
    <p:sldId id="323" r:id="rId6"/>
    <p:sldId id="330" r:id="rId7"/>
    <p:sldId id="332" r:id="rId8"/>
    <p:sldId id="331" r:id="rId9"/>
    <p:sldId id="333" r:id="rId10"/>
    <p:sldId id="334" r:id="rId11"/>
    <p:sldId id="314" r:id="rId12"/>
  </p:sldIdLst>
  <p:sldSz cx="12188825"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BC4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29" autoAdjust="0"/>
  </p:normalViewPr>
  <p:slideViewPr>
    <p:cSldViewPr showGuides="1">
      <p:cViewPr varScale="1">
        <p:scale>
          <a:sx n="123" d="100"/>
          <a:sy n="123" d="100"/>
        </p:scale>
        <p:origin x="114" y="43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1/20/2015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1/20/2015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1/20/2015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1/20/2015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1/20/2015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1/20/2015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1/20/2015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1/20/2015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1/20/2015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1/20/2015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1/20/2015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1/20/2015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1/20/2015</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Staff EPAF Email Notifications</a:t>
            </a:r>
            <a:endParaRPr lang="en-US" dirty="0"/>
          </a:p>
        </p:txBody>
      </p:sp>
      <p:sp>
        <p:nvSpPr>
          <p:cNvPr id="4" name="Subtitle 3"/>
          <p:cNvSpPr>
            <a:spLocks noGrp="1"/>
          </p:cNvSpPr>
          <p:nvPr>
            <p:ph type="subTitle" idx="1"/>
          </p:nvPr>
        </p:nvSpPr>
        <p:spPr/>
        <p:txBody>
          <a:bodyPr/>
          <a:lstStyle/>
          <a:p>
            <a:r>
              <a:rPr lang="it-IT" dirty="0" smtClean="0"/>
              <a:t>Jack srouji</a:t>
            </a:r>
          </a:p>
          <a:p>
            <a:r>
              <a:rPr lang="it-IT" dirty="0" smtClean="0"/>
              <a:t>Holly friend</a:t>
            </a:r>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sz="32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1219200"/>
            <a:ext cx="8692399" cy="1295400"/>
          </a:xfrm>
        </p:spPr>
        <p:txBody>
          <a:bodyPr/>
          <a:lstStyle/>
          <a:p>
            <a:r>
              <a:rPr lang="en-US" dirty="0" smtClean="0"/>
              <a:t>Purpose</a:t>
            </a:r>
            <a:endParaRPr lang="en-US" dirty="0"/>
          </a:p>
        </p:txBody>
      </p:sp>
      <p:sp>
        <p:nvSpPr>
          <p:cNvPr id="3" name="Text Placeholder 2"/>
          <p:cNvSpPr>
            <a:spLocks noGrp="1"/>
          </p:cNvSpPr>
          <p:nvPr>
            <p:ph type="body" idx="1"/>
          </p:nvPr>
        </p:nvSpPr>
        <p:spPr>
          <a:xfrm>
            <a:off x="1094509" y="2667000"/>
            <a:ext cx="8663103" cy="3657600"/>
          </a:xfrm>
        </p:spPr>
        <p:txBody>
          <a:bodyPr>
            <a:normAutofit/>
          </a:bodyPr>
          <a:lstStyle/>
          <a:p>
            <a:pPr algn="ctr"/>
            <a:r>
              <a:rPr lang="en-US" sz="2400" dirty="0"/>
              <a:t>Currently no emails are generated for staff EPAFs when users have work pending</a:t>
            </a:r>
            <a:r>
              <a:rPr lang="en-US" sz="2400" dirty="0" smtClean="0"/>
              <a:t>.</a:t>
            </a:r>
          </a:p>
          <a:p>
            <a:pPr algn="ctr"/>
            <a:endParaRPr lang="en-US" sz="2400" dirty="0" smtClean="0"/>
          </a:p>
          <a:p>
            <a:pPr algn="ctr"/>
            <a:endParaRPr lang="en-US" sz="2400" dirty="0"/>
          </a:p>
          <a:p>
            <a:pPr algn="ctr"/>
            <a:r>
              <a:rPr lang="en-US" sz="2400" dirty="0"/>
              <a:t>Sending electronic notifications to users will allow approvers, originators and HR consultants to know the status of their EPAF and what action needs to be taken so they can act on the EPAF in a more timely manner. </a:t>
            </a:r>
          </a:p>
        </p:txBody>
      </p:sp>
    </p:spTree>
    <p:extLst>
      <p:ext uri="{BB962C8B-B14F-4D97-AF65-F5344CB8AC3E}">
        <p14:creationId xmlns:p14="http://schemas.microsoft.com/office/powerpoint/2010/main" val="216959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What emails will be generated?</a:t>
            </a:r>
            <a:endParaRPr lang="en-US" dirty="0"/>
          </a:p>
        </p:txBody>
      </p:sp>
      <p:sp>
        <p:nvSpPr>
          <p:cNvPr id="14" name="Content Placeholder 13"/>
          <p:cNvSpPr>
            <a:spLocks noGrp="1"/>
          </p:cNvSpPr>
          <p:nvPr>
            <p:ph idx="1"/>
          </p:nvPr>
        </p:nvSpPr>
        <p:spPr>
          <a:xfrm>
            <a:off x="1522413" y="2133600"/>
            <a:ext cx="9134391" cy="3886200"/>
          </a:xfrm>
        </p:spPr>
        <p:txBody>
          <a:bodyPr>
            <a:normAutofit/>
          </a:bodyPr>
          <a:lstStyle/>
          <a:p>
            <a:pPr marL="514350" indent="-514350">
              <a:buFont typeface="+mj-lt"/>
              <a:buAutoNum type="arabicPeriod"/>
            </a:pPr>
            <a:r>
              <a:rPr lang="en-US" sz="2800" dirty="0" smtClean="0"/>
              <a:t>EPAF in Wait Status Reminder</a:t>
            </a:r>
          </a:p>
          <a:p>
            <a:pPr marL="514350" indent="-514350">
              <a:buFont typeface="+mj-lt"/>
              <a:buAutoNum type="arabicPeriod"/>
            </a:pPr>
            <a:r>
              <a:rPr lang="en-US" sz="2800" dirty="0" smtClean="0"/>
              <a:t>Pending Approval Notification</a:t>
            </a:r>
          </a:p>
          <a:p>
            <a:pPr marL="514350" indent="-514350">
              <a:buFont typeface="+mj-lt"/>
              <a:buAutoNum type="arabicPeriod"/>
            </a:pPr>
            <a:r>
              <a:rPr lang="en-US" sz="2800" dirty="0" smtClean="0"/>
              <a:t>Returned for Correction</a:t>
            </a:r>
          </a:p>
          <a:p>
            <a:pPr marL="514350" indent="-514350">
              <a:buFont typeface="+mj-lt"/>
              <a:buAutoNum type="arabicPeriod"/>
            </a:pPr>
            <a:r>
              <a:rPr lang="en-US" sz="2800" dirty="0" smtClean="0"/>
              <a:t>Payroll Pre-run Warning</a:t>
            </a:r>
          </a:p>
          <a:p>
            <a:pPr marL="514350" indent="-514350">
              <a:buFont typeface="+mj-lt"/>
              <a:buAutoNum type="arabicPeriod"/>
            </a:pPr>
            <a:r>
              <a:rPr lang="en-US" sz="2800" dirty="0" smtClean="0"/>
              <a:t>Payroll Post Pre-run Notice of Cancellation</a:t>
            </a:r>
          </a:p>
          <a:p>
            <a:pPr marL="514350" indent="-514350">
              <a:buFont typeface="+mj-lt"/>
              <a:buAutoNum type="arabicPeriod"/>
            </a:pPr>
            <a:r>
              <a:rPr lang="en-US" sz="2800" dirty="0" smtClean="0"/>
              <a:t>Future Dated Job Record Notification</a:t>
            </a:r>
          </a:p>
          <a:p>
            <a:endParaRPr lang="en-US" sz="2800" dirty="0" smtClean="0"/>
          </a:p>
          <a:p>
            <a:endParaRPr lang="en-US" sz="2800"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4">
                                            <p:txEl>
                                              <p:pRg st="0" end="0"/>
                                            </p:txEl>
                                          </p:spTgt>
                                        </p:tgtEl>
                                        <p:attrNameLst>
                                          <p:attrName>style.color</p:attrName>
                                        </p:attrNameLst>
                                      </p:cBhvr>
                                      <p:to>
                                        <a:srgbClr val="FFFF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4">
                                            <p:txEl>
                                              <p:pRg st="1" end="1"/>
                                            </p:txEl>
                                          </p:spTgt>
                                        </p:tgtEl>
                                        <p:attrNameLst>
                                          <p:attrName>style.color</p:attrName>
                                        </p:attrNameLst>
                                      </p:cBhvr>
                                      <p:to>
                                        <a:srgbClr val="FFFF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4">
                                            <p:txEl>
                                              <p:pRg st="2" end="2"/>
                                            </p:txEl>
                                          </p:spTgt>
                                        </p:tgtEl>
                                        <p:attrNameLst>
                                          <p:attrName>style.color</p:attrName>
                                        </p:attrNameLst>
                                      </p:cBhvr>
                                      <p:to>
                                        <a:srgbClr val="FFFF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14">
                                            <p:txEl>
                                              <p:pRg st="3" end="3"/>
                                            </p:txEl>
                                          </p:spTgt>
                                        </p:tgtEl>
                                        <p:attrNameLst>
                                          <p:attrName>style.color</p:attrName>
                                        </p:attrNameLst>
                                      </p:cBhvr>
                                      <p:to>
                                        <a:srgbClr val="FFFF00"/>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14">
                                            <p:txEl>
                                              <p:pRg st="4" end="4"/>
                                            </p:txEl>
                                          </p:spTgt>
                                        </p:tgtEl>
                                        <p:attrNameLst>
                                          <p:attrName>style.color</p:attrName>
                                        </p:attrNameLst>
                                      </p:cBhvr>
                                      <p:to>
                                        <a:srgbClr val="FFFF00"/>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14">
                                            <p:txEl>
                                              <p:pRg st="5" end="5"/>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301429"/>
            <a:ext cx="9144001" cy="1371600"/>
          </a:xfrm>
        </p:spPr>
        <p:txBody>
          <a:bodyPr>
            <a:normAutofit/>
          </a:bodyPr>
          <a:lstStyle/>
          <a:p>
            <a:r>
              <a:rPr lang="en-US" sz="4000" dirty="0" smtClean="0"/>
              <a:t>EPAF in Wait Status Reminder</a:t>
            </a:r>
            <a:endParaRPr lang="en-US" sz="4000" dirty="0"/>
          </a:p>
        </p:txBody>
      </p:sp>
      <p:sp>
        <p:nvSpPr>
          <p:cNvPr id="2" name="Rounded Rectangle 1"/>
          <p:cNvSpPr/>
          <p:nvPr/>
        </p:nvSpPr>
        <p:spPr>
          <a:xfrm>
            <a:off x="1674812" y="2486719"/>
            <a:ext cx="2057400" cy="1219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Originator</a:t>
            </a:r>
            <a:endParaRPr lang="en-US" sz="2400" b="1" dirty="0">
              <a:solidFill>
                <a:srgbClr val="FF0000"/>
              </a:solidFill>
            </a:endParaRPr>
          </a:p>
        </p:txBody>
      </p:sp>
      <p:sp>
        <p:nvSpPr>
          <p:cNvPr id="5" name="Rounded Rectangle 4"/>
          <p:cNvSpPr/>
          <p:nvPr/>
        </p:nvSpPr>
        <p:spPr>
          <a:xfrm>
            <a:off x="4265612" y="2504440"/>
            <a:ext cx="2057400" cy="1219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Approver</a:t>
            </a:r>
            <a:endParaRPr lang="en-US" sz="2400" b="1" dirty="0">
              <a:solidFill>
                <a:schemeClr val="bg1"/>
              </a:solidFill>
            </a:endParaRPr>
          </a:p>
        </p:txBody>
      </p:sp>
      <p:sp>
        <p:nvSpPr>
          <p:cNvPr id="6" name="Rounded Rectangle 5"/>
          <p:cNvSpPr/>
          <p:nvPr/>
        </p:nvSpPr>
        <p:spPr>
          <a:xfrm>
            <a:off x="6780212" y="2522161"/>
            <a:ext cx="2057400" cy="1219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Banner</a:t>
            </a:r>
          </a:p>
        </p:txBody>
      </p:sp>
      <p:sp>
        <p:nvSpPr>
          <p:cNvPr id="18" name="Shape 17"/>
          <p:cNvSpPr/>
          <p:nvPr/>
        </p:nvSpPr>
        <p:spPr>
          <a:xfrm>
            <a:off x="2703512" y="1742259"/>
            <a:ext cx="2779003" cy="2779003"/>
          </a:xfrm>
          <a:prstGeom prst="leftCircularArrow">
            <a:avLst>
              <a:gd name="adj1" fmla="val 3451"/>
              <a:gd name="adj2" fmla="val 427731"/>
              <a:gd name="adj3" fmla="val 2203242"/>
              <a:gd name="adj4" fmla="val 9024489"/>
              <a:gd name="adj5" fmla="val 4027"/>
            </a:avLst>
          </a:prstGeom>
        </p:spPr>
        <p:style>
          <a:lnRef idx="0">
            <a:schemeClr val="accent1">
              <a:shade val="90000"/>
              <a:hueOff val="0"/>
              <a:satOff val="0"/>
              <a:lumOff val="0"/>
              <a:alphaOff val="0"/>
            </a:schemeClr>
          </a:lnRef>
          <a:fillRef idx="3">
            <a:schemeClr val="accent1">
              <a:shade val="90000"/>
              <a:hueOff val="0"/>
              <a:satOff val="0"/>
              <a:lumOff val="0"/>
              <a:alphaOff val="0"/>
            </a:schemeClr>
          </a:fillRef>
          <a:effectRef idx="3">
            <a:schemeClr val="accent1">
              <a:shade val="90000"/>
              <a:hueOff val="0"/>
              <a:satOff val="0"/>
              <a:lumOff val="0"/>
              <a:alphaOff val="0"/>
            </a:schemeClr>
          </a:effectRef>
          <a:fontRef idx="minor">
            <a:schemeClr val="lt1"/>
          </a:fontRef>
        </p:style>
      </p:sp>
      <p:sp>
        <p:nvSpPr>
          <p:cNvPr id="19" name="Circular Arrow 18"/>
          <p:cNvSpPr/>
          <p:nvPr/>
        </p:nvSpPr>
        <p:spPr>
          <a:xfrm>
            <a:off x="5294312" y="1664169"/>
            <a:ext cx="3091364" cy="2935184"/>
          </a:xfrm>
          <a:prstGeom prst="circularArrow">
            <a:avLst>
              <a:gd name="adj1" fmla="val 3103"/>
              <a:gd name="adj2" fmla="val 381347"/>
              <a:gd name="adj3" fmla="val 19443143"/>
              <a:gd name="adj4" fmla="val 12575511"/>
              <a:gd name="adj5" fmla="val 3620"/>
            </a:avLst>
          </a:prstGeom>
        </p:spPr>
        <p:style>
          <a:lnRef idx="0">
            <a:schemeClr val="accent1">
              <a:shade val="90000"/>
              <a:hueOff val="361866"/>
              <a:satOff val="12502"/>
              <a:lumOff val="24506"/>
              <a:alphaOff val="0"/>
            </a:schemeClr>
          </a:lnRef>
          <a:fillRef idx="3">
            <a:schemeClr val="accent1">
              <a:shade val="90000"/>
              <a:hueOff val="361866"/>
              <a:satOff val="12502"/>
              <a:lumOff val="24506"/>
              <a:alphaOff val="0"/>
            </a:schemeClr>
          </a:fillRef>
          <a:effectRef idx="3">
            <a:schemeClr val="accent1">
              <a:shade val="90000"/>
              <a:hueOff val="361866"/>
              <a:satOff val="12502"/>
              <a:lumOff val="24506"/>
              <a:alphaOff val="0"/>
            </a:schemeClr>
          </a:effectRef>
          <a:fontRef idx="minor">
            <a:schemeClr val="lt1"/>
          </a:fontRef>
        </p:style>
      </p:sp>
      <p:grpSp>
        <p:nvGrpSpPr>
          <p:cNvPr id="21" name="Group 20"/>
          <p:cNvGrpSpPr/>
          <p:nvPr/>
        </p:nvGrpSpPr>
        <p:grpSpPr>
          <a:xfrm>
            <a:off x="2284412" y="3505200"/>
            <a:ext cx="1488868" cy="592074"/>
            <a:chOff x="529527" y="1804416"/>
            <a:chExt cx="1488868" cy="592074"/>
          </a:xfrm>
        </p:grpSpPr>
        <p:sp>
          <p:nvSpPr>
            <p:cNvPr id="22" name="Rounded Rectangle 21"/>
            <p:cNvSpPr/>
            <p:nvPr/>
          </p:nvSpPr>
          <p:spPr>
            <a:xfrm>
              <a:off x="529527" y="1804416"/>
              <a:ext cx="1488868" cy="592074"/>
            </a:xfrm>
            <a:prstGeom prst="roundRect">
              <a:avLst>
                <a:gd name="adj" fmla="val 10000"/>
              </a:avLst>
            </a:prstGeom>
          </p:spPr>
          <p:style>
            <a:lnRef idx="0">
              <a:schemeClr val="lt1">
                <a:hueOff val="0"/>
                <a:satOff val="0"/>
                <a:lumOff val="0"/>
                <a:alphaOff val="0"/>
              </a:schemeClr>
            </a:lnRef>
            <a:fillRef idx="3">
              <a:schemeClr val="accent1">
                <a:alpha val="90000"/>
                <a:hueOff val="0"/>
                <a:satOff val="0"/>
                <a:lumOff val="0"/>
                <a:alphaOff val="0"/>
              </a:schemeClr>
            </a:fillRef>
            <a:effectRef idx="3">
              <a:schemeClr val="accent1">
                <a:alpha val="90000"/>
                <a:hueOff val="0"/>
                <a:satOff val="0"/>
                <a:lumOff val="0"/>
                <a:alphaOff val="0"/>
              </a:schemeClr>
            </a:effectRef>
            <a:fontRef idx="minor">
              <a:schemeClr val="lt1"/>
            </a:fontRef>
          </p:style>
        </p:sp>
        <p:sp>
          <p:nvSpPr>
            <p:cNvPr id="23" name="Rounded Rectangle 4"/>
            <p:cNvSpPr/>
            <p:nvPr/>
          </p:nvSpPr>
          <p:spPr>
            <a:xfrm>
              <a:off x="546868" y="1821757"/>
              <a:ext cx="1454186" cy="55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Step 1 Submit </a:t>
              </a:r>
              <a:endParaRPr lang="en-US" sz="1800" kern="1200" dirty="0"/>
            </a:p>
          </p:txBody>
        </p:sp>
      </p:grpSp>
      <p:grpSp>
        <p:nvGrpSpPr>
          <p:cNvPr id="24" name="Group 23"/>
          <p:cNvGrpSpPr/>
          <p:nvPr/>
        </p:nvGrpSpPr>
        <p:grpSpPr>
          <a:xfrm>
            <a:off x="4738081" y="2040059"/>
            <a:ext cx="1488868" cy="592074"/>
            <a:chOff x="2718273" y="422910"/>
            <a:chExt cx="1488868" cy="592074"/>
          </a:xfrm>
        </p:grpSpPr>
        <p:sp>
          <p:nvSpPr>
            <p:cNvPr id="25" name="Rounded Rectangle 24"/>
            <p:cNvSpPr/>
            <p:nvPr/>
          </p:nvSpPr>
          <p:spPr>
            <a:xfrm>
              <a:off x="2718273" y="422910"/>
              <a:ext cx="1488868" cy="592074"/>
            </a:xfrm>
            <a:prstGeom prst="roundRect">
              <a:avLst>
                <a:gd name="adj" fmla="val 10000"/>
              </a:avLst>
            </a:prstGeom>
          </p:spPr>
          <p:style>
            <a:lnRef idx="0">
              <a:schemeClr val="lt1">
                <a:hueOff val="0"/>
                <a:satOff val="0"/>
                <a:lumOff val="0"/>
                <a:alphaOff val="0"/>
              </a:schemeClr>
            </a:lnRef>
            <a:fillRef idx="3">
              <a:schemeClr val="accent1">
                <a:alpha val="90000"/>
                <a:hueOff val="0"/>
                <a:satOff val="0"/>
                <a:lumOff val="0"/>
                <a:alphaOff val="-20000"/>
              </a:schemeClr>
            </a:fillRef>
            <a:effectRef idx="3">
              <a:schemeClr val="accent1">
                <a:alpha val="90000"/>
                <a:hueOff val="0"/>
                <a:satOff val="0"/>
                <a:lumOff val="0"/>
                <a:alphaOff val="-20000"/>
              </a:schemeClr>
            </a:effectRef>
            <a:fontRef idx="minor">
              <a:schemeClr val="lt1"/>
            </a:fontRef>
          </p:style>
        </p:sp>
        <p:sp>
          <p:nvSpPr>
            <p:cNvPr id="26" name="Rounded Rectangle 4"/>
            <p:cNvSpPr/>
            <p:nvPr/>
          </p:nvSpPr>
          <p:spPr>
            <a:xfrm>
              <a:off x="2735614" y="440251"/>
              <a:ext cx="1454186" cy="55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Step 2 Process</a:t>
              </a:r>
              <a:endParaRPr lang="en-US" sz="1800" kern="1200" dirty="0"/>
            </a:p>
          </p:txBody>
        </p:sp>
      </p:grpSp>
      <p:grpSp>
        <p:nvGrpSpPr>
          <p:cNvPr id="27" name="Group 26"/>
          <p:cNvGrpSpPr/>
          <p:nvPr/>
        </p:nvGrpSpPr>
        <p:grpSpPr>
          <a:xfrm>
            <a:off x="7542212" y="3522541"/>
            <a:ext cx="1488868" cy="592074"/>
            <a:chOff x="4907019" y="1804416"/>
            <a:chExt cx="1488868" cy="592074"/>
          </a:xfrm>
        </p:grpSpPr>
        <p:sp>
          <p:nvSpPr>
            <p:cNvPr id="28" name="Rounded Rectangle 27"/>
            <p:cNvSpPr/>
            <p:nvPr/>
          </p:nvSpPr>
          <p:spPr>
            <a:xfrm>
              <a:off x="4907019" y="1804416"/>
              <a:ext cx="1488868" cy="592074"/>
            </a:xfrm>
            <a:prstGeom prst="roundRect">
              <a:avLst>
                <a:gd name="adj" fmla="val 10000"/>
              </a:avLst>
            </a:prstGeom>
          </p:spPr>
          <p:style>
            <a:lnRef idx="0">
              <a:schemeClr val="lt1">
                <a:hueOff val="0"/>
                <a:satOff val="0"/>
                <a:lumOff val="0"/>
                <a:alphaOff val="0"/>
              </a:schemeClr>
            </a:lnRef>
            <a:fillRef idx="3">
              <a:schemeClr val="accent1">
                <a:alpha val="90000"/>
                <a:hueOff val="0"/>
                <a:satOff val="0"/>
                <a:lumOff val="0"/>
                <a:alphaOff val="-40000"/>
              </a:schemeClr>
            </a:fillRef>
            <a:effectRef idx="3">
              <a:schemeClr val="accent1">
                <a:alpha val="90000"/>
                <a:hueOff val="0"/>
                <a:satOff val="0"/>
                <a:lumOff val="0"/>
                <a:alphaOff val="-40000"/>
              </a:schemeClr>
            </a:effectRef>
            <a:fontRef idx="minor">
              <a:schemeClr val="lt1"/>
            </a:fontRef>
          </p:style>
        </p:sp>
        <p:sp>
          <p:nvSpPr>
            <p:cNvPr id="29" name="Rounded Rectangle 4"/>
            <p:cNvSpPr/>
            <p:nvPr/>
          </p:nvSpPr>
          <p:spPr>
            <a:xfrm>
              <a:off x="4924360" y="1821757"/>
              <a:ext cx="1454186" cy="55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Step 3 Apply</a:t>
              </a:r>
              <a:endParaRPr lang="en-US" sz="1800" kern="1200" dirty="0"/>
            </a:p>
          </p:txBody>
        </p:sp>
      </p:grpSp>
      <p:pic>
        <p:nvPicPr>
          <p:cNvPr id="20" name="Picture 19"/>
          <p:cNvPicPr/>
          <p:nvPr/>
        </p:nvPicPr>
        <p:blipFill rotWithShape="1">
          <a:blip r:embed="rId2"/>
          <a:srcRect l="29499" t="33333" r="30422" b="20468"/>
          <a:stretch/>
        </p:blipFill>
        <p:spPr bwMode="auto">
          <a:xfrm>
            <a:off x="5942012" y="2632133"/>
            <a:ext cx="6002263" cy="40664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85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3000" fill="hold"/>
                                        <p:tgtEl>
                                          <p:spTgt spid="20"/>
                                        </p:tgtEl>
                                        <p:attrNameLst>
                                          <p:attrName>ppt_w</p:attrName>
                                        </p:attrNameLst>
                                      </p:cBhvr>
                                      <p:tavLst>
                                        <p:tav tm="0">
                                          <p:val>
                                            <p:fltVal val="0"/>
                                          </p:val>
                                        </p:tav>
                                        <p:tav tm="100000">
                                          <p:val>
                                            <p:strVal val="#ppt_w"/>
                                          </p:val>
                                        </p:tav>
                                      </p:tavLst>
                                    </p:anim>
                                    <p:anim calcmode="lin" valueType="num">
                                      <p:cBhvr>
                                        <p:cTn id="13" dur="3000" fill="hold"/>
                                        <p:tgtEl>
                                          <p:spTgt spid="20"/>
                                        </p:tgtEl>
                                        <p:attrNameLst>
                                          <p:attrName>ppt_h</p:attrName>
                                        </p:attrNameLst>
                                      </p:cBhvr>
                                      <p:tavLst>
                                        <p:tav tm="0">
                                          <p:val>
                                            <p:fltVal val="0"/>
                                          </p:val>
                                        </p:tav>
                                        <p:tav tm="100000">
                                          <p:val>
                                            <p:strVal val="#ppt_h"/>
                                          </p:val>
                                        </p:tav>
                                      </p:tavLst>
                                    </p:anim>
                                    <p:animEffect transition="in" filter="fade">
                                      <p:cBhvr>
                                        <p:cTn id="14"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301429"/>
            <a:ext cx="9144001" cy="1287363"/>
          </a:xfrm>
        </p:spPr>
        <p:txBody>
          <a:bodyPr>
            <a:normAutofit/>
          </a:bodyPr>
          <a:lstStyle/>
          <a:p>
            <a:r>
              <a:rPr lang="en-US" sz="4000" dirty="0" smtClean="0"/>
              <a:t>Pending Approval Notification</a:t>
            </a:r>
            <a:endParaRPr lang="en-US" sz="4000" dirty="0"/>
          </a:p>
        </p:txBody>
      </p:sp>
      <p:sp>
        <p:nvSpPr>
          <p:cNvPr id="2" name="Rounded Rectangle 1"/>
          <p:cNvSpPr/>
          <p:nvPr/>
        </p:nvSpPr>
        <p:spPr>
          <a:xfrm>
            <a:off x="1674812" y="2486719"/>
            <a:ext cx="2057400" cy="1219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Originator</a:t>
            </a:r>
            <a:endParaRPr lang="en-US" sz="2400" b="1" dirty="0">
              <a:solidFill>
                <a:schemeClr val="bg1"/>
              </a:solidFill>
            </a:endParaRPr>
          </a:p>
        </p:txBody>
      </p:sp>
      <p:sp>
        <p:nvSpPr>
          <p:cNvPr id="5" name="Rounded Rectangle 4"/>
          <p:cNvSpPr/>
          <p:nvPr/>
        </p:nvSpPr>
        <p:spPr>
          <a:xfrm>
            <a:off x="4265612" y="2504440"/>
            <a:ext cx="2057400" cy="1219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Approver</a:t>
            </a:r>
            <a:endParaRPr lang="en-US" sz="2400" b="1" dirty="0">
              <a:solidFill>
                <a:srgbClr val="FF0000"/>
              </a:solidFill>
            </a:endParaRPr>
          </a:p>
        </p:txBody>
      </p:sp>
      <p:sp>
        <p:nvSpPr>
          <p:cNvPr id="6" name="Rounded Rectangle 5"/>
          <p:cNvSpPr/>
          <p:nvPr/>
        </p:nvSpPr>
        <p:spPr>
          <a:xfrm>
            <a:off x="6780212" y="2522161"/>
            <a:ext cx="2057400" cy="1219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Banner</a:t>
            </a:r>
          </a:p>
        </p:txBody>
      </p:sp>
      <p:sp>
        <p:nvSpPr>
          <p:cNvPr id="18" name="Shape 17"/>
          <p:cNvSpPr/>
          <p:nvPr/>
        </p:nvSpPr>
        <p:spPr>
          <a:xfrm>
            <a:off x="2703512" y="1742259"/>
            <a:ext cx="2779003" cy="2779003"/>
          </a:xfrm>
          <a:prstGeom prst="leftCircularArrow">
            <a:avLst>
              <a:gd name="adj1" fmla="val 3451"/>
              <a:gd name="adj2" fmla="val 427731"/>
              <a:gd name="adj3" fmla="val 2203242"/>
              <a:gd name="adj4" fmla="val 9024489"/>
              <a:gd name="adj5" fmla="val 4027"/>
            </a:avLst>
          </a:prstGeom>
        </p:spPr>
        <p:style>
          <a:lnRef idx="0">
            <a:schemeClr val="accent1">
              <a:shade val="90000"/>
              <a:hueOff val="0"/>
              <a:satOff val="0"/>
              <a:lumOff val="0"/>
              <a:alphaOff val="0"/>
            </a:schemeClr>
          </a:lnRef>
          <a:fillRef idx="3">
            <a:schemeClr val="accent1">
              <a:shade val="90000"/>
              <a:hueOff val="0"/>
              <a:satOff val="0"/>
              <a:lumOff val="0"/>
              <a:alphaOff val="0"/>
            </a:schemeClr>
          </a:fillRef>
          <a:effectRef idx="3">
            <a:schemeClr val="accent1">
              <a:shade val="90000"/>
              <a:hueOff val="0"/>
              <a:satOff val="0"/>
              <a:lumOff val="0"/>
              <a:alphaOff val="0"/>
            </a:schemeClr>
          </a:effectRef>
          <a:fontRef idx="minor">
            <a:schemeClr val="lt1"/>
          </a:fontRef>
        </p:style>
      </p:sp>
      <p:sp>
        <p:nvSpPr>
          <p:cNvPr id="19" name="Circular Arrow 18"/>
          <p:cNvSpPr/>
          <p:nvPr/>
        </p:nvSpPr>
        <p:spPr>
          <a:xfrm>
            <a:off x="5294312" y="1664169"/>
            <a:ext cx="3091364" cy="2935184"/>
          </a:xfrm>
          <a:prstGeom prst="circularArrow">
            <a:avLst>
              <a:gd name="adj1" fmla="val 3103"/>
              <a:gd name="adj2" fmla="val 381347"/>
              <a:gd name="adj3" fmla="val 19443143"/>
              <a:gd name="adj4" fmla="val 12575511"/>
              <a:gd name="adj5" fmla="val 3620"/>
            </a:avLst>
          </a:prstGeom>
        </p:spPr>
        <p:style>
          <a:lnRef idx="0">
            <a:schemeClr val="accent1">
              <a:shade val="90000"/>
              <a:hueOff val="361866"/>
              <a:satOff val="12502"/>
              <a:lumOff val="24506"/>
              <a:alphaOff val="0"/>
            </a:schemeClr>
          </a:lnRef>
          <a:fillRef idx="3">
            <a:schemeClr val="accent1">
              <a:shade val="90000"/>
              <a:hueOff val="361866"/>
              <a:satOff val="12502"/>
              <a:lumOff val="24506"/>
              <a:alphaOff val="0"/>
            </a:schemeClr>
          </a:fillRef>
          <a:effectRef idx="3">
            <a:schemeClr val="accent1">
              <a:shade val="90000"/>
              <a:hueOff val="361866"/>
              <a:satOff val="12502"/>
              <a:lumOff val="24506"/>
              <a:alphaOff val="0"/>
            </a:schemeClr>
          </a:effectRef>
          <a:fontRef idx="minor">
            <a:schemeClr val="lt1"/>
          </a:fontRef>
        </p:style>
      </p:sp>
      <p:grpSp>
        <p:nvGrpSpPr>
          <p:cNvPr id="21" name="Group 20"/>
          <p:cNvGrpSpPr/>
          <p:nvPr/>
        </p:nvGrpSpPr>
        <p:grpSpPr>
          <a:xfrm>
            <a:off x="2284412" y="3505200"/>
            <a:ext cx="1488868" cy="592074"/>
            <a:chOff x="529527" y="1804416"/>
            <a:chExt cx="1488868" cy="592074"/>
          </a:xfrm>
        </p:grpSpPr>
        <p:sp>
          <p:nvSpPr>
            <p:cNvPr id="22" name="Rounded Rectangle 21"/>
            <p:cNvSpPr/>
            <p:nvPr/>
          </p:nvSpPr>
          <p:spPr>
            <a:xfrm>
              <a:off x="529527" y="1804416"/>
              <a:ext cx="1488868" cy="592074"/>
            </a:xfrm>
            <a:prstGeom prst="roundRect">
              <a:avLst>
                <a:gd name="adj" fmla="val 10000"/>
              </a:avLst>
            </a:prstGeom>
          </p:spPr>
          <p:style>
            <a:lnRef idx="0">
              <a:schemeClr val="lt1">
                <a:hueOff val="0"/>
                <a:satOff val="0"/>
                <a:lumOff val="0"/>
                <a:alphaOff val="0"/>
              </a:schemeClr>
            </a:lnRef>
            <a:fillRef idx="3">
              <a:schemeClr val="accent1">
                <a:alpha val="90000"/>
                <a:hueOff val="0"/>
                <a:satOff val="0"/>
                <a:lumOff val="0"/>
                <a:alphaOff val="0"/>
              </a:schemeClr>
            </a:fillRef>
            <a:effectRef idx="3">
              <a:schemeClr val="accent1">
                <a:alpha val="90000"/>
                <a:hueOff val="0"/>
                <a:satOff val="0"/>
                <a:lumOff val="0"/>
                <a:alphaOff val="0"/>
              </a:schemeClr>
            </a:effectRef>
            <a:fontRef idx="minor">
              <a:schemeClr val="lt1"/>
            </a:fontRef>
          </p:style>
        </p:sp>
        <p:sp>
          <p:nvSpPr>
            <p:cNvPr id="23" name="Rounded Rectangle 4"/>
            <p:cNvSpPr/>
            <p:nvPr/>
          </p:nvSpPr>
          <p:spPr>
            <a:xfrm>
              <a:off x="546868" y="1821757"/>
              <a:ext cx="1454186" cy="55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Step 1 Submit </a:t>
              </a:r>
              <a:endParaRPr lang="en-US" sz="1800" kern="1200" dirty="0"/>
            </a:p>
          </p:txBody>
        </p:sp>
      </p:grpSp>
      <p:grpSp>
        <p:nvGrpSpPr>
          <p:cNvPr id="24" name="Group 23"/>
          <p:cNvGrpSpPr/>
          <p:nvPr/>
        </p:nvGrpSpPr>
        <p:grpSpPr>
          <a:xfrm>
            <a:off x="4738081" y="2040059"/>
            <a:ext cx="1488868" cy="592074"/>
            <a:chOff x="2718273" y="422910"/>
            <a:chExt cx="1488868" cy="592074"/>
          </a:xfrm>
        </p:grpSpPr>
        <p:sp>
          <p:nvSpPr>
            <p:cNvPr id="25" name="Rounded Rectangle 24"/>
            <p:cNvSpPr/>
            <p:nvPr/>
          </p:nvSpPr>
          <p:spPr>
            <a:xfrm>
              <a:off x="2718273" y="422910"/>
              <a:ext cx="1488868" cy="592074"/>
            </a:xfrm>
            <a:prstGeom prst="roundRect">
              <a:avLst>
                <a:gd name="adj" fmla="val 10000"/>
              </a:avLst>
            </a:prstGeom>
          </p:spPr>
          <p:style>
            <a:lnRef idx="0">
              <a:schemeClr val="lt1">
                <a:hueOff val="0"/>
                <a:satOff val="0"/>
                <a:lumOff val="0"/>
                <a:alphaOff val="0"/>
              </a:schemeClr>
            </a:lnRef>
            <a:fillRef idx="3">
              <a:schemeClr val="accent1">
                <a:alpha val="90000"/>
                <a:hueOff val="0"/>
                <a:satOff val="0"/>
                <a:lumOff val="0"/>
                <a:alphaOff val="-20000"/>
              </a:schemeClr>
            </a:fillRef>
            <a:effectRef idx="3">
              <a:schemeClr val="accent1">
                <a:alpha val="90000"/>
                <a:hueOff val="0"/>
                <a:satOff val="0"/>
                <a:lumOff val="0"/>
                <a:alphaOff val="-20000"/>
              </a:schemeClr>
            </a:effectRef>
            <a:fontRef idx="minor">
              <a:schemeClr val="lt1"/>
            </a:fontRef>
          </p:style>
        </p:sp>
        <p:sp>
          <p:nvSpPr>
            <p:cNvPr id="26" name="Rounded Rectangle 4"/>
            <p:cNvSpPr/>
            <p:nvPr/>
          </p:nvSpPr>
          <p:spPr>
            <a:xfrm>
              <a:off x="2735614" y="440251"/>
              <a:ext cx="1454186" cy="55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Step 2 Process</a:t>
              </a:r>
              <a:endParaRPr lang="en-US" sz="1800" kern="1200" dirty="0"/>
            </a:p>
          </p:txBody>
        </p:sp>
      </p:grpSp>
      <p:grpSp>
        <p:nvGrpSpPr>
          <p:cNvPr id="27" name="Group 26"/>
          <p:cNvGrpSpPr/>
          <p:nvPr/>
        </p:nvGrpSpPr>
        <p:grpSpPr>
          <a:xfrm>
            <a:off x="7542212" y="3522541"/>
            <a:ext cx="1488868" cy="592074"/>
            <a:chOff x="4907019" y="1804416"/>
            <a:chExt cx="1488868" cy="592074"/>
          </a:xfrm>
        </p:grpSpPr>
        <p:sp>
          <p:nvSpPr>
            <p:cNvPr id="28" name="Rounded Rectangle 27"/>
            <p:cNvSpPr/>
            <p:nvPr/>
          </p:nvSpPr>
          <p:spPr>
            <a:xfrm>
              <a:off x="4907019" y="1804416"/>
              <a:ext cx="1488868" cy="592074"/>
            </a:xfrm>
            <a:prstGeom prst="roundRect">
              <a:avLst>
                <a:gd name="adj" fmla="val 10000"/>
              </a:avLst>
            </a:prstGeom>
          </p:spPr>
          <p:style>
            <a:lnRef idx="0">
              <a:schemeClr val="lt1">
                <a:hueOff val="0"/>
                <a:satOff val="0"/>
                <a:lumOff val="0"/>
                <a:alphaOff val="0"/>
              </a:schemeClr>
            </a:lnRef>
            <a:fillRef idx="3">
              <a:schemeClr val="accent1">
                <a:alpha val="90000"/>
                <a:hueOff val="0"/>
                <a:satOff val="0"/>
                <a:lumOff val="0"/>
                <a:alphaOff val="-40000"/>
              </a:schemeClr>
            </a:fillRef>
            <a:effectRef idx="3">
              <a:schemeClr val="accent1">
                <a:alpha val="90000"/>
                <a:hueOff val="0"/>
                <a:satOff val="0"/>
                <a:lumOff val="0"/>
                <a:alphaOff val="-40000"/>
              </a:schemeClr>
            </a:effectRef>
            <a:fontRef idx="minor">
              <a:schemeClr val="lt1"/>
            </a:fontRef>
          </p:style>
        </p:sp>
        <p:sp>
          <p:nvSpPr>
            <p:cNvPr id="29" name="Rounded Rectangle 4"/>
            <p:cNvSpPr/>
            <p:nvPr/>
          </p:nvSpPr>
          <p:spPr>
            <a:xfrm>
              <a:off x="4924360" y="1821757"/>
              <a:ext cx="1454186" cy="55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Step 3 Apply</a:t>
              </a:r>
              <a:endParaRPr lang="en-US" sz="1800" kern="1200" dirty="0"/>
            </a:p>
          </p:txBody>
        </p:sp>
      </p:grpSp>
      <p:pic>
        <p:nvPicPr>
          <p:cNvPr id="30" name="Picture 29"/>
          <p:cNvPicPr/>
          <p:nvPr/>
        </p:nvPicPr>
        <p:blipFill rotWithShape="1">
          <a:blip r:embed="rId2"/>
          <a:srcRect l="28055" t="31579" r="42286" b="9064"/>
          <a:stretch/>
        </p:blipFill>
        <p:spPr bwMode="auto">
          <a:xfrm>
            <a:off x="6704012" y="1600200"/>
            <a:ext cx="5136607" cy="5106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84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2000" tmFilter="0, 0; .2, .5; .8, .5; 1, 0"/>
                                        <p:tgtEl>
                                          <p:spTgt spid="5"/>
                                        </p:tgtEl>
                                      </p:cBhvr>
                                    </p:animEffect>
                                    <p:animScale>
                                      <p:cBhvr>
                                        <p:cTn id="7" dur="100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3000" fill="hold"/>
                                        <p:tgtEl>
                                          <p:spTgt spid="30"/>
                                        </p:tgtEl>
                                        <p:attrNameLst>
                                          <p:attrName>ppt_w</p:attrName>
                                        </p:attrNameLst>
                                      </p:cBhvr>
                                      <p:tavLst>
                                        <p:tav tm="0">
                                          <p:val>
                                            <p:fltVal val="0"/>
                                          </p:val>
                                        </p:tav>
                                        <p:tav tm="100000">
                                          <p:val>
                                            <p:strVal val="#ppt_w"/>
                                          </p:val>
                                        </p:tav>
                                      </p:tavLst>
                                    </p:anim>
                                    <p:anim calcmode="lin" valueType="num">
                                      <p:cBhvr>
                                        <p:cTn id="13" dur="3000" fill="hold"/>
                                        <p:tgtEl>
                                          <p:spTgt spid="30"/>
                                        </p:tgtEl>
                                        <p:attrNameLst>
                                          <p:attrName>ppt_h</p:attrName>
                                        </p:attrNameLst>
                                      </p:cBhvr>
                                      <p:tavLst>
                                        <p:tav tm="0">
                                          <p:val>
                                            <p:fltVal val="0"/>
                                          </p:val>
                                        </p:tav>
                                        <p:tav tm="100000">
                                          <p:val>
                                            <p:strVal val="#ppt_h"/>
                                          </p:val>
                                        </p:tav>
                                      </p:tavLst>
                                    </p:anim>
                                    <p:animEffect transition="in" filter="fade">
                                      <p:cBhvr>
                                        <p:cTn id="14" dur="3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301429"/>
            <a:ext cx="9144001" cy="1146371"/>
          </a:xfrm>
        </p:spPr>
        <p:txBody>
          <a:bodyPr>
            <a:normAutofit/>
          </a:bodyPr>
          <a:lstStyle/>
          <a:p>
            <a:r>
              <a:rPr lang="en-US" sz="4000" dirty="0" smtClean="0"/>
              <a:t>Returned for Correction</a:t>
            </a:r>
            <a:endParaRPr lang="en-US" sz="4000" dirty="0"/>
          </a:p>
        </p:txBody>
      </p:sp>
      <p:sp>
        <p:nvSpPr>
          <p:cNvPr id="2" name="Rounded Rectangle 1"/>
          <p:cNvSpPr/>
          <p:nvPr/>
        </p:nvSpPr>
        <p:spPr>
          <a:xfrm>
            <a:off x="1674812" y="2486719"/>
            <a:ext cx="2057400" cy="1219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Originator</a:t>
            </a:r>
            <a:endParaRPr lang="en-US" sz="2400" b="1" dirty="0">
              <a:solidFill>
                <a:srgbClr val="FF0000"/>
              </a:solidFill>
            </a:endParaRPr>
          </a:p>
        </p:txBody>
      </p:sp>
      <p:sp>
        <p:nvSpPr>
          <p:cNvPr id="5" name="Rounded Rectangle 4"/>
          <p:cNvSpPr/>
          <p:nvPr/>
        </p:nvSpPr>
        <p:spPr>
          <a:xfrm>
            <a:off x="4265612" y="2504440"/>
            <a:ext cx="2057400" cy="1219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Approver</a:t>
            </a:r>
            <a:endParaRPr lang="en-US" sz="2400" b="1" dirty="0">
              <a:solidFill>
                <a:schemeClr val="bg1"/>
              </a:solidFill>
            </a:endParaRPr>
          </a:p>
        </p:txBody>
      </p:sp>
      <p:sp>
        <p:nvSpPr>
          <p:cNvPr id="6" name="Rounded Rectangle 5"/>
          <p:cNvSpPr/>
          <p:nvPr/>
        </p:nvSpPr>
        <p:spPr>
          <a:xfrm>
            <a:off x="6780212" y="2522161"/>
            <a:ext cx="2057400" cy="1219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Banner</a:t>
            </a:r>
          </a:p>
        </p:txBody>
      </p:sp>
      <p:sp>
        <p:nvSpPr>
          <p:cNvPr id="18" name="Shape 17"/>
          <p:cNvSpPr/>
          <p:nvPr/>
        </p:nvSpPr>
        <p:spPr>
          <a:xfrm>
            <a:off x="2703512" y="1742259"/>
            <a:ext cx="2779003" cy="2779003"/>
          </a:xfrm>
          <a:prstGeom prst="leftCircularArrow">
            <a:avLst>
              <a:gd name="adj1" fmla="val 3451"/>
              <a:gd name="adj2" fmla="val 427731"/>
              <a:gd name="adj3" fmla="val 2203242"/>
              <a:gd name="adj4" fmla="val 9024489"/>
              <a:gd name="adj5" fmla="val 4027"/>
            </a:avLst>
          </a:prstGeom>
        </p:spPr>
        <p:style>
          <a:lnRef idx="0">
            <a:schemeClr val="accent1">
              <a:shade val="90000"/>
              <a:hueOff val="0"/>
              <a:satOff val="0"/>
              <a:lumOff val="0"/>
              <a:alphaOff val="0"/>
            </a:schemeClr>
          </a:lnRef>
          <a:fillRef idx="3">
            <a:schemeClr val="accent1">
              <a:shade val="90000"/>
              <a:hueOff val="0"/>
              <a:satOff val="0"/>
              <a:lumOff val="0"/>
              <a:alphaOff val="0"/>
            </a:schemeClr>
          </a:fillRef>
          <a:effectRef idx="3">
            <a:schemeClr val="accent1">
              <a:shade val="90000"/>
              <a:hueOff val="0"/>
              <a:satOff val="0"/>
              <a:lumOff val="0"/>
              <a:alphaOff val="0"/>
            </a:schemeClr>
          </a:effectRef>
          <a:fontRef idx="minor">
            <a:schemeClr val="lt1"/>
          </a:fontRef>
        </p:style>
      </p:sp>
      <p:sp>
        <p:nvSpPr>
          <p:cNvPr id="19" name="Circular Arrow 18"/>
          <p:cNvSpPr/>
          <p:nvPr/>
        </p:nvSpPr>
        <p:spPr>
          <a:xfrm>
            <a:off x="5294312" y="1664169"/>
            <a:ext cx="3091364" cy="2935184"/>
          </a:xfrm>
          <a:prstGeom prst="circularArrow">
            <a:avLst>
              <a:gd name="adj1" fmla="val 3103"/>
              <a:gd name="adj2" fmla="val 381347"/>
              <a:gd name="adj3" fmla="val 19443143"/>
              <a:gd name="adj4" fmla="val 12575511"/>
              <a:gd name="adj5" fmla="val 3620"/>
            </a:avLst>
          </a:prstGeom>
        </p:spPr>
        <p:style>
          <a:lnRef idx="0">
            <a:schemeClr val="accent1">
              <a:shade val="90000"/>
              <a:hueOff val="361866"/>
              <a:satOff val="12502"/>
              <a:lumOff val="24506"/>
              <a:alphaOff val="0"/>
            </a:schemeClr>
          </a:lnRef>
          <a:fillRef idx="3">
            <a:schemeClr val="accent1">
              <a:shade val="90000"/>
              <a:hueOff val="361866"/>
              <a:satOff val="12502"/>
              <a:lumOff val="24506"/>
              <a:alphaOff val="0"/>
            </a:schemeClr>
          </a:fillRef>
          <a:effectRef idx="3">
            <a:schemeClr val="accent1">
              <a:shade val="90000"/>
              <a:hueOff val="361866"/>
              <a:satOff val="12502"/>
              <a:lumOff val="24506"/>
              <a:alphaOff val="0"/>
            </a:schemeClr>
          </a:effectRef>
          <a:fontRef idx="minor">
            <a:schemeClr val="lt1"/>
          </a:fontRef>
        </p:style>
      </p:sp>
      <p:grpSp>
        <p:nvGrpSpPr>
          <p:cNvPr id="21" name="Group 20"/>
          <p:cNvGrpSpPr/>
          <p:nvPr/>
        </p:nvGrpSpPr>
        <p:grpSpPr>
          <a:xfrm>
            <a:off x="2284412" y="3505200"/>
            <a:ext cx="1488868" cy="592074"/>
            <a:chOff x="529527" y="1804416"/>
            <a:chExt cx="1488868" cy="592074"/>
          </a:xfrm>
        </p:grpSpPr>
        <p:sp>
          <p:nvSpPr>
            <p:cNvPr id="22" name="Rounded Rectangle 21"/>
            <p:cNvSpPr/>
            <p:nvPr/>
          </p:nvSpPr>
          <p:spPr>
            <a:xfrm>
              <a:off x="529527" y="1804416"/>
              <a:ext cx="1488868" cy="592074"/>
            </a:xfrm>
            <a:prstGeom prst="roundRect">
              <a:avLst>
                <a:gd name="adj" fmla="val 10000"/>
              </a:avLst>
            </a:prstGeom>
          </p:spPr>
          <p:style>
            <a:lnRef idx="0">
              <a:schemeClr val="lt1">
                <a:hueOff val="0"/>
                <a:satOff val="0"/>
                <a:lumOff val="0"/>
                <a:alphaOff val="0"/>
              </a:schemeClr>
            </a:lnRef>
            <a:fillRef idx="3">
              <a:schemeClr val="accent1">
                <a:alpha val="90000"/>
                <a:hueOff val="0"/>
                <a:satOff val="0"/>
                <a:lumOff val="0"/>
                <a:alphaOff val="0"/>
              </a:schemeClr>
            </a:fillRef>
            <a:effectRef idx="3">
              <a:schemeClr val="accent1">
                <a:alpha val="90000"/>
                <a:hueOff val="0"/>
                <a:satOff val="0"/>
                <a:lumOff val="0"/>
                <a:alphaOff val="0"/>
              </a:schemeClr>
            </a:effectRef>
            <a:fontRef idx="minor">
              <a:schemeClr val="lt1"/>
            </a:fontRef>
          </p:style>
        </p:sp>
        <p:sp>
          <p:nvSpPr>
            <p:cNvPr id="23" name="Rounded Rectangle 4"/>
            <p:cNvSpPr/>
            <p:nvPr/>
          </p:nvSpPr>
          <p:spPr>
            <a:xfrm>
              <a:off x="546868" y="1821757"/>
              <a:ext cx="1454186" cy="55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Step 1 Submit </a:t>
              </a:r>
              <a:endParaRPr lang="en-US" sz="1800" kern="1200" dirty="0"/>
            </a:p>
          </p:txBody>
        </p:sp>
      </p:grpSp>
      <p:grpSp>
        <p:nvGrpSpPr>
          <p:cNvPr id="24" name="Group 23"/>
          <p:cNvGrpSpPr/>
          <p:nvPr/>
        </p:nvGrpSpPr>
        <p:grpSpPr>
          <a:xfrm>
            <a:off x="4738081" y="2040059"/>
            <a:ext cx="1488868" cy="592074"/>
            <a:chOff x="2718273" y="422910"/>
            <a:chExt cx="1488868" cy="592074"/>
          </a:xfrm>
        </p:grpSpPr>
        <p:sp>
          <p:nvSpPr>
            <p:cNvPr id="25" name="Rounded Rectangle 24"/>
            <p:cNvSpPr/>
            <p:nvPr/>
          </p:nvSpPr>
          <p:spPr>
            <a:xfrm>
              <a:off x="2718273" y="422910"/>
              <a:ext cx="1488868" cy="592074"/>
            </a:xfrm>
            <a:prstGeom prst="roundRect">
              <a:avLst>
                <a:gd name="adj" fmla="val 10000"/>
              </a:avLst>
            </a:prstGeom>
          </p:spPr>
          <p:style>
            <a:lnRef idx="0">
              <a:schemeClr val="lt1">
                <a:hueOff val="0"/>
                <a:satOff val="0"/>
                <a:lumOff val="0"/>
                <a:alphaOff val="0"/>
              </a:schemeClr>
            </a:lnRef>
            <a:fillRef idx="3">
              <a:schemeClr val="accent1">
                <a:alpha val="90000"/>
                <a:hueOff val="0"/>
                <a:satOff val="0"/>
                <a:lumOff val="0"/>
                <a:alphaOff val="-20000"/>
              </a:schemeClr>
            </a:fillRef>
            <a:effectRef idx="3">
              <a:schemeClr val="accent1">
                <a:alpha val="90000"/>
                <a:hueOff val="0"/>
                <a:satOff val="0"/>
                <a:lumOff val="0"/>
                <a:alphaOff val="-20000"/>
              </a:schemeClr>
            </a:effectRef>
            <a:fontRef idx="minor">
              <a:schemeClr val="lt1"/>
            </a:fontRef>
          </p:style>
        </p:sp>
        <p:sp>
          <p:nvSpPr>
            <p:cNvPr id="26" name="Rounded Rectangle 4"/>
            <p:cNvSpPr/>
            <p:nvPr/>
          </p:nvSpPr>
          <p:spPr>
            <a:xfrm>
              <a:off x="2735614" y="440251"/>
              <a:ext cx="1454186" cy="55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Step 2 Process</a:t>
              </a:r>
              <a:endParaRPr lang="en-US" sz="1800" kern="1200" dirty="0"/>
            </a:p>
          </p:txBody>
        </p:sp>
      </p:grpSp>
      <p:grpSp>
        <p:nvGrpSpPr>
          <p:cNvPr id="27" name="Group 26"/>
          <p:cNvGrpSpPr/>
          <p:nvPr/>
        </p:nvGrpSpPr>
        <p:grpSpPr>
          <a:xfrm>
            <a:off x="7542212" y="3522541"/>
            <a:ext cx="1488868" cy="592074"/>
            <a:chOff x="4907019" y="1804416"/>
            <a:chExt cx="1488868" cy="592074"/>
          </a:xfrm>
        </p:grpSpPr>
        <p:sp>
          <p:nvSpPr>
            <p:cNvPr id="28" name="Rounded Rectangle 27"/>
            <p:cNvSpPr/>
            <p:nvPr/>
          </p:nvSpPr>
          <p:spPr>
            <a:xfrm>
              <a:off x="4907019" y="1804416"/>
              <a:ext cx="1488868" cy="592074"/>
            </a:xfrm>
            <a:prstGeom prst="roundRect">
              <a:avLst>
                <a:gd name="adj" fmla="val 10000"/>
              </a:avLst>
            </a:prstGeom>
          </p:spPr>
          <p:style>
            <a:lnRef idx="0">
              <a:schemeClr val="lt1">
                <a:hueOff val="0"/>
                <a:satOff val="0"/>
                <a:lumOff val="0"/>
                <a:alphaOff val="0"/>
              </a:schemeClr>
            </a:lnRef>
            <a:fillRef idx="3">
              <a:schemeClr val="accent1">
                <a:alpha val="90000"/>
                <a:hueOff val="0"/>
                <a:satOff val="0"/>
                <a:lumOff val="0"/>
                <a:alphaOff val="-40000"/>
              </a:schemeClr>
            </a:fillRef>
            <a:effectRef idx="3">
              <a:schemeClr val="accent1">
                <a:alpha val="90000"/>
                <a:hueOff val="0"/>
                <a:satOff val="0"/>
                <a:lumOff val="0"/>
                <a:alphaOff val="-40000"/>
              </a:schemeClr>
            </a:effectRef>
            <a:fontRef idx="minor">
              <a:schemeClr val="lt1"/>
            </a:fontRef>
          </p:style>
        </p:sp>
        <p:sp>
          <p:nvSpPr>
            <p:cNvPr id="29" name="Rounded Rectangle 4"/>
            <p:cNvSpPr/>
            <p:nvPr/>
          </p:nvSpPr>
          <p:spPr>
            <a:xfrm>
              <a:off x="4924360" y="1821757"/>
              <a:ext cx="1454186" cy="55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Step 3 Apply</a:t>
              </a:r>
              <a:endParaRPr lang="en-US" sz="1800" kern="1200" dirty="0"/>
            </a:p>
          </p:txBody>
        </p:sp>
      </p:grpSp>
      <p:pic>
        <p:nvPicPr>
          <p:cNvPr id="30" name="Picture 29"/>
          <p:cNvPicPr/>
          <p:nvPr/>
        </p:nvPicPr>
        <p:blipFill rotWithShape="1">
          <a:blip r:embed="rId2"/>
          <a:srcRect l="29338" t="21052" r="40362" b="20760"/>
          <a:stretch/>
        </p:blipFill>
        <p:spPr bwMode="auto">
          <a:xfrm>
            <a:off x="6627812" y="1742259"/>
            <a:ext cx="4953000" cy="4887141"/>
          </a:xfrm>
          <a:prstGeom prst="rect">
            <a:avLst/>
          </a:prstGeom>
          <a:ln>
            <a:solidFill>
              <a:schemeClr val="accent1">
                <a:shade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327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3000" fill="hold"/>
                                        <p:tgtEl>
                                          <p:spTgt spid="30"/>
                                        </p:tgtEl>
                                        <p:attrNameLst>
                                          <p:attrName>ppt_w</p:attrName>
                                        </p:attrNameLst>
                                      </p:cBhvr>
                                      <p:tavLst>
                                        <p:tav tm="0">
                                          <p:val>
                                            <p:fltVal val="0"/>
                                          </p:val>
                                        </p:tav>
                                        <p:tav tm="100000">
                                          <p:val>
                                            <p:strVal val="#ppt_w"/>
                                          </p:val>
                                        </p:tav>
                                      </p:tavLst>
                                    </p:anim>
                                    <p:anim calcmode="lin" valueType="num">
                                      <p:cBhvr>
                                        <p:cTn id="13" dur="3000" fill="hold"/>
                                        <p:tgtEl>
                                          <p:spTgt spid="30"/>
                                        </p:tgtEl>
                                        <p:attrNameLst>
                                          <p:attrName>ppt_h</p:attrName>
                                        </p:attrNameLst>
                                      </p:cBhvr>
                                      <p:tavLst>
                                        <p:tav tm="0">
                                          <p:val>
                                            <p:fltVal val="0"/>
                                          </p:val>
                                        </p:tav>
                                        <p:tav tm="100000">
                                          <p:val>
                                            <p:strVal val="#ppt_h"/>
                                          </p:val>
                                        </p:tav>
                                      </p:tavLst>
                                    </p:anim>
                                    <p:animEffect transition="in" filter="fade">
                                      <p:cBhvr>
                                        <p:cTn id="14" dur="3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2" y="301429"/>
            <a:ext cx="9144001" cy="1222571"/>
          </a:xfrm>
        </p:spPr>
        <p:txBody>
          <a:bodyPr>
            <a:normAutofit/>
          </a:bodyPr>
          <a:lstStyle/>
          <a:p>
            <a:r>
              <a:rPr lang="en-US" sz="4000" dirty="0" smtClean="0"/>
              <a:t>Payroll Pre-run Warning (</a:t>
            </a:r>
            <a:r>
              <a:rPr lang="en-US" sz="4000" dirty="0" smtClean="0">
                <a:solidFill>
                  <a:srgbClr val="FF0000"/>
                </a:solidFill>
              </a:rPr>
              <a:t>5 days</a:t>
            </a:r>
            <a:r>
              <a:rPr lang="en-US" sz="4000" dirty="0" smtClean="0"/>
              <a:t>)</a:t>
            </a:r>
            <a:endParaRPr lang="en-US" sz="4000" dirty="0"/>
          </a:p>
        </p:txBody>
      </p:sp>
      <p:sp>
        <p:nvSpPr>
          <p:cNvPr id="2" name="Rounded Rectangle 1"/>
          <p:cNvSpPr/>
          <p:nvPr/>
        </p:nvSpPr>
        <p:spPr>
          <a:xfrm>
            <a:off x="1674812" y="2212824"/>
            <a:ext cx="2057400" cy="12192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Originator </a:t>
            </a:r>
            <a:r>
              <a:rPr lang="en-US" b="1" dirty="0" smtClean="0">
                <a:solidFill>
                  <a:srgbClr val="FF0000"/>
                </a:solidFill>
              </a:rPr>
              <a:t>(copied) </a:t>
            </a:r>
            <a:endParaRPr lang="en-US" b="1" dirty="0">
              <a:solidFill>
                <a:srgbClr val="FF0000"/>
              </a:solidFill>
            </a:endParaRPr>
          </a:p>
        </p:txBody>
      </p:sp>
      <p:sp>
        <p:nvSpPr>
          <p:cNvPr id="5" name="Rounded Rectangle 4"/>
          <p:cNvSpPr/>
          <p:nvPr/>
        </p:nvSpPr>
        <p:spPr>
          <a:xfrm>
            <a:off x="4265612" y="2230545"/>
            <a:ext cx="2057400" cy="1219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Approver</a:t>
            </a:r>
            <a:endParaRPr lang="en-US" sz="2400" b="1" dirty="0">
              <a:solidFill>
                <a:srgbClr val="FF0000"/>
              </a:solidFill>
            </a:endParaRPr>
          </a:p>
        </p:txBody>
      </p:sp>
      <p:sp>
        <p:nvSpPr>
          <p:cNvPr id="6" name="Rounded Rectangle 5"/>
          <p:cNvSpPr/>
          <p:nvPr/>
        </p:nvSpPr>
        <p:spPr>
          <a:xfrm>
            <a:off x="6780212" y="2248266"/>
            <a:ext cx="2057400" cy="1219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Banner</a:t>
            </a:r>
          </a:p>
        </p:txBody>
      </p:sp>
      <p:sp>
        <p:nvSpPr>
          <p:cNvPr id="18" name="Shape 17"/>
          <p:cNvSpPr/>
          <p:nvPr/>
        </p:nvSpPr>
        <p:spPr>
          <a:xfrm>
            <a:off x="2747998" y="1468364"/>
            <a:ext cx="2779003" cy="2779003"/>
          </a:xfrm>
          <a:prstGeom prst="leftCircularArrow">
            <a:avLst>
              <a:gd name="adj1" fmla="val 3451"/>
              <a:gd name="adj2" fmla="val 427731"/>
              <a:gd name="adj3" fmla="val 2203242"/>
              <a:gd name="adj4" fmla="val 9024489"/>
              <a:gd name="adj5" fmla="val 4027"/>
            </a:avLst>
          </a:prstGeom>
        </p:spPr>
        <p:style>
          <a:lnRef idx="0">
            <a:schemeClr val="accent1">
              <a:shade val="90000"/>
              <a:hueOff val="0"/>
              <a:satOff val="0"/>
              <a:lumOff val="0"/>
              <a:alphaOff val="0"/>
            </a:schemeClr>
          </a:lnRef>
          <a:fillRef idx="3">
            <a:schemeClr val="accent1">
              <a:shade val="90000"/>
              <a:hueOff val="0"/>
              <a:satOff val="0"/>
              <a:lumOff val="0"/>
              <a:alphaOff val="0"/>
            </a:schemeClr>
          </a:fillRef>
          <a:effectRef idx="3">
            <a:schemeClr val="accent1">
              <a:shade val="90000"/>
              <a:hueOff val="0"/>
              <a:satOff val="0"/>
              <a:lumOff val="0"/>
              <a:alphaOff val="0"/>
            </a:schemeClr>
          </a:effectRef>
          <a:fontRef idx="minor">
            <a:schemeClr val="lt1"/>
          </a:fontRef>
        </p:style>
      </p:sp>
      <p:sp>
        <p:nvSpPr>
          <p:cNvPr id="19" name="Circular Arrow 18"/>
          <p:cNvSpPr/>
          <p:nvPr/>
        </p:nvSpPr>
        <p:spPr>
          <a:xfrm>
            <a:off x="5294312" y="1507987"/>
            <a:ext cx="3091364" cy="2935184"/>
          </a:xfrm>
          <a:prstGeom prst="circularArrow">
            <a:avLst>
              <a:gd name="adj1" fmla="val 3103"/>
              <a:gd name="adj2" fmla="val 381347"/>
              <a:gd name="adj3" fmla="val 19443143"/>
              <a:gd name="adj4" fmla="val 12575511"/>
              <a:gd name="adj5" fmla="val 3620"/>
            </a:avLst>
          </a:prstGeom>
        </p:spPr>
        <p:style>
          <a:lnRef idx="0">
            <a:schemeClr val="accent1">
              <a:shade val="90000"/>
              <a:hueOff val="361866"/>
              <a:satOff val="12502"/>
              <a:lumOff val="24506"/>
              <a:alphaOff val="0"/>
            </a:schemeClr>
          </a:lnRef>
          <a:fillRef idx="3">
            <a:schemeClr val="accent1">
              <a:shade val="90000"/>
              <a:hueOff val="361866"/>
              <a:satOff val="12502"/>
              <a:lumOff val="24506"/>
              <a:alphaOff val="0"/>
            </a:schemeClr>
          </a:fillRef>
          <a:effectRef idx="3">
            <a:schemeClr val="accent1">
              <a:shade val="90000"/>
              <a:hueOff val="361866"/>
              <a:satOff val="12502"/>
              <a:lumOff val="24506"/>
              <a:alphaOff val="0"/>
            </a:schemeClr>
          </a:effectRef>
          <a:fontRef idx="minor">
            <a:schemeClr val="lt1"/>
          </a:fontRef>
        </p:style>
      </p:sp>
      <p:grpSp>
        <p:nvGrpSpPr>
          <p:cNvPr id="21" name="Group 20"/>
          <p:cNvGrpSpPr/>
          <p:nvPr/>
        </p:nvGrpSpPr>
        <p:grpSpPr>
          <a:xfrm>
            <a:off x="2132012" y="3154088"/>
            <a:ext cx="1488868" cy="592074"/>
            <a:chOff x="529527" y="1804416"/>
            <a:chExt cx="1488868" cy="592074"/>
          </a:xfrm>
        </p:grpSpPr>
        <p:sp>
          <p:nvSpPr>
            <p:cNvPr id="22" name="Rounded Rectangle 21"/>
            <p:cNvSpPr/>
            <p:nvPr/>
          </p:nvSpPr>
          <p:spPr>
            <a:xfrm>
              <a:off x="529527" y="1804416"/>
              <a:ext cx="1488868" cy="592074"/>
            </a:xfrm>
            <a:prstGeom prst="roundRect">
              <a:avLst>
                <a:gd name="adj" fmla="val 10000"/>
              </a:avLst>
            </a:prstGeom>
          </p:spPr>
          <p:style>
            <a:lnRef idx="0">
              <a:schemeClr val="lt1">
                <a:hueOff val="0"/>
                <a:satOff val="0"/>
                <a:lumOff val="0"/>
                <a:alphaOff val="0"/>
              </a:schemeClr>
            </a:lnRef>
            <a:fillRef idx="3">
              <a:schemeClr val="accent1">
                <a:alpha val="90000"/>
                <a:hueOff val="0"/>
                <a:satOff val="0"/>
                <a:lumOff val="0"/>
                <a:alphaOff val="0"/>
              </a:schemeClr>
            </a:fillRef>
            <a:effectRef idx="3">
              <a:schemeClr val="accent1">
                <a:alpha val="90000"/>
                <a:hueOff val="0"/>
                <a:satOff val="0"/>
                <a:lumOff val="0"/>
                <a:alphaOff val="0"/>
              </a:schemeClr>
            </a:effectRef>
            <a:fontRef idx="minor">
              <a:schemeClr val="lt1"/>
            </a:fontRef>
          </p:style>
        </p:sp>
        <p:sp>
          <p:nvSpPr>
            <p:cNvPr id="23" name="Rounded Rectangle 4"/>
            <p:cNvSpPr/>
            <p:nvPr/>
          </p:nvSpPr>
          <p:spPr>
            <a:xfrm>
              <a:off x="546868" y="1821757"/>
              <a:ext cx="1454186" cy="55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Step 1 Submit </a:t>
              </a:r>
              <a:endParaRPr lang="en-US" sz="1800" kern="1200" dirty="0"/>
            </a:p>
          </p:txBody>
        </p:sp>
      </p:grpSp>
      <p:grpSp>
        <p:nvGrpSpPr>
          <p:cNvPr id="24" name="Group 23"/>
          <p:cNvGrpSpPr/>
          <p:nvPr/>
        </p:nvGrpSpPr>
        <p:grpSpPr>
          <a:xfrm>
            <a:off x="4738081" y="1766164"/>
            <a:ext cx="1488868" cy="592074"/>
            <a:chOff x="2718273" y="422910"/>
            <a:chExt cx="1488868" cy="592074"/>
          </a:xfrm>
        </p:grpSpPr>
        <p:sp>
          <p:nvSpPr>
            <p:cNvPr id="25" name="Rounded Rectangle 24"/>
            <p:cNvSpPr/>
            <p:nvPr/>
          </p:nvSpPr>
          <p:spPr>
            <a:xfrm>
              <a:off x="2718273" y="422910"/>
              <a:ext cx="1488868" cy="592074"/>
            </a:xfrm>
            <a:prstGeom prst="roundRect">
              <a:avLst>
                <a:gd name="adj" fmla="val 10000"/>
              </a:avLst>
            </a:prstGeom>
          </p:spPr>
          <p:style>
            <a:lnRef idx="0">
              <a:schemeClr val="lt1">
                <a:hueOff val="0"/>
                <a:satOff val="0"/>
                <a:lumOff val="0"/>
                <a:alphaOff val="0"/>
              </a:schemeClr>
            </a:lnRef>
            <a:fillRef idx="3">
              <a:schemeClr val="accent1">
                <a:alpha val="90000"/>
                <a:hueOff val="0"/>
                <a:satOff val="0"/>
                <a:lumOff val="0"/>
                <a:alphaOff val="-20000"/>
              </a:schemeClr>
            </a:fillRef>
            <a:effectRef idx="3">
              <a:schemeClr val="accent1">
                <a:alpha val="90000"/>
                <a:hueOff val="0"/>
                <a:satOff val="0"/>
                <a:lumOff val="0"/>
                <a:alphaOff val="-20000"/>
              </a:schemeClr>
            </a:effectRef>
            <a:fontRef idx="minor">
              <a:schemeClr val="lt1"/>
            </a:fontRef>
          </p:style>
        </p:sp>
        <p:sp>
          <p:nvSpPr>
            <p:cNvPr id="26" name="Rounded Rectangle 4"/>
            <p:cNvSpPr/>
            <p:nvPr/>
          </p:nvSpPr>
          <p:spPr>
            <a:xfrm>
              <a:off x="2735614" y="440251"/>
              <a:ext cx="1454186" cy="55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Step 2 Process</a:t>
              </a:r>
              <a:endParaRPr lang="en-US" sz="1800" kern="1200" dirty="0"/>
            </a:p>
          </p:txBody>
        </p:sp>
      </p:grpSp>
      <p:grpSp>
        <p:nvGrpSpPr>
          <p:cNvPr id="27" name="Group 26"/>
          <p:cNvGrpSpPr/>
          <p:nvPr/>
        </p:nvGrpSpPr>
        <p:grpSpPr>
          <a:xfrm>
            <a:off x="7757604" y="3011477"/>
            <a:ext cx="1488868" cy="592074"/>
            <a:chOff x="4907019" y="1804416"/>
            <a:chExt cx="1488868" cy="592074"/>
          </a:xfrm>
        </p:grpSpPr>
        <p:sp>
          <p:nvSpPr>
            <p:cNvPr id="28" name="Rounded Rectangle 27"/>
            <p:cNvSpPr/>
            <p:nvPr/>
          </p:nvSpPr>
          <p:spPr>
            <a:xfrm>
              <a:off x="4907019" y="1804416"/>
              <a:ext cx="1488868" cy="592074"/>
            </a:xfrm>
            <a:prstGeom prst="roundRect">
              <a:avLst>
                <a:gd name="adj" fmla="val 10000"/>
              </a:avLst>
            </a:prstGeom>
          </p:spPr>
          <p:style>
            <a:lnRef idx="0">
              <a:schemeClr val="lt1">
                <a:hueOff val="0"/>
                <a:satOff val="0"/>
                <a:lumOff val="0"/>
                <a:alphaOff val="0"/>
              </a:schemeClr>
            </a:lnRef>
            <a:fillRef idx="3">
              <a:schemeClr val="accent1">
                <a:alpha val="90000"/>
                <a:hueOff val="0"/>
                <a:satOff val="0"/>
                <a:lumOff val="0"/>
                <a:alphaOff val="-40000"/>
              </a:schemeClr>
            </a:fillRef>
            <a:effectRef idx="3">
              <a:schemeClr val="accent1">
                <a:alpha val="90000"/>
                <a:hueOff val="0"/>
                <a:satOff val="0"/>
                <a:lumOff val="0"/>
                <a:alphaOff val="-40000"/>
              </a:schemeClr>
            </a:effectRef>
            <a:fontRef idx="minor">
              <a:schemeClr val="lt1"/>
            </a:fontRef>
          </p:style>
        </p:sp>
        <p:sp>
          <p:nvSpPr>
            <p:cNvPr id="29" name="Rounded Rectangle 4"/>
            <p:cNvSpPr/>
            <p:nvPr/>
          </p:nvSpPr>
          <p:spPr>
            <a:xfrm>
              <a:off x="4924360" y="1821757"/>
              <a:ext cx="1454186" cy="55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Step 3 Apply</a:t>
              </a:r>
              <a:endParaRPr lang="en-US" sz="1800" kern="1200" dirty="0"/>
            </a:p>
          </p:txBody>
        </p:sp>
      </p:grpSp>
      <p:pic>
        <p:nvPicPr>
          <p:cNvPr id="20" name="Picture 19"/>
          <p:cNvPicPr/>
          <p:nvPr/>
        </p:nvPicPr>
        <p:blipFill rotWithShape="1">
          <a:blip r:embed="rId2"/>
          <a:srcRect l="28697" t="44444" r="30261" b="25439"/>
          <a:stretch/>
        </p:blipFill>
        <p:spPr bwMode="auto">
          <a:xfrm>
            <a:off x="4301238" y="3603551"/>
            <a:ext cx="7584374" cy="3102049"/>
          </a:xfrm>
          <a:prstGeom prst="rect">
            <a:avLst/>
          </a:prstGeom>
          <a:ln>
            <a:solidFill>
              <a:schemeClr val="accent1">
                <a:shade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463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2000" tmFilter="0, 0; .2, .5; .8, .5; 1, 0"/>
                                        <p:tgtEl>
                                          <p:spTgt spid="5"/>
                                        </p:tgtEl>
                                      </p:cBhvr>
                                    </p:animEffect>
                                    <p:animScale>
                                      <p:cBhvr>
                                        <p:cTn id="7" dur="1000" autoRev="1" fill="hold"/>
                                        <p:tgtEl>
                                          <p:spTgt spid="5"/>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2000" tmFilter="0, 0; .2, .5; .8, .5; 1, 0"/>
                                        <p:tgtEl>
                                          <p:spTgt spid="2"/>
                                        </p:tgtEl>
                                      </p:cBhvr>
                                    </p:animEffect>
                                    <p:animScale>
                                      <p:cBhvr>
                                        <p:cTn id="10" dur="1000" autoRev="1" fill="hold"/>
                                        <p:tgtEl>
                                          <p:spTgt spid="2"/>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3000" fill="hold"/>
                                        <p:tgtEl>
                                          <p:spTgt spid="20"/>
                                        </p:tgtEl>
                                        <p:attrNameLst>
                                          <p:attrName>ppt_w</p:attrName>
                                        </p:attrNameLst>
                                      </p:cBhvr>
                                      <p:tavLst>
                                        <p:tav tm="0">
                                          <p:val>
                                            <p:fltVal val="0"/>
                                          </p:val>
                                        </p:tav>
                                        <p:tav tm="100000">
                                          <p:val>
                                            <p:strVal val="#ppt_w"/>
                                          </p:val>
                                        </p:tav>
                                      </p:tavLst>
                                    </p:anim>
                                    <p:anim calcmode="lin" valueType="num">
                                      <p:cBhvr>
                                        <p:cTn id="16" dur="3000" fill="hold"/>
                                        <p:tgtEl>
                                          <p:spTgt spid="20"/>
                                        </p:tgtEl>
                                        <p:attrNameLst>
                                          <p:attrName>ppt_h</p:attrName>
                                        </p:attrNameLst>
                                      </p:cBhvr>
                                      <p:tavLst>
                                        <p:tav tm="0">
                                          <p:val>
                                            <p:fltVal val="0"/>
                                          </p:val>
                                        </p:tav>
                                        <p:tav tm="100000">
                                          <p:val>
                                            <p:strVal val="#ppt_h"/>
                                          </p:val>
                                        </p:tav>
                                      </p:tavLst>
                                    </p:anim>
                                    <p:animEffect transition="in" filter="fade">
                                      <p:cBhvr>
                                        <p:cTn id="17"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301429"/>
            <a:ext cx="10210801" cy="1166935"/>
          </a:xfrm>
        </p:spPr>
        <p:txBody>
          <a:bodyPr>
            <a:normAutofit/>
          </a:bodyPr>
          <a:lstStyle/>
          <a:p>
            <a:r>
              <a:rPr lang="en-US" sz="4000" dirty="0" smtClean="0"/>
              <a:t>Payroll Post Pre-run Notice of Cancellation</a:t>
            </a:r>
            <a:endParaRPr lang="en-US" sz="4000" dirty="0"/>
          </a:p>
        </p:txBody>
      </p:sp>
      <p:sp>
        <p:nvSpPr>
          <p:cNvPr id="2" name="Rounded Rectangle 1"/>
          <p:cNvSpPr/>
          <p:nvPr/>
        </p:nvSpPr>
        <p:spPr>
          <a:xfrm>
            <a:off x="1674812" y="2212824"/>
            <a:ext cx="2057400" cy="1219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Originator</a:t>
            </a:r>
            <a:endParaRPr lang="en-US" b="1" dirty="0">
              <a:solidFill>
                <a:srgbClr val="FF0000"/>
              </a:solidFill>
            </a:endParaRPr>
          </a:p>
        </p:txBody>
      </p:sp>
      <p:sp>
        <p:nvSpPr>
          <p:cNvPr id="5" name="Rounded Rectangle 4"/>
          <p:cNvSpPr/>
          <p:nvPr/>
        </p:nvSpPr>
        <p:spPr>
          <a:xfrm>
            <a:off x="4152208" y="2230545"/>
            <a:ext cx="2057400" cy="1219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Approver </a:t>
            </a:r>
          </a:p>
          <a:p>
            <a:pPr algn="ctr"/>
            <a:r>
              <a:rPr lang="en-US" sz="2000" dirty="0" smtClean="0">
                <a:solidFill>
                  <a:srgbClr val="FF0000"/>
                </a:solidFill>
              </a:rPr>
              <a:t>(1</a:t>
            </a:r>
            <a:r>
              <a:rPr lang="en-US" sz="2000" baseline="30000" dirty="0" smtClean="0">
                <a:solidFill>
                  <a:srgbClr val="FF0000"/>
                </a:solidFill>
              </a:rPr>
              <a:t>st</a:t>
            </a:r>
            <a:r>
              <a:rPr lang="en-US" sz="2000" dirty="0" smtClean="0">
                <a:solidFill>
                  <a:srgbClr val="FF0000"/>
                </a:solidFill>
              </a:rPr>
              <a:t> Level)</a:t>
            </a:r>
            <a:endParaRPr lang="en-US" sz="2000" dirty="0">
              <a:solidFill>
                <a:srgbClr val="FF0000"/>
              </a:solidFill>
            </a:endParaRPr>
          </a:p>
        </p:txBody>
      </p:sp>
      <p:sp>
        <p:nvSpPr>
          <p:cNvPr id="6" name="Rounded Rectangle 5"/>
          <p:cNvSpPr/>
          <p:nvPr/>
        </p:nvSpPr>
        <p:spPr>
          <a:xfrm>
            <a:off x="6780212" y="2248266"/>
            <a:ext cx="2057400" cy="1219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Banner</a:t>
            </a:r>
          </a:p>
        </p:txBody>
      </p:sp>
      <p:sp>
        <p:nvSpPr>
          <p:cNvPr id="18" name="Shape 17"/>
          <p:cNvSpPr/>
          <p:nvPr/>
        </p:nvSpPr>
        <p:spPr>
          <a:xfrm>
            <a:off x="2747998" y="1468364"/>
            <a:ext cx="2779003" cy="2779003"/>
          </a:xfrm>
          <a:prstGeom prst="leftCircularArrow">
            <a:avLst>
              <a:gd name="adj1" fmla="val 3451"/>
              <a:gd name="adj2" fmla="val 427731"/>
              <a:gd name="adj3" fmla="val 2203242"/>
              <a:gd name="adj4" fmla="val 9024489"/>
              <a:gd name="adj5" fmla="val 4027"/>
            </a:avLst>
          </a:prstGeom>
        </p:spPr>
        <p:style>
          <a:lnRef idx="0">
            <a:schemeClr val="accent1">
              <a:shade val="90000"/>
              <a:hueOff val="0"/>
              <a:satOff val="0"/>
              <a:lumOff val="0"/>
              <a:alphaOff val="0"/>
            </a:schemeClr>
          </a:lnRef>
          <a:fillRef idx="3">
            <a:schemeClr val="accent1">
              <a:shade val="90000"/>
              <a:hueOff val="0"/>
              <a:satOff val="0"/>
              <a:lumOff val="0"/>
              <a:alphaOff val="0"/>
            </a:schemeClr>
          </a:fillRef>
          <a:effectRef idx="3">
            <a:schemeClr val="accent1">
              <a:shade val="90000"/>
              <a:hueOff val="0"/>
              <a:satOff val="0"/>
              <a:lumOff val="0"/>
              <a:alphaOff val="0"/>
            </a:schemeClr>
          </a:effectRef>
          <a:fontRef idx="minor">
            <a:schemeClr val="lt1"/>
          </a:fontRef>
        </p:style>
      </p:sp>
      <p:sp>
        <p:nvSpPr>
          <p:cNvPr id="19" name="Circular Arrow 18"/>
          <p:cNvSpPr/>
          <p:nvPr/>
        </p:nvSpPr>
        <p:spPr>
          <a:xfrm>
            <a:off x="5294312" y="1507987"/>
            <a:ext cx="3091364" cy="2935184"/>
          </a:xfrm>
          <a:prstGeom prst="circularArrow">
            <a:avLst>
              <a:gd name="adj1" fmla="val 3103"/>
              <a:gd name="adj2" fmla="val 381347"/>
              <a:gd name="adj3" fmla="val 19443143"/>
              <a:gd name="adj4" fmla="val 12575511"/>
              <a:gd name="adj5" fmla="val 3620"/>
            </a:avLst>
          </a:prstGeom>
        </p:spPr>
        <p:style>
          <a:lnRef idx="0">
            <a:schemeClr val="accent1">
              <a:shade val="90000"/>
              <a:hueOff val="361866"/>
              <a:satOff val="12502"/>
              <a:lumOff val="24506"/>
              <a:alphaOff val="0"/>
            </a:schemeClr>
          </a:lnRef>
          <a:fillRef idx="3">
            <a:schemeClr val="accent1">
              <a:shade val="90000"/>
              <a:hueOff val="361866"/>
              <a:satOff val="12502"/>
              <a:lumOff val="24506"/>
              <a:alphaOff val="0"/>
            </a:schemeClr>
          </a:fillRef>
          <a:effectRef idx="3">
            <a:schemeClr val="accent1">
              <a:shade val="90000"/>
              <a:hueOff val="361866"/>
              <a:satOff val="12502"/>
              <a:lumOff val="24506"/>
              <a:alphaOff val="0"/>
            </a:schemeClr>
          </a:effectRef>
          <a:fontRef idx="minor">
            <a:schemeClr val="lt1"/>
          </a:fontRef>
        </p:style>
      </p:sp>
      <p:grpSp>
        <p:nvGrpSpPr>
          <p:cNvPr id="21" name="Group 20"/>
          <p:cNvGrpSpPr/>
          <p:nvPr/>
        </p:nvGrpSpPr>
        <p:grpSpPr>
          <a:xfrm>
            <a:off x="2132012" y="3154088"/>
            <a:ext cx="1488868" cy="592074"/>
            <a:chOff x="529527" y="1804416"/>
            <a:chExt cx="1488868" cy="592074"/>
          </a:xfrm>
        </p:grpSpPr>
        <p:sp>
          <p:nvSpPr>
            <p:cNvPr id="22" name="Rounded Rectangle 21"/>
            <p:cNvSpPr/>
            <p:nvPr/>
          </p:nvSpPr>
          <p:spPr>
            <a:xfrm>
              <a:off x="529527" y="1804416"/>
              <a:ext cx="1488868" cy="592074"/>
            </a:xfrm>
            <a:prstGeom prst="roundRect">
              <a:avLst>
                <a:gd name="adj" fmla="val 10000"/>
              </a:avLst>
            </a:prstGeom>
          </p:spPr>
          <p:style>
            <a:lnRef idx="0">
              <a:schemeClr val="lt1">
                <a:hueOff val="0"/>
                <a:satOff val="0"/>
                <a:lumOff val="0"/>
                <a:alphaOff val="0"/>
              </a:schemeClr>
            </a:lnRef>
            <a:fillRef idx="3">
              <a:schemeClr val="accent1">
                <a:alpha val="90000"/>
                <a:hueOff val="0"/>
                <a:satOff val="0"/>
                <a:lumOff val="0"/>
                <a:alphaOff val="0"/>
              </a:schemeClr>
            </a:fillRef>
            <a:effectRef idx="3">
              <a:schemeClr val="accent1">
                <a:alpha val="90000"/>
                <a:hueOff val="0"/>
                <a:satOff val="0"/>
                <a:lumOff val="0"/>
                <a:alphaOff val="0"/>
              </a:schemeClr>
            </a:effectRef>
            <a:fontRef idx="minor">
              <a:schemeClr val="lt1"/>
            </a:fontRef>
          </p:style>
        </p:sp>
        <p:sp>
          <p:nvSpPr>
            <p:cNvPr id="23" name="Rounded Rectangle 4"/>
            <p:cNvSpPr/>
            <p:nvPr/>
          </p:nvSpPr>
          <p:spPr>
            <a:xfrm>
              <a:off x="546868" y="1821757"/>
              <a:ext cx="1454186" cy="55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Step 1 Submit </a:t>
              </a:r>
              <a:endParaRPr lang="en-US" sz="1800" kern="1200" dirty="0"/>
            </a:p>
          </p:txBody>
        </p:sp>
      </p:grpSp>
      <p:grpSp>
        <p:nvGrpSpPr>
          <p:cNvPr id="24" name="Group 23"/>
          <p:cNvGrpSpPr/>
          <p:nvPr/>
        </p:nvGrpSpPr>
        <p:grpSpPr>
          <a:xfrm>
            <a:off x="4738081" y="1766164"/>
            <a:ext cx="1488868" cy="592074"/>
            <a:chOff x="2718273" y="422910"/>
            <a:chExt cx="1488868" cy="592074"/>
          </a:xfrm>
        </p:grpSpPr>
        <p:sp>
          <p:nvSpPr>
            <p:cNvPr id="25" name="Rounded Rectangle 24"/>
            <p:cNvSpPr/>
            <p:nvPr/>
          </p:nvSpPr>
          <p:spPr>
            <a:xfrm>
              <a:off x="2718273" y="422910"/>
              <a:ext cx="1488868" cy="592074"/>
            </a:xfrm>
            <a:prstGeom prst="roundRect">
              <a:avLst>
                <a:gd name="adj" fmla="val 10000"/>
              </a:avLst>
            </a:prstGeom>
          </p:spPr>
          <p:style>
            <a:lnRef idx="0">
              <a:schemeClr val="lt1">
                <a:hueOff val="0"/>
                <a:satOff val="0"/>
                <a:lumOff val="0"/>
                <a:alphaOff val="0"/>
              </a:schemeClr>
            </a:lnRef>
            <a:fillRef idx="3">
              <a:schemeClr val="accent1">
                <a:alpha val="90000"/>
                <a:hueOff val="0"/>
                <a:satOff val="0"/>
                <a:lumOff val="0"/>
                <a:alphaOff val="-20000"/>
              </a:schemeClr>
            </a:fillRef>
            <a:effectRef idx="3">
              <a:schemeClr val="accent1">
                <a:alpha val="90000"/>
                <a:hueOff val="0"/>
                <a:satOff val="0"/>
                <a:lumOff val="0"/>
                <a:alphaOff val="-20000"/>
              </a:schemeClr>
            </a:effectRef>
            <a:fontRef idx="minor">
              <a:schemeClr val="lt1"/>
            </a:fontRef>
          </p:style>
        </p:sp>
        <p:sp>
          <p:nvSpPr>
            <p:cNvPr id="26" name="Rounded Rectangle 4"/>
            <p:cNvSpPr/>
            <p:nvPr/>
          </p:nvSpPr>
          <p:spPr>
            <a:xfrm>
              <a:off x="2735614" y="440251"/>
              <a:ext cx="1454186" cy="55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Step 2 Process</a:t>
              </a:r>
              <a:endParaRPr lang="en-US" sz="1800" kern="1200" dirty="0"/>
            </a:p>
          </p:txBody>
        </p:sp>
      </p:grpSp>
      <p:grpSp>
        <p:nvGrpSpPr>
          <p:cNvPr id="27" name="Group 26"/>
          <p:cNvGrpSpPr/>
          <p:nvPr/>
        </p:nvGrpSpPr>
        <p:grpSpPr>
          <a:xfrm>
            <a:off x="7757604" y="3011477"/>
            <a:ext cx="1488868" cy="592074"/>
            <a:chOff x="4907019" y="1804416"/>
            <a:chExt cx="1488868" cy="592074"/>
          </a:xfrm>
        </p:grpSpPr>
        <p:sp>
          <p:nvSpPr>
            <p:cNvPr id="28" name="Rounded Rectangle 27"/>
            <p:cNvSpPr/>
            <p:nvPr/>
          </p:nvSpPr>
          <p:spPr>
            <a:xfrm>
              <a:off x="4907019" y="1804416"/>
              <a:ext cx="1488868" cy="592074"/>
            </a:xfrm>
            <a:prstGeom prst="roundRect">
              <a:avLst>
                <a:gd name="adj" fmla="val 10000"/>
              </a:avLst>
            </a:prstGeom>
          </p:spPr>
          <p:style>
            <a:lnRef idx="0">
              <a:schemeClr val="lt1">
                <a:hueOff val="0"/>
                <a:satOff val="0"/>
                <a:lumOff val="0"/>
                <a:alphaOff val="0"/>
              </a:schemeClr>
            </a:lnRef>
            <a:fillRef idx="3">
              <a:schemeClr val="accent1">
                <a:alpha val="90000"/>
                <a:hueOff val="0"/>
                <a:satOff val="0"/>
                <a:lumOff val="0"/>
                <a:alphaOff val="-40000"/>
              </a:schemeClr>
            </a:fillRef>
            <a:effectRef idx="3">
              <a:schemeClr val="accent1">
                <a:alpha val="90000"/>
                <a:hueOff val="0"/>
                <a:satOff val="0"/>
                <a:lumOff val="0"/>
                <a:alphaOff val="-40000"/>
              </a:schemeClr>
            </a:effectRef>
            <a:fontRef idx="minor">
              <a:schemeClr val="lt1"/>
            </a:fontRef>
          </p:style>
        </p:sp>
        <p:sp>
          <p:nvSpPr>
            <p:cNvPr id="29" name="Rounded Rectangle 4"/>
            <p:cNvSpPr/>
            <p:nvPr/>
          </p:nvSpPr>
          <p:spPr>
            <a:xfrm>
              <a:off x="4924360" y="1821757"/>
              <a:ext cx="1454186" cy="55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Step 3 Apply</a:t>
              </a:r>
              <a:endParaRPr lang="en-US" sz="1800" kern="1200" dirty="0"/>
            </a:p>
          </p:txBody>
        </p:sp>
      </p:grpSp>
      <p:sp>
        <p:nvSpPr>
          <p:cNvPr id="4" name="&quot;No&quot; Symbol 3"/>
          <p:cNvSpPr/>
          <p:nvPr/>
        </p:nvSpPr>
        <p:spPr>
          <a:xfrm>
            <a:off x="2876446" y="4572000"/>
            <a:ext cx="1583415" cy="1580367"/>
          </a:xfrm>
          <a:prstGeom prst="noSmoking">
            <a:avLst/>
          </a:prstGeom>
          <a:solidFill>
            <a:srgbClr val="FF0000"/>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 name="Picture 29"/>
          <p:cNvPicPr/>
          <p:nvPr/>
        </p:nvPicPr>
        <p:blipFill rotWithShape="1">
          <a:blip r:embed="rId2"/>
          <a:srcRect l="28216" t="37719" r="36605" b="19851"/>
          <a:stretch/>
        </p:blipFill>
        <p:spPr bwMode="auto">
          <a:xfrm>
            <a:off x="6576998" y="2062201"/>
            <a:ext cx="5410200" cy="4414799"/>
          </a:xfrm>
          <a:prstGeom prst="rect">
            <a:avLst/>
          </a:prstGeom>
          <a:ln>
            <a:solidFill>
              <a:schemeClr val="accent1">
                <a:shade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668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2000" tmFilter="0, 0; .2, .5; .8, .5; 1, 0"/>
                                        <p:tgtEl>
                                          <p:spTgt spid="5"/>
                                        </p:tgtEl>
                                      </p:cBhvr>
                                    </p:animEffect>
                                    <p:animScale>
                                      <p:cBhvr>
                                        <p:cTn id="7" dur="1000" autoRev="1" fill="hold"/>
                                        <p:tgtEl>
                                          <p:spTgt spid="5"/>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2000" tmFilter="0, 0; .2, .5; .8, .5; 1, 0"/>
                                        <p:tgtEl>
                                          <p:spTgt spid="2"/>
                                        </p:tgtEl>
                                      </p:cBhvr>
                                    </p:animEffect>
                                    <p:animScale>
                                      <p:cBhvr>
                                        <p:cTn id="10" dur="1000" autoRev="1" fill="hold"/>
                                        <p:tgtEl>
                                          <p:spTgt spid="2"/>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3000" fill="hold"/>
                                        <p:tgtEl>
                                          <p:spTgt spid="30"/>
                                        </p:tgtEl>
                                        <p:attrNameLst>
                                          <p:attrName>ppt_w</p:attrName>
                                        </p:attrNameLst>
                                      </p:cBhvr>
                                      <p:tavLst>
                                        <p:tav tm="0">
                                          <p:val>
                                            <p:fltVal val="0"/>
                                          </p:val>
                                        </p:tav>
                                        <p:tav tm="100000">
                                          <p:val>
                                            <p:strVal val="#ppt_w"/>
                                          </p:val>
                                        </p:tav>
                                      </p:tavLst>
                                    </p:anim>
                                    <p:anim calcmode="lin" valueType="num">
                                      <p:cBhvr>
                                        <p:cTn id="16" dur="3000" fill="hold"/>
                                        <p:tgtEl>
                                          <p:spTgt spid="30"/>
                                        </p:tgtEl>
                                        <p:attrNameLst>
                                          <p:attrName>ppt_h</p:attrName>
                                        </p:attrNameLst>
                                      </p:cBhvr>
                                      <p:tavLst>
                                        <p:tav tm="0">
                                          <p:val>
                                            <p:fltVal val="0"/>
                                          </p:val>
                                        </p:tav>
                                        <p:tav tm="100000">
                                          <p:val>
                                            <p:strVal val="#ppt_h"/>
                                          </p:val>
                                        </p:tav>
                                      </p:tavLst>
                                    </p:anim>
                                    <p:animEffect transition="in" filter="fade">
                                      <p:cBhvr>
                                        <p:cTn id="17" dur="3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9538" y="152400"/>
            <a:ext cx="9144001" cy="1146371"/>
          </a:xfrm>
        </p:spPr>
        <p:txBody>
          <a:bodyPr>
            <a:normAutofit/>
          </a:bodyPr>
          <a:lstStyle/>
          <a:p>
            <a:r>
              <a:rPr lang="en-US" sz="4000" dirty="0" smtClean="0"/>
              <a:t>Future Dated Job Record Notification</a:t>
            </a:r>
            <a:endParaRPr lang="en-US" sz="4000" dirty="0"/>
          </a:p>
        </p:txBody>
      </p:sp>
      <p:sp>
        <p:nvSpPr>
          <p:cNvPr id="2" name="Rounded Rectangle 1"/>
          <p:cNvSpPr/>
          <p:nvPr/>
        </p:nvSpPr>
        <p:spPr>
          <a:xfrm>
            <a:off x="2353836" y="2229651"/>
            <a:ext cx="2057400" cy="1219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Originator</a:t>
            </a:r>
            <a:endParaRPr lang="en-US" sz="2400" b="1" dirty="0">
              <a:solidFill>
                <a:srgbClr val="FF0000"/>
              </a:solidFill>
            </a:endParaRPr>
          </a:p>
        </p:txBody>
      </p:sp>
      <p:sp>
        <p:nvSpPr>
          <p:cNvPr id="5" name="Rounded Rectangle 4"/>
          <p:cNvSpPr/>
          <p:nvPr/>
        </p:nvSpPr>
        <p:spPr>
          <a:xfrm>
            <a:off x="4944636" y="2247372"/>
            <a:ext cx="2057400" cy="1219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Approver</a:t>
            </a:r>
            <a:endParaRPr lang="en-US" sz="2400" b="1" dirty="0">
              <a:solidFill>
                <a:schemeClr val="bg1"/>
              </a:solidFill>
            </a:endParaRPr>
          </a:p>
        </p:txBody>
      </p:sp>
      <p:sp>
        <p:nvSpPr>
          <p:cNvPr id="6" name="Rounded Rectangle 5"/>
          <p:cNvSpPr/>
          <p:nvPr/>
        </p:nvSpPr>
        <p:spPr>
          <a:xfrm>
            <a:off x="7459236" y="2265093"/>
            <a:ext cx="2057400" cy="1219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Banner</a:t>
            </a:r>
          </a:p>
        </p:txBody>
      </p:sp>
      <p:sp>
        <p:nvSpPr>
          <p:cNvPr id="18" name="Shape 17"/>
          <p:cNvSpPr/>
          <p:nvPr/>
        </p:nvSpPr>
        <p:spPr>
          <a:xfrm>
            <a:off x="3382536" y="1485191"/>
            <a:ext cx="2779003" cy="2779003"/>
          </a:xfrm>
          <a:prstGeom prst="leftCircularArrow">
            <a:avLst>
              <a:gd name="adj1" fmla="val 3451"/>
              <a:gd name="adj2" fmla="val 427731"/>
              <a:gd name="adj3" fmla="val 2203242"/>
              <a:gd name="adj4" fmla="val 9024489"/>
              <a:gd name="adj5" fmla="val 4027"/>
            </a:avLst>
          </a:prstGeom>
        </p:spPr>
        <p:style>
          <a:lnRef idx="0">
            <a:schemeClr val="accent1">
              <a:shade val="90000"/>
              <a:hueOff val="0"/>
              <a:satOff val="0"/>
              <a:lumOff val="0"/>
              <a:alphaOff val="0"/>
            </a:schemeClr>
          </a:lnRef>
          <a:fillRef idx="3">
            <a:schemeClr val="accent1">
              <a:shade val="90000"/>
              <a:hueOff val="0"/>
              <a:satOff val="0"/>
              <a:lumOff val="0"/>
              <a:alphaOff val="0"/>
            </a:schemeClr>
          </a:fillRef>
          <a:effectRef idx="3">
            <a:schemeClr val="accent1">
              <a:shade val="90000"/>
              <a:hueOff val="0"/>
              <a:satOff val="0"/>
              <a:lumOff val="0"/>
              <a:alphaOff val="0"/>
            </a:schemeClr>
          </a:effectRef>
          <a:fontRef idx="minor">
            <a:schemeClr val="lt1"/>
          </a:fontRef>
        </p:style>
      </p:sp>
      <p:sp>
        <p:nvSpPr>
          <p:cNvPr id="19" name="Circular Arrow 18"/>
          <p:cNvSpPr/>
          <p:nvPr/>
        </p:nvSpPr>
        <p:spPr>
          <a:xfrm>
            <a:off x="5973336" y="1407101"/>
            <a:ext cx="3091364" cy="2935184"/>
          </a:xfrm>
          <a:prstGeom prst="circularArrow">
            <a:avLst>
              <a:gd name="adj1" fmla="val 3103"/>
              <a:gd name="adj2" fmla="val 381347"/>
              <a:gd name="adj3" fmla="val 19443143"/>
              <a:gd name="adj4" fmla="val 12575511"/>
              <a:gd name="adj5" fmla="val 3620"/>
            </a:avLst>
          </a:prstGeom>
        </p:spPr>
        <p:style>
          <a:lnRef idx="0">
            <a:schemeClr val="accent1">
              <a:shade val="90000"/>
              <a:hueOff val="361866"/>
              <a:satOff val="12502"/>
              <a:lumOff val="24506"/>
              <a:alphaOff val="0"/>
            </a:schemeClr>
          </a:lnRef>
          <a:fillRef idx="3">
            <a:schemeClr val="accent1">
              <a:shade val="90000"/>
              <a:hueOff val="361866"/>
              <a:satOff val="12502"/>
              <a:lumOff val="24506"/>
              <a:alphaOff val="0"/>
            </a:schemeClr>
          </a:fillRef>
          <a:effectRef idx="3">
            <a:schemeClr val="accent1">
              <a:shade val="90000"/>
              <a:hueOff val="361866"/>
              <a:satOff val="12502"/>
              <a:lumOff val="24506"/>
              <a:alphaOff val="0"/>
            </a:schemeClr>
          </a:effectRef>
          <a:fontRef idx="minor">
            <a:schemeClr val="lt1"/>
          </a:fontRef>
        </p:style>
      </p:sp>
      <p:grpSp>
        <p:nvGrpSpPr>
          <p:cNvPr id="21" name="Group 20"/>
          <p:cNvGrpSpPr/>
          <p:nvPr/>
        </p:nvGrpSpPr>
        <p:grpSpPr>
          <a:xfrm>
            <a:off x="2963436" y="3248132"/>
            <a:ext cx="1488868" cy="592074"/>
            <a:chOff x="529527" y="1804416"/>
            <a:chExt cx="1488868" cy="592074"/>
          </a:xfrm>
        </p:grpSpPr>
        <p:sp>
          <p:nvSpPr>
            <p:cNvPr id="22" name="Rounded Rectangle 21"/>
            <p:cNvSpPr/>
            <p:nvPr/>
          </p:nvSpPr>
          <p:spPr>
            <a:xfrm>
              <a:off x="529527" y="1804416"/>
              <a:ext cx="1488868" cy="592074"/>
            </a:xfrm>
            <a:prstGeom prst="roundRect">
              <a:avLst>
                <a:gd name="adj" fmla="val 10000"/>
              </a:avLst>
            </a:prstGeom>
          </p:spPr>
          <p:style>
            <a:lnRef idx="0">
              <a:schemeClr val="lt1">
                <a:hueOff val="0"/>
                <a:satOff val="0"/>
                <a:lumOff val="0"/>
                <a:alphaOff val="0"/>
              </a:schemeClr>
            </a:lnRef>
            <a:fillRef idx="3">
              <a:schemeClr val="accent1">
                <a:alpha val="90000"/>
                <a:hueOff val="0"/>
                <a:satOff val="0"/>
                <a:lumOff val="0"/>
                <a:alphaOff val="0"/>
              </a:schemeClr>
            </a:fillRef>
            <a:effectRef idx="3">
              <a:schemeClr val="accent1">
                <a:alpha val="90000"/>
                <a:hueOff val="0"/>
                <a:satOff val="0"/>
                <a:lumOff val="0"/>
                <a:alphaOff val="0"/>
              </a:schemeClr>
            </a:effectRef>
            <a:fontRef idx="minor">
              <a:schemeClr val="lt1"/>
            </a:fontRef>
          </p:style>
        </p:sp>
        <p:sp>
          <p:nvSpPr>
            <p:cNvPr id="23" name="Rounded Rectangle 4"/>
            <p:cNvSpPr/>
            <p:nvPr/>
          </p:nvSpPr>
          <p:spPr>
            <a:xfrm>
              <a:off x="546868" y="1821757"/>
              <a:ext cx="1454186" cy="55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Step 1 Submit </a:t>
              </a:r>
              <a:endParaRPr lang="en-US" sz="1800" kern="1200" dirty="0"/>
            </a:p>
          </p:txBody>
        </p:sp>
      </p:grpSp>
      <p:grpSp>
        <p:nvGrpSpPr>
          <p:cNvPr id="24" name="Group 23"/>
          <p:cNvGrpSpPr/>
          <p:nvPr/>
        </p:nvGrpSpPr>
        <p:grpSpPr>
          <a:xfrm>
            <a:off x="5417105" y="1782991"/>
            <a:ext cx="1488868" cy="592074"/>
            <a:chOff x="2718273" y="422910"/>
            <a:chExt cx="1488868" cy="592074"/>
          </a:xfrm>
        </p:grpSpPr>
        <p:sp>
          <p:nvSpPr>
            <p:cNvPr id="25" name="Rounded Rectangle 24"/>
            <p:cNvSpPr/>
            <p:nvPr/>
          </p:nvSpPr>
          <p:spPr>
            <a:xfrm>
              <a:off x="2718273" y="422910"/>
              <a:ext cx="1488868" cy="592074"/>
            </a:xfrm>
            <a:prstGeom prst="roundRect">
              <a:avLst>
                <a:gd name="adj" fmla="val 10000"/>
              </a:avLst>
            </a:prstGeom>
          </p:spPr>
          <p:style>
            <a:lnRef idx="0">
              <a:schemeClr val="lt1">
                <a:hueOff val="0"/>
                <a:satOff val="0"/>
                <a:lumOff val="0"/>
                <a:alphaOff val="0"/>
              </a:schemeClr>
            </a:lnRef>
            <a:fillRef idx="3">
              <a:schemeClr val="accent1">
                <a:alpha val="90000"/>
                <a:hueOff val="0"/>
                <a:satOff val="0"/>
                <a:lumOff val="0"/>
                <a:alphaOff val="-20000"/>
              </a:schemeClr>
            </a:fillRef>
            <a:effectRef idx="3">
              <a:schemeClr val="accent1">
                <a:alpha val="90000"/>
                <a:hueOff val="0"/>
                <a:satOff val="0"/>
                <a:lumOff val="0"/>
                <a:alphaOff val="-20000"/>
              </a:schemeClr>
            </a:effectRef>
            <a:fontRef idx="minor">
              <a:schemeClr val="lt1"/>
            </a:fontRef>
          </p:style>
        </p:sp>
        <p:sp>
          <p:nvSpPr>
            <p:cNvPr id="26" name="Rounded Rectangle 4"/>
            <p:cNvSpPr/>
            <p:nvPr/>
          </p:nvSpPr>
          <p:spPr>
            <a:xfrm>
              <a:off x="2735614" y="440251"/>
              <a:ext cx="1454186" cy="55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Step 2 Process</a:t>
              </a:r>
              <a:endParaRPr lang="en-US" sz="1800" kern="1200" dirty="0"/>
            </a:p>
          </p:txBody>
        </p:sp>
      </p:grpSp>
      <p:grpSp>
        <p:nvGrpSpPr>
          <p:cNvPr id="30" name="Group 29"/>
          <p:cNvGrpSpPr/>
          <p:nvPr/>
        </p:nvGrpSpPr>
        <p:grpSpPr>
          <a:xfrm>
            <a:off x="8320266" y="3170535"/>
            <a:ext cx="1488868" cy="592074"/>
            <a:chOff x="2718273" y="422910"/>
            <a:chExt cx="1488868" cy="592074"/>
          </a:xfrm>
        </p:grpSpPr>
        <p:sp>
          <p:nvSpPr>
            <p:cNvPr id="31" name="Rounded Rectangle 30"/>
            <p:cNvSpPr/>
            <p:nvPr/>
          </p:nvSpPr>
          <p:spPr>
            <a:xfrm>
              <a:off x="2718273" y="422910"/>
              <a:ext cx="1488868" cy="592074"/>
            </a:xfrm>
            <a:prstGeom prst="roundRect">
              <a:avLst>
                <a:gd name="adj" fmla="val 10000"/>
              </a:avLst>
            </a:prstGeom>
          </p:spPr>
          <p:style>
            <a:lnRef idx="0">
              <a:schemeClr val="lt1">
                <a:hueOff val="0"/>
                <a:satOff val="0"/>
                <a:lumOff val="0"/>
                <a:alphaOff val="0"/>
              </a:schemeClr>
            </a:lnRef>
            <a:fillRef idx="3">
              <a:schemeClr val="accent1">
                <a:alpha val="90000"/>
                <a:hueOff val="0"/>
                <a:satOff val="0"/>
                <a:lumOff val="0"/>
                <a:alphaOff val="-20000"/>
              </a:schemeClr>
            </a:fillRef>
            <a:effectRef idx="3">
              <a:schemeClr val="accent1">
                <a:alpha val="90000"/>
                <a:hueOff val="0"/>
                <a:satOff val="0"/>
                <a:lumOff val="0"/>
                <a:alphaOff val="-20000"/>
              </a:schemeClr>
            </a:effectRef>
            <a:fontRef idx="minor">
              <a:schemeClr val="lt1"/>
            </a:fontRef>
          </p:style>
        </p:sp>
        <p:sp>
          <p:nvSpPr>
            <p:cNvPr id="32" name="Rounded Rectangle 4"/>
            <p:cNvSpPr/>
            <p:nvPr/>
          </p:nvSpPr>
          <p:spPr>
            <a:xfrm>
              <a:off x="2735614" y="440251"/>
              <a:ext cx="1454186" cy="55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FF00"/>
                  </a:solidFill>
                </a:rPr>
                <a:t>Step 3 Apply</a:t>
              </a:r>
              <a:endParaRPr lang="en-US" sz="1800" b="1" kern="1200" dirty="0">
                <a:solidFill>
                  <a:srgbClr val="FFFF00"/>
                </a:solidFill>
              </a:endParaRPr>
            </a:p>
          </p:txBody>
        </p:sp>
      </p:grpSp>
      <p:sp>
        <p:nvSpPr>
          <p:cNvPr id="33" name="Rounded Rectangle 32"/>
          <p:cNvSpPr/>
          <p:nvPr/>
        </p:nvSpPr>
        <p:spPr>
          <a:xfrm>
            <a:off x="5973336" y="4350255"/>
            <a:ext cx="2412340" cy="5141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HR Consultant</a:t>
            </a:r>
            <a:endParaRPr lang="en-US" sz="2400" b="1" dirty="0">
              <a:solidFill>
                <a:srgbClr val="FF0000"/>
              </a:solidFill>
            </a:endParaRPr>
          </a:p>
        </p:txBody>
      </p:sp>
      <p:cxnSp>
        <p:nvCxnSpPr>
          <p:cNvPr id="7" name="Straight Arrow Connector 6"/>
          <p:cNvCxnSpPr/>
          <p:nvPr/>
        </p:nvCxnSpPr>
        <p:spPr>
          <a:xfrm flipH="1">
            <a:off x="7230636" y="3544169"/>
            <a:ext cx="990600" cy="720025"/>
          </a:xfrm>
          <a:prstGeom prst="straightConnector1">
            <a:avLst/>
          </a:prstGeom>
          <a:ln w="317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27" name="Picture 26"/>
          <p:cNvPicPr/>
          <p:nvPr/>
        </p:nvPicPr>
        <p:blipFill rotWithShape="1">
          <a:blip r:embed="rId2"/>
          <a:srcRect l="25981" t="31007" r="26388" b="21027"/>
          <a:stretch/>
        </p:blipFill>
        <p:spPr bwMode="auto">
          <a:xfrm>
            <a:off x="223289" y="3187877"/>
            <a:ext cx="5514975" cy="3484906"/>
          </a:xfrm>
          <a:prstGeom prst="rect">
            <a:avLst/>
          </a:prstGeom>
          <a:ln>
            <a:solidFill>
              <a:schemeClr val="accent1">
                <a:shade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067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30"/>
                                        </p:tgtEl>
                                      </p:cBhvr>
                                    </p:animEffect>
                                    <p:animScale>
                                      <p:cBhvr>
                                        <p:cTn id="7" dur="1000" autoRev="1" fill="hold"/>
                                        <p:tgtEl>
                                          <p:spTgt spid="30"/>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2000" tmFilter="0, 0; .2, .5; .8, .5; 1, 0"/>
                                        <p:tgtEl>
                                          <p:spTgt spid="2"/>
                                        </p:tgtEl>
                                      </p:cBhvr>
                                    </p:animEffect>
                                    <p:animScale>
                                      <p:cBhvr>
                                        <p:cTn id="10" dur="1000" autoRev="1" fill="hold"/>
                                        <p:tgtEl>
                                          <p:spTgt spid="2"/>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2000" tmFilter="0, 0; .2, .5; .8, .5; 1, 0"/>
                                        <p:tgtEl>
                                          <p:spTgt spid="33"/>
                                        </p:tgtEl>
                                      </p:cBhvr>
                                    </p:animEffect>
                                    <p:animScale>
                                      <p:cBhvr>
                                        <p:cTn id="13" dur="1000" autoRev="1" fill="hold"/>
                                        <p:tgtEl>
                                          <p:spTgt spid="33"/>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3000" fill="hold"/>
                                        <p:tgtEl>
                                          <p:spTgt spid="27"/>
                                        </p:tgtEl>
                                        <p:attrNameLst>
                                          <p:attrName>ppt_w</p:attrName>
                                        </p:attrNameLst>
                                      </p:cBhvr>
                                      <p:tavLst>
                                        <p:tav tm="0">
                                          <p:val>
                                            <p:fltVal val="0"/>
                                          </p:val>
                                        </p:tav>
                                        <p:tav tm="100000">
                                          <p:val>
                                            <p:strVal val="#ppt_w"/>
                                          </p:val>
                                        </p:tav>
                                      </p:tavLst>
                                    </p:anim>
                                    <p:anim calcmode="lin" valueType="num">
                                      <p:cBhvr>
                                        <p:cTn id="19" dur="3000" fill="hold"/>
                                        <p:tgtEl>
                                          <p:spTgt spid="27"/>
                                        </p:tgtEl>
                                        <p:attrNameLst>
                                          <p:attrName>ppt_h</p:attrName>
                                        </p:attrNameLst>
                                      </p:cBhvr>
                                      <p:tavLst>
                                        <p:tav tm="0">
                                          <p:val>
                                            <p:fltVal val="0"/>
                                          </p:val>
                                        </p:tav>
                                        <p:tav tm="100000">
                                          <p:val>
                                            <p:strVal val="#ppt_h"/>
                                          </p:val>
                                        </p:tav>
                                      </p:tavLst>
                                    </p:anim>
                                    <p:animEffect transition="in" filter="fade">
                                      <p:cBhvr>
                                        <p:cTn id="20" dur="3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0</TotalTime>
  <Words>206</Words>
  <Application>Microsoft Office PowerPoint</Application>
  <PresentationFormat>Custom</PresentationFormat>
  <Paragraphs>60</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Corbel</vt:lpstr>
      <vt:lpstr>Digital Blue Tunnel 16x9</vt:lpstr>
      <vt:lpstr>Staff EPAF Email Notifications</vt:lpstr>
      <vt:lpstr>Purpose</vt:lpstr>
      <vt:lpstr>What emails will be generated?</vt:lpstr>
      <vt:lpstr>EPAF in Wait Status Reminder</vt:lpstr>
      <vt:lpstr>Pending Approval Notification</vt:lpstr>
      <vt:lpstr>Returned for Correction</vt:lpstr>
      <vt:lpstr>Payroll Pre-run Warning (5 days)</vt:lpstr>
      <vt:lpstr>Payroll Post Pre-run Notice of Cancellation</vt:lpstr>
      <vt:lpstr>Future Dated Job Record Notification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2014-11-23T21:44:04Z</dcterms:created>
  <dcterms:modified xsi:type="dcterms:W3CDTF">2015-01-20T20:29:47Z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