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5"/>
  </p:notesMasterIdLst>
  <p:sldIdLst>
    <p:sldId id="279" r:id="rId2"/>
    <p:sldId id="270" r:id="rId3"/>
    <p:sldId id="272" r:id="rId4"/>
    <p:sldId id="271" r:id="rId5"/>
    <p:sldId id="264" r:id="rId6"/>
    <p:sldId id="275" r:id="rId7"/>
    <p:sldId id="278" r:id="rId8"/>
    <p:sldId id="277" r:id="rId9"/>
    <p:sldId id="274" r:id="rId10"/>
    <p:sldId id="276"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AFE"/>
    <a:srgbClr val="446E71"/>
    <a:srgbClr val="1F949E"/>
    <a:srgbClr val="33CCCC"/>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196C0-0BDF-48A2-8CA6-C08F158BDFC4}" type="doc">
      <dgm:prSet loTypeId="urn:microsoft.com/office/officeart/2005/8/layout/pyramid1" loCatId="pyramid" qsTypeId="urn:microsoft.com/office/officeart/2005/8/quickstyle/3d1" qsCatId="3D" csTypeId="urn:microsoft.com/office/officeart/2005/8/colors/accent5_3" csCatId="accent5" phldr="1"/>
      <dgm:spPr/>
    </dgm:pt>
    <dgm:pt modelId="{693B40D3-FF13-41F2-B67F-7F3F16016F5E}">
      <dgm:prSet phldrT="[Text]"/>
      <dgm:spPr/>
      <dgm:t>
        <a:bodyPr/>
        <a:lstStyle/>
        <a:p>
          <a:r>
            <a:rPr lang="en-US" b="1" dirty="0" smtClean="0"/>
            <a:t>Tone at the Top</a:t>
          </a:r>
          <a:endParaRPr lang="en-US" b="1" dirty="0"/>
        </a:p>
      </dgm:t>
    </dgm:pt>
    <dgm:pt modelId="{65C41EE0-6EC0-4D91-9B4F-A5B038FFF131}" type="parTrans" cxnId="{8F194EC9-4823-47A7-A429-6695C0B426A8}">
      <dgm:prSet/>
      <dgm:spPr/>
      <dgm:t>
        <a:bodyPr/>
        <a:lstStyle/>
        <a:p>
          <a:endParaRPr lang="en-US"/>
        </a:p>
      </dgm:t>
    </dgm:pt>
    <dgm:pt modelId="{582259AA-F062-473D-9496-D9B404112562}" type="sibTrans" cxnId="{8F194EC9-4823-47A7-A429-6695C0B426A8}">
      <dgm:prSet/>
      <dgm:spPr/>
      <dgm:t>
        <a:bodyPr/>
        <a:lstStyle/>
        <a:p>
          <a:endParaRPr lang="en-US"/>
        </a:p>
      </dgm:t>
    </dgm:pt>
    <dgm:pt modelId="{0653754F-9D15-4100-9A76-70DB466BF08E}">
      <dgm:prSet phldrT="[Text]"/>
      <dgm:spPr/>
      <dgm:t>
        <a:bodyPr/>
        <a:lstStyle/>
        <a:p>
          <a:r>
            <a:rPr lang="en-US" b="1" dirty="0" smtClean="0"/>
            <a:t>Tone at the Middle</a:t>
          </a:r>
          <a:endParaRPr lang="en-US" b="1" dirty="0"/>
        </a:p>
      </dgm:t>
    </dgm:pt>
    <dgm:pt modelId="{8AE41119-2FFB-4FBB-B098-2CDB7390EB45}" type="parTrans" cxnId="{566C4F8B-B5F1-41A2-9BEC-373329ED3C5D}">
      <dgm:prSet/>
      <dgm:spPr/>
      <dgm:t>
        <a:bodyPr/>
        <a:lstStyle/>
        <a:p>
          <a:endParaRPr lang="en-US"/>
        </a:p>
      </dgm:t>
    </dgm:pt>
    <dgm:pt modelId="{9AB236D9-F166-4AC3-8213-E6A39D2B84F1}" type="sibTrans" cxnId="{566C4F8B-B5F1-41A2-9BEC-373329ED3C5D}">
      <dgm:prSet/>
      <dgm:spPr/>
      <dgm:t>
        <a:bodyPr/>
        <a:lstStyle/>
        <a:p>
          <a:endParaRPr lang="en-US"/>
        </a:p>
      </dgm:t>
    </dgm:pt>
    <dgm:pt modelId="{8D6347CE-3D42-48FC-9966-8AAF17099B48}">
      <dgm:prSet phldrT="[Text]"/>
      <dgm:spPr/>
      <dgm:t>
        <a:bodyPr/>
        <a:lstStyle/>
        <a:p>
          <a:r>
            <a:rPr lang="en-US" b="1" dirty="0" smtClean="0"/>
            <a:t>Employees</a:t>
          </a:r>
          <a:endParaRPr lang="en-US" b="1" dirty="0"/>
        </a:p>
      </dgm:t>
    </dgm:pt>
    <dgm:pt modelId="{E0CE84E2-3F4A-452C-8CFC-7403D7C85B39}" type="parTrans" cxnId="{35C6A86C-A43C-40E2-B945-F263AA04DEB4}">
      <dgm:prSet/>
      <dgm:spPr/>
      <dgm:t>
        <a:bodyPr/>
        <a:lstStyle/>
        <a:p>
          <a:endParaRPr lang="en-US"/>
        </a:p>
      </dgm:t>
    </dgm:pt>
    <dgm:pt modelId="{F1C12AE1-BB87-47A4-863B-EA40D667F005}" type="sibTrans" cxnId="{35C6A86C-A43C-40E2-B945-F263AA04DEB4}">
      <dgm:prSet/>
      <dgm:spPr/>
      <dgm:t>
        <a:bodyPr/>
        <a:lstStyle/>
        <a:p>
          <a:endParaRPr lang="en-US"/>
        </a:p>
      </dgm:t>
    </dgm:pt>
    <dgm:pt modelId="{0865A446-33C6-43A7-AE30-C1ECA7DD0FC1}" type="pres">
      <dgm:prSet presAssocID="{4BA196C0-0BDF-48A2-8CA6-C08F158BDFC4}" presName="Name0" presStyleCnt="0">
        <dgm:presLayoutVars>
          <dgm:dir/>
          <dgm:animLvl val="lvl"/>
          <dgm:resizeHandles val="exact"/>
        </dgm:presLayoutVars>
      </dgm:prSet>
      <dgm:spPr/>
    </dgm:pt>
    <dgm:pt modelId="{8BCDEEC1-243B-4BE9-B2E5-A589E7447DFB}" type="pres">
      <dgm:prSet presAssocID="{693B40D3-FF13-41F2-B67F-7F3F16016F5E}" presName="Name8" presStyleCnt="0"/>
      <dgm:spPr/>
    </dgm:pt>
    <dgm:pt modelId="{46A2476B-06A5-420F-8737-19A2959FE66B}" type="pres">
      <dgm:prSet presAssocID="{693B40D3-FF13-41F2-B67F-7F3F16016F5E}" presName="level" presStyleLbl="node1" presStyleIdx="0" presStyleCnt="3">
        <dgm:presLayoutVars>
          <dgm:chMax val="1"/>
          <dgm:bulletEnabled val="1"/>
        </dgm:presLayoutVars>
      </dgm:prSet>
      <dgm:spPr/>
      <dgm:t>
        <a:bodyPr/>
        <a:lstStyle/>
        <a:p>
          <a:endParaRPr lang="en-US"/>
        </a:p>
      </dgm:t>
    </dgm:pt>
    <dgm:pt modelId="{0BCCBA3E-C923-4BBA-9369-2DF63E5D231B}" type="pres">
      <dgm:prSet presAssocID="{693B40D3-FF13-41F2-B67F-7F3F16016F5E}" presName="levelTx" presStyleLbl="revTx" presStyleIdx="0" presStyleCnt="0">
        <dgm:presLayoutVars>
          <dgm:chMax val="1"/>
          <dgm:bulletEnabled val="1"/>
        </dgm:presLayoutVars>
      </dgm:prSet>
      <dgm:spPr/>
      <dgm:t>
        <a:bodyPr/>
        <a:lstStyle/>
        <a:p>
          <a:endParaRPr lang="en-US"/>
        </a:p>
      </dgm:t>
    </dgm:pt>
    <dgm:pt modelId="{46DC5FE2-A897-4849-AD6D-FE0950DED76F}" type="pres">
      <dgm:prSet presAssocID="{0653754F-9D15-4100-9A76-70DB466BF08E}" presName="Name8" presStyleCnt="0"/>
      <dgm:spPr/>
    </dgm:pt>
    <dgm:pt modelId="{07688E01-29A2-4830-8DD2-E3077C15B28F}" type="pres">
      <dgm:prSet presAssocID="{0653754F-9D15-4100-9A76-70DB466BF08E}" presName="level" presStyleLbl="node1" presStyleIdx="1" presStyleCnt="3">
        <dgm:presLayoutVars>
          <dgm:chMax val="1"/>
          <dgm:bulletEnabled val="1"/>
        </dgm:presLayoutVars>
      </dgm:prSet>
      <dgm:spPr/>
      <dgm:t>
        <a:bodyPr/>
        <a:lstStyle/>
        <a:p>
          <a:endParaRPr lang="en-US"/>
        </a:p>
      </dgm:t>
    </dgm:pt>
    <dgm:pt modelId="{F8F7526B-0D08-48C3-939E-2CCC5A7DCF00}" type="pres">
      <dgm:prSet presAssocID="{0653754F-9D15-4100-9A76-70DB466BF08E}" presName="levelTx" presStyleLbl="revTx" presStyleIdx="0" presStyleCnt="0">
        <dgm:presLayoutVars>
          <dgm:chMax val="1"/>
          <dgm:bulletEnabled val="1"/>
        </dgm:presLayoutVars>
      </dgm:prSet>
      <dgm:spPr/>
      <dgm:t>
        <a:bodyPr/>
        <a:lstStyle/>
        <a:p>
          <a:endParaRPr lang="en-US"/>
        </a:p>
      </dgm:t>
    </dgm:pt>
    <dgm:pt modelId="{B80D30D4-2118-44D1-80BB-5B4D68AEFC74}" type="pres">
      <dgm:prSet presAssocID="{8D6347CE-3D42-48FC-9966-8AAF17099B48}" presName="Name8" presStyleCnt="0"/>
      <dgm:spPr/>
    </dgm:pt>
    <dgm:pt modelId="{D7B3BD0B-0BB9-4E5C-93DE-4C19F310A448}" type="pres">
      <dgm:prSet presAssocID="{8D6347CE-3D42-48FC-9966-8AAF17099B48}" presName="level" presStyleLbl="node1" presStyleIdx="2" presStyleCnt="3">
        <dgm:presLayoutVars>
          <dgm:chMax val="1"/>
          <dgm:bulletEnabled val="1"/>
        </dgm:presLayoutVars>
      </dgm:prSet>
      <dgm:spPr/>
      <dgm:t>
        <a:bodyPr/>
        <a:lstStyle/>
        <a:p>
          <a:endParaRPr lang="en-US"/>
        </a:p>
      </dgm:t>
    </dgm:pt>
    <dgm:pt modelId="{39CFD8BF-69AE-44BC-97BE-FBCE300C111E}" type="pres">
      <dgm:prSet presAssocID="{8D6347CE-3D42-48FC-9966-8AAF17099B48}" presName="levelTx" presStyleLbl="revTx" presStyleIdx="0" presStyleCnt="0">
        <dgm:presLayoutVars>
          <dgm:chMax val="1"/>
          <dgm:bulletEnabled val="1"/>
        </dgm:presLayoutVars>
      </dgm:prSet>
      <dgm:spPr/>
      <dgm:t>
        <a:bodyPr/>
        <a:lstStyle/>
        <a:p>
          <a:endParaRPr lang="en-US"/>
        </a:p>
      </dgm:t>
    </dgm:pt>
  </dgm:ptLst>
  <dgm:cxnLst>
    <dgm:cxn modelId="{4F342066-4679-4EEB-BE34-06C2E14007B7}" type="presOf" srcId="{693B40D3-FF13-41F2-B67F-7F3F16016F5E}" destId="{0BCCBA3E-C923-4BBA-9369-2DF63E5D231B}" srcOrd="1" destOrd="0" presId="urn:microsoft.com/office/officeart/2005/8/layout/pyramid1"/>
    <dgm:cxn modelId="{0FFDB6A1-3016-4202-9F42-97E9632AA19F}" type="presOf" srcId="{8D6347CE-3D42-48FC-9966-8AAF17099B48}" destId="{D7B3BD0B-0BB9-4E5C-93DE-4C19F310A448}" srcOrd="0" destOrd="0" presId="urn:microsoft.com/office/officeart/2005/8/layout/pyramid1"/>
    <dgm:cxn modelId="{8F2CD94D-AE05-4642-9FD7-8E2D26C65805}" type="presOf" srcId="{693B40D3-FF13-41F2-B67F-7F3F16016F5E}" destId="{46A2476B-06A5-420F-8737-19A2959FE66B}" srcOrd="0" destOrd="0" presId="urn:microsoft.com/office/officeart/2005/8/layout/pyramid1"/>
    <dgm:cxn modelId="{35C6A86C-A43C-40E2-B945-F263AA04DEB4}" srcId="{4BA196C0-0BDF-48A2-8CA6-C08F158BDFC4}" destId="{8D6347CE-3D42-48FC-9966-8AAF17099B48}" srcOrd="2" destOrd="0" parTransId="{E0CE84E2-3F4A-452C-8CFC-7403D7C85B39}" sibTransId="{F1C12AE1-BB87-47A4-863B-EA40D667F005}"/>
    <dgm:cxn modelId="{BAB4BC59-4DEE-449B-AA81-F5B75A14AEA3}" type="presOf" srcId="{8D6347CE-3D42-48FC-9966-8AAF17099B48}" destId="{39CFD8BF-69AE-44BC-97BE-FBCE300C111E}" srcOrd="1" destOrd="0" presId="urn:microsoft.com/office/officeart/2005/8/layout/pyramid1"/>
    <dgm:cxn modelId="{566C4F8B-B5F1-41A2-9BEC-373329ED3C5D}" srcId="{4BA196C0-0BDF-48A2-8CA6-C08F158BDFC4}" destId="{0653754F-9D15-4100-9A76-70DB466BF08E}" srcOrd="1" destOrd="0" parTransId="{8AE41119-2FFB-4FBB-B098-2CDB7390EB45}" sibTransId="{9AB236D9-F166-4AC3-8213-E6A39D2B84F1}"/>
    <dgm:cxn modelId="{CE80BE2B-30C0-488B-999E-96E0A35300EE}" type="presOf" srcId="{0653754F-9D15-4100-9A76-70DB466BF08E}" destId="{07688E01-29A2-4830-8DD2-E3077C15B28F}" srcOrd="0" destOrd="0" presId="urn:microsoft.com/office/officeart/2005/8/layout/pyramid1"/>
    <dgm:cxn modelId="{8F194EC9-4823-47A7-A429-6695C0B426A8}" srcId="{4BA196C0-0BDF-48A2-8CA6-C08F158BDFC4}" destId="{693B40D3-FF13-41F2-B67F-7F3F16016F5E}" srcOrd="0" destOrd="0" parTransId="{65C41EE0-6EC0-4D91-9B4F-A5B038FFF131}" sibTransId="{582259AA-F062-473D-9496-D9B404112562}"/>
    <dgm:cxn modelId="{BF69286D-B758-476E-BAF1-A4C95D0BB705}" type="presOf" srcId="{0653754F-9D15-4100-9A76-70DB466BF08E}" destId="{F8F7526B-0D08-48C3-939E-2CCC5A7DCF00}" srcOrd="1" destOrd="0" presId="urn:microsoft.com/office/officeart/2005/8/layout/pyramid1"/>
    <dgm:cxn modelId="{714E81F4-0A53-43A7-9D14-8CA04EDC9D3A}" type="presOf" srcId="{4BA196C0-0BDF-48A2-8CA6-C08F158BDFC4}" destId="{0865A446-33C6-43A7-AE30-C1ECA7DD0FC1}" srcOrd="0" destOrd="0" presId="urn:microsoft.com/office/officeart/2005/8/layout/pyramid1"/>
    <dgm:cxn modelId="{D9721775-B71C-40C8-ABEF-297C0955DE45}" type="presParOf" srcId="{0865A446-33C6-43A7-AE30-C1ECA7DD0FC1}" destId="{8BCDEEC1-243B-4BE9-B2E5-A589E7447DFB}" srcOrd="0" destOrd="0" presId="urn:microsoft.com/office/officeart/2005/8/layout/pyramid1"/>
    <dgm:cxn modelId="{09D85CC9-C540-4EB3-9C20-5D335BC8FE8E}" type="presParOf" srcId="{8BCDEEC1-243B-4BE9-B2E5-A589E7447DFB}" destId="{46A2476B-06A5-420F-8737-19A2959FE66B}" srcOrd="0" destOrd="0" presId="urn:microsoft.com/office/officeart/2005/8/layout/pyramid1"/>
    <dgm:cxn modelId="{BAF22C8E-5574-4AA6-81AD-4032891AEAA1}" type="presParOf" srcId="{8BCDEEC1-243B-4BE9-B2E5-A589E7447DFB}" destId="{0BCCBA3E-C923-4BBA-9369-2DF63E5D231B}" srcOrd="1" destOrd="0" presId="urn:microsoft.com/office/officeart/2005/8/layout/pyramid1"/>
    <dgm:cxn modelId="{8272BBF4-CB9B-47EA-9B00-E1A33E75971B}" type="presParOf" srcId="{0865A446-33C6-43A7-AE30-C1ECA7DD0FC1}" destId="{46DC5FE2-A897-4849-AD6D-FE0950DED76F}" srcOrd="1" destOrd="0" presId="urn:microsoft.com/office/officeart/2005/8/layout/pyramid1"/>
    <dgm:cxn modelId="{13276C6A-673D-4099-BB41-50470051D12F}" type="presParOf" srcId="{46DC5FE2-A897-4849-AD6D-FE0950DED76F}" destId="{07688E01-29A2-4830-8DD2-E3077C15B28F}" srcOrd="0" destOrd="0" presId="urn:microsoft.com/office/officeart/2005/8/layout/pyramid1"/>
    <dgm:cxn modelId="{F14D79EF-7664-4ACB-8CE8-14E6FB88F509}" type="presParOf" srcId="{46DC5FE2-A897-4849-AD6D-FE0950DED76F}" destId="{F8F7526B-0D08-48C3-939E-2CCC5A7DCF00}" srcOrd="1" destOrd="0" presId="urn:microsoft.com/office/officeart/2005/8/layout/pyramid1"/>
    <dgm:cxn modelId="{B2F9D339-1396-4D31-9149-1C2124992331}" type="presParOf" srcId="{0865A446-33C6-43A7-AE30-C1ECA7DD0FC1}" destId="{B80D30D4-2118-44D1-80BB-5B4D68AEFC74}" srcOrd="2" destOrd="0" presId="urn:microsoft.com/office/officeart/2005/8/layout/pyramid1"/>
    <dgm:cxn modelId="{BE57F893-8B73-48D0-B947-1657E1291121}" type="presParOf" srcId="{B80D30D4-2118-44D1-80BB-5B4D68AEFC74}" destId="{D7B3BD0B-0BB9-4E5C-93DE-4C19F310A448}" srcOrd="0" destOrd="0" presId="urn:microsoft.com/office/officeart/2005/8/layout/pyramid1"/>
    <dgm:cxn modelId="{F5344961-2A41-47D4-88DD-6F898545B105}" type="presParOf" srcId="{B80D30D4-2118-44D1-80BB-5B4D68AEFC74}" destId="{39CFD8BF-69AE-44BC-97BE-FBCE300C11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BDEB9-B0A9-47F1-960D-C4B02BA5D6CC}" type="datetimeFigureOut">
              <a:rPr lang="en-US" smtClean="0"/>
              <a:t>11/24/2015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0EDD8-7207-4FEC-A68B-6821200A06BA}" type="slidenum">
              <a:rPr lang="en-US" smtClean="0"/>
              <a:t>‹#›</a:t>
            </a:fld>
            <a:endParaRPr lang="en-US"/>
          </a:p>
        </p:txBody>
      </p:sp>
    </p:spTree>
    <p:extLst>
      <p:ext uri="{BB962C8B-B14F-4D97-AF65-F5344CB8AC3E}">
        <p14:creationId xmlns:p14="http://schemas.microsoft.com/office/powerpoint/2010/main" val="73357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60EDD8-7207-4FEC-A68B-6821200A06BA}" type="slidenum">
              <a:rPr lang="en-US" smtClean="0"/>
              <a:t>2</a:t>
            </a:fld>
            <a:endParaRPr lang="en-US"/>
          </a:p>
        </p:txBody>
      </p:sp>
    </p:spTree>
    <p:extLst>
      <p:ext uri="{BB962C8B-B14F-4D97-AF65-F5344CB8AC3E}">
        <p14:creationId xmlns:p14="http://schemas.microsoft.com/office/powerpoint/2010/main" val="124757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60EDD8-7207-4FEC-A68B-6821200A06BA}" type="slidenum">
              <a:rPr lang="en-US" smtClean="0"/>
              <a:t>5</a:t>
            </a:fld>
            <a:endParaRPr lang="en-US"/>
          </a:p>
        </p:txBody>
      </p:sp>
    </p:spTree>
    <p:extLst>
      <p:ext uri="{BB962C8B-B14F-4D97-AF65-F5344CB8AC3E}">
        <p14:creationId xmlns:p14="http://schemas.microsoft.com/office/powerpoint/2010/main" val="88513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0AF15-9AC5-4F4C-B3F9-A7539702AA97}" type="slidenum">
              <a:rPr lang="en-US" smtClean="0"/>
              <a:t>6</a:t>
            </a:fld>
            <a:endParaRPr lang="en-US"/>
          </a:p>
        </p:txBody>
      </p:sp>
    </p:spTree>
    <p:extLst>
      <p:ext uri="{BB962C8B-B14F-4D97-AF65-F5344CB8AC3E}">
        <p14:creationId xmlns:p14="http://schemas.microsoft.com/office/powerpoint/2010/main" val="102314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60EDD8-7207-4FEC-A68B-6821200A06BA}" type="slidenum">
              <a:rPr lang="en-US" smtClean="0"/>
              <a:t>7</a:t>
            </a:fld>
            <a:endParaRPr lang="en-US"/>
          </a:p>
        </p:txBody>
      </p:sp>
    </p:spTree>
    <p:extLst>
      <p:ext uri="{BB962C8B-B14F-4D97-AF65-F5344CB8AC3E}">
        <p14:creationId xmlns:p14="http://schemas.microsoft.com/office/powerpoint/2010/main" val="174397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60EDD8-7207-4FEC-A68B-6821200A06BA}" type="slidenum">
              <a:rPr lang="en-US" smtClean="0"/>
              <a:t>8</a:t>
            </a:fld>
            <a:endParaRPr lang="en-US"/>
          </a:p>
        </p:txBody>
      </p:sp>
    </p:spTree>
    <p:extLst>
      <p:ext uri="{BB962C8B-B14F-4D97-AF65-F5344CB8AC3E}">
        <p14:creationId xmlns:p14="http://schemas.microsoft.com/office/powerpoint/2010/main" val="117705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F4AEE-1BBA-420E-A7A5-51EDD151E5BE}" type="datetime1">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102585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64CC7-98C2-4D52-8053-8A3013747E18}" type="datetime1">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333831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3EBCA-43B9-47D3-B9A0-68C18534F14C}" type="datetime1">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196428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EF7FA-6CB7-445E-8BF3-A804047872A7}" type="datetime1">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282232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7933E-0AA3-4428-AC05-EEE292AF0157}" type="datetime1">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96596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4D8CF-EE1F-4C2A-816D-534C7E6BA380}" type="datetime1">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20313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BEFF78-3F8C-4C22-8D6D-772EB67A3864}" type="datetime1">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233453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9C2C7-9D23-4921-AEF4-0CD7BC718F9D}" type="datetime1">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29767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B1126-4AA7-43F9-A63C-1F8F9F48BC13}" type="datetime1">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263281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EA68D-321D-457C-8815-27F3183B025B}" type="datetime1">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199598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5A21A-D2A5-42B4-8849-A602DADBD8A7}" type="datetime1">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262DF-940B-497B-8705-385F24742FC3}" type="slidenum">
              <a:rPr lang="en-US" smtClean="0"/>
              <a:t>‹#›</a:t>
            </a:fld>
            <a:endParaRPr lang="en-US"/>
          </a:p>
        </p:txBody>
      </p:sp>
    </p:spTree>
    <p:extLst>
      <p:ext uri="{BB962C8B-B14F-4D97-AF65-F5344CB8AC3E}">
        <p14:creationId xmlns:p14="http://schemas.microsoft.com/office/powerpoint/2010/main" val="161785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875">
              <a:srgbClr val="31C5C7">
                <a:alpha val="52000"/>
              </a:srgbClr>
            </a:gs>
            <a:gs pos="94750">
              <a:srgbClr val="2EBEC1"/>
            </a:gs>
            <a:gs pos="94500">
              <a:srgbClr val="29B0B5"/>
            </a:gs>
            <a:gs pos="94000">
              <a:srgbClr val="1F949E">
                <a:alpha val="37255"/>
              </a:srgbClr>
            </a:gs>
            <a:gs pos="97000">
              <a:srgbClr val="82CECE"/>
            </a:gs>
            <a:gs pos="95000">
              <a:srgbClr val="1F949E"/>
            </a:gs>
            <a:gs pos="92500">
              <a:srgbClr val="8DC8CD"/>
            </a:gs>
            <a:gs pos="90750">
              <a:srgbClr val="C4E2E4"/>
            </a:gs>
            <a:gs pos="86000">
              <a:schemeClr val="bg1">
                <a:tint val="98000"/>
                <a:satMod val="130000"/>
                <a:shade val="90000"/>
                <a:lumMod val="103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02CB-7799-4049-996E-EEA3C29380BD}" type="datetime1">
              <a:rPr lang="en-US" smtClean="0"/>
              <a:t>11/24/2015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262DF-940B-497B-8705-385F24742FC3}" type="slidenum">
              <a:rPr lang="en-US" smtClean="0"/>
              <a:t>‹#›</a:t>
            </a:fld>
            <a:endParaRPr lang="en-US"/>
          </a:p>
        </p:txBody>
      </p:sp>
    </p:spTree>
    <p:extLst>
      <p:ext uri="{BB962C8B-B14F-4D97-AF65-F5344CB8AC3E}">
        <p14:creationId xmlns:p14="http://schemas.microsoft.com/office/powerpoint/2010/main" val="406182828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enefits.va.gov/"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36" y="845004"/>
            <a:ext cx="10967357" cy="1312272"/>
          </a:xfrm>
        </p:spPr>
        <p:txBody>
          <a:bodyPr>
            <a:noAutofit/>
          </a:bodyPr>
          <a:lstStyle/>
          <a:p>
            <a:pPr algn="ctr"/>
            <a:r>
              <a:rPr lang="en-US" altLang="en-US" sz="4800" b="1" dirty="0">
                <a:solidFill>
                  <a:srgbClr val="1F949E"/>
                </a:solidFill>
                <a:effectLst>
                  <a:outerShdw blurRad="38100" dist="38100" dir="2700000" algn="tl">
                    <a:schemeClr val="tx1"/>
                  </a:outerShdw>
                </a:effectLst>
                <a:latin typeface="Times New Roman" panose="02020603050405020304" pitchFamily="18" charset="0"/>
              </a:rPr>
              <a:t>Building a Culture of Compliance – 2015</a:t>
            </a:r>
            <a:endParaRPr lang="en-US" sz="4800" b="1" dirty="0">
              <a:effectLst>
                <a:outerShdw blurRad="38100" dist="38100" dir="2700000" algn="tl">
                  <a:schemeClr val="tx1"/>
                </a:outerShdw>
              </a:effectLst>
            </a:endParaRPr>
          </a:p>
        </p:txBody>
      </p:sp>
      <p:sp>
        <p:nvSpPr>
          <p:cNvPr id="3" name="Content Placeholder 2"/>
          <p:cNvSpPr>
            <a:spLocks noGrp="1"/>
          </p:cNvSpPr>
          <p:nvPr>
            <p:ph sz="half" idx="1"/>
          </p:nvPr>
        </p:nvSpPr>
        <p:spPr>
          <a:xfrm>
            <a:off x="388933" y="3174220"/>
            <a:ext cx="5181600" cy="1522072"/>
          </a:xfrm>
        </p:spPr>
        <p:txBody>
          <a:bodyPr>
            <a:normAutofit lnSpcReduction="10000"/>
          </a:bodyPr>
          <a:lstStyle/>
          <a:p>
            <a:pPr marL="0" lvl="0" indent="0" algn="ctr" eaLnBrk="0" fontAlgn="base" hangingPunct="0">
              <a:lnSpc>
                <a:spcPct val="100000"/>
              </a:lnSpc>
              <a:spcBef>
                <a:spcPct val="0"/>
              </a:spcBef>
              <a:spcAft>
                <a:spcPct val="0"/>
              </a:spcAft>
              <a:buNone/>
            </a:pPr>
            <a:r>
              <a:rPr lang="en-US" altLang="en-US" b="1" dirty="0">
                <a:ln>
                  <a:solidFill>
                    <a:schemeClr val="tx1"/>
                  </a:solidFill>
                </a:ln>
                <a:solidFill>
                  <a:schemeClr val="bg1">
                    <a:lumMod val="50000"/>
                  </a:schemeClr>
                </a:solidFill>
                <a:effectLst>
                  <a:outerShdw blurRad="38100" dist="38100" dir="2700000" algn="tl">
                    <a:srgbClr val="000000">
                      <a:alpha val="43137"/>
                    </a:srgbClr>
                  </a:outerShdw>
                </a:effectLst>
                <a:latin typeface="Calibri" panose="020F0502020204030204" pitchFamily="34" charset="0"/>
              </a:rPr>
              <a:t>Stuart </a:t>
            </a:r>
            <a:r>
              <a:rPr lang="en-US" altLang="en-US" b="1" dirty="0" smtClean="0">
                <a:ln>
                  <a:solidFill>
                    <a:schemeClr val="tx1"/>
                  </a:solidFill>
                </a:ln>
                <a:solidFill>
                  <a:schemeClr val="bg1">
                    <a:lumMod val="50000"/>
                  </a:schemeClr>
                </a:solidFill>
                <a:effectLst>
                  <a:outerShdw blurRad="38100" dist="38100" dir="2700000" algn="tl">
                    <a:srgbClr val="000000">
                      <a:alpha val="43137"/>
                    </a:srgbClr>
                  </a:outerShdw>
                </a:effectLst>
                <a:latin typeface="Calibri" panose="020F0502020204030204" pitchFamily="34" charset="0"/>
              </a:rPr>
              <a:t>Freedman, HSC </a:t>
            </a:r>
            <a:r>
              <a:rPr lang="en-US" altLang="en-US" b="1" dirty="0">
                <a:ln>
                  <a:solidFill>
                    <a:schemeClr val="tx1"/>
                  </a:solidFill>
                </a:ln>
                <a:solidFill>
                  <a:schemeClr val="bg1">
                    <a:lumMod val="50000"/>
                  </a:schemeClr>
                </a:solidFill>
                <a:effectLst>
                  <a:outerShdw blurRad="38100" dist="38100" dir="2700000" algn="tl">
                    <a:srgbClr val="000000">
                      <a:alpha val="43137"/>
                    </a:srgbClr>
                  </a:outerShdw>
                </a:effectLst>
                <a:latin typeface="Calibri" panose="020F0502020204030204" pitchFamily="34" charset="0"/>
              </a:rPr>
              <a:t>Chief Compliance Officer</a:t>
            </a:r>
          </a:p>
          <a:p>
            <a:pPr marL="0" indent="0" algn="ctr">
              <a:buNone/>
            </a:pPr>
            <a:r>
              <a:rPr lang="en-US" altLang="en-US" b="1" dirty="0">
                <a:ln>
                  <a:solidFill>
                    <a:schemeClr val="tx1"/>
                  </a:solidFill>
                </a:ln>
                <a:solidFill>
                  <a:schemeClr val="bg1">
                    <a:lumMod val="50000"/>
                  </a:schemeClr>
                </a:solidFill>
                <a:effectLst>
                  <a:outerShdw blurRad="38100" dist="38100" dir="2700000" algn="tl">
                    <a:srgbClr val="000000">
                      <a:alpha val="43137"/>
                    </a:srgbClr>
                  </a:outerShdw>
                </a:effectLst>
                <a:latin typeface="Calibri" panose="020F0502020204030204" pitchFamily="34" charset="0"/>
              </a:rPr>
              <a:t>HSC Compliance Office</a:t>
            </a:r>
          </a:p>
          <a:p>
            <a:pPr marL="0" indent="0">
              <a:buNone/>
            </a:pPr>
            <a:endParaRPr lang="en-US" dirty="0"/>
          </a:p>
        </p:txBody>
      </p:sp>
      <p:sp>
        <p:nvSpPr>
          <p:cNvPr id="4" name="Content Placeholder 3"/>
          <p:cNvSpPr>
            <a:spLocks noGrp="1"/>
          </p:cNvSpPr>
          <p:nvPr>
            <p:ph sz="half" idx="2"/>
          </p:nvPr>
        </p:nvSpPr>
        <p:spPr>
          <a:xfrm>
            <a:off x="6573163" y="3120950"/>
            <a:ext cx="5181600" cy="1397784"/>
          </a:xfrm>
        </p:spPr>
        <p:txBody>
          <a:bodyPr>
            <a:normAutofit lnSpcReduction="10000"/>
          </a:bodyPr>
          <a:lstStyle/>
          <a:p>
            <a:pPr marL="0" lvl="0" indent="0" algn="ctr" eaLnBrk="0" fontAlgn="base" hangingPunct="0">
              <a:lnSpc>
                <a:spcPct val="100000"/>
              </a:lnSpc>
              <a:spcBef>
                <a:spcPct val="0"/>
              </a:spcBef>
              <a:spcAft>
                <a:spcPct val="0"/>
              </a:spcAft>
              <a:buNone/>
            </a:pPr>
            <a:r>
              <a:rPr lang="en-US" altLang="en-US" b="1" dirty="0">
                <a:ln>
                  <a:solidFill>
                    <a:schemeClr val="tx1"/>
                  </a:solidFill>
                </a:ln>
                <a:solidFill>
                  <a:schemeClr val="bg1">
                    <a:lumMod val="50000"/>
                  </a:schemeClr>
                </a:solidFill>
                <a:latin typeface="Calibri" panose="020F0502020204030204" pitchFamily="34" charset="0"/>
              </a:rPr>
              <a:t>Purvi </a:t>
            </a:r>
            <a:r>
              <a:rPr lang="en-US" altLang="en-US" b="1" dirty="0" smtClean="0">
                <a:ln>
                  <a:solidFill>
                    <a:schemeClr val="tx1"/>
                  </a:solidFill>
                </a:ln>
                <a:solidFill>
                  <a:schemeClr val="bg1">
                    <a:lumMod val="50000"/>
                  </a:schemeClr>
                </a:solidFill>
                <a:latin typeface="Calibri" panose="020F0502020204030204" pitchFamily="34" charset="0"/>
              </a:rPr>
              <a:t>Mody, Executive Director</a:t>
            </a:r>
            <a:endParaRPr lang="en-US" altLang="en-US" b="1" dirty="0">
              <a:ln>
                <a:solidFill>
                  <a:schemeClr val="tx1"/>
                </a:solidFill>
              </a:ln>
              <a:solidFill>
                <a:schemeClr val="bg1">
                  <a:lumMod val="50000"/>
                </a:schemeClr>
              </a:solidFill>
              <a:latin typeface="Calibri" panose="020F0502020204030204" pitchFamily="34" charset="0"/>
            </a:endParaRPr>
          </a:p>
          <a:p>
            <a:pPr marL="0" indent="0" algn="ctr">
              <a:buNone/>
            </a:pPr>
            <a:r>
              <a:rPr lang="en-US" altLang="en-US" b="1" dirty="0">
                <a:ln>
                  <a:solidFill>
                    <a:schemeClr val="tx1"/>
                  </a:solidFill>
                </a:ln>
                <a:solidFill>
                  <a:schemeClr val="bg1">
                    <a:lumMod val="50000"/>
                  </a:schemeClr>
                </a:solidFill>
                <a:latin typeface="Calibri" panose="020F0502020204030204" pitchFamily="34" charset="0"/>
              </a:rPr>
              <a:t>Health System Internal Audit &amp; </a:t>
            </a:r>
            <a:r>
              <a:rPr lang="en-US" altLang="en-US" b="1" dirty="0" smtClean="0">
                <a:ln>
                  <a:solidFill>
                    <a:schemeClr val="tx1"/>
                  </a:solidFill>
                </a:ln>
                <a:solidFill>
                  <a:schemeClr val="bg1">
                    <a:lumMod val="50000"/>
                  </a:schemeClr>
                </a:solidFill>
                <a:latin typeface="Calibri" panose="020F0502020204030204" pitchFamily="34" charset="0"/>
              </a:rPr>
              <a:t>Compliance</a:t>
            </a:r>
            <a:endParaRPr lang="en-US" altLang="en-US" sz="1600" b="1" dirty="0">
              <a:ln>
                <a:solidFill>
                  <a:schemeClr val="tx1"/>
                </a:solidFill>
              </a:ln>
              <a:solidFill>
                <a:schemeClr val="bg1">
                  <a:lumMod val="50000"/>
                </a:schemeClr>
              </a:solidFill>
            </a:endParaRPr>
          </a:p>
          <a:p>
            <a:pPr marL="0" indent="0">
              <a:buNone/>
            </a:pPr>
            <a:endParaRPr lang="en-US" dirty="0"/>
          </a:p>
        </p:txBody>
      </p:sp>
      <p:pic>
        <p:nvPicPr>
          <p:cNvPr id="6" name="Picture 5"/>
          <p:cNvPicPr/>
          <p:nvPr/>
        </p:nvPicPr>
        <p:blipFill>
          <a:blip r:embed="rId2"/>
          <a:stretch>
            <a:fillRect/>
          </a:stretch>
        </p:blipFill>
        <p:spPr>
          <a:xfrm>
            <a:off x="2961036" y="6444954"/>
            <a:ext cx="6064250" cy="419735"/>
          </a:xfrm>
          <a:prstGeom prst="rect">
            <a:avLst/>
          </a:prstGeom>
          <a:noFill/>
          <a:ln>
            <a:noFill/>
          </a:ln>
        </p:spPr>
      </p:pic>
    </p:spTree>
    <p:extLst>
      <p:ext uri="{BB962C8B-B14F-4D97-AF65-F5344CB8AC3E}">
        <p14:creationId xmlns:p14="http://schemas.microsoft.com/office/powerpoint/2010/main" val="3799831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21" y="1258534"/>
            <a:ext cx="11528574" cy="4743638"/>
          </a:xfrm>
          <a:prstGeom prst="rect">
            <a:avLst/>
          </a:prstGeom>
        </p:spPr>
      </p:pic>
      <p:sp>
        <p:nvSpPr>
          <p:cNvPr id="2" name="Title 1"/>
          <p:cNvSpPr>
            <a:spLocks noGrp="1"/>
          </p:cNvSpPr>
          <p:nvPr>
            <p:ph type="title"/>
          </p:nvPr>
        </p:nvSpPr>
        <p:spPr>
          <a:xfrm>
            <a:off x="761460" y="90283"/>
            <a:ext cx="10515600" cy="1325563"/>
          </a:xfrm>
        </p:spPr>
        <p:txBody>
          <a:bodyPr/>
          <a:lstStyle/>
          <a:p>
            <a:pPr algn="ct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Developing Tone at the Middle</a:t>
            </a:r>
            <a:endParaRPr lang="en-US"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9589" y="2129508"/>
            <a:ext cx="7017037" cy="3159001"/>
          </a:xfrm>
          <a:solidFill>
            <a:schemeClr val="accent2">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sp3d>
        </p:spPr>
        <p:txBody>
          <a:bodyPr/>
          <a:lstStyle/>
          <a:p>
            <a:pPr marL="0" indent="0" algn="ctr">
              <a:buNone/>
            </a:pPr>
            <a:r>
              <a:rPr lang="en-US" b="1" dirty="0" smtClean="0"/>
              <a:t>Four key competencies for supervisors:</a:t>
            </a:r>
          </a:p>
          <a:p>
            <a:pPr marL="0" indent="0" algn="ctr">
              <a:buNone/>
            </a:pPr>
            <a:endParaRPr lang="en-US" sz="1000" b="1" dirty="0" smtClean="0"/>
          </a:p>
          <a:p>
            <a:pPr marL="1828800" lvl="1" indent="-403225">
              <a:buFont typeface="+mj-lt"/>
              <a:buAutoNum type="arabicPeriod"/>
            </a:pPr>
            <a:r>
              <a:rPr lang="en-US" b="1" dirty="0" smtClean="0"/>
              <a:t>Identify ethical dilemmas</a:t>
            </a:r>
          </a:p>
          <a:p>
            <a:pPr marL="1828800" lvl="1" indent="-403225">
              <a:buFont typeface="+mj-lt"/>
              <a:buAutoNum type="arabicPeriod"/>
            </a:pPr>
            <a:r>
              <a:rPr lang="en-US" b="1" dirty="0"/>
              <a:t>Listen to concerns</a:t>
            </a:r>
          </a:p>
          <a:p>
            <a:pPr marL="1828800" lvl="1" indent="-403225">
              <a:buFont typeface="+mj-lt"/>
              <a:buAutoNum type="arabicPeriod"/>
            </a:pPr>
            <a:r>
              <a:rPr lang="en-US" b="1" dirty="0" smtClean="0"/>
              <a:t>Access resources</a:t>
            </a:r>
          </a:p>
          <a:p>
            <a:pPr marL="1828800" lvl="1" indent="-403225">
              <a:buFont typeface="+mj-lt"/>
              <a:buAutoNum type="arabicPeriod"/>
            </a:pPr>
            <a:r>
              <a:rPr lang="en-US" b="1" dirty="0" smtClean="0"/>
              <a:t>Communicate about ethics</a:t>
            </a:r>
          </a:p>
        </p:txBody>
      </p:sp>
      <p:sp>
        <p:nvSpPr>
          <p:cNvPr id="4" name="Slide Number Placeholder 3"/>
          <p:cNvSpPr>
            <a:spLocks noGrp="1"/>
          </p:cNvSpPr>
          <p:nvPr>
            <p:ph type="sldNum" sz="quarter" idx="12"/>
          </p:nvPr>
        </p:nvSpPr>
        <p:spPr/>
        <p:txBody>
          <a:bodyPr/>
          <a:lstStyle/>
          <a:p>
            <a:fld id="{A59B1BCB-E31B-1446-8B2F-AF89D5BD90F1}" type="slidenum">
              <a:rPr lang="en-US" sz="1400" b="1" smtClean="0">
                <a:solidFill>
                  <a:schemeClr val="tx1"/>
                </a:solidFill>
              </a:rPr>
              <a:t>10</a:t>
            </a:fld>
            <a:endParaRPr lang="en-US" sz="1400" b="1" dirty="0">
              <a:solidFill>
                <a:schemeClr val="tx1"/>
              </a:solidFill>
            </a:endParaRPr>
          </a:p>
        </p:txBody>
      </p:sp>
      <p:pic>
        <p:nvPicPr>
          <p:cNvPr id="5" name="Picture 4"/>
          <p:cNvPicPr/>
          <p:nvPr/>
        </p:nvPicPr>
        <p:blipFill>
          <a:blip r:embed="rId3"/>
          <a:stretch>
            <a:fillRect/>
          </a:stretch>
        </p:blipFill>
        <p:spPr>
          <a:xfrm>
            <a:off x="2987136" y="6449446"/>
            <a:ext cx="6064250" cy="419735"/>
          </a:xfrm>
          <a:prstGeom prst="rect">
            <a:avLst/>
          </a:prstGeom>
          <a:noFill/>
        </p:spPr>
      </p:pic>
    </p:spTree>
    <p:extLst>
      <p:ext uri="{BB962C8B-B14F-4D97-AF65-F5344CB8AC3E}">
        <p14:creationId xmlns:p14="http://schemas.microsoft.com/office/powerpoint/2010/main" val="376564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112" y="50335"/>
            <a:ext cx="12063369" cy="5952192"/>
          </a:xfrm>
          <a:prstGeom prst="rect">
            <a:avLst/>
          </a:prstGeom>
          <a:noFill/>
          <a:ln>
            <a:noFill/>
          </a:ln>
        </p:spPr>
      </p:pic>
      <p:sp>
        <p:nvSpPr>
          <p:cNvPr id="2" name="Title 1"/>
          <p:cNvSpPr>
            <a:spLocks noGrp="1"/>
          </p:cNvSpPr>
          <p:nvPr>
            <p:ph type="title"/>
          </p:nvPr>
        </p:nvSpPr>
        <p:spPr>
          <a:xfrm>
            <a:off x="840996" y="110410"/>
            <a:ext cx="10515600" cy="1325563"/>
          </a:xfrm>
        </p:spPr>
        <p:txBody>
          <a:bodyPr>
            <a:normAutofit fontScale="90000"/>
          </a:bodyPr>
          <a:lstStyle/>
          <a:p>
            <a:pPr algn="ct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is the UNM Health System Compliance Department Structured?</a:t>
            </a:r>
            <a:b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Entities Do We Oversee?</a:t>
            </a:r>
            <a:endParaRPr lang="en-US"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87136" y="2322214"/>
            <a:ext cx="6920262" cy="2571483"/>
          </a:xfrm>
          <a:noFill/>
          <a:ln w="38100">
            <a:noFill/>
          </a:ln>
        </p:spPr>
        <p:txBody>
          <a:bodyPr>
            <a:noAutofit/>
          </a:bodyPr>
          <a:lstStyle/>
          <a:p>
            <a:pPr marL="514350" indent="-514350">
              <a:buFont typeface="+mj-lt"/>
              <a:buAutoNum type="arabicPeriod"/>
            </a:pPr>
            <a:r>
              <a:rPr lang="en-US" sz="4000" b="1" dirty="0" smtClean="0">
                <a:ln w="12700">
                  <a:solidFill>
                    <a:schemeClr val="tx1"/>
                  </a:solidFill>
                  <a:prstDash val="solid"/>
                </a:ln>
                <a:solidFill>
                  <a:schemeClr val="bg1"/>
                </a:solidFill>
                <a:effectLst>
                  <a:outerShdw blurRad="38100" dist="22860" dir="5400000" algn="tl" rotWithShape="0">
                    <a:srgbClr val="000000">
                      <a:alpha val="30000"/>
                    </a:srgbClr>
                  </a:outerShdw>
                </a:effectLst>
              </a:rPr>
              <a:t>UNM Medical Group, Inc.</a:t>
            </a:r>
          </a:p>
          <a:p>
            <a:pPr marL="514350" indent="-514350">
              <a:buFont typeface="+mj-lt"/>
              <a:buAutoNum type="arabicPeriod"/>
            </a:pPr>
            <a:r>
              <a:rPr lang="en-US" sz="4000" b="1" dirty="0" smtClean="0">
                <a:ln w="12700">
                  <a:solidFill>
                    <a:schemeClr val="tx1"/>
                  </a:solidFill>
                  <a:prstDash val="solid"/>
                </a:ln>
                <a:solidFill>
                  <a:schemeClr val="bg1"/>
                </a:solidFill>
                <a:effectLst>
                  <a:outerShdw blurRad="38100" dist="22860" dir="5400000" algn="tl" rotWithShape="0">
                    <a:srgbClr val="000000">
                      <a:alpha val="30000"/>
                    </a:srgbClr>
                  </a:outerShdw>
                </a:effectLst>
              </a:rPr>
              <a:t>UNM Hospitals/SRMC</a:t>
            </a:r>
          </a:p>
          <a:p>
            <a:pPr marL="514350" indent="-514350">
              <a:buFont typeface="+mj-lt"/>
              <a:buAutoNum type="arabicPeriod"/>
            </a:pPr>
            <a:r>
              <a:rPr lang="en-US" sz="4000" b="1" dirty="0" smtClean="0">
                <a:ln w="12700">
                  <a:solidFill>
                    <a:schemeClr val="tx1"/>
                  </a:solidFill>
                  <a:prstDash val="solid"/>
                </a:ln>
                <a:solidFill>
                  <a:schemeClr val="bg1"/>
                </a:solidFill>
                <a:effectLst>
                  <a:outerShdw blurRad="38100" dist="22860" dir="5400000" algn="tl" rotWithShape="0">
                    <a:srgbClr val="000000">
                      <a:alpha val="30000"/>
                    </a:srgbClr>
                  </a:outerShdw>
                </a:effectLst>
              </a:rPr>
              <a:t>Two Internal Auditors</a:t>
            </a:r>
          </a:p>
          <a:p>
            <a:pPr marL="514350" indent="-514350">
              <a:buFont typeface="+mj-lt"/>
              <a:buAutoNum type="arabicPeriod"/>
            </a:pPr>
            <a:r>
              <a:rPr lang="en-US" sz="4000" b="1" dirty="0" smtClean="0">
                <a:ln w="12700">
                  <a:solidFill>
                    <a:schemeClr val="tx1"/>
                  </a:solidFill>
                  <a:prstDash val="solid"/>
                </a:ln>
                <a:solidFill>
                  <a:schemeClr val="bg1"/>
                </a:solidFill>
                <a:effectLst>
                  <a:outerShdw blurRad="38100" dist="22860" dir="5400000" algn="tl" rotWithShape="0">
                    <a:srgbClr val="000000">
                      <a:alpha val="30000"/>
                    </a:srgbClr>
                  </a:outerShdw>
                </a:effectLst>
              </a:rPr>
              <a:t>Compliance Educator</a:t>
            </a:r>
          </a:p>
        </p:txBody>
      </p:sp>
      <p:sp>
        <p:nvSpPr>
          <p:cNvPr id="4" name="Slide Number Placeholder 3"/>
          <p:cNvSpPr>
            <a:spLocks noGrp="1"/>
          </p:cNvSpPr>
          <p:nvPr>
            <p:ph type="sldNum" sz="quarter" idx="12"/>
          </p:nvPr>
        </p:nvSpPr>
        <p:spPr/>
        <p:txBody>
          <a:bodyPr/>
          <a:lstStyle/>
          <a:p>
            <a:fld id="{A59B1BCB-E31B-1446-8B2F-AF89D5BD90F1}" type="slidenum">
              <a:rPr lang="en-US" sz="1400" b="1" smtClean="0">
                <a:solidFill>
                  <a:schemeClr val="tx1"/>
                </a:solidFill>
              </a:rPr>
              <a:t>11</a:t>
            </a:fld>
            <a:endParaRPr lang="en-US" sz="1400" b="1" dirty="0">
              <a:solidFill>
                <a:schemeClr val="tx1"/>
              </a:solidFill>
            </a:endParaRPr>
          </a:p>
        </p:txBody>
      </p:sp>
      <p:pic>
        <p:nvPicPr>
          <p:cNvPr id="5" name="Picture 4"/>
          <p:cNvPicPr/>
          <p:nvPr/>
        </p:nvPicPr>
        <p:blipFill>
          <a:blip r:embed="rId3"/>
          <a:stretch>
            <a:fillRect/>
          </a:stretch>
        </p:blipFill>
        <p:spPr>
          <a:xfrm>
            <a:off x="2987136" y="6449446"/>
            <a:ext cx="6064250" cy="419735"/>
          </a:xfrm>
          <a:prstGeom prst="rect">
            <a:avLst/>
          </a:prstGeom>
          <a:noFill/>
        </p:spPr>
      </p:pic>
    </p:spTree>
    <p:extLst>
      <p:ext uri="{BB962C8B-B14F-4D97-AF65-F5344CB8AC3E}">
        <p14:creationId xmlns:p14="http://schemas.microsoft.com/office/powerpoint/2010/main" val="123013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4875">
              <a:srgbClr val="31C5C7">
                <a:alpha val="52000"/>
              </a:srgbClr>
            </a:gs>
            <a:gs pos="94750">
              <a:srgbClr val="2EBEC1"/>
            </a:gs>
            <a:gs pos="94500">
              <a:srgbClr val="29B0B5"/>
            </a:gs>
            <a:gs pos="94000">
              <a:srgbClr val="1F949E">
                <a:alpha val="37255"/>
              </a:srgbClr>
            </a:gs>
            <a:gs pos="97000">
              <a:srgbClr val="82CECE"/>
            </a:gs>
            <a:gs pos="95000">
              <a:srgbClr val="1F949E"/>
            </a:gs>
            <a:gs pos="84000">
              <a:srgbClr val="8DC8CD"/>
            </a:gs>
            <a:gs pos="74000">
              <a:srgbClr val="C4E2E4"/>
            </a:gs>
            <a:gs pos="86000">
              <a:schemeClr val="bg1">
                <a:tint val="98000"/>
                <a:satMod val="130000"/>
                <a:shade val="90000"/>
                <a:lumMod val="103000"/>
              </a:schemeClr>
            </a:gs>
          </a:gsLst>
          <a:lin ang="54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6" y="1848465"/>
            <a:ext cx="2829821" cy="34767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a:xfrm>
            <a:off x="366252" y="0"/>
            <a:ext cx="11658600" cy="1325563"/>
          </a:xfrm>
        </p:spPr>
        <p:txBody>
          <a:bodyPr>
            <a:normAutofit/>
          </a:bodyPr>
          <a:lstStyle/>
          <a:p>
            <a:pPr algn="ct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UNM Health System:  Key Accomplishments and Future Plans </a:t>
            </a:r>
            <a:endParaRPr lang="en-US"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9B1BCB-E31B-1446-8B2F-AF89D5BD90F1}" type="slidenum">
              <a:rPr lang="en-US" sz="1400" b="1" smtClean="0">
                <a:solidFill>
                  <a:schemeClr val="tx1"/>
                </a:solidFill>
              </a:rPr>
              <a:t>12</a:t>
            </a:fld>
            <a:endParaRPr lang="en-US" sz="1400" b="1" dirty="0">
              <a:solidFill>
                <a:schemeClr val="tx1"/>
              </a:solidFill>
            </a:endParaRPr>
          </a:p>
        </p:txBody>
      </p:sp>
      <p:pic>
        <p:nvPicPr>
          <p:cNvPr id="5" name="Picture 4"/>
          <p:cNvPicPr/>
          <p:nvPr/>
        </p:nvPicPr>
        <p:blipFill>
          <a:blip r:embed="rId3"/>
          <a:stretch>
            <a:fillRect/>
          </a:stretch>
        </p:blipFill>
        <p:spPr>
          <a:xfrm>
            <a:off x="2987136" y="6449446"/>
            <a:ext cx="6064250" cy="419735"/>
          </a:xfrm>
          <a:prstGeom prst="rect">
            <a:avLst/>
          </a:prstGeom>
          <a:noFill/>
        </p:spPr>
      </p:pic>
      <p:graphicFrame>
        <p:nvGraphicFramePr>
          <p:cNvPr id="11" name="Table 10"/>
          <p:cNvGraphicFramePr>
            <a:graphicFrameLocks noGrp="1"/>
          </p:cNvGraphicFramePr>
          <p:nvPr>
            <p:extLst>
              <p:ext uri="{D42A27DB-BD31-4B8C-83A1-F6EECF244321}">
                <p14:modId xmlns:p14="http://schemas.microsoft.com/office/powerpoint/2010/main" val="1913781435"/>
              </p:ext>
            </p:extLst>
          </p:nvPr>
        </p:nvGraphicFramePr>
        <p:xfrm>
          <a:off x="3392131" y="1315730"/>
          <a:ext cx="8383638" cy="49072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91819"/>
                <a:gridCol w="4191819"/>
              </a:tblGrid>
              <a:tr h="4731108">
                <a:tc>
                  <a:txBody>
                    <a:bodyPr/>
                    <a:lstStyle/>
                    <a:p>
                      <a:r>
                        <a:rPr lang="en-US" sz="2000" b="1" dirty="0" smtClean="0"/>
                        <a:t>2015</a:t>
                      </a:r>
                      <a:r>
                        <a:rPr lang="en-US" sz="2000" b="1" baseline="0" dirty="0" smtClean="0"/>
                        <a:t> Accomplishments</a:t>
                      </a:r>
                      <a:endParaRPr lang="en-US" sz="2000" b="1" dirty="0" smtClean="0"/>
                    </a:p>
                    <a:p>
                      <a:r>
                        <a:rPr lang="en-US" sz="2000" b="1" dirty="0" smtClean="0"/>
                        <a:t>Training &amp; Education:</a:t>
                      </a:r>
                    </a:p>
                    <a:p>
                      <a:pPr marL="285750" lvl="0" indent="-285750">
                        <a:buFont typeface="Arial" panose="020B0604020202020204" pitchFamily="34" charset="0"/>
                        <a:buChar char="•"/>
                      </a:pPr>
                      <a:r>
                        <a:rPr lang="en-US" sz="1600" b="0" dirty="0" smtClean="0"/>
                        <a:t>Over 40 training sessions conducted on E/M, Modifiers, and Teaching Attestations totaling 724 providers, residents, and staff compared to 267 in FY 2014 and 808 in FY 2013</a:t>
                      </a:r>
                    </a:p>
                    <a:p>
                      <a:pPr marL="285750" lvl="0" indent="-285750">
                        <a:buFont typeface="Arial" panose="020B0604020202020204" pitchFamily="34" charset="0"/>
                        <a:buChar char="•"/>
                      </a:pPr>
                      <a:r>
                        <a:rPr lang="en-US" sz="1600" b="0" dirty="0" smtClean="0"/>
                        <a:t>Resident training  initiated in July 2014, 135 residents trained through June 30, 2015 with an average feedback score from participants of 4.5 out of 5</a:t>
                      </a:r>
                    </a:p>
                    <a:p>
                      <a:pPr marL="285750" lvl="0" indent="-285750">
                        <a:buFont typeface="Arial" panose="020B0604020202020204" pitchFamily="34" charset="0"/>
                        <a:buChar char="•"/>
                      </a:pPr>
                      <a:r>
                        <a:rPr lang="en-US" sz="1600" b="0" dirty="0" smtClean="0"/>
                        <a:t>New physician education – initiated in July 2014, 43 clinicians audited and educated</a:t>
                      </a:r>
                    </a:p>
                    <a:p>
                      <a:pPr marL="285750" lvl="0" indent="-285750">
                        <a:buFont typeface="Arial" panose="020B0604020202020204" pitchFamily="34" charset="0"/>
                        <a:buChar char="•"/>
                      </a:pPr>
                      <a:endParaRPr lang="en-US" sz="1600" b="0" dirty="0" smtClean="0"/>
                    </a:p>
                    <a:p>
                      <a:r>
                        <a:rPr lang="en-US" sz="2000" b="1" dirty="0" smtClean="0"/>
                        <a:t>Auditing and Monitoring:</a:t>
                      </a:r>
                    </a:p>
                    <a:p>
                      <a:pPr marL="285750" indent="-285750">
                        <a:buFont typeface="Arial" panose="020B0604020202020204" pitchFamily="34" charset="0"/>
                        <a:buChar char="•"/>
                      </a:pPr>
                      <a:r>
                        <a:rPr lang="en-US" sz="1600" b="0" dirty="0" smtClean="0"/>
                        <a:t>Productivity in FY 2015 increased by 20% compared to 2014. Routine random audits of providers increased to 136 in FY 2015 from 55 in FY 2014.</a:t>
                      </a:r>
                    </a:p>
                    <a:p>
                      <a:pPr lvl="0"/>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ross"/>
                      <a:lightRig rig="flood" dir="t"/>
                    </a:cell3D>
                  </a:tcPr>
                </a:tc>
                <a:tc>
                  <a:txBody>
                    <a:bodyPr/>
                    <a:lstStyle/>
                    <a:p>
                      <a:r>
                        <a:rPr lang="en-US" sz="2000" b="1" kern="1200" dirty="0" smtClean="0">
                          <a:solidFill>
                            <a:schemeClr val="lt1"/>
                          </a:solidFill>
                          <a:effectLst/>
                          <a:latin typeface="+mn-lt"/>
                          <a:ea typeface="+mn-ea"/>
                          <a:cs typeface="+mn-cs"/>
                        </a:rPr>
                        <a:t>Other:</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Web page (link)</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Quarterly Newsletter</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Exclusion Check Process</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Red Flag Process</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Staff Changes</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New Hotline System</a:t>
                      </a:r>
                    </a:p>
                    <a:p>
                      <a:endParaRPr lang="en-US" sz="1800" b="0" kern="1200" dirty="0" smtClean="0">
                        <a:solidFill>
                          <a:schemeClr val="lt1"/>
                        </a:solidFill>
                        <a:effectLst/>
                        <a:latin typeface="+mn-lt"/>
                        <a:ea typeface="+mn-ea"/>
                        <a:cs typeface="+mn-cs"/>
                      </a:endParaRPr>
                    </a:p>
                    <a:p>
                      <a:endParaRPr lang="en-US" sz="1800" b="0" kern="1200" dirty="0" smtClean="0">
                        <a:solidFill>
                          <a:schemeClr val="lt1"/>
                        </a:solidFill>
                        <a:effectLst/>
                        <a:latin typeface="+mn-lt"/>
                        <a:ea typeface="+mn-ea"/>
                        <a:cs typeface="+mn-cs"/>
                      </a:endParaRPr>
                    </a:p>
                    <a:p>
                      <a:r>
                        <a:rPr lang="en-US" sz="2000" b="1" kern="1200" dirty="0" smtClean="0">
                          <a:solidFill>
                            <a:schemeClr val="lt1"/>
                          </a:solidFill>
                          <a:effectLst/>
                          <a:latin typeface="+mn-lt"/>
                          <a:ea typeface="+mn-ea"/>
                          <a:cs typeface="+mn-cs"/>
                        </a:rPr>
                        <a:t>Plans</a:t>
                      </a:r>
                      <a:r>
                        <a:rPr lang="en-US" sz="2000" b="1" kern="1200" baseline="0" dirty="0" smtClean="0">
                          <a:solidFill>
                            <a:schemeClr val="lt1"/>
                          </a:solidFill>
                          <a:effectLst/>
                          <a:latin typeface="+mn-lt"/>
                          <a:ea typeface="+mn-ea"/>
                          <a:cs typeface="+mn-cs"/>
                        </a:rPr>
                        <a:t> for</a:t>
                      </a:r>
                      <a:r>
                        <a:rPr lang="en-US" sz="2000" b="1" kern="1200" dirty="0" smtClean="0">
                          <a:solidFill>
                            <a:schemeClr val="lt1"/>
                          </a:solidFill>
                          <a:effectLst/>
                          <a:latin typeface="+mn-lt"/>
                          <a:ea typeface="+mn-ea"/>
                          <a:cs typeface="+mn-cs"/>
                        </a:rPr>
                        <a:t> 2016:</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Performing a Risk Assessment</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Data Mining</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Revamping Audit Methodology</a:t>
                      </a:r>
                    </a:p>
                    <a:p>
                      <a:pPr marL="285750" indent="-285750">
                        <a:buFont typeface="Arial" panose="020B0604020202020204" pitchFamily="34" charset="0"/>
                        <a:buChar char="•"/>
                      </a:pPr>
                      <a:r>
                        <a:rPr lang="en-US" sz="1600" b="0" kern="1200" dirty="0" smtClean="0">
                          <a:solidFill>
                            <a:schemeClr val="lt1"/>
                          </a:solidFill>
                          <a:effectLst/>
                          <a:latin typeface="+mn-lt"/>
                          <a:ea typeface="+mn-ea"/>
                          <a:cs typeface="+mn-cs"/>
                        </a:rPr>
                        <a:t>Increased Focus on Teaching and Training - 1. new Employees and providers 2. Compliance training 3. Training BOD</a:t>
                      </a:r>
                    </a:p>
                    <a:p>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ross"/>
                      <a:lightRig rig="flood" dir="t"/>
                    </a:cell3D>
                  </a:tcPr>
                </a:tc>
              </a:tr>
            </a:tbl>
          </a:graphicData>
        </a:graphic>
      </p:graphicFrame>
    </p:spTree>
    <p:extLst>
      <p:ext uri="{BB962C8B-B14F-4D97-AF65-F5344CB8AC3E}">
        <p14:creationId xmlns:p14="http://schemas.microsoft.com/office/powerpoint/2010/main" val="170292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4875">
              <a:srgbClr val="31C5C7">
                <a:alpha val="52000"/>
              </a:srgbClr>
            </a:gs>
            <a:gs pos="94750">
              <a:srgbClr val="2EBEC1"/>
            </a:gs>
            <a:gs pos="94500">
              <a:srgbClr val="29B0B5"/>
            </a:gs>
            <a:gs pos="94000">
              <a:srgbClr val="1F949E">
                <a:alpha val="37255"/>
              </a:srgbClr>
            </a:gs>
            <a:gs pos="97000">
              <a:srgbClr val="82CECE"/>
            </a:gs>
            <a:gs pos="95000">
              <a:srgbClr val="1F949E"/>
            </a:gs>
            <a:gs pos="100000">
              <a:schemeClr val="bg1">
                <a:lumMod val="43000"/>
                <a:lumOff val="57000"/>
              </a:schemeClr>
            </a:gs>
            <a:gs pos="86000">
              <a:schemeClr val="bg1">
                <a:tint val="98000"/>
                <a:satMod val="130000"/>
                <a:shade val="90000"/>
                <a:lumMod val="103000"/>
              </a:schemeClr>
            </a:gs>
          </a:gsLst>
          <a:lin ang="54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449" y="127820"/>
            <a:ext cx="8318086" cy="24895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717755" y="2896354"/>
            <a:ext cx="8333632" cy="3274142"/>
          </a:xfrm>
        </p:spPr>
        <p:txBody>
          <a:bodyPr>
            <a:noAutofit/>
          </a:bodyPr>
          <a:lstStyle/>
          <a:p>
            <a:pPr>
              <a:buFont typeface="Wingdings" panose="05000000000000000000" pitchFamily="2" charset="2"/>
              <a:buChar char="q"/>
            </a:pPr>
            <a:r>
              <a:rPr lang="en-US" sz="2000" b="1" dirty="0"/>
              <a:t>OIG Compliance 101: Exclusion checks, Compliance with Fed regulations, Corporate integrity </a:t>
            </a:r>
            <a:r>
              <a:rPr lang="en-US" sz="2000" b="1" dirty="0" smtClean="0"/>
              <a:t>agreements</a:t>
            </a:r>
            <a:endParaRPr lang="en-US" sz="2000" b="1" dirty="0"/>
          </a:p>
          <a:p>
            <a:pPr>
              <a:buFont typeface="Wingdings" panose="05000000000000000000" pitchFamily="2" charset="2"/>
              <a:buChar char="q"/>
            </a:pPr>
            <a:r>
              <a:rPr lang="en-US" sz="2000" b="1" dirty="0"/>
              <a:t>CMS Internet Only Manual: Billing </a:t>
            </a:r>
            <a:r>
              <a:rPr lang="en-US" sz="2000" b="1" dirty="0" smtClean="0"/>
              <a:t>Guidance</a:t>
            </a:r>
            <a:endParaRPr lang="en-US" sz="2000" b="1" dirty="0"/>
          </a:p>
          <a:p>
            <a:pPr>
              <a:buFont typeface="Wingdings" panose="05000000000000000000" pitchFamily="2" charset="2"/>
              <a:buChar char="q"/>
            </a:pPr>
            <a:r>
              <a:rPr lang="en-US" sz="2000" b="1" dirty="0"/>
              <a:t>Privacy </a:t>
            </a:r>
            <a:r>
              <a:rPr lang="en-US" sz="2000" b="1" dirty="0" smtClean="0"/>
              <a:t>Matters</a:t>
            </a:r>
            <a:endParaRPr lang="en-US" sz="2000" b="1" dirty="0"/>
          </a:p>
          <a:p>
            <a:pPr>
              <a:buFont typeface="Wingdings" panose="05000000000000000000" pitchFamily="2" charset="2"/>
              <a:buChar char="q"/>
            </a:pPr>
            <a:r>
              <a:rPr lang="en-US" sz="2000" b="1" dirty="0" smtClean="0"/>
              <a:t>Health Systems Guidelines</a:t>
            </a:r>
            <a:endParaRPr lang="en-US" sz="2000" b="1" dirty="0"/>
          </a:p>
          <a:p>
            <a:pPr>
              <a:buFont typeface="Wingdings" panose="05000000000000000000" pitchFamily="2" charset="2"/>
              <a:buChar char="q"/>
            </a:pPr>
            <a:r>
              <a:rPr lang="en-US" sz="2000" b="1" dirty="0"/>
              <a:t>New Mexico Department of Health </a:t>
            </a:r>
            <a:r>
              <a:rPr lang="en-US" sz="2000" b="1" dirty="0" smtClean="0"/>
              <a:t>Links</a:t>
            </a:r>
            <a:endParaRPr lang="en-US" sz="2000" b="1" dirty="0"/>
          </a:p>
          <a:p>
            <a:pPr marL="0" indent="0">
              <a:buNone/>
            </a:pPr>
            <a:endParaRPr lang="en-US" sz="1050" b="1" dirty="0"/>
          </a:p>
          <a:p>
            <a:pPr>
              <a:buFont typeface="Wingdings" panose="05000000000000000000" pitchFamily="2" charset="2"/>
              <a:buChar char="q"/>
            </a:pPr>
            <a:r>
              <a:rPr lang="en-US" sz="2000" b="1" dirty="0"/>
              <a:t>The Joint Commission </a:t>
            </a:r>
            <a:r>
              <a:rPr lang="en-US" sz="2000" b="1" dirty="0" smtClean="0"/>
              <a:t>Links</a:t>
            </a:r>
            <a:endParaRPr lang="en-US" sz="2000" b="1" dirty="0"/>
          </a:p>
        </p:txBody>
      </p:sp>
      <p:sp>
        <p:nvSpPr>
          <p:cNvPr id="4" name="Slide Number Placeholder 3"/>
          <p:cNvSpPr>
            <a:spLocks noGrp="1"/>
          </p:cNvSpPr>
          <p:nvPr>
            <p:ph type="sldNum" sz="quarter" idx="12"/>
          </p:nvPr>
        </p:nvSpPr>
        <p:spPr/>
        <p:txBody>
          <a:bodyPr/>
          <a:lstStyle/>
          <a:p>
            <a:fld id="{A59B1BCB-E31B-1446-8B2F-AF89D5BD90F1}" type="slidenum">
              <a:rPr lang="en-US" sz="1400" b="1" smtClean="0">
                <a:solidFill>
                  <a:schemeClr val="tx1"/>
                </a:solidFill>
              </a:rPr>
              <a:t>13</a:t>
            </a:fld>
            <a:endParaRPr lang="en-US" sz="1400" b="1" dirty="0">
              <a:solidFill>
                <a:schemeClr val="tx1"/>
              </a:solidFill>
            </a:endParaRPr>
          </a:p>
        </p:txBody>
      </p:sp>
      <p:pic>
        <p:nvPicPr>
          <p:cNvPr id="5" name="Picture 4"/>
          <p:cNvPicPr/>
          <p:nvPr/>
        </p:nvPicPr>
        <p:blipFill>
          <a:blip r:embed="rId3"/>
          <a:stretch>
            <a:fillRect/>
          </a:stretch>
        </p:blipFill>
        <p:spPr>
          <a:xfrm>
            <a:off x="2987136" y="6449446"/>
            <a:ext cx="6064250" cy="419735"/>
          </a:xfrm>
          <a:prstGeom prst="rect">
            <a:avLst/>
          </a:prstGeom>
          <a:noFill/>
        </p:spPr>
      </p:pic>
    </p:spTree>
    <p:extLst>
      <p:ext uri="{BB962C8B-B14F-4D97-AF65-F5344CB8AC3E}">
        <p14:creationId xmlns:p14="http://schemas.microsoft.com/office/powerpoint/2010/main" val="374974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9609869" y="652781"/>
            <a:ext cx="365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smtClean="0">
                <a:ln>
                  <a:noFill/>
                </a:ln>
                <a:solidFill>
                  <a:srgbClr val="1F949E"/>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7993794" y="154971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5" name="Picture 34"/>
          <p:cNvPicPr/>
          <p:nvPr/>
        </p:nvPicPr>
        <p:blipFill>
          <a:blip r:embed="rId3"/>
          <a:stretch>
            <a:fillRect/>
          </a:stretch>
        </p:blipFill>
        <p:spPr>
          <a:xfrm>
            <a:off x="2889916" y="6444954"/>
            <a:ext cx="6064250" cy="419735"/>
          </a:xfrm>
          <a:prstGeom prst="rect">
            <a:avLst/>
          </a:prstGeom>
          <a:noFill/>
        </p:spPr>
      </p:pic>
      <p:sp>
        <p:nvSpPr>
          <p:cNvPr id="34" name="Rectangle 28"/>
          <p:cNvSpPr>
            <a:spLocks noChangeArrowheads="1"/>
          </p:cNvSpPr>
          <p:nvPr/>
        </p:nvSpPr>
        <p:spPr bwMode="auto">
          <a:xfrm>
            <a:off x="6915882" y="572801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a:xfrm>
            <a:off x="8620539" y="6340864"/>
            <a:ext cx="2743200" cy="365125"/>
          </a:xfrm>
        </p:spPr>
        <p:txBody>
          <a:bodyPr/>
          <a:lstStyle/>
          <a:p>
            <a:fld id="{342262DF-940B-497B-8705-385F24742FC3}" type="slidenum">
              <a:rPr lang="en-US" sz="1400" b="1" smtClean="0">
                <a:solidFill>
                  <a:schemeClr val="tx1"/>
                </a:solidFill>
              </a:rPr>
              <a:t>2</a:t>
            </a:fld>
            <a:endParaRPr lang="en-US" sz="1400" b="1" dirty="0">
              <a:solidFill>
                <a:schemeClr val="tx1"/>
              </a:solidFill>
            </a:endParaRPr>
          </a:p>
        </p:txBody>
      </p:sp>
      <p:pic>
        <p:nvPicPr>
          <p:cNvPr id="11" name="Picture 10"/>
          <p:cNvPicPr>
            <a:picLocks noChangeAspect="1"/>
          </p:cNvPicPr>
          <p:nvPr/>
        </p:nvPicPr>
        <p:blipFill>
          <a:blip r:embed="rId4"/>
          <a:stretch>
            <a:fillRect/>
          </a:stretch>
        </p:blipFill>
        <p:spPr>
          <a:xfrm>
            <a:off x="182880" y="123630"/>
            <a:ext cx="11800619" cy="59825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TextBox 14"/>
          <p:cNvSpPr txBox="1"/>
          <p:nvPr/>
        </p:nvSpPr>
        <p:spPr>
          <a:xfrm>
            <a:off x="300738" y="3969545"/>
            <a:ext cx="6208744" cy="1446550"/>
          </a:xfrm>
          <a:prstGeom prst="rect">
            <a:avLst/>
          </a:prstGeom>
          <a:noFill/>
        </p:spPr>
        <p:txBody>
          <a:bodyPr wrap="square" rtlCol="0">
            <a:spAutoFit/>
          </a:bodyPr>
          <a:lstStyle/>
          <a:p>
            <a:pPr marL="571500" indent="-571500">
              <a:buFont typeface="Arial" panose="020B0604020202020204" pitchFamily="34" charset="0"/>
              <a:buChar char="•"/>
            </a:pPr>
            <a:r>
              <a:rPr lang="en-US" sz="4400" b="1" dirty="0" smtClean="0"/>
              <a:t>Following the rules</a:t>
            </a:r>
          </a:p>
          <a:p>
            <a:pPr marL="571500" indent="-571500">
              <a:buFont typeface="Arial" panose="020B0604020202020204" pitchFamily="34" charset="0"/>
              <a:buChar char="•"/>
            </a:pPr>
            <a:r>
              <a:rPr lang="en-US" sz="4400" b="1" dirty="0" smtClean="0"/>
              <a:t>Doing the right thing</a:t>
            </a:r>
            <a:endParaRPr lang="en-US" sz="4400" b="1" dirty="0"/>
          </a:p>
        </p:txBody>
      </p:sp>
    </p:spTree>
    <p:extLst>
      <p:ext uri="{BB962C8B-B14F-4D97-AF65-F5344CB8AC3E}">
        <p14:creationId xmlns:p14="http://schemas.microsoft.com/office/powerpoint/2010/main" val="377596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7663"/>
            <a:ext cx="10561320" cy="904875"/>
          </a:xfrm>
        </p:spPr>
        <p:txBody>
          <a:bodyPr/>
          <a:lstStyle/>
          <a:p>
            <a:pPr algn="ct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Doing the Right Thing</a:t>
            </a:r>
            <a:endParaRPr lang="en-US" b="1"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172" y="1421523"/>
            <a:ext cx="4666594" cy="466659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59B1BCB-E31B-1446-8B2F-AF89D5BD90F1}" type="slidenum">
              <a:rPr lang="en-US" sz="1400" b="1" smtClean="0">
                <a:solidFill>
                  <a:schemeClr val="tx1"/>
                </a:solidFill>
              </a:rPr>
              <a:t>3</a:t>
            </a:fld>
            <a:endParaRPr lang="en-US" sz="1400" b="1" dirty="0">
              <a:solidFill>
                <a:schemeClr val="tx1"/>
              </a:solidFill>
            </a:endParaRPr>
          </a:p>
        </p:txBody>
      </p:sp>
      <p:pic>
        <p:nvPicPr>
          <p:cNvPr id="5" name="Picture 4"/>
          <p:cNvPicPr/>
          <p:nvPr/>
        </p:nvPicPr>
        <p:blipFill>
          <a:blip r:embed="rId3"/>
          <a:stretch>
            <a:fillRect/>
          </a:stretch>
        </p:blipFill>
        <p:spPr>
          <a:xfrm>
            <a:off x="2987136" y="6449446"/>
            <a:ext cx="6064250" cy="419735"/>
          </a:xfrm>
          <a:prstGeom prst="rect">
            <a:avLst/>
          </a:prstGeom>
          <a:noFill/>
        </p:spPr>
      </p:pic>
    </p:spTree>
    <p:extLst>
      <p:ext uri="{BB962C8B-B14F-4D97-AF65-F5344CB8AC3E}">
        <p14:creationId xmlns:p14="http://schemas.microsoft.com/office/powerpoint/2010/main" val="100467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9" y="0"/>
            <a:ext cx="10515600" cy="1077595"/>
          </a:xfrm>
        </p:spPr>
        <p:txBody>
          <a:bodyPr/>
          <a:lstStyle/>
          <a:p>
            <a:pPr algn="ctr"/>
            <a:r>
              <a:rPr lang="en-US" altLang="en-US" b="1" dirty="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Doing the </a:t>
            </a: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Wrong </a:t>
            </a:r>
            <a:r>
              <a:rPr lang="en-US" altLang="en-US" b="1" dirty="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Thing</a:t>
            </a:r>
            <a:endParaRPr lang="en-US" b="1" dirty="0">
              <a:ln>
                <a:solidFill>
                  <a:schemeClr val="tx1"/>
                </a:solidFill>
              </a:ln>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A59B1BCB-E31B-1446-8B2F-AF89D5BD90F1}" type="slidenum">
              <a:rPr lang="en-US" sz="1400" b="1" smtClean="0">
                <a:solidFill>
                  <a:schemeClr val="tx1"/>
                </a:solidFill>
              </a:rPr>
              <a:t>4</a:t>
            </a:fld>
            <a:endParaRPr lang="en-US" sz="1400" b="1" dirty="0">
              <a:solidFill>
                <a:schemeClr val="tx1"/>
              </a:solidFill>
            </a:endParaRPr>
          </a:p>
        </p:txBody>
      </p:sp>
      <p:pic>
        <p:nvPicPr>
          <p:cNvPr id="1026" name="Picture 2" descr="http://www.benefits.va.gov/va_files/2012/images/header-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0337"/>
            <a:ext cx="4306529" cy="1924101"/>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prstMaterial="matte"/>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stretch>
            <a:fillRect/>
          </a:stretch>
        </p:blipFill>
        <p:spPr>
          <a:xfrm>
            <a:off x="2987136" y="6449446"/>
            <a:ext cx="6064250" cy="419735"/>
          </a:xfrm>
          <a:prstGeom prst="rect">
            <a:avLst/>
          </a:prstGeom>
          <a:no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326" y="1474856"/>
            <a:ext cx="3681274" cy="2262643"/>
          </a:xfrm>
          <a:prstGeom prst="rect">
            <a:avLst/>
          </a:prstGeom>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549" y="3962774"/>
            <a:ext cx="2995336" cy="21140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472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9594850" y="704851"/>
            <a:ext cx="365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smtClean="0">
                <a:ln>
                  <a:noFill/>
                </a:ln>
                <a:solidFill>
                  <a:srgbClr val="1F949E"/>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7978775" y="16017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8475663" y="2101851"/>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6159500" y="2143126"/>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898989"/>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6246813" y="2371726"/>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8620125" y="2787651"/>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7720013" y="328771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7"/>
          <p:cNvSpPr>
            <a:spLocks noChangeArrowheads="1"/>
          </p:cNvSpPr>
          <p:nvPr/>
        </p:nvSpPr>
        <p:spPr bwMode="auto">
          <a:xfrm>
            <a:off x="6159500" y="3330576"/>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898989"/>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8"/>
          <p:cNvSpPr>
            <a:spLocks noChangeArrowheads="1"/>
          </p:cNvSpPr>
          <p:nvPr/>
        </p:nvSpPr>
        <p:spPr bwMode="auto">
          <a:xfrm>
            <a:off x="6246813" y="3559176"/>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6159500" y="3513138"/>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smtClean="0">
                <a:ln>
                  <a:noFill/>
                </a:ln>
                <a:solidFill>
                  <a:srgbClr val="898989"/>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6246813" y="374173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8035925" y="431641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4"/>
          <p:cNvSpPr>
            <a:spLocks noChangeArrowheads="1"/>
          </p:cNvSpPr>
          <p:nvPr/>
        </p:nvSpPr>
        <p:spPr bwMode="auto">
          <a:xfrm>
            <a:off x="2232025" y="4938713"/>
            <a:ext cx="2921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6300788" y="517366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6900863" y="57800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342262DF-940B-497B-8705-385F24742FC3}" type="slidenum">
              <a:rPr lang="en-US" sz="1400" b="1" smtClean="0">
                <a:solidFill>
                  <a:schemeClr val="tx1"/>
                </a:solidFill>
              </a:rPr>
              <a:t>5</a:t>
            </a:fld>
            <a:endParaRPr lang="en-US" sz="1400" b="1" dirty="0">
              <a:solidFill>
                <a:schemeClr val="tx1"/>
              </a:solidFill>
            </a:endParaRPr>
          </a:p>
        </p:txBody>
      </p:sp>
      <p:pic>
        <p:nvPicPr>
          <p:cNvPr id="29" name="Picture 28"/>
          <p:cNvPicPr/>
          <p:nvPr/>
        </p:nvPicPr>
        <p:blipFill>
          <a:blip r:embed="rId3"/>
          <a:stretch>
            <a:fillRect/>
          </a:stretch>
        </p:blipFill>
        <p:spPr>
          <a:xfrm>
            <a:off x="2900103" y="6468745"/>
            <a:ext cx="6064250" cy="419735"/>
          </a:xfrm>
          <a:prstGeom prst="rect">
            <a:avLst/>
          </a:prstGeom>
          <a:noFill/>
        </p:spPr>
      </p:pic>
      <p:pic>
        <p:nvPicPr>
          <p:cNvPr id="6" name="Picture 5"/>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624" y="21265"/>
            <a:ext cx="2841244" cy="6069141"/>
          </a:xfrm>
          <a:prstGeom prst="rect">
            <a:avLst/>
          </a:prstGeom>
        </p:spPr>
      </p:pic>
      <p:sp>
        <p:nvSpPr>
          <p:cNvPr id="3" name="TextBox 2"/>
          <p:cNvSpPr txBox="1"/>
          <p:nvPr/>
        </p:nvSpPr>
        <p:spPr>
          <a:xfrm>
            <a:off x="2900103" y="1016077"/>
            <a:ext cx="8540619" cy="4755148"/>
          </a:xfrm>
          <a:prstGeom prst="rect">
            <a:avLst/>
          </a:prstGeom>
          <a:solidFill>
            <a:schemeClr val="accent4">
              <a:lumMod val="50000"/>
            </a:schemeClr>
          </a:solidFill>
          <a:ln w="28575">
            <a:solidFill>
              <a:schemeClr val="bg1"/>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1750" dirty="0" smtClean="0"/>
              <a:t>At VA medical centers, whistleblowers say they still face retaliation.</a:t>
            </a:r>
          </a:p>
          <a:p>
            <a:endParaRPr lang="en-US" sz="1750" dirty="0" smtClean="0"/>
          </a:p>
          <a:p>
            <a:r>
              <a:rPr lang="en-US" sz="1750" dirty="0" smtClean="0"/>
              <a:t>Troy Thompson, a food service manager with the Philadelphia VA Medical Center, reported to his supervisor in 2012 that the hospital was not taking action on disciplinary issues and several violations of VA sanitation and safety policies, including a fly and pest infestation in the facility kitchen.  That day, his boss put him on a detail of the pathology lab and began investigating him for eating and giving away four sandwiches that were to be thrown out because they were stale. (The sandwiches were worth a total of $5.)</a:t>
            </a:r>
          </a:p>
          <a:p>
            <a:endParaRPr lang="en-US" sz="1750" dirty="0"/>
          </a:p>
          <a:p>
            <a:r>
              <a:rPr lang="en-US" sz="1750" dirty="0" smtClean="0"/>
              <a:t>As a result of the Office of Special Counsel investigation into  multiple whistleblower complaints the Department of Veterans Affairs took the following actions with Mr. Thompson.  </a:t>
            </a:r>
          </a:p>
          <a:p>
            <a:endParaRPr lang="en-US" sz="1750" dirty="0"/>
          </a:p>
          <a:p>
            <a:r>
              <a:rPr lang="en-US" sz="1750" dirty="0" smtClean="0"/>
              <a:t>Thompson spent two years in the pathology lab.  The VA eventually returned him to his job and rescinded the proposed firing.  The VA has agreed to compensatory damages for Mr. Thompson.</a:t>
            </a:r>
          </a:p>
          <a:p>
            <a:pPr>
              <a:tabLst>
                <a:tab pos="461963" algn="l"/>
              </a:tabLst>
            </a:pPr>
            <a:endParaRPr lang="en-US" sz="1200" dirty="0"/>
          </a:p>
          <a:p>
            <a:pPr>
              <a:tabLst>
                <a:tab pos="461963" algn="l"/>
              </a:tabLst>
            </a:pPr>
            <a:r>
              <a:rPr lang="en-US" sz="1100" i="1" dirty="0" smtClean="0"/>
              <a:t>VA </a:t>
            </a:r>
            <a:r>
              <a:rPr lang="en-US" sz="1100" i="1" dirty="0"/>
              <a:t>whistleblowers, punished for revealing excessive opiate use and infestation, are finally </a:t>
            </a:r>
            <a:r>
              <a:rPr lang="en-US" sz="1100" i="1" dirty="0" smtClean="0"/>
              <a:t>exonerated</a:t>
            </a:r>
            <a:r>
              <a:rPr lang="en-US" sz="1100" dirty="0" smtClean="0"/>
              <a:t>. </a:t>
            </a:r>
            <a:r>
              <a:rPr lang="en-US" sz="1100" i="1" dirty="0" smtClean="0"/>
              <a:t>July 24, 2015. The Washington Post.</a:t>
            </a:r>
            <a:endParaRPr lang="en-US" sz="1600" i="1" dirty="0" smtClean="0"/>
          </a:p>
        </p:txBody>
      </p:sp>
      <p:sp>
        <p:nvSpPr>
          <p:cNvPr id="21" name="Title 1"/>
          <p:cNvSpPr>
            <a:spLocks noGrp="1"/>
          </p:cNvSpPr>
          <p:nvPr>
            <p:ph type="title"/>
          </p:nvPr>
        </p:nvSpPr>
        <p:spPr>
          <a:xfrm>
            <a:off x="2402752" y="19319"/>
            <a:ext cx="9205772" cy="1077595"/>
          </a:xfrm>
        </p:spPr>
        <p:txBody>
          <a:bodyPr/>
          <a:lstStyle/>
          <a:p>
            <a:pPr algn="ctr"/>
            <a:r>
              <a:rPr lang="en-US" altLang="en-US"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Employee Retaliation</a:t>
            </a:r>
            <a:endParaRPr lang="en-US" b="1"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0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6620"/>
            <a:ext cx="11033760" cy="1049497"/>
          </a:xfrm>
        </p:spPr>
        <p:txBody>
          <a:bodyPr>
            <a:noAutofit/>
          </a:bodyPr>
          <a:lstStyle/>
          <a:p>
            <a:pPr algn="ctr"/>
            <a:r>
              <a:rPr lang="en-US" altLang="en-US" sz="4000"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rPr>
              <a:t>Why is a Culture of Compliance So Important?</a:t>
            </a:r>
            <a:endParaRPr lang="en-US" sz="4000" dirty="0">
              <a:ln>
                <a:solidFill>
                  <a:schemeClr val="tx1"/>
                </a:solidFill>
              </a:ln>
              <a:effectLst>
                <a:outerShdw blurRad="38100" dist="38100" dir="2700000" algn="tl">
                  <a:srgbClr val="000000">
                    <a:alpha val="43137"/>
                  </a:srgbClr>
                </a:outerShdw>
              </a:effectLst>
            </a:endParaRPr>
          </a:p>
        </p:txBody>
      </p:sp>
      <p:pic>
        <p:nvPicPr>
          <p:cNvPr id="9" name="Content Placeholder 8"/>
          <p:cNvPicPr>
            <a:picLocks noGrp="1" noChangeAspect="1"/>
          </p:cNvPicPr>
          <p:nvPr>
            <p:ph idx="1"/>
          </p:nvPr>
        </p:nvPicPr>
        <p:blipFill>
          <a:blip r:embed="rId3"/>
          <a:stretch>
            <a:fillRect/>
          </a:stretch>
        </p:blipFill>
        <p:spPr>
          <a:xfrm>
            <a:off x="1981200" y="1329010"/>
            <a:ext cx="5111496" cy="4407182"/>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A59B1BCB-E31B-1446-8B2F-AF89D5BD90F1}" type="slidenum">
              <a:rPr lang="en-US" sz="1400" b="1" smtClean="0">
                <a:solidFill>
                  <a:schemeClr val="tx1"/>
                </a:solidFill>
              </a:rPr>
              <a:t>6</a:t>
            </a:fld>
            <a:endParaRPr lang="en-US" sz="1400" b="1" dirty="0">
              <a:solidFill>
                <a:schemeClr val="tx1"/>
              </a:solidFill>
            </a:endParaRPr>
          </a:p>
        </p:txBody>
      </p:sp>
      <p:sp>
        <p:nvSpPr>
          <p:cNvPr id="4" name="Footer Placeholder 3"/>
          <p:cNvSpPr>
            <a:spLocks noGrp="1"/>
          </p:cNvSpPr>
          <p:nvPr>
            <p:ph type="ftr" sz="quarter" idx="11"/>
          </p:nvPr>
        </p:nvSpPr>
        <p:spPr>
          <a:xfrm>
            <a:off x="1981201" y="5876938"/>
            <a:ext cx="4450080" cy="292215"/>
          </a:xfrm>
        </p:spPr>
        <p:txBody>
          <a:bodyPr/>
          <a:lstStyle/>
          <a:p>
            <a:r>
              <a:rPr lang="en-US" sz="1000" dirty="0"/>
              <a:t> The State of Ethics in Large Companies, National Business Ethics Survey,  Ethics Research Center, 2015 </a:t>
            </a:r>
          </a:p>
        </p:txBody>
      </p:sp>
      <p:sp>
        <p:nvSpPr>
          <p:cNvPr id="5" name="TextBox 4"/>
          <p:cNvSpPr txBox="1"/>
          <p:nvPr/>
        </p:nvSpPr>
        <p:spPr>
          <a:xfrm>
            <a:off x="7157720" y="2074953"/>
            <a:ext cx="3337560" cy="2723823"/>
          </a:xfrm>
          <a:prstGeom prst="rect">
            <a:avLst/>
          </a:prstGeom>
          <a:noFill/>
        </p:spPr>
        <p:txBody>
          <a:bodyPr wrap="square" rtlCol="0">
            <a:spAutoFit/>
          </a:bodyPr>
          <a:lstStyle/>
          <a:p>
            <a:r>
              <a:rPr lang="en-US" sz="1600" dirty="0"/>
              <a:t>Large organizations with effective programs:</a:t>
            </a:r>
          </a:p>
          <a:p>
            <a:r>
              <a:rPr lang="en-US" sz="1600" dirty="0"/>
              <a:t> </a:t>
            </a:r>
          </a:p>
          <a:p>
            <a:pPr marL="342900" indent="-342900">
              <a:buFont typeface="+mj-lt"/>
              <a:buAutoNum type="arabicPeriod"/>
            </a:pPr>
            <a:r>
              <a:rPr lang="en-US" sz="1600" dirty="0"/>
              <a:t>Feel less pressure to compromise standards</a:t>
            </a:r>
          </a:p>
          <a:p>
            <a:pPr marL="342900" indent="-342900">
              <a:buFont typeface="+mj-lt"/>
              <a:buAutoNum type="arabicPeriod"/>
            </a:pPr>
            <a:r>
              <a:rPr lang="en-US" sz="1600" dirty="0"/>
              <a:t>Observe misconduct at lower rates</a:t>
            </a:r>
          </a:p>
          <a:p>
            <a:pPr marL="342900" indent="-342900">
              <a:buFont typeface="+mj-lt"/>
              <a:buAutoNum type="arabicPeriod"/>
            </a:pPr>
            <a:r>
              <a:rPr lang="en-US" sz="1600" dirty="0"/>
              <a:t>Report misconduct at higher rates</a:t>
            </a:r>
          </a:p>
          <a:p>
            <a:pPr marL="342900" indent="-342900">
              <a:buFont typeface="+mj-lt"/>
              <a:buAutoNum type="arabicPeriod"/>
            </a:pPr>
            <a:r>
              <a:rPr lang="en-US" sz="1600" dirty="0"/>
              <a:t>Experience less retaliation for reporting misconduct </a:t>
            </a:r>
          </a:p>
          <a:p>
            <a:endParaRPr lang="en-US" sz="1100" dirty="0"/>
          </a:p>
        </p:txBody>
      </p:sp>
      <p:pic>
        <p:nvPicPr>
          <p:cNvPr id="7" name="Picture 6"/>
          <p:cNvPicPr/>
          <p:nvPr/>
        </p:nvPicPr>
        <p:blipFill>
          <a:blip r:embed="rId4"/>
          <a:stretch>
            <a:fillRect/>
          </a:stretch>
        </p:blipFill>
        <p:spPr>
          <a:xfrm>
            <a:off x="2966816" y="6459606"/>
            <a:ext cx="6064250" cy="419735"/>
          </a:xfrm>
          <a:prstGeom prst="rect">
            <a:avLst/>
          </a:prstGeom>
          <a:noFill/>
        </p:spPr>
      </p:pic>
    </p:spTree>
    <p:extLst>
      <p:ext uri="{BB962C8B-B14F-4D97-AF65-F5344CB8AC3E}">
        <p14:creationId xmlns:p14="http://schemas.microsoft.com/office/powerpoint/2010/main" val="317282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9594850" y="704851"/>
            <a:ext cx="365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smtClean="0">
                <a:ln>
                  <a:noFill/>
                </a:ln>
                <a:solidFill>
                  <a:srgbClr val="1F949E"/>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7978775" y="16017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8475663" y="2101851"/>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6159500" y="2143126"/>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898989"/>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6246813" y="2371726"/>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8620125" y="2787651"/>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7720013" y="328771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7"/>
          <p:cNvSpPr>
            <a:spLocks noChangeArrowheads="1"/>
          </p:cNvSpPr>
          <p:nvPr/>
        </p:nvSpPr>
        <p:spPr bwMode="auto">
          <a:xfrm>
            <a:off x="6159500" y="3330576"/>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898989"/>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8"/>
          <p:cNvSpPr>
            <a:spLocks noChangeArrowheads="1"/>
          </p:cNvSpPr>
          <p:nvPr/>
        </p:nvSpPr>
        <p:spPr bwMode="auto">
          <a:xfrm>
            <a:off x="6246813" y="3559176"/>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6159500" y="3513138"/>
            <a:ext cx="284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smtClean="0">
                <a:ln>
                  <a:noFill/>
                </a:ln>
                <a:solidFill>
                  <a:srgbClr val="898989"/>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6246813" y="374173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8035925" y="431641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4"/>
          <p:cNvSpPr>
            <a:spLocks noChangeArrowheads="1"/>
          </p:cNvSpPr>
          <p:nvPr/>
        </p:nvSpPr>
        <p:spPr bwMode="auto">
          <a:xfrm>
            <a:off x="2232025" y="4938713"/>
            <a:ext cx="2921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6300788" y="517366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6900863" y="57800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5" name="Picture 34"/>
          <p:cNvPicPr/>
          <p:nvPr/>
        </p:nvPicPr>
        <p:blipFill>
          <a:blip r:embed="rId3"/>
          <a:stretch>
            <a:fillRect/>
          </a:stretch>
        </p:blipFill>
        <p:spPr>
          <a:xfrm>
            <a:off x="2966816" y="6439286"/>
            <a:ext cx="6064250" cy="419735"/>
          </a:xfrm>
          <a:prstGeom prst="rect">
            <a:avLst/>
          </a:prstGeom>
          <a:noFill/>
        </p:spPr>
      </p:pic>
      <p:sp>
        <p:nvSpPr>
          <p:cNvPr id="4" name="Slide Number Placeholder 3"/>
          <p:cNvSpPr>
            <a:spLocks noGrp="1"/>
          </p:cNvSpPr>
          <p:nvPr>
            <p:ph type="sldNum" sz="quarter" idx="12"/>
          </p:nvPr>
        </p:nvSpPr>
        <p:spPr/>
        <p:txBody>
          <a:bodyPr/>
          <a:lstStyle/>
          <a:p>
            <a:fld id="{342262DF-940B-497B-8705-385F24742FC3}" type="slidenum">
              <a:rPr lang="en-US" sz="1400" b="1" smtClean="0">
                <a:solidFill>
                  <a:schemeClr val="tx1"/>
                </a:solidFill>
              </a:rPr>
              <a:t>7</a:t>
            </a:fld>
            <a:endParaRPr lang="en-US" sz="1400" b="1" dirty="0">
              <a:solidFill>
                <a:schemeClr val="tx1"/>
              </a:solidFill>
            </a:endParaRPr>
          </a:p>
        </p:txBody>
      </p:sp>
      <p:sp>
        <p:nvSpPr>
          <p:cNvPr id="5" name="TextBox 4"/>
          <p:cNvSpPr txBox="1"/>
          <p:nvPr/>
        </p:nvSpPr>
        <p:spPr>
          <a:xfrm>
            <a:off x="1021851" y="94885"/>
            <a:ext cx="9667875" cy="1046440"/>
          </a:xfrm>
          <a:prstGeom prst="rect">
            <a:avLst/>
          </a:prstGeom>
          <a:noFill/>
          <a:ln>
            <a:noFill/>
          </a:ln>
        </p:spPr>
        <p:txBody>
          <a:bodyPr wrap="square" rtlCol="0">
            <a:spAutoFit/>
          </a:bodyPr>
          <a:lstStyle/>
          <a:p>
            <a:pPr algn="ctr"/>
            <a:r>
              <a:rPr lang="en-US" sz="4400" b="1" dirty="0" smtClean="0">
                <a:ln>
                  <a:solidFill>
                    <a:schemeClr val="tx1"/>
                  </a:solidFill>
                </a:ln>
                <a:solidFill>
                  <a:srgbClr val="1F94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What Has HSC Compliance Done?</a:t>
            </a:r>
            <a:endParaRPr lang="en-US" sz="4400" b="1" dirty="0" smtClean="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20827" y="1544407"/>
            <a:ext cx="3348392" cy="4337443"/>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5690" y="1555057"/>
            <a:ext cx="2651269" cy="4326793"/>
          </a:xfrm>
          <a:prstGeom prst="rect">
            <a:avLst/>
          </a:prstGeom>
          <a:solidFill>
            <a:srgbClr val="FFFFFF">
              <a:shade val="85000"/>
            </a:srgbClr>
          </a:solidFill>
          <a:ln w="190500" cap="rnd">
            <a:solidFill>
              <a:srgbClr val="FFFFFF"/>
            </a:solidFill>
          </a:ln>
          <a:effectLst>
            <a:outerShdw blurRad="76200" dir="18900000" sy="23000" kx="-1200000" algn="bl" rotWithShape="0">
              <a:prstClr val="black">
                <a:alpha val="20000"/>
              </a:prstClr>
            </a:outerShdw>
            <a:reflection blurRad="6350" stA="50000" endA="300" endPos="555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3313684" y="1648014"/>
            <a:ext cx="5411153" cy="4031873"/>
          </a:xfrm>
          <a:prstGeom prst="rect">
            <a:avLst/>
          </a:prstGeom>
          <a:noFill/>
        </p:spPr>
        <p:txBody>
          <a:bodyPr wrap="square" rtlCol="0">
            <a:spAutoFit/>
          </a:bodyPr>
          <a:lstStyle/>
          <a:p>
            <a:r>
              <a:rPr lang="en-US" sz="2000" b="1" dirty="0" smtClean="0"/>
              <a:t>Projects identified by the AAMC Compliance Peer Review as National Best Practice:</a:t>
            </a:r>
          </a:p>
          <a:p>
            <a:pPr marL="742950" lvl="1" indent="-285750">
              <a:buFont typeface="Arial" panose="020B0604020202020204" pitchFamily="34" charset="0"/>
              <a:buChar char="•"/>
            </a:pPr>
            <a:r>
              <a:rPr lang="en-US" sz="2000" b="1" dirty="0" smtClean="0"/>
              <a:t>HSC Code of Ethics</a:t>
            </a:r>
          </a:p>
          <a:p>
            <a:pPr marL="742950" lvl="1" indent="-285750">
              <a:buFont typeface="Arial" panose="020B0604020202020204" pitchFamily="34" charset="0"/>
              <a:buChar char="•"/>
            </a:pPr>
            <a:r>
              <a:rPr lang="en-US" sz="2000" b="1" dirty="0" smtClean="0"/>
              <a:t>Health System Provider Compliance Committee</a:t>
            </a:r>
          </a:p>
          <a:p>
            <a:pPr marL="285750" indent="-285750">
              <a:buFont typeface="Arial" panose="020B0604020202020204" pitchFamily="34" charset="0"/>
              <a:buChar char="•"/>
            </a:pPr>
            <a:endParaRPr lang="en-US" sz="2000" b="1" dirty="0"/>
          </a:p>
          <a:p>
            <a:r>
              <a:rPr lang="en-US" sz="2000" b="1" dirty="0" smtClean="0"/>
              <a:t>Other Major Projects:</a:t>
            </a:r>
          </a:p>
          <a:p>
            <a:pPr marL="742950" lvl="1" indent="-285750">
              <a:buFont typeface="Arial" panose="020B0604020202020204" pitchFamily="34" charset="0"/>
              <a:buChar char="•"/>
            </a:pPr>
            <a:r>
              <a:rPr lang="en-US" sz="2000" b="1" dirty="0" smtClean="0"/>
              <a:t>Compliance Customer Satisfaction Survey</a:t>
            </a:r>
          </a:p>
          <a:p>
            <a:pPr marL="742950" lvl="1" indent="-285750">
              <a:buFont typeface="Arial" panose="020B0604020202020204" pitchFamily="34" charset="0"/>
              <a:buChar char="•"/>
            </a:pPr>
            <a:r>
              <a:rPr lang="en-US" sz="2000" b="1" dirty="0" smtClean="0"/>
              <a:t>Community Engagement</a:t>
            </a:r>
          </a:p>
          <a:p>
            <a:pPr marL="1200150" lvl="2" indent="-285750">
              <a:buFont typeface="Arial" panose="020B0604020202020204" pitchFamily="34" charset="0"/>
              <a:buChar char="•"/>
            </a:pPr>
            <a:r>
              <a:rPr lang="en-US" sz="2000" b="1" dirty="0" smtClean="0"/>
              <a:t>Presentations/Events</a:t>
            </a:r>
          </a:p>
          <a:p>
            <a:pPr marL="1200150" lvl="2" indent="-285750">
              <a:buFont typeface="Arial" panose="020B0604020202020204" pitchFamily="34" charset="0"/>
              <a:buChar char="•"/>
            </a:pPr>
            <a:r>
              <a:rPr lang="en-US" sz="2000" b="1" dirty="0" smtClean="0"/>
              <a:t>Hotline Poster</a:t>
            </a:r>
          </a:p>
          <a:p>
            <a:pPr marL="1200150" lvl="2" indent="-285750">
              <a:buFont typeface="Arial" panose="020B0604020202020204" pitchFamily="34" charset="0"/>
              <a:buChar char="•"/>
            </a:pPr>
            <a:r>
              <a:rPr lang="en-US" sz="2000" b="1" dirty="0" smtClean="0"/>
              <a:t>Online Training Focus Group</a:t>
            </a:r>
          </a:p>
          <a:p>
            <a:pPr lvl="1"/>
            <a:endParaRPr lang="en-US" sz="1600" dirty="0" smtClean="0"/>
          </a:p>
        </p:txBody>
      </p:sp>
    </p:spTree>
    <p:extLst>
      <p:ext uri="{BB962C8B-B14F-4D97-AF65-F5344CB8AC3E}">
        <p14:creationId xmlns:p14="http://schemas.microsoft.com/office/powerpoint/2010/main" val="2575364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13" y="54088"/>
            <a:ext cx="12016410" cy="6169158"/>
          </a:xfrm>
          <a:prstGeom prst="rect">
            <a:avLst/>
          </a:prstGeom>
          <a:gradFill>
            <a:gsLst>
              <a:gs pos="94875">
                <a:srgbClr val="31C5C7">
                  <a:alpha val="52000"/>
                </a:srgbClr>
              </a:gs>
              <a:gs pos="94750">
                <a:srgbClr val="2EBEC1"/>
              </a:gs>
              <a:gs pos="31818">
                <a:srgbClr val="E7F2F2"/>
              </a:gs>
              <a:gs pos="54556">
                <a:srgbClr val="C5E2E4"/>
              </a:gs>
              <a:gs pos="91000">
                <a:srgbClr val="29B0B5"/>
              </a:gs>
              <a:gs pos="1000">
                <a:srgbClr val="1F949E">
                  <a:alpha val="37255"/>
                </a:srgbClr>
              </a:gs>
              <a:gs pos="85000">
                <a:schemeClr val="accent1"/>
              </a:gs>
              <a:gs pos="0">
                <a:srgbClr val="8DC8CD"/>
              </a:gs>
              <a:gs pos="55000">
                <a:srgbClr val="C4E2E4"/>
              </a:gs>
              <a:gs pos="12000">
                <a:schemeClr val="bg1">
                  <a:tint val="98000"/>
                  <a:satMod val="130000"/>
                  <a:shade val="90000"/>
                  <a:lumMod val="103000"/>
                </a:schemeClr>
              </a:gs>
            </a:gsLst>
            <a:lin ang="5400000" scaled="1"/>
          </a:gradFill>
          <a:ln>
            <a:noFill/>
          </a:ln>
          <a:effectLst>
            <a:glow rad="127000">
              <a:schemeClr val="accent1">
                <a:lumMod val="40000"/>
                <a:lumOff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496" y="1143350"/>
            <a:ext cx="7658146" cy="4337049"/>
          </a:xfrm>
          <a:prstGeom prst="rect">
            <a:avLst/>
          </a:prstGeom>
        </p:spPr>
      </p:pic>
      <p:sp>
        <p:nvSpPr>
          <p:cNvPr id="12" name="Rectangle 6"/>
          <p:cNvSpPr>
            <a:spLocks noChangeArrowheads="1"/>
          </p:cNvSpPr>
          <p:nvPr/>
        </p:nvSpPr>
        <p:spPr bwMode="auto">
          <a:xfrm>
            <a:off x="9609869" y="652781"/>
            <a:ext cx="365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smtClean="0">
                <a:ln>
                  <a:noFill/>
                </a:ln>
                <a:solidFill>
                  <a:srgbClr val="1F949E"/>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7993794" y="154971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5" name="Picture 34"/>
          <p:cNvPicPr/>
          <p:nvPr/>
        </p:nvPicPr>
        <p:blipFill>
          <a:blip r:embed="rId4"/>
          <a:stretch>
            <a:fillRect/>
          </a:stretch>
        </p:blipFill>
        <p:spPr>
          <a:xfrm>
            <a:off x="2971196" y="6444954"/>
            <a:ext cx="6064250" cy="419735"/>
          </a:xfrm>
          <a:prstGeom prst="rect">
            <a:avLst/>
          </a:prstGeom>
          <a:noFill/>
        </p:spPr>
      </p:pic>
      <p:sp>
        <p:nvSpPr>
          <p:cNvPr id="34" name="Rectangle 28"/>
          <p:cNvSpPr>
            <a:spLocks noChangeArrowheads="1"/>
          </p:cNvSpPr>
          <p:nvPr/>
        </p:nvSpPr>
        <p:spPr bwMode="auto">
          <a:xfrm>
            <a:off x="6915882" y="572801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a:xfrm>
            <a:off x="8620539" y="6340864"/>
            <a:ext cx="2743200" cy="365125"/>
          </a:xfrm>
        </p:spPr>
        <p:txBody>
          <a:bodyPr/>
          <a:lstStyle/>
          <a:p>
            <a:fld id="{342262DF-940B-497B-8705-385F24742FC3}" type="slidenum">
              <a:rPr lang="en-US" sz="1400" b="1" smtClean="0">
                <a:solidFill>
                  <a:schemeClr val="tx1"/>
                </a:solidFill>
              </a:rPr>
              <a:t>8</a:t>
            </a:fld>
            <a:endParaRPr lang="en-US" sz="1400" b="1" dirty="0">
              <a:solidFill>
                <a:schemeClr val="tx1"/>
              </a:solidFill>
            </a:endParaRPr>
          </a:p>
        </p:txBody>
      </p:sp>
      <p:sp>
        <p:nvSpPr>
          <p:cNvPr id="8" name="Rectangle 7"/>
          <p:cNvSpPr/>
          <p:nvPr/>
        </p:nvSpPr>
        <p:spPr>
          <a:xfrm>
            <a:off x="249021" y="1241090"/>
            <a:ext cx="6130529" cy="4401205"/>
          </a:xfrm>
          <a:prstGeom prst="rect">
            <a:avLst/>
          </a:prstGeom>
          <a:noFill/>
          <a:ln w="57150">
            <a:noFill/>
          </a:ln>
          <a:effectLst>
            <a:outerShdw blurRad="44450" dist="27940" dir="5400000" sx="99000" sy="99000" algn="ctr">
              <a:schemeClr val="bg1">
                <a:alpha val="6000"/>
              </a:schemeClr>
            </a:outerShdw>
          </a:effectLst>
        </p:spPr>
        <p:txBody>
          <a:bodyPr wrap="square">
            <a:spAutoFit/>
            <a:sp3d extrusionH="57150">
              <a:bevelT w="38100" h="38100"/>
            </a:sp3d>
          </a:bodyPr>
          <a:lstStyle/>
          <a:p>
            <a:pPr marL="576262" indent="-342900">
              <a:buFont typeface="Wingdings" panose="05000000000000000000" pitchFamily="2" charset="2"/>
              <a:buChar char="ü"/>
            </a:pPr>
            <a:r>
              <a:rPr lang="en-US" sz="2000" b="1" dirty="0" smtClean="0"/>
              <a:t>Update </a:t>
            </a:r>
            <a:r>
              <a:rPr lang="en-US" sz="2000" b="1" dirty="0"/>
              <a:t>the HSC Compliance Code of </a:t>
            </a:r>
            <a:r>
              <a:rPr lang="en-US" sz="2000" b="1" dirty="0" smtClean="0"/>
              <a:t>Ethics</a:t>
            </a:r>
          </a:p>
          <a:p>
            <a:pPr marL="233362"/>
            <a:endParaRPr lang="en-US" sz="2000" b="1" dirty="0"/>
          </a:p>
          <a:p>
            <a:pPr marL="576262" indent="-342900">
              <a:buFont typeface="Wingdings" panose="05000000000000000000" pitchFamily="2" charset="2"/>
              <a:buChar char="ü"/>
            </a:pPr>
            <a:r>
              <a:rPr lang="en-US" sz="2000" b="1" dirty="0"/>
              <a:t>Standardize Compliance Training for New </a:t>
            </a:r>
            <a:r>
              <a:rPr lang="en-US" sz="2000" b="1" dirty="0" smtClean="0"/>
              <a:t>Employees</a:t>
            </a:r>
          </a:p>
          <a:p>
            <a:pPr marL="233362"/>
            <a:endParaRPr lang="en-US" sz="2000" b="1" dirty="0"/>
          </a:p>
          <a:p>
            <a:pPr marL="576262" indent="-342900">
              <a:buFont typeface="Wingdings" panose="05000000000000000000" pitchFamily="2" charset="2"/>
              <a:buChar char="ü"/>
            </a:pPr>
            <a:r>
              <a:rPr lang="en-US" sz="2000" b="1" dirty="0"/>
              <a:t>Establish a Front Line Supervisor and Clinician Competency Training Program on </a:t>
            </a:r>
            <a:r>
              <a:rPr lang="en-US" sz="2000" b="1" dirty="0" smtClean="0"/>
              <a:t>Professional and Business </a:t>
            </a:r>
            <a:r>
              <a:rPr lang="en-US" sz="2000" b="1" dirty="0"/>
              <a:t>Ethics – Tone at the </a:t>
            </a:r>
            <a:r>
              <a:rPr lang="en-US" sz="2000" b="1" dirty="0" smtClean="0"/>
              <a:t>Middle</a:t>
            </a:r>
          </a:p>
          <a:p>
            <a:pPr marL="233362"/>
            <a:endParaRPr lang="en-US" sz="2000" b="1" dirty="0"/>
          </a:p>
          <a:p>
            <a:pPr marL="576262" indent="-342900">
              <a:buFont typeface="Wingdings" panose="05000000000000000000" pitchFamily="2" charset="2"/>
              <a:buChar char="ü"/>
            </a:pPr>
            <a:r>
              <a:rPr lang="en-US" sz="2000" b="1" dirty="0"/>
              <a:t>Provide in Person Compliance Training for Faculty and Staff Including the Use of the </a:t>
            </a:r>
            <a:r>
              <a:rPr lang="en-US" sz="2000" b="1" dirty="0" smtClean="0"/>
              <a:t>Hotline</a:t>
            </a:r>
          </a:p>
          <a:p>
            <a:pPr marL="233362"/>
            <a:endParaRPr lang="en-US" sz="2000" b="1" dirty="0"/>
          </a:p>
          <a:p>
            <a:pPr marL="576262" indent="-342900">
              <a:buFont typeface="Wingdings" panose="05000000000000000000" pitchFamily="2" charset="2"/>
              <a:buChar char="ü"/>
            </a:pPr>
            <a:r>
              <a:rPr lang="en-US" sz="2000" b="1" dirty="0"/>
              <a:t>Review and Enhance the </a:t>
            </a:r>
            <a:r>
              <a:rPr lang="en-US" sz="2000" b="1"/>
              <a:t>HSC </a:t>
            </a:r>
            <a:r>
              <a:rPr lang="en-US" sz="2000" b="1" smtClean="0"/>
              <a:t>Compliance Metric </a:t>
            </a:r>
            <a:r>
              <a:rPr lang="en-US" sz="2000" b="1" dirty="0" smtClean="0"/>
              <a:t>Report </a:t>
            </a:r>
            <a:r>
              <a:rPr lang="en-US" sz="2000" b="1" dirty="0"/>
              <a:t>for Senior Executives and the HSC </a:t>
            </a:r>
            <a:r>
              <a:rPr lang="en-US" sz="2000" b="1" dirty="0" smtClean="0"/>
              <a:t>Board</a:t>
            </a:r>
            <a:endParaRPr lang="en-US" sz="2000" b="1" dirty="0"/>
          </a:p>
        </p:txBody>
      </p:sp>
      <p:sp>
        <p:nvSpPr>
          <p:cNvPr id="36" name="Title 35"/>
          <p:cNvSpPr>
            <a:spLocks noGrp="1"/>
          </p:cNvSpPr>
          <p:nvPr>
            <p:ph type="title"/>
          </p:nvPr>
        </p:nvSpPr>
        <p:spPr>
          <a:xfrm>
            <a:off x="745521" y="0"/>
            <a:ext cx="10515600" cy="859136"/>
          </a:xfrm>
          <a:noFill/>
          <a:ln>
            <a:noFill/>
          </a:ln>
          <a:effectLst>
            <a:outerShdw blurRad="50800" dist="38100" dir="5400000" algn="t" rotWithShape="0">
              <a:prstClr val="black">
                <a:alpha val="40000"/>
              </a:prstClr>
            </a:outerShdw>
          </a:effectLst>
        </p:spPr>
        <p:txBody>
          <a:bodyPr/>
          <a:lstStyle/>
          <a:p>
            <a:pPr lvl="0" algn="ctr" eaLnBrk="0" fontAlgn="base" hangingPunct="0">
              <a:lnSpc>
                <a:spcPct val="100000"/>
              </a:lnSpc>
              <a:spcAft>
                <a:spcPct val="0"/>
              </a:spcAft>
            </a:pPr>
            <a:r>
              <a:rPr lang="en-US" altLang="en-US" b="1" dirty="0" smtClean="0">
                <a:solidFill>
                  <a:srgbClr val="1F949E"/>
                </a:solidFill>
                <a:latin typeface="Times New Roman" panose="02020603050405020304" pitchFamily="18" charset="0"/>
              </a:rPr>
              <a:t>HSC Compliance 2015 Work Plan</a:t>
            </a:r>
            <a:endParaRPr kumimoji="0" lang="en-US" altLang="en-US" sz="1800" b="1" i="0" u="none" strike="noStrike" cap="none" normalizeH="0" baseline="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43566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H="1">
            <a:off x="1820411" y="1425964"/>
            <a:ext cx="4173683" cy="458034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38200" y="45720"/>
            <a:ext cx="10515600" cy="1325563"/>
          </a:xfrm>
        </p:spPr>
        <p:txBody>
          <a:bodyPr/>
          <a:lstStyle/>
          <a:p>
            <a:pPr algn="ctr"/>
            <a:r>
              <a:rPr lang="en-US" altLang="en-US" b="1" dirty="0" smtClean="0">
                <a:solidFill>
                  <a:srgbClr val="1F949E"/>
                </a:solidFill>
                <a:effectLst>
                  <a:outerShdw blurRad="38100" dist="38100" dir="2700000" algn="tl">
                    <a:srgbClr val="000000">
                      <a:alpha val="43137"/>
                    </a:srgbClr>
                  </a:outerShdw>
                </a:effectLst>
                <a:latin typeface="Times New Roman" panose="02020603050405020304" pitchFamily="18" charset="0"/>
              </a:rPr>
              <a:t>What is Tone at the Middle?</a:t>
            </a:r>
            <a:endParaRPr lang="en-US" dirty="0">
              <a:solidFill>
                <a:srgbClr val="33CC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6081656" y="1434353"/>
            <a:ext cx="4156585" cy="457195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1957790712"/>
              </p:ext>
            </p:extLst>
          </p:nvPr>
        </p:nvGraphicFramePr>
        <p:xfrm>
          <a:off x="1914526" y="148034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59B1BCB-E31B-1446-8B2F-AF89D5BD90F1}" type="slidenum">
              <a:rPr lang="en-US" sz="1400" b="1" smtClean="0">
                <a:solidFill>
                  <a:schemeClr val="tx1"/>
                </a:solidFill>
              </a:rPr>
              <a:t>9</a:t>
            </a:fld>
            <a:endParaRPr lang="en-US" sz="1400" b="1" dirty="0">
              <a:solidFill>
                <a:schemeClr val="tx1"/>
              </a:solidFill>
            </a:endParaRPr>
          </a:p>
        </p:txBody>
      </p:sp>
      <p:pic>
        <p:nvPicPr>
          <p:cNvPr id="7" name="Picture 6"/>
          <p:cNvPicPr/>
          <p:nvPr/>
        </p:nvPicPr>
        <p:blipFill>
          <a:blip r:embed="rId7"/>
          <a:stretch>
            <a:fillRect/>
          </a:stretch>
        </p:blipFill>
        <p:spPr>
          <a:xfrm>
            <a:off x="2987136" y="6479926"/>
            <a:ext cx="6064250" cy="419735"/>
          </a:xfrm>
          <a:prstGeom prst="rect">
            <a:avLst/>
          </a:prstGeom>
          <a:noFill/>
        </p:spPr>
      </p:pic>
    </p:spTree>
    <p:extLst>
      <p:ext uri="{BB962C8B-B14F-4D97-AF65-F5344CB8AC3E}">
        <p14:creationId xmlns:p14="http://schemas.microsoft.com/office/powerpoint/2010/main" val="298189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TotalTime>
  <Words>739</Words>
  <Application>Microsoft Office PowerPoint</Application>
  <PresentationFormat>Widescreen</PresentationFormat>
  <Paragraphs>147</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Building a Culture of Compliance – 2015</vt:lpstr>
      <vt:lpstr>PowerPoint Presentation</vt:lpstr>
      <vt:lpstr>Doing the Right Thing</vt:lpstr>
      <vt:lpstr>Doing the Wrong Thing</vt:lpstr>
      <vt:lpstr>Employee Retaliation</vt:lpstr>
      <vt:lpstr>Why is a Culture of Compliance So Important?</vt:lpstr>
      <vt:lpstr>PowerPoint Presentation</vt:lpstr>
      <vt:lpstr>HSC Compliance 2015 Work Plan</vt:lpstr>
      <vt:lpstr>What is Tone at the Middle?</vt:lpstr>
      <vt:lpstr>Developing Tone at the Middle</vt:lpstr>
      <vt:lpstr>How is the UNM Health System Compliance Department Structured? What Entities Do We Oversee?</vt:lpstr>
      <vt:lpstr>UNM Health System:  Key Accomplishments and Future Plans </vt:lpstr>
      <vt:lpstr>PowerPoint Presentation</vt:lpstr>
    </vt:vector>
  </TitlesOfParts>
  <Company>UNM HSC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Hubbard</dc:creator>
  <cp:lastModifiedBy>Stuart Freedman</cp:lastModifiedBy>
  <cp:revision>108</cp:revision>
  <dcterms:created xsi:type="dcterms:W3CDTF">2015-06-02T16:20:39Z</dcterms:created>
  <dcterms:modified xsi:type="dcterms:W3CDTF">2015-11-24T22:46:52Z</dcterms:modified>
</cp:coreProperties>
</file>