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0" r:id="rId1"/>
    <p:sldMasterId id="2147484021" r:id="rId2"/>
  </p:sldMasterIdLst>
  <p:notesMasterIdLst>
    <p:notesMasterId r:id="rId7"/>
  </p:notesMasterIdLst>
  <p:handoutMasterIdLst>
    <p:handoutMasterId r:id="rId8"/>
  </p:handoutMasterIdLst>
  <p:sldIdLst>
    <p:sldId id="530" r:id="rId3"/>
    <p:sldId id="553" r:id="rId4"/>
    <p:sldId id="554" r:id="rId5"/>
    <p:sldId id="486" r:id="rId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abon LT Std" pitchFamily="26" charset="0"/>
        <a:ea typeface="ヒラギノ角ゴ Pro W3" pitchFamily="2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00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6" autoAdjust="0"/>
    <p:restoredTop sz="96167" autoAdjust="0"/>
  </p:normalViewPr>
  <p:slideViewPr>
    <p:cSldViewPr>
      <p:cViewPr varScale="1">
        <p:scale>
          <a:sx n="71" d="100"/>
          <a:sy n="71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008" y="-12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t" anchorCtr="0" compatLnSpc="1">
            <a:prstTxWarp prst="textNoShape">
              <a:avLst/>
            </a:prstTxWarp>
          </a:bodyPr>
          <a:lstStyle>
            <a:lvl1pPr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384" y="4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t" anchorCtr="0" compatLnSpc="1">
            <a:prstTxWarp prst="textNoShape">
              <a:avLst/>
            </a:prstTxWarp>
          </a:bodyPr>
          <a:lstStyle>
            <a:lvl1pPr algn="r"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60003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b" anchorCtr="0" compatLnSpc="1">
            <a:prstTxWarp prst="textNoShape">
              <a:avLst/>
            </a:prstTxWarp>
          </a:bodyPr>
          <a:lstStyle>
            <a:lvl1pPr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384" y="6660003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b" anchorCtr="0" compatLnSpc="1">
            <a:prstTxWarp prst="textNoShape">
              <a:avLst/>
            </a:prstTxWarp>
          </a:bodyPr>
          <a:lstStyle>
            <a:lvl1pPr algn="r" defTabSz="92353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C2439C-6B2C-44EC-A421-E3C0E279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4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t" anchorCtr="0" compatLnSpc="1">
            <a:prstTxWarp prst="textNoShape">
              <a:avLst/>
            </a:prstTxWarp>
          </a:bodyPr>
          <a:lstStyle>
            <a:lvl1pPr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384" y="4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t" anchorCtr="0" compatLnSpc="1">
            <a:prstTxWarp prst="textNoShape">
              <a:avLst/>
            </a:prstTxWarp>
          </a:bodyPr>
          <a:lstStyle>
            <a:lvl1pPr algn="r"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367" y="3329406"/>
            <a:ext cx="6815677" cy="31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60003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b" anchorCtr="0" compatLnSpc="1">
            <a:prstTxWarp prst="textNoShape">
              <a:avLst/>
            </a:prstTxWarp>
          </a:bodyPr>
          <a:lstStyle>
            <a:lvl1pPr defTabSz="923530" eaLnBrk="1" hangingPunct="1">
              <a:defRPr sz="1200">
                <a:latin typeface="Times New Roman" pitchFamily="30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384" y="6660003"/>
            <a:ext cx="4028020" cy="35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2" rIns="92285" bIns="46142" numCol="1" anchor="b" anchorCtr="0" compatLnSpc="1">
            <a:prstTxWarp prst="textNoShape">
              <a:avLst/>
            </a:prstTxWarp>
          </a:bodyPr>
          <a:lstStyle>
            <a:lvl1pPr algn="r" defTabSz="92353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17DF404-FD1A-4D31-A694-42C043E4B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88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ヒラギノ角ゴ Pro W3" pitchFamily="30" charset="-128"/>
        <a:cs typeface="ヒラギノ角ゴ Pro W3" pitchFamily="30" charset="-128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ヒラギノ角ゴ Pro W3" pitchFamily="-110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ヒラギノ角ゴ Pro W3" pitchFamily="-110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ヒラギノ角ゴ Pro W3" pitchFamily="-110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ヒラギノ角ゴ Pro W3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79546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75" y="-34925"/>
            <a:ext cx="1482725" cy="7011988"/>
            <a:chOff x="3431" y="-33926"/>
            <a:chExt cx="1482469" cy="7010400"/>
          </a:xfrm>
        </p:grpSpPr>
        <p:sp>
          <p:nvSpPr>
            <p:cNvPr id="6" name="Rectangle 13"/>
            <p:cNvSpPr>
              <a:spLocks noChangeArrowheads="1"/>
            </p:cNvSpPr>
            <p:nvPr userDrawn="1"/>
          </p:nvSpPr>
          <p:spPr bwMode="auto">
            <a:xfrm>
              <a:off x="3431" y="10514"/>
              <a:ext cx="1199943" cy="6856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Sabon LT Std" pitchFamily="30" charset="0"/>
                <a:ea typeface="+mn-ea"/>
                <a:cs typeface="+mn-cs"/>
              </a:endParaRPr>
            </a:p>
          </p:txBody>
        </p:sp>
        <p:pic>
          <p:nvPicPr>
            <p:cNvPr id="7" name="Picture 9"/>
            <p:cNvPicPr>
              <a:picLocks noChangeAspect="1"/>
            </p:cNvPicPr>
            <p:nvPr userDrawn="1"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-33926"/>
              <a:ext cx="571500" cy="701040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993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633472" y="1295400"/>
            <a:ext cx="6248400" cy="1600200"/>
          </a:xfrm>
          <a:prstGeom prst="rect">
            <a:avLst/>
          </a:prstGeom>
        </p:spPr>
        <p:txBody>
          <a:bodyPr anchor="b"/>
          <a:lstStyle>
            <a:lvl1pPr algn="r">
              <a:defRPr sz="3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85872" y="3417015"/>
            <a:ext cx="6096000" cy="11430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-110" charset="2"/>
              <a:buNone/>
              <a:defRPr sz="2800" b="0" i="1" baseline="0"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3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0292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200" y="0"/>
            <a:ext cx="7493493" cy="4727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5959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787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89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159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39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283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558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3374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761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96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6200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467600" cy="4876799"/>
          </a:xfrm>
          <a:prstGeom prst="rect">
            <a:avLst/>
          </a:prstGeom>
        </p:spPr>
        <p:txBody>
          <a:bodyPr/>
          <a:lstStyle>
            <a:lvl1pPr>
              <a:buNone/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19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705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8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/>
        </p:nvCxnSpPr>
        <p:spPr bwMode="auto">
          <a:xfrm>
            <a:off x="1219200" y="1447800"/>
            <a:ext cx="792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5438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30725"/>
          </a:xfrm>
          <a:prstGeom prst="rect">
            <a:avLst/>
          </a:prstGeom>
        </p:spPr>
        <p:txBody>
          <a:bodyPr/>
          <a:lstStyle>
            <a:lvl1pPr algn="l" eaLnBrk="1" hangingPunct="1">
              <a:buClrTx/>
              <a:buSzTx/>
              <a:buFont typeface="Wingdings" pitchFamily="2" charset="2"/>
              <a:buNone/>
              <a:defRPr sz="2700" baseline="0"/>
            </a:lvl1pPr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0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5486400"/>
            <a:ext cx="434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657600"/>
            <a:ext cx="7239001" cy="7493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 b="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5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>
            <a:cxnSpLocks noChangeShapeType="1"/>
          </p:cNvCxnSpPr>
          <p:nvPr/>
        </p:nvCxnSpPr>
        <p:spPr bwMode="auto">
          <a:xfrm>
            <a:off x="1219200" y="1447800"/>
            <a:ext cx="792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429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052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1219200" y="1447800"/>
            <a:ext cx="7924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543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7025" y="1722438"/>
            <a:ext cx="34293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7025" y="2495550"/>
            <a:ext cx="3429317" cy="38290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9425" y="1745314"/>
            <a:ext cx="3429317" cy="6168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9425" y="2514600"/>
            <a:ext cx="3432175" cy="381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6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391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41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2895600" cy="825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304800"/>
            <a:ext cx="40386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1371600"/>
            <a:ext cx="2895600" cy="4754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28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17638" y="9525"/>
            <a:ext cx="77263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Insert Master Title - Sabon LT Std 38</a:t>
            </a: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175" y="-34925"/>
            <a:ext cx="1482725" cy="7011988"/>
            <a:chOff x="3431" y="-33926"/>
            <a:chExt cx="1482469" cy="7010400"/>
          </a:xfrm>
        </p:grpSpPr>
        <p:sp>
          <p:nvSpPr>
            <p:cNvPr id="17" name="Rectangle 13"/>
            <p:cNvSpPr>
              <a:spLocks noChangeArrowheads="1"/>
            </p:cNvSpPr>
            <p:nvPr userDrawn="1"/>
          </p:nvSpPr>
          <p:spPr bwMode="auto">
            <a:xfrm>
              <a:off x="3431" y="10514"/>
              <a:ext cx="1199943" cy="6856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Sabon LT Std" pitchFamily="30" charset="0"/>
                <a:ea typeface="+mn-ea"/>
                <a:cs typeface="+mn-cs"/>
              </a:endParaRPr>
            </a:p>
          </p:txBody>
        </p:sp>
        <p:pic>
          <p:nvPicPr>
            <p:cNvPr id="19" name="Picture 9"/>
            <p:cNvPicPr>
              <a:picLocks noChangeAspect="1"/>
            </p:cNvPicPr>
            <p:nvPr userDrawn="1"/>
          </p:nvPicPr>
          <p:blipFill>
            <a:blip r:embed="rId1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-33926"/>
              <a:ext cx="571500" cy="701040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38843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+mj-lt"/>
          <a:ea typeface="ヒラギノ角ゴ Pro W3" pitchFamily="30" charset="-128"/>
          <a:cs typeface="ヒラギノ角ゴ Pro W3" pitchFamily="3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Sabon LT Std" pitchFamily="-110" charset="0"/>
          <a:ea typeface="ヒラギノ角ゴ Pro W3" pitchFamily="30" charset="-128"/>
          <a:cs typeface="ヒラギノ角ゴ Pro W3" pitchFamily="3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Sabon LT Std" pitchFamily="-110" charset="0"/>
          <a:ea typeface="ヒラギノ角ゴ Pro W3" pitchFamily="30" charset="-128"/>
          <a:cs typeface="ヒラギノ角ゴ Pro W3" pitchFamily="3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Sabon LT Std" pitchFamily="-110" charset="0"/>
          <a:ea typeface="ヒラギノ角ゴ Pro W3" pitchFamily="30" charset="-128"/>
          <a:cs typeface="ヒラギノ角ゴ Pro W3" pitchFamily="3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Sabon LT Std" pitchFamily="-110" charset="0"/>
          <a:ea typeface="ヒラギノ角ゴ Pro W3" pitchFamily="30" charset="-128"/>
          <a:cs typeface="ヒラギノ角ゴ Pro W3" pitchFamily="3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abon LT Std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abon LT Std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abon LT Std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abon LT Std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ヒラギノ角ゴ Pro W3" pitchFamily="30" charset="-128"/>
          <a:cs typeface="ヒラギノ角ゴ Pro W3" pitchFamily="3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ea typeface="ヒラギノ角ゴ Pro W3" pitchFamily="-11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ヒラギノ角ゴ Pro W3" pitchFamily="-11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-110" charset="2"/>
        <a:buChar char="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-110" charset="2"/>
        <a:buChar char="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-110" charset="2"/>
        <a:buChar char="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-110" charset="2"/>
        <a:buChar char=""/>
        <a:defRPr sz="2000">
          <a:solidFill>
            <a:schemeClr val="tx1"/>
          </a:solidFill>
          <a:latin typeface="+mn-lt"/>
          <a:ea typeface="ヒラギノ角ゴ Pro W3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F73F6A1-4ADC-4B01-A24A-EB5F1AD1268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2/9/2016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B9C00D-2646-4406-B8CC-B535D8182D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98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bui@unm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2633663" y="685800"/>
            <a:ext cx="6248400" cy="1600200"/>
          </a:xfrm>
        </p:spPr>
        <p:txBody>
          <a:bodyPr/>
          <a:lstStyle/>
          <a:p>
            <a:r>
              <a:rPr lang="en-US" altLang="en-US" dirty="0" smtClean="0">
                <a:ea typeface="ヒラギノ角ゴ Pro W3" charset="-128"/>
              </a:rPr>
              <a:t>Direct Deposit </a:t>
            </a:r>
            <a:br>
              <a:rPr lang="en-US" altLang="en-US" dirty="0" smtClean="0">
                <a:ea typeface="ヒラギノ角ゴ Pro W3" charset="-128"/>
              </a:rPr>
            </a:br>
            <a:r>
              <a:rPr lang="en-US" altLang="en-US" dirty="0" smtClean="0">
                <a:ea typeface="ヒラギノ角ゴ Pro W3" charset="-128"/>
              </a:rPr>
              <a:t>and </a:t>
            </a:r>
            <a:r>
              <a:rPr lang="en-US" altLang="en-US" dirty="0" err="1" smtClean="0">
                <a:ea typeface="ヒラギノ角ゴ Pro W3" charset="-128"/>
              </a:rPr>
              <a:t>MyUNM</a:t>
            </a:r>
            <a:r>
              <a:rPr lang="en-US" altLang="en-US" dirty="0" smtClean="0">
                <a:ea typeface="ヒラギノ角ゴ Pro W3" charset="-128"/>
              </a:rPr>
              <a:t> 2.0</a:t>
            </a:r>
            <a:endParaRPr lang="en-US" altLang="en-US" dirty="0">
              <a:ea typeface="ヒラギノ角ゴ Pro W3" charset="-128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 bwMode="auto">
          <a:xfrm>
            <a:off x="2786063" y="2819400"/>
            <a:ext cx="6096000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ヒラギノ角ゴ Pro W3" charset="-128"/>
              </a:rPr>
              <a:t>Tuan Bui</a:t>
            </a:r>
          </a:p>
          <a:p>
            <a:pPr>
              <a:buFont typeface="Wingdings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ヒラギノ角ゴ Pro W3" charset="-128"/>
              </a:rPr>
              <a:t>Manager of IT Services</a:t>
            </a:r>
          </a:p>
          <a:p>
            <a:pPr>
              <a:buFont typeface="Wingdings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ヒラギノ角ゴ Pro W3" charset="-128"/>
              </a:rPr>
              <a:t>&amp; Andrea Rogers,</a:t>
            </a:r>
          </a:p>
          <a:p>
            <a:pPr>
              <a:buFont typeface="Wingdings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ヒラギノ角ゴ Pro W3" charset="-128"/>
              </a:rPr>
              <a:t>Service Desk Manager, UNM IT</a:t>
            </a:r>
            <a:endParaRPr lang="en-US" altLang="en-US" dirty="0">
              <a:solidFill>
                <a:schemeClr val="tx1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7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ヒラギノ角ゴ Pro W3" charset="-128"/>
              </a:rPr>
              <a:t>Direct Deposit with 2FA</a:t>
            </a:r>
            <a:endParaRPr lang="en-US" altLang="en-US" dirty="0">
              <a:ea typeface="ヒラギノ角ゴ Pro W3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524000" y="1295400"/>
            <a:ext cx="76200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altLang="en-US" dirty="0" smtClean="0">
                <a:ea typeface="ヒラギノ角ゴ Pro W3" charset="-128"/>
              </a:rPr>
              <a:t>Background: </a:t>
            </a:r>
          </a:p>
          <a:p>
            <a:pPr marL="457200" indent="-457200">
              <a:buFont typeface="Arial" charset="0"/>
              <a:buChar char="•"/>
            </a:pPr>
            <a:endParaRPr lang="en-US" altLang="en-US" sz="1000" dirty="0">
              <a:ea typeface="ヒラギノ角ゴ Pro W3" charset="-128"/>
            </a:endParaRP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2014	  SSB Deposit- Offline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2014/15	  Direct Deposit – Done by Hand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2016</a:t>
            </a:r>
            <a:r>
              <a:rPr lang="en-US" altLang="en-US" sz="2300" dirty="0">
                <a:ea typeface="ヒラギノ角ゴ Pro W3" charset="-128"/>
              </a:rPr>
              <a:t>	</a:t>
            </a:r>
            <a:r>
              <a:rPr lang="en-US" altLang="en-US" sz="2300" dirty="0" smtClean="0">
                <a:ea typeface="ヒラギノ角ゴ Pro W3" charset="-128"/>
              </a:rPr>
              <a:t>  SB Direct Deposit with 2FA ONLINE!</a:t>
            </a:r>
          </a:p>
          <a:p>
            <a:pPr marL="568325" lvl="1" indent="-457200">
              <a:buFont typeface="Arial" charset="0"/>
              <a:buChar char="•"/>
            </a:pPr>
            <a:endParaRPr lang="en-US" altLang="en-US" sz="2300" dirty="0">
              <a:ea typeface="ヒラギノ角ゴ Pro W3" charset="-128"/>
            </a:endParaRPr>
          </a:p>
          <a:p>
            <a:pPr marL="457200" lvl="1" indent="-457200">
              <a:buFont typeface="Arial" charset="0"/>
              <a:buChar char="•"/>
            </a:pPr>
            <a:r>
              <a:rPr lang="en-US" altLang="en-US" sz="3200" dirty="0">
                <a:ea typeface="ヒラギノ角ゴ Pro W3" charset="-128"/>
                <a:cs typeface="ヒラギノ角ゴ Pro W3" pitchFamily="30" charset="-128"/>
              </a:rPr>
              <a:t>2-Factor Authentication</a:t>
            </a:r>
          </a:p>
          <a:p>
            <a:pPr marL="457200" indent="-457200">
              <a:buFont typeface="Arial" charset="0"/>
              <a:buChar char="•"/>
            </a:pPr>
            <a:endParaRPr lang="en-US" altLang="en-US" sz="1000" dirty="0">
              <a:ea typeface="ヒラギノ角ゴ Pro W3" charset="-128"/>
            </a:endParaRP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What is 2FA?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Benefits?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Demo of Direct Deposit with 2FA</a:t>
            </a:r>
            <a:endParaRPr lang="en-US" alt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13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ea typeface="ヒラギノ角ゴ Pro W3" charset="-128"/>
              </a:rPr>
              <a:t>MyUNM</a:t>
            </a:r>
            <a:r>
              <a:rPr lang="en-US" altLang="en-US" dirty="0" smtClean="0">
                <a:ea typeface="ヒラギノ角ゴ Pro W3" charset="-128"/>
              </a:rPr>
              <a:t> 2.0</a:t>
            </a:r>
            <a:endParaRPr lang="en-US" altLang="en-US" dirty="0">
              <a:ea typeface="ヒラギノ角ゴ Pro W3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524000" y="1295400"/>
            <a:ext cx="76200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altLang="en-US" dirty="0" smtClean="0">
                <a:ea typeface="ヒラギノ角ゴ Pro W3" charset="-128"/>
              </a:rPr>
              <a:t>Background: </a:t>
            </a:r>
          </a:p>
          <a:p>
            <a:pPr marL="457200" indent="-457200">
              <a:buFont typeface="Arial" charset="0"/>
              <a:buChar char="•"/>
            </a:pPr>
            <a:endParaRPr lang="en-US" altLang="en-US" sz="1000" dirty="0">
              <a:ea typeface="ヒラギノ角ゴ Pro W3" charset="-128"/>
            </a:endParaRP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err="1" smtClean="0">
                <a:ea typeface="ヒラギノ角ゴ Pro W3" charset="-128"/>
              </a:rPr>
              <a:t>MyUNM</a:t>
            </a:r>
            <a:r>
              <a:rPr lang="en-US" altLang="en-US" sz="2300" dirty="0" smtClean="0">
                <a:ea typeface="ヒラギノ角ゴ Pro W3" charset="-128"/>
              </a:rPr>
              <a:t> </a:t>
            </a:r>
            <a:r>
              <a:rPr lang="en-US" altLang="en-US" sz="2300" dirty="0" err="1" smtClean="0">
                <a:ea typeface="ヒラギノ角ゴ Pro W3" charset="-128"/>
              </a:rPr>
              <a:t>Luminis</a:t>
            </a:r>
            <a:r>
              <a:rPr lang="en-US" altLang="en-US" sz="2300" dirty="0" smtClean="0">
                <a:ea typeface="ヒラギノ角ゴ Pro W3" charset="-128"/>
              </a:rPr>
              <a:t> – Gateway into UNM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Challenges: Legacy Software, Most Use </a:t>
            </a:r>
            <a:r>
              <a:rPr lang="en-US" altLang="en-US" sz="2300" dirty="0" err="1" smtClean="0">
                <a:ea typeface="ヒラギノ角ゴ Pro W3" charset="-128"/>
              </a:rPr>
              <a:t>MyUNM</a:t>
            </a:r>
            <a:r>
              <a:rPr lang="en-US" altLang="en-US" sz="2300" dirty="0" smtClean="0">
                <a:ea typeface="ヒラギノ角ゴ Pro W3" charset="-128"/>
              </a:rPr>
              <a:t> to get to </a:t>
            </a:r>
            <a:r>
              <a:rPr lang="en-US" altLang="en-US" sz="2300" dirty="0" err="1" smtClean="0">
                <a:ea typeface="ヒラギノ角ゴ Pro W3" charset="-128"/>
              </a:rPr>
              <a:t>LoboWeb</a:t>
            </a:r>
            <a:endParaRPr lang="en-US" altLang="en-US" sz="2300" dirty="0" smtClean="0">
              <a:ea typeface="ヒラギノ角ゴ Pro W3" charset="-128"/>
            </a:endParaRP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Solution: </a:t>
            </a:r>
            <a:r>
              <a:rPr lang="en-US" altLang="en-US" sz="2300" dirty="0" err="1" smtClean="0">
                <a:ea typeface="ヒラギノ角ゴ Pro W3" charset="-128"/>
              </a:rPr>
              <a:t>MyUNM</a:t>
            </a:r>
            <a:r>
              <a:rPr lang="en-US" altLang="en-US" sz="2300" dirty="0" smtClean="0">
                <a:ea typeface="ヒラギノ角ゴ Pro W3" charset="-128"/>
              </a:rPr>
              <a:t> 2.0</a:t>
            </a:r>
          </a:p>
          <a:p>
            <a:pPr marL="568325" lvl="1" indent="-457200">
              <a:buFont typeface="Arial" charset="0"/>
              <a:buChar char="•"/>
            </a:pPr>
            <a:endParaRPr lang="en-US" altLang="en-US" sz="2300" dirty="0">
              <a:ea typeface="ヒラギノ角ゴ Pro W3" charset="-128"/>
            </a:endParaRPr>
          </a:p>
          <a:p>
            <a:pPr marL="457200" lvl="1" indent="-457200">
              <a:buFont typeface="Arial" charset="0"/>
              <a:buChar char="•"/>
            </a:pPr>
            <a:r>
              <a:rPr lang="en-US" altLang="en-US" sz="3200" dirty="0" smtClean="0">
                <a:ea typeface="ヒラギノ角ゴ Pro W3" charset="-128"/>
                <a:cs typeface="ヒラギノ角ゴ Pro W3" pitchFamily="30" charset="-128"/>
              </a:rPr>
              <a:t>What is it?</a:t>
            </a:r>
            <a:endParaRPr lang="en-US" altLang="en-US" sz="3200" dirty="0">
              <a:ea typeface="ヒラギノ角ゴ Pro W3" charset="-128"/>
              <a:cs typeface="ヒラギノ角ゴ Pro W3" pitchFamily="30" charset="-128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1000" dirty="0">
              <a:ea typeface="ヒラギノ角ゴ Pro W3" charset="-128"/>
            </a:endParaRP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err="1" smtClean="0">
                <a:ea typeface="ヒラギノ角ゴ Pro W3" charset="-128"/>
              </a:rPr>
              <a:t>MyUNM</a:t>
            </a:r>
            <a:r>
              <a:rPr lang="en-US" altLang="en-US" sz="2300" dirty="0" smtClean="0">
                <a:ea typeface="ヒラギノ角ゴ Pro W3" charset="-128"/>
              </a:rPr>
              <a:t> 2.0 = Reinvented, Faster, More Stable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Features: Lobo Apps, Personalization, Community Source</a:t>
            </a:r>
          </a:p>
          <a:p>
            <a:pPr marL="568325" lvl="1" indent="-457200">
              <a:buFont typeface="Arial" charset="0"/>
              <a:buChar char="•"/>
            </a:pPr>
            <a:r>
              <a:rPr lang="en-US" altLang="en-US" sz="2300" dirty="0" smtClean="0">
                <a:ea typeface="ヒラギノ角ゴ Pro W3" charset="-128"/>
              </a:rPr>
              <a:t>Demo of </a:t>
            </a:r>
            <a:r>
              <a:rPr lang="en-US" altLang="en-US" sz="2300" dirty="0" err="1" smtClean="0">
                <a:ea typeface="ヒラギノ角ゴ Pro W3" charset="-128"/>
              </a:rPr>
              <a:t>MyUNM</a:t>
            </a:r>
            <a:r>
              <a:rPr lang="en-US" altLang="en-US" sz="2300" dirty="0" smtClean="0">
                <a:ea typeface="ヒラギノ角ゴ Pro W3" charset="-128"/>
              </a:rPr>
              <a:t> 2.0</a:t>
            </a:r>
            <a:endParaRPr lang="en-US" alt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86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Tuan Bui, Manager of IT Services</a:t>
            </a:r>
          </a:p>
          <a:p>
            <a:r>
              <a:rPr lang="en-US" dirty="0" smtClean="0">
                <a:hlinkClick r:id="rId2"/>
              </a:rPr>
              <a:t>tbui@unm.edu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505-277-1030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.2012 Staff Meeting v4 ES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Sabon LT Std"/>
        <a:ea typeface=""/>
        <a:cs typeface=""/>
      </a:majorFont>
      <a:minorFont>
        <a:latin typeface="Sabon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abon LT Std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abon LT Std" pitchFamily="-110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April 2015 HR Staff Meeting</Template>
  <TotalTime>11972</TotalTime>
  <Words>87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Sabon LT Std</vt:lpstr>
      <vt:lpstr>Times New Roman</vt:lpstr>
      <vt:lpstr>Wingdings</vt:lpstr>
      <vt:lpstr>ヒラギノ角ゴ Pro W3</vt:lpstr>
      <vt:lpstr>01.2012 Staff Meeting v4 ES</vt:lpstr>
      <vt:lpstr>Office Theme</vt:lpstr>
      <vt:lpstr>Direct Deposit  and MyUNM 2.0</vt:lpstr>
      <vt:lpstr>Direct Deposit with 2FA</vt:lpstr>
      <vt:lpstr>MyUNM 2.0</vt:lpstr>
      <vt:lpstr>Contact</vt:lpstr>
    </vt:vector>
  </TitlesOfParts>
  <Company>University of Idaho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–  Sabon LT Std 38</dc:title>
  <dc:creator>UNM HR</dc:creator>
  <cp:lastModifiedBy>HSC Employee</cp:lastModifiedBy>
  <cp:revision>717</cp:revision>
  <cp:lastPrinted>2015-12-07T16:22:50Z</cp:lastPrinted>
  <dcterms:created xsi:type="dcterms:W3CDTF">2015-04-12T19:19:34Z</dcterms:created>
  <dcterms:modified xsi:type="dcterms:W3CDTF">2016-02-09T19:38:41Z</dcterms:modified>
</cp:coreProperties>
</file>