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1"/>
  </p:notesMasterIdLst>
  <p:sldIdLst>
    <p:sldId id="256" r:id="rId2"/>
    <p:sldId id="274" r:id="rId3"/>
    <p:sldId id="273" r:id="rId4"/>
    <p:sldId id="278" r:id="rId5"/>
    <p:sldId id="277" r:id="rId6"/>
    <p:sldId id="276" r:id="rId7"/>
    <p:sldId id="279" r:id="rId8"/>
    <p:sldId id="280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83146" autoAdjust="0"/>
  </p:normalViewPr>
  <p:slideViewPr>
    <p:cSldViewPr>
      <p:cViewPr varScale="1">
        <p:scale>
          <a:sx n="70" d="100"/>
          <a:sy n="70" d="100"/>
        </p:scale>
        <p:origin x="-610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29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E6E66-9F13-4341-897A-5ACFAEABFBE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9D427-DBBC-40D3-ADF7-E217EBEA7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6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Purchasing</a:t>
            </a:r>
            <a:r>
              <a:rPr lang="en-US" baseline="0" dirty="0" smtClean="0"/>
              <a:t> Change orders on which the dept. does not want the encumbered balance to roll forward.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D427-DBBC-40D3-ADF7-E217EBEA7F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63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Purchasing</a:t>
            </a:r>
            <a:r>
              <a:rPr lang="en-US" baseline="0" dirty="0" smtClean="0"/>
              <a:t> Change orders on which the dept. does not want the encumbered balance to roll forward.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“Invoice Date” field in FWAINVT is 6/30/14 or earlier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D427-DBBC-40D3-ADF7-E217EBEA7F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6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them in, get them paid.</a:t>
            </a:r>
            <a:r>
              <a:rPr lang="en-US" baseline="0" dirty="0" smtClean="0"/>
              <a:t>  Have enough time to FIX them if changes are needed, and STILL get them paid this fiscal year!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D427-DBBC-40D3-ADF7-E217EBEA7F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32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Get them in or back in, and get them paid.</a:t>
            </a:r>
            <a:r>
              <a:rPr lang="en-US" baseline="0" dirty="0" smtClean="0"/>
              <a:t>  You will still have enough time to FIX them if changes are needed, and STILL get them paid this fiscal year!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D427-DBBC-40D3-ADF7-E217EBEA7F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88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Get them in or back in, and get them paid.</a:t>
            </a:r>
            <a:r>
              <a:rPr lang="en-US" baseline="0" dirty="0" smtClean="0"/>
              <a:t>  You will still have enough time to FIX them if changes are needed, and STILL get them paid this fiscal year!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D427-DBBC-40D3-ADF7-E217EBEA7F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88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8A73DED7-85AB-455F-AE51-803027C4424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D9DAB91B-7D12-4C6E-9985-5AFC57EA0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8A73DED7-85AB-455F-AE51-803027C4424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17999">
              <a:schemeClr val="accent3">
                <a:lumMod val="20000"/>
                <a:lumOff val="80000"/>
              </a:schemeClr>
            </a:gs>
            <a:gs pos="36000">
              <a:schemeClr val="accent3">
                <a:lumMod val="40000"/>
                <a:lumOff val="60000"/>
              </a:schemeClr>
            </a:gs>
            <a:gs pos="61000">
              <a:schemeClr val="accent5">
                <a:lumMod val="20000"/>
                <a:lumOff val="80000"/>
              </a:schemeClr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9DAB91B-7D12-4C6E-9985-5AFC57EA0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73DED7-85AB-455F-AE51-803027C4424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://sfmoneycoach.com/six-keys-to-financial-health/&amp;sa=U&amp;ei=ZPaEU9WZKdDdoATcioFI&amp;ved=0CDgQ9QEwBQ&amp;sig2=bDK8Q9RZgPDE4wOGJXj2fg&amp;usg=AFQjCNGIiEuJTG9LUdnBf8DoBRJgwGx2-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://sfmoneycoach.com/six-keys-to-financial-health/&amp;sa=U&amp;ei=ZPaEU9WZKdDdoATcioFI&amp;ved=0CDgQ9QEwBQ&amp;sig2=bDK8Q9RZgPDE4wOGJXj2fg&amp;usg=AFQjCNGIiEuJTG9LUdnBf8DoBRJgwGx2-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://news.nick.com/02/2011/18/running-for-his-life-one-kids-marathon/&amp;sa=U&amp;ei=FvuEU4_BDIXjoAT_kYDYBQ&amp;ved=0CE4Q9QEwEA&amp;sig2=IXq8RIDRXiDnk3wXcqyrOA&amp;usg=AFQjCNE3MeT6eC6cz3bInmrV1W0lRVSMY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://www.dukecitymarathon.com/&amp;sa=U&amp;ei=hvmEU-ebDsiHoQS3uICoCA&amp;ved=0CD4Q9QEwCA&amp;sig2=B7SA7NgYQJ-e1sOX48mvkQ&amp;usg=AFQjCNE8BQn3tDEzH9iJVF6x39XtmdYg1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3048000" cy="2344621"/>
          </a:xfrm>
        </p:spPr>
        <p:txBody>
          <a:bodyPr anchor="t">
            <a:noAutofit/>
          </a:bodyPr>
          <a:lstStyle/>
          <a:p>
            <a:pPr algn="ctr"/>
            <a:r>
              <a:rPr lang="en-US" sz="8000" dirty="0" smtClean="0"/>
              <a:t>RAFTS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76200" y="2828784"/>
            <a:ext cx="8153400" cy="250521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Year End Close – FY2014</a:t>
            </a:r>
            <a:endParaRPr lang="en-US" sz="4000" b="1" dirty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 Laura </a:t>
            </a:r>
            <a:r>
              <a:rPr lang="en-US" sz="2000" dirty="0" err="1" smtClean="0"/>
              <a:t>Putz</a:t>
            </a:r>
            <a:endParaRPr lang="en-US" sz="2000" dirty="0" smtClean="0"/>
          </a:p>
          <a:p>
            <a:pPr algn="ctr"/>
            <a:r>
              <a:rPr lang="en-US" sz="2000" dirty="0" smtClean="0"/>
              <a:t>Associate Controller, HSC Unrestricted Accounting</a:t>
            </a:r>
          </a:p>
          <a:p>
            <a:pPr algn="ctr"/>
            <a:r>
              <a:rPr lang="en-US" sz="2000" dirty="0" smtClean="0"/>
              <a:t>May 30, 2014</a:t>
            </a:r>
          </a:p>
          <a:p>
            <a:endParaRPr lang="en-US" sz="2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14" y="1295400"/>
            <a:ext cx="2362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284514"/>
            <a:ext cx="2362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219200"/>
            <a:ext cx="2362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6294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 smtClean="0"/>
              <a:t>THE BASICS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1524000"/>
            <a:ext cx="6629400" cy="4648200"/>
          </a:xfrm>
        </p:spPr>
        <p:txBody>
          <a:bodyPr/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tx1"/>
                </a:solidFill>
              </a:rPr>
              <a:t>UNM’s fiscal year ends June 30, 2014 for FY 2014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FY 2014 requires departments and core accounting offices complete specific tasks within tight deadlines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The FYE calendar for 2014 </a:t>
            </a:r>
            <a:r>
              <a:rPr lang="en-US" sz="2400" dirty="0">
                <a:solidFill>
                  <a:schemeClr val="tx1"/>
                </a:solidFill>
              </a:rPr>
              <a:t>is located </a:t>
            </a:r>
            <a:r>
              <a:rPr lang="en-US" sz="2400" dirty="0" smtClean="0">
                <a:solidFill>
                  <a:schemeClr val="tx1"/>
                </a:solidFill>
              </a:rPr>
              <a:t>on the Financial Services Resources website at: </a:t>
            </a:r>
            <a:r>
              <a:rPr lang="en-US" sz="2400" b="1" u="sng" dirty="0">
                <a:solidFill>
                  <a:srgbClr val="0070C0"/>
                </a:solidFill>
              </a:rPr>
              <a:t>http://www.unm.edu/~fssc/docs/fy14fyecls05122014.pdf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endParaRPr lang="en-US" sz="2400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34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6294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/>
              <a:t>YEAR END </a:t>
            </a:r>
            <a:r>
              <a:rPr lang="en-US" sz="4000" b="1" dirty="0" smtClean="0"/>
              <a:t>CLOSE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1524000"/>
            <a:ext cx="6629400" cy="4648200"/>
          </a:xfrm>
        </p:spPr>
        <p:txBody>
          <a:bodyPr/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tx1"/>
                </a:solidFill>
              </a:rPr>
              <a:t>Different from Month End </a:t>
            </a:r>
            <a:r>
              <a:rPr lang="en-US" sz="2400" b="1" dirty="0" smtClean="0">
                <a:solidFill>
                  <a:schemeClr val="tx1"/>
                </a:solidFill>
              </a:rPr>
              <a:t>close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4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Additional Tasks at Year End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Accrual Entries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Completion of Purchase Orders &amp; Invoices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Strict Timelines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Annual Adjustments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</a:rPr>
              <a:t>By Financial Services Offices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endParaRPr lang="en-US" sz="2400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67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Sq2KOBEpfY-EkJhdV9i5fNCXGfPAjB5NCHQ3hq5e1zHLpYuWk33VWw6BU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4024"/>
            <a:ext cx="2259396" cy="173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6294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 smtClean="0"/>
              <a:t>KEY DEPARTMENT DEADLINES</a:t>
            </a:r>
            <a:endParaRPr lang="en-US" sz="4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424886"/>
              </p:ext>
            </p:extLst>
          </p:nvPr>
        </p:nvGraphicFramePr>
        <p:xfrm>
          <a:off x="2133600" y="2743200"/>
          <a:ext cx="6096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Deadline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Purchasing Change orders </a:t>
                      </a:r>
                      <a:r>
                        <a:rPr lang="en-US" dirty="0" smtClean="0"/>
                        <a:t>submitted</a:t>
                      </a:r>
                      <a:r>
                        <a:rPr lang="en-US" baseline="0" dirty="0" smtClean="0"/>
                        <a:t> to Purchasing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6/30/14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A/R</a:t>
                      </a:r>
                      <a:r>
                        <a:rPr lang="en-US" b="1" baseline="0" dirty="0" smtClean="0"/>
                        <a:t> transaction info </a:t>
                      </a:r>
                      <a:r>
                        <a:rPr lang="en-US" baseline="0" dirty="0" smtClean="0"/>
                        <a:t>received by Financial Services for processing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6/30/14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Banner </a:t>
                      </a:r>
                      <a:r>
                        <a:rPr lang="en-US" b="1" dirty="0" smtClean="0"/>
                        <a:t>NSAR info </a:t>
                      </a:r>
                      <a:r>
                        <a:rPr lang="en-US" dirty="0" smtClean="0"/>
                        <a:t>entered &amp; completed in Banner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6/30/14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DPEZs</a:t>
                      </a:r>
                      <a:r>
                        <a:rPr lang="en-US" b="1" baseline="0" dirty="0" smtClean="0"/>
                        <a:t> and DPIs </a:t>
                      </a:r>
                      <a:r>
                        <a:rPr lang="en-US" baseline="0" dirty="0" smtClean="0"/>
                        <a:t>entered, completed, and approved in Banner for FY 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6/30/14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31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2.gstatic.com/images?q=tbn:ANd9GcSq2KOBEpfY-EkJhdV9i5fNCXGfPAjB5NCHQ3hq5e1zHLpYuWk33VWw6BU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4024"/>
            <a:ext cx="2259396" cy="173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6294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 smtClean="0"/>
              <a:t>KEY DEPARTMENT DEADLINES</a:t>
            </a:r>
            <a:endParaRPr lang="en-US" sz="4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741465"/>
              </p:ext>
            </p:extLst>
          </p:nvPr>
        </p:nvGraphicFramePr>
        <p:xfrm>
          <a:off x="2133600" y="2819400"/>
          <a:ext cx="60960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Deadline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DPEZs </a:t>
                      </a:r>
                      <a:r>
                        <a:rPr lang="en-US" dirty="0" smtClean="0"/>
                        <a:t>with supporting documentation for FY14 must</a:t>
                      </a:r>
                      <a:r>
                        <a:rPr lang="en-US" baseline="0" dirty="0" smtClean="0"/>
                        <a:t> be received by </a:t>
                      </a:r>
                      <a:r>
                        <a:rPr lang="en-US" b="1" baseline="0" dirty="0" smtClean="0"/>
                        <a:t>Financial Services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7/2/14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Last day to </a:t>
                      </a:r>
                      <a:r>
                        <a:rPr lang="en-US" b="1" dirty="0" smtClean="0"/>
                        <a:t>submit</a:t>
                      </a:r>
                      <a:r>
                        <a:rPr lang="en-US" b="1" baseline="0" dirty="0" smtClean="0"/>
                        <a:t> vendor invoices </a:t>
                      </a:r>
                      <a:r>
                        <a:rPr lang="en-US" baseline="0" dirty="0" smtClean="0"/>
                        <a:t>for services to AP for FY14 payment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7/2/14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JVs entered , </a:t>
                      </a:r>
                      <a:r>
                        <a:rPr lang="en-US" dirty="0" smtClean="0"/>
                        <a:t>completed and approved by departments for all FY2014 JVs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7/3/14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PHAREDS completed </a:t>
                      </a:r>
                      <a:r>
                        <a:rPr lang="en-US" dirty="0" smtClean="0"/>
                        <a:t>by departments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7/3/14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P-Card transactions </a:t>
                      </a:r>
                      <a:r>
                        <a:rPr lang="en-US" dirty="0" smtClean="0"/>
                        <a:t>thru 6/30 </a:t>
                      </a:r>
                      <a:r>
                        <a:rPr lang="en-US" b="1" dirty="0" smtClean="0"/>
                        <a:t>reallocated </a:t>
                      </a:r>
                      <a:r>
                        <a:rPr lang="en-US" dirty="0" smtClean="0"/>
                        <a:t>in Banner form FWAINVT.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7/14/14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98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6294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 smtClean="0"/>
              <a:t>HOW HSC UA WILL HELP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1524000"/>
            <a:ext cx="6629400" cy="4648200"/>
          </a:xfrm>
        </p:spPr>
        <p:txBody>
          <a:bodyPr/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tx1"/>
                </a:solidFill>
              </a:rPr>
              <a:t>DPI 5K Mini Marathon on June 19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th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4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4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4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tx1"/>
                </a:solidFill>
              </a:rPr>
              <a:t>All DPIs received by 11:00 am on 6/19/14 will be reviewed by end of day on 6/19/14</a:t>
            </a:r>
            <a:endParaRPr lang="en-US" sz="2400" dirty="0"/>
          </a:p>
          <a:p>
            <a:pPr algn="l"/>
            <a:endParaRPr lang="en-US" dirty="0"/>
          </a:p>
        </p:txBody>
      </p:sp>
      <p:pic>
        <p:nvPicPr>
          <p:cNvPr id="3074" name="Picture 2" descr="https://encrypted-tbn1.gstatic.com/images?q=tbn:ANd9GcSEkRc0htDbc97499QQaxXgAW7gwoQqdddDr0WWkAKbajXU5SYHV9Uat6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00942"/>
            <a:ext cx="3048000" cy="2242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17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6294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 smtClean="0"/>
              <a:t>HOW HSC UA WILL HELP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1524000"/>
            <a:ext cx="6629400" cy="46482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tx1"/>
                </a:solidFill>
              </a:rPr>
              <a:t>DPI MARATHON on June 26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th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tx1"/>
                </a:solidFill>
              </a:rPr>
              <a:t>			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4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tx1"/>
                </a:solidFill>
              </a:rPr>
              <a:t>			All DPIs received by 1:00 pm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		on 6/26/14 will be reviewed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		by end of day on 6/26/14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4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tx1"/>
                </a:solidFill>
              </a:rPr>
              <a:t>			Limited document pick up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		service available - contact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		Sean (2-6266) to arrange</a:t>
            </a:r>
            <a:endParaRPr lang="en-US" sz="24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4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400" b="1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  <p:pic>
        <p:nvPicPr>
          <p:cNvPr id="2050" name="Picture 2" descr="https://encrypted-tbn1.gstatic.com/images?q=tbn:ANd9GcTyeEB9QHtukl5Ad9gRQSmOYY6k-zcmAiv758sIJ07SCgeamgKuNqXDBK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42" y="2590800"/>
            <a:ext cx="2547257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encrypted-tbn1.gstatic.com/images?q=tbn:ANd9GcTyeEB9QHtukl5Ad9gRQSmOYY6k-zcmAiv758sIJ07SCgeamgKuNqXDBK0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22" t="12246" r="56410" b="77890"/>
          <a:stretch/>
        </p:blipFill>
        <p:spPr bwMode="auto">
          <a:xfrm>
            <a:off x="1600200" y="2683329"/>
            <a:ext cx="1709057" cy="315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13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6294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 smtClean="0"/>
              <a:t>HOW HSC UA WILL HELP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1524000"/>
            <a:ext cx="6629400" cy="4648200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Wingdings" pitchFamily="2" charset="2"/>
              <a:buChar char="v"/>
            </a:pPr>
            <a:r>
              <a:rPr lang="en-US" sz="2400" dirty="0" smtClean="0"/>
              <a:t>Ability to book material Journal Entries 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400" dirty="0" smtClean="0"/>
              <a:t>July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to July 14</a:t>
            </a:r>
            <a:r>
              <a:rPr lang="en-US" sz="2400" baseline="30000" dirty="0" smtClean="0"/>
              <a:t>th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400" dirty="0" smtClean="0"/>
              <a:t>Contact Stacie (2-5460) for assistance</a:t>
            </a:r>
          </a:p>
          <a:p>
            <a:pPr lvl="1"/>
            <a:endParaRPr lang="en-US" sz="1100" dirty="0"/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dirty="0" smtClean="0"/>
              <a:t>Reconciliation assistance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400" dirty="0" smtClean="0"/>
              <a:t>Contact Terry (2-0865)</a:t>
            </a:r>
          </a:p>
          <a:p>
            <a:pPr lvl="1"/>
            <a:endParaRPr lang="en-US" sz="1400" dirty="0" smtClean="0"/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dirty="0" smtClean="0"/>
              <a:t>Major Problems and Questions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400" dirty="0" smtClean="0"/>
              <a:t>Contact your Accountant</a:t>
            </a:r>
          </a:p>
          <a:p>
            <a:pPr marL="1257300" lvl="2" indent="-342900">
              <a:buFont typeface="Wingdings" pitchFamily="2" charset="2"/>
              <a:buChar char="v"/>
            </a:pPr>
            <a:r>
              <a:rPr lang="en-US" sz="2200" dirty="0" smtClean="0"/>
              <a:t>Alana (2-3628)</a:t>
            </a:r>
          </a:p>
          <a:p>
            <a:pPr marL="1257300" lvl="2" indent="-342900">
              <a:buFont typeface="Wingdings" pitchFamily="2" charset="2"/>
              <a:buChar char="v"/>
            </a:pPr>
            <a:r>
              <a:rPr lang="en-US" sz="2200" dirty="0" err="1" smtClean="0"/>
              <a:t>Huihui</a:t>
            </a:r>
            <a:r>
              <a:rPr lang="en-US" sz="2200" dirty="0" smtClean="0"/>
              <a:t> (2-2080)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400" dirty="0" smtClean="0"/>
              <a:t>Contact John (5-4567) or Laura (2-0160)</a:t>
            </a:r>
          </a:p>
          <a:p>
            <a:pPr marL="800100" lvl="1" indent="-342900">
              <a:buFont typeface="Wingdings" pitchFamily="2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638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04800"/>
            <a:ext cx="71628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000" b="1" dirty="0" smtClean="0"/>
              <a:t>Questions about the sun setting on Fiscal Year 2014?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1524000"/>
            <a:ext cx="6629400" cy="46482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endParaRPr lang="en-US" dirty="0"/>
          </a:p>
        </p:txBody>
      </p:sp>
      <p:pic>
        <p:nvPicPr>
          <p:cNvPr id="4108" name="Picture 12" descr="http://upload.wikimedia.org/wikipedia/commons/e/ee/High_Desert_Summer_Sunse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6595602" cy="48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83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roygbiv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FFC000"/>
      </a:accent2>
      <a:accent3>
        <a:srgbClr val="FFFF00"/>
      </a:accent3>
      <a:accent4>
        <a:srgbClr val="00B050"/>
      </a:accent4>
      <a:accent5>
        <a:srgbClr val="0070C0"/>
      </a:accent5>
      <a:accent6>
        <a:srgbClr val="7030A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650</TotalTime>
  <Words>457</Words>
  <Application>Microsoft Office PowerPoint</Application>
  <PresentationFormat>On-screen Show (4:3)</PresentationFormat>
  <Paragraphs>95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Composite</vt:lpstr>
      <vt:lpstr>RAFTS   </vt:lpstr>
      <vt:lpstr>THE BASICS</vt:lpstr>
      <vt:lpstr>YEAR END CLOSE</vt:lpstr>
      <vt:lpstr>KEY DEPARTMENT DEADLINES</vt:lpstr>
      <vt:lpstr>KEY DEPARTMENT DEADLINES</vt:lpstr>
      <vt:lpstr>HOW HSC UA WILL HELP</vt:lpstr>
      <vt:lpstr>HOW HSC UA WILL HELP</vt:lpstr>
      <vt:lpstr>HOW HSC UA WILL HELP</vt:lpstr>
      <vt:lpstr>Questions about the sun setting on Fiscal Year 2014?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Lomas2211</dc:creator>
  <cp:lastModifiedBy>Laura PUtz</cp:lastModifiedBy>
  <cp:revision>192</cp:revision>
  <dcterms:created xsi:type="dcterms:W3CDTF">2010-02-25T17:07:14Z</dcterms:created>
  <dcterms:modified xsi:type="dcterms:W3CDTF">2014-05-30T14:35:09Z</dcterms:modified>
</cp:coreProperties>
</file>