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48" r:id="rId2"/>
    <p:sldMasterId id="2147483760" r:id="rId3"/>
  </p:sldMasterIdLst>
  <p:notesMasterIdLst>
    <p:notesMasterId r:id="rId12"/>
  </p:notesMasterIdLst>
  <p:sldIdLst>
    <p:sldId id="336" r:id="rId4"/>
    <p:sldId id="344" r:id="rId5"/>
    <p:sldId id="349" r:id="rId6"/>
    <p:sldId id="346" r:id="rId7"/>
    <p:sldId id="350" r:id="rId8"/>
    <p:sldId id="345" r:id="rId9"/>
    <p:sldId id="347" r:id="rId10"/>
    <p:sldId id="348"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4660"/>
  </p:normalViewPr>
  <p:slideViewPr>
    <p:cSldViewPr>
      <p:cViewPr varScale="1">
        <p:scale>
          <a:sx n="100" d="100"/>
          <a:sy n="100" d="100"/>
        </p:scale>
        <p:origin x="85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026FC68-CD91-4176-9328-9880E4CEC77D}" type="datetimeFigureOut">
              <a:rPr lang="en-US" smtClean="0"/>
              <a:t>4/10/2015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105259-E96B-4BA1-843D-7F276CBACD1F}" type="slidenum">
              <a:rPr lang="en-US" smtClean="0"/>
              <a:t>‹#›</a:t>
            </a:fld>
            <a:endParaRPr lang="en-US"/>
          </a:p>
        </p:txBody>
      </p:sp>
    </p:spTree>
    <p:extLst>
      <p:ext uri="{BB962C8B-B14F-4D97-AF65-F5344CB8AC3E}">
        <p14:creationId xmlns:p14="http://schemas.microsoft.com/office/powerpoint/2010/main" val="178720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12" y="3200400"/>
            <a:ext cx="9148011" cy="914400"/>
          </a:xfrm>
        </p:spPr>
        <p:txBody>
          <a:bodyPr anchor="b"/>
          <a:lstStyle>
            <a:lvl1pPr marL="0" indent="0" algn="ctr">
              <a:buNone/>
              <a:defRPr>
                <a:solidFill>
                  <a:schemeClr val="tx1">
                    <a:tint val="75000"/>
                  </a:schemeClr>
                </a:solidFill>
                <a:latin typeface="Century Gothic"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75750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1981200"/>
            <a:ext cx="9144000" cy="4876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914400"/>
            <a:ext cx="9144000" cy="1219200"/>
          </a:xfrm>
          <a:solidFill>
            <a:schemeClr val="bg1">
              <a:lumMod val="85000"/>
            </a:schemeClr>
          </a:solidFill>
        </p:spPr>
        <p:txBody>
          <a:bodyPr>
            <a:normAutofit/>
          </a:bodyPr>
          <a:lstStyle>
            <a:lvl1pPr>
              <a:defRPr sz="4000" b="1" i="0">
                <a:solidFill>
                  <a:srgbClr val="008C99"/>
                </a:solidFill>
                <a:effectLst/>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2057400"/>
            <a:ext cx="9144000" cy="4800600"/>
          </a:xfrm>
          <a:solidFill>
            <a:schemeClr val="bg1">
              <a:lumMod val="85000"/>
            </a:schemeClr>
          </a:solidFill>
        </p:spPr>
        <p:txBody>
          <a:bodyPr/>
          <a:lstStyle>
            <a:lvl1pPr>
              <a:buClr>
                <a:schemeClr val="accent1"/>
              </a:buClr>
              <a:defRPr>
                <a:solidFill>
                  <a:schemeClr val="tx1"/>
                </a:solidFill>
                <a:latin typeface="+mj-lt"/>
              </a:defRPr>
            </a:lvl1pPr>
            <a:lvl2pPr>
              <a:buClr>
                <a:schemeClr val="accent1"/>
              </a:buClr>
              <a:defRPr>
                <a:solidFill>
                  <a:schemeClr val="tx1"/>
                </a:solidFill>
                <a:latin typeface="+mj-lt"/>
              </a:defRPr>
            </a:lvl2pPr>
            <a:lvl3pPr>
              <a:buClr>
                <a:schemeClr val="accent1"/>
              </a:buClr>
              <a:defRPr>
                <a:solidFill>
                  <a:schemeClr val="tx1"/>
                </a:solidFill>
                <a:latin typeface="+mj-lt"/>
              </a:defRPr>
            </a:lvl3pPr>
            <a:lvl4pPr>
              <a:buClr>
                <a:schemeClr val="accent1"/>
              </a:buClr>
              <a:defRPr>
                <a:solidFill>
                  <a:schemeClr val="tx1"/>
                </a:solidFill>
                <a:latin typeface="+mj-lt"/>
              </a:defRPr>
            </a:lvl4pPr>
            <a:lvl5pPr>
              <a:buClr>
                <a:schemeClr val="accent1"/>
              </a:buClr>
              <a:defRPr>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935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077200" cy="1143000"/>
          </a:xfrm>
        </p:spPr>
        <p:txBody>
          <a:bodyPr>
            <a:normAutofit/>
          </a:bodyPr>
          <a:lstStyle>
            <a:lvl1pPr>
              <a:defRPr sz="4000" b="1" i="0">
                <a:solidFill>
                  <a:srgbClr val="008C99"/>
                </a:solidFill>
                <a:effectLst>
                  <a:outerShdw blurRad="38100" dist="38100" dir="2700000" algn="tl">
                    <a:srgbClr val="000000">
                      <a:alpha val="43137"/>
                    </a:srgbClr>
                  </a:outerShdw>
                </a:effectLst>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1219200"/>
            <a:ext cx="8915400" cy="5486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4324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185"/>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A94FAFD-5681-4822-B63D-71AA92A4E606}" type="datetimeFigureOut">
              <a:rPr lang="en-US" smtClean="0">
                <a:solidFill>
                  <a:prstClr val="black"/>
                </a:solidFill>
              </a:rPr>
              <a:pPr/>
              <a:t>4/10/2015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7CF328A6-4DCC-45C8-BCAD-E6848D52098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6156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7200"/>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7200"/>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7200"/>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59951F2-5D1D-7544-A147-5EBD6701B165}" type="datetimeFigureOut">
              <a:rPr lang="en-US" smtClean="0"/>
              <a:pPr/>
              <a:t>4/10/2015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9E07BDB-7609-D446-B5CA-386C5B437E7A}" type="slidenum">
              <a:rPr lang="en-US" smtClean="0"/>
              <a:pPr/>
              <a:t>‹#›</a:t>
            </a:fld>
            <a:endParaRPr lang="en-US"/>
          </a:p>
        </p:txBody>
      </p:sp>
    </p:spTree>
    <p:extLst>
      <p:ext uri="{BB962C8B-B14F-4D97-AF65-F5344CB8AC3E}">
        <p14:creationId xmlns:p14="http://schemas.microsoft.com/office/powerpoint/2010/main" val="3576770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anose="020F0502020204030204" pitchFamily="34" charset="0"/>
              </a:defRPr>
            </a:lvl1pPr>
            <a:lvl2pPr>
              <a:defRPr baseline="0">
                <a:latin typeface="Calibri" panose="020F0502020204030204" pitchFamily="34" charset="0"/>
              </a:defRPr>
            </a:lvl2pPr>
            <a:lvl3pPr>
              <a:defRPr baseline="0">
                <a:latin typeface="Calibri" panose="020F0502020204030204" pitchFamily="34" charset="0"/>
              </a:defRPr>
            </a:lvl3pPr>
            <a:lvl4pPr>
              <a:defRPr baseline="0">
                <a:latin typeface="Calibri" panose="020F0502020204030204" pitchFamily="34" charset="0"/>
              </a:defRPr>
            </a:lvl4pPr>
            <a:lvl5pPr>
              <a:defRPr baseline="0">
                <a:latin typeface="Calibri" panose="020F0502020204030204"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659951F2-5D1D-7544-A147-5EBD6701B165}" type="datetimeFigureOut">
              <a:rPr lang="en-US" smtClean="0">
                <a:solidFill>
                  <a:prstClr val="black"/>
                </a:solidFill>
              </a:rPr>
              <a:pPr/>
              <a:t>4/10/2015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9E07BDB-7609-D446-B5CA-386C5B437E7A}"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normAutofit/>
          </a:bodyPr>
          <a:lstStyle>
            <a:lvl1pPr>
              <a:defRPr sz="4000" baseline="0">
                <a:effectLst/>
                <a:latin typeface="Calibri" panose="020F0502020204030204" pitchFamily="34" charset="0"/>
              </a:defRPr>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3367183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59951F2-5D1D-7544-A147-5EBD6701B165}" type="datetimeFigureOut">
              <a:rPr lang="en-US" smtClean="0">
                <a:solidFill>
                  <a:prstClr val="white"/>
                </a:solidFill>
              </a:rPr>
              <a:pPr/>
              <a:t>4/10/2015</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9E07BDB-7609-D446-B5CA-386C5B437E7A}"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7200"/>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7200"/>
            <a:endParaRPr lang="en-US">
              <a:solidFill>
                <a:prstClr val="white"/>
              </a:solidFill>
            </a:endParaRPr>
          </a:p>
        </p:txBody>
      </p:sp>
    </p:spTree>
    <p:extLst>
      <p:ext uri="{BB962C8B-B14F-4D97-AF65-F5344CB8AC3E}">
        <p14:creationId xmlns:p14="http://schemas.microsoft.com/office/powerpoint/2010/main" val="345136360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59951F2-5D1D-7544-A147-5EBD6701B165}" type="datetimeFigureOut">
              <a:rPr lang="en-US" smtClean="0">
                <a:solidFill>
                  <a:prstClr val="white"/>
                </a:solidFill>
              </a:rPr>
              <a:pPr/>
              <a:t>4/10/2015</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9E07BDB-7609-D446-B5CA-386C5B437E7A}"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03012539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59951F2-5D1D-7544-A147-5EBD6701B165}" type="datetimeFigureOut">
              <a:rPr lang="en-US" smtClean="0">
                <a:solidFill>
                  <a:prstClr val="black"/>
                </a:solidFill>
              </a:rPr>
              <a:pPr/>
              <a:t>4/10/2015</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9E07BDB-7609-D446-B5CA-386C5B437E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89477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59951F2-5D1D-7544-A147-5EBD6701B165}" type="datetimeFigureOut">
              <a:rPr lang="en-US" smtClean="0">
                <a:solidFill>
                  <a:prstClr val="white"/>
                </a:solidFill>
              </a:rPr>
              <a:pPr/>
              <a:t>4/10/2015</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9E07BDB-7609-D446-B5CA-386C5B437E7A}"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58363100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59951F2-5D1D-7544-A147-5EBD6701B165}" type="datetimeFigureOut">
              <a:rPr lang="en-US" smtClean="0">
                <a:solidFill>
                  <a:prstClr val="black"/>
                </a:solidFill>
              </a:rPr>
              <a:pPr/>
              <a:t>4/10/2015</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9E07BDB-7609-D446-B5CA-386C5B437E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253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95400"/>
            <a:ext cx="9148011" cy="3200400"/>
          </a:xfrm>
          <a:solidFill>
            <a:schemeClr val="bg1">
              <a:lumMod val="85000"/>
            </a:schemeClr>
          </a:solidFill>
          <a:effectLst/>
        </p:spPr>
        <p:txBody>
          <a:bodyPr anchor="ctr">
            <a:normAutofit/>
          </a:bodyPr>
          <a:lstStyle>
            <a:lvl1pPr marL="0" indent="0" algn="ctr">
              <a:buNone/>
              <a:defRPr lang="en-US" sz="4000" b="1" i="0" kern="1200" dirty="0">
                <a:solidFill>
                  <a:srgbClr val="008C99"/>
                </a:solidFill>
                <a:effectLst>
                  <a:outerShdw blurRad="38100" dist="38100" dir="2700000" algn="tl">
                    <a:srgbClr val="000000">
                      <a:alpha val="43137"/>
                    </a:srgbClr>
                  </a:outerShdw>
                </a:effectLst>
                <a:latin typeface="Calibri" panose="020F0502020204030204" pitchFamily="34" charset="0"/>
                <a:ea typeface="+mj-ea"/>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2895840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59951F2-5D1D-7544-A147-5EBD6701B165}" type="datetimeFigureOut">
              <a:rPr lang="en-US" smtClean="0">
                <a:solidFill>
                  <a:prstClr val="black"/>
                </a:solidFill>
              </a:rPr>
              <a:pPr/>
              <a:t>4/10/2015</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9E07BDB-7609-D446-B5CA-386C5B437E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045389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59951F2-5D1D-7544-A147-5EBD6701B165}" type="datetimeFigureOut">
              <a:rPr lang="en-US" smtClean="0">
                <a:solidFill>
                  <a:prstClr val="white"/>
                </a:solidFill>
              </a:rPr>
              <a:pPr/>
              <a:t>4/10/2015</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9E07BDB-7609-D446-B5CA-386C5B437E7A}"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7200"/>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7200"/>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7200"/>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7200"/>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7200"/>
            <a:endParaRPr lang="en-US">
              <a:solidFill>
                <a:prstClr val="white"/>
              </a:solidFill>
            </a:endParaRPr>
          </a:p>
        </p:txBody>
      </p:sp>
    </p:spTree>
    <p:extLst>
      <p:ext uri="{BB962C8B-B14F-4D97-AF65-F5344CB8AC3E}">
        <p14:creationId xmlns:p14="http://schemas.microsoft.com/office/powerpoint/2010/main" val="124381356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9951F2-5D1D-7544-A147-5EBD6701B165}" type="datetimeFigureOut">
              <a:rPr lang="en-US" smtClean="0">
                <a:solidFill>
                  <a:prstClr val="black"/>
                </a:solidFill>
              </a:rPr>
              <a:pPr/>
              <a:t>4/10/2015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9E07BDB-7609-D446-B5CA-386C5B437E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22348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9951F2-5D1D-7544-A147-5EBD6701B165}" type="datetimeFigureOut">
              <a:rPr lang="en-US" smtClean="0">
                <a:solidFill>
                  <a:prstClr val="black"/>
                </a:solidFill>
              </a:rPr>
              <a:pPr/>
              <a:t>4/10/2015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9E07BDB-7609-D446-B5CA-386C5B437E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4283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defTabSz="457200"/>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7200"/>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7200"/>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7200"/>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59951F2-5D1D-7544-A147-5EBD6701B165}" type="datetimeFigureOut">
              <a:rPr lang="en-US" smtClean="0"/>
              <a:pPr/>
              <a:t>4/10/2015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9E07BDB-7609-D446-B5CA-386C5B437E7A}" type="slidenum">
              <a:rPr lang="en-US" smtClean="0"/>
              <a:pPr/>
              <a:t>‹#›</a:t>
            </a:fld>
            <a:endParaRPr lang="en-US"/>
          </a:p>
        </p:txBody>
      </p:sp>
    </p:spTree>
    <p:extLst>
      <p:ext uri="{BB962C8B-B14F-4D97-AF65-F5344CB8AC3E}">
        <p14:creationId xmlns:p14="http://schemas.microsoft.com/office/powerpoint/2010/main" val="1252084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9951F2-5D1D-7544-A147-5EBD6701B165}" type="datetimeFigureOut">
              <a:rPr lang="en-US" smtClean="0">
                <a:solidFill>
                  <a:prstClr val="black"/>
                </a:solidFill>
              </a:rPr>
              <a:pPr/>
              <a:t>4/10/2015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9E07BDB-7609-D446-B5CA-386C5B437E7A}"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4413672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59951F2-5D1D-7544-A147-5EBD6701B165}" type="datetimeFigureOut">
              <a:rPr lang="en-US" smtClean="0">
                <a:solidFill>
                  <a:prstClr val="white"/>
                </a:solidFill>
              </a:rPr>
              <a:pPr/>
              <a:t>4/10/2015</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B9E07BDB-7609-D446-B5CA-386C5B437E7A}"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7200"/>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7200"/>
            <a:endParaRPr lang="en-US">
              <a:solidFill>
                <a:prstClr val="white"/>
              </a:solidFill>
            </a:endParaRPr>
          </a:p>
        </p:txBody>
      </p:sp>
    </p:spTree>
    <p:extLst>
      <p:ext uri="{BB962C8B-B14F-4D97-AF65-F5344CB8AC3E}">
        <p14:creationId xmlns:p14="http://schemas.microsoft.com/office/powerpoint/2010/main" val="287401148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59951F2-5D1D-7544-A147-5EBD6701B165}" type="datetimeFigureOut">
              <a:rPr lang="en-US" smtClean="0">
                <a:solidFill>
                  <a:prstClr val="white"/>
                </a:solidFill>
              </a:rPr>
              <a:pPr/>
              <a:t>4/10/2015</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B9E07BDB-7609-D446-B5CA-386C5B437E7A}"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53676603"/>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59951F2-5D1D-7544-A147-5EBD6701B165}" type="datetimeFigureOut">
              <a:rPr lang="en-US" smtClean="0">
                <a:solidFill>
                  <a:prstClr val="black"/>
                </a:solidFill>
              </a:rPr>
              <a:pPr/>
              <a:t>4/10/2015</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B9E07BDB-7609-D446-B5CA-386C5B437E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3066725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59951F2-5D1D-7544-A147-5EBD6701B165}" type="datetimeFigureOut">
              <a:rPr lang="en-US" smtClean="0">
                <a:solidFill>
                  <a:prstClr val="white"/>
                </a:solidFill>
              </a:rPr>
              <a:pPr/>
              <a:t>4/10/2015</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B9E07BDB-7609-D446-B5CA-386C5B437E7A}"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9885272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19200"/>
          </a:xfrm>
          <a:solidFill>
            <a:schemeClr val="bg1">
              <a:lumMod val="85000"/>
            </a:schemeClr>
          </a:solidFill>
        </p:spPr>
        <p:txBody>
          <a:bodyPr>
            <a:normAutofit/>
          </a:bodyPr>
          <a:lstStyle>
            <a:lvl1pPr>
              <a:defRPr sz="4000" b="1" i="0" baseline="0">
                <a:solidFill>
                  <a:srgbClr val="008C99"/>
                </a:solidFill>
                <a:effectLst/>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19200"/>
            <a:ext cx="8229600" cy="5638800"/>
          </a:xfrm>
          <a:solidFill>
            <a:schemeClr val="bg1">
              <a:lumMod val="85000"/>
            </a:schemeClr>
          </a:solidFill>
        </p:spPr>
        <p:txBody>
          <a:bodyPr/>
          <a:lstStyle>
            <a:lvl1pPr marL="342900" indent="-342900">
              <a:buClr>
                <a:schemeClr val="accent1"/>
              </a:buClr>
              <a:buFont typeface="Wingdings" pitchFamily="2" charset="2"/>
              <a:buChar char="q"/>
              <a:defRPr baseline="0">
                <a:solidFill>
                  <a:schemeClr val="tx1"/>
                </a:solidFill>
                <a:latin typeface="Calibri" pitchFamily="34" charset="0"/>
              </a:defRPr>
            </a:lvl1pPr>
            <a:lvl2pPr marL="742950" indent="-285750">
              <a:buClr>
                <a:schemeClr val="accent1"/>
              </a:buClr>
              <a:buFont typeface="Wingdings" pitchFamily="2" charset="2"/>
              <a:buChar char="q"/>
              <a:defRPr>
                <a:solidFill>
                  <a:schemeClr val="tx1"/>
                </a:solidFill>
                <a:latin typeface="Calibri" pitchFamily="34" charset="0"/>
              </a:defRPr>
            </a:lvl2pPr>
            <a:lvl3pPr marL="1143000" indent="-228600">
              <a:buClr>
                <a:schemeClr val="accent1"/>
              </a:buClr>
              <a:buFont typeface="Wingdings" pitchFamily="2" charset="2"/>
              <a:buChar char="q"/>
              <a:defRPr>
                <a:solidFill>
                  <a:schemeClr val="tx1"/>
                </a:solidFill>
                <a:latin typeface="Calibri" pitchFamily="34" charset="0"/>
              </a:defRPr>
            </a:lvl3pPr>
            <a:lvl4pPr marL="1600200" indent="-228600">
              <a:buClr>
                <a:schemeClr val="accent1"/>
              </a:buClr>
              <a:buFont typeface="Wingdings" pitchFamily="2" charset="2"/>
              <a:buChar char="q"/>
              <a:defRPr>
                <a:solidFill>
                  <a:schemeClr val="tx1"/>
                </a:solidFill>
                <a:latin typeface="Calibri" pitchFamily="34" charset="0"/>
              </a:defRPr>
            </a:lvl4pPr>
            <a:lvl5pPr marL="2057400" indent="-228600">
              <a:buClr>
                <a:schemeClr val="accent1"/>
              </a:buClr>
              <a:buFont typeface="Wingdings" pitchFamily="2" charset="2"/>
              <a:buChar char="q"/>
              <a:defRPr>
                <a:solidFill>
                  <a:schemeClr val="tx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92019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59951F2-5D1D-7544-A147-5EBD6701B165}" type="datetimeFigureOut">
              <a:rPr lang="en-US" smtClean="0">
                <a:solidFill>
                  <a:prstClr val="black"/>
                </a:solidFill>
              </a:rPr>
              <a:pPr/>
              <a:t>4/10/2015</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B9E07BDB-7609-D446-B5CA-386C5B437E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30549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59951F2-5D1D-7544-A147-5EBD6701B165}" type="datetimeFigureOut">
              <a:rPr lang="en-US" smtClean="0">
                <a:solidFill>
                  <a:prstClr val="black"/>
                </a:solidFill>
              </a:rPr>
              <a:pPr/>
              <a:t>4/10/2015</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B9E07BDB-7609-D446-B5CA-386C5B437E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0273655"/>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59951F2-5D1D-7544-A147-5EBD6701B165}" type="datetimeFigureOut">
              <a:rPr lang="en-US" smtClean="0">
                <a:solidFill>
                  <a:prstClr val="white"/>
                </a:solidFill>
              </a:rPr>
              <a:pPr/>
              <a:t>4/10/2015</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9E07BDB-7609-D446-B5CA-386C5B437E7A}"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7200"/>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7200"/>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7200"/>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7200"/>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defTabSz="457200"/>
            <a:endParaRPr lang="en-US">
              <a:solidFill>
                <a:prstClr val="white"/>
              </a:solidFill>
            </a:endParaRPr>
          </a:p>
        </p:txBody>
      </p:sp>
    </p:spTree>
    <p:extLst>
      <p:ext uri="{BB962C8B-B14F-4D97-AF65-F5344CB8AC3E}">
        <p14:creationId xmlns:p14="http://schemas.microsoft.com/office/powerpoint/2010/main" val="415795642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9951F2-5D1D-7544-A147-5EBD6701B165}" type="datetimeFigureOut">
              <a:rPr lang="en-US" smtClean="0">
                <a:solidFill>
                  <a:prstClr val="black"/>
                </a:solidFill>
              </a:rPr>
              <a:pPr/>
              <a:t>4/10/2015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9E07BDB-7609-D446-B5CA-386C5B437E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71160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59951F2-5D1D-7544-A147-5EBD6701B165}" type="datetimeFigureOut">
              <a:rPr lang="en-US" smtClean="0">
                <a:solidFill>
                  <a:prstClr val="black"/>
                </a:solidFill>
              </a:rPr>
              <a:pPr/>
              <a:t>4/10/2015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B9E07BDB-7609-D446-B5CA-386C5B437E7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9122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219200"/>
          </a:xfrm>
          <a:solidFill>
            <a:schemeClr val="bg1">
              <a:lumMod val="85000"/>
            </a:schemeClr>
          </a:solidFill>
        </p:spPr>
        <p:txBody>
          <a:bodyPr>
            <a:normAutofit/>
          </a:bodyPr>
          <a:lstStyle>
            <a:lvl1pPr>
              <a:defRPr sz="4000" b="1" i="0" baseline="0">
                <a:solidFill>
                  <a:srgbClr val="008C99"/>
                </a:solidFill>
                <a:effectLst/>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19200"/>
            <a:ext cx="8229600" cy="5638800"/>
          </a:xfrm>
          <a:solidFill>
            <a:schemeClr val="bg1">
              <a:lumMod val="85000"/>
            </a:schemeClr>
          </a:solidFill>
        </p:spPr>
        <p:txBody>
          <a:bodyPr/>
          <a:lstStyle>
            <a:lvl1pPr>
              <a:buClr>
                <a:schemeClr val="accent1"/>
              </a:buClr>
              <a:defRPr>
                <a:solidFill>
                  <a:schemeClr val="tx1"/>
                </a:solidFill>
                <a:latin typeface="Calibri" pitchFamily="34" charset="0"/>
              </a:defRPr>
            </a:lvl1pPr>
            <a:lvl2pPr>
              <a:buClr>
                <a:schemeClr val="accent1"/>
              </a:buClr>
              <a:defRPr>
                <a:solidFill>
                  <a:schemeClr val="tx1"/>
                </a:solidFill>
                <a:latin typeface="Calibri" pitchFamily="34" charset="0"/>
              </a:defRPr>
            </a:lvl2pPr>
            <a:lvl3pPr>
              <a:buClr>
                <a:schemeClr val="accent1"/>
              </a:buClr>
              <a:defRPr>
                <a:solidFill>
                  <a:schemeClr val="tx1"/>
                </a:solidFill>
                <a:latin typeface="Calibri" pitchFamily="34" charset="0"/>
              </a:defRPr>
            </a:lvl3pPr>
            <a:lvl4pPr>
              <a:buClr>
                <a:schemeClr val="accent1"/>
              </a:buClr>
              <a:defRPr>
                <a:solidFill>
                  <a:schemeClr val="tx1"/>
                </a:solidFill>
                <a:latin typeface="Calibri" pitchFamily="34" charset="0"/>
              </a:defRPr>
            </a:lvl4pPr>
            <a:lvl5pPr>
              <a:buClr>
                <a:schemeClr val="accent1"/>
              </a:buClr>
              <a:defRPr>
                <a:solidFill>
                  <a:schemeClr val="tx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096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219200"/>
          </a:xfrm>
          <a:solidFill>
            <a:schemeClr val="bg1">
              <a:lumMod val="85000"/>
            </a:schemeClr>
          </a:solidFill>
        </p:spPr>
        <p:txBody>
          <a:bodyPr>
            <a:normAutofit/>
          </a:bodyPr>
          <a:lstStyle>
            <a:lvl1pPr>
              <a:defRPr sz="4000" b="1" i="0">
                <a:solidFill>
                  <a:srgbClr val="008C99"/>
                </a:solidFill>
                <a:effectLst/>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219200"/>
            <a:ext cx="8229600" cy="5638800"/>
          </a:xfrm>
          <a:solidFill>
            <a:schemeClr val="bg1">
              <a:lumMod val="85000"/>
            </a:schemeClr>
          </a:solidFill>
        </p:spPr>
        <p:txBody>
          <a:bodyPr/>
          <a:lstStyle>
            <a:lvl1pPr>
              <a:buClr>
                <a:schemeClr val="accent1"/>
              </a:buClr>
              <a:defRPr>
                <a:solidFill>
                  <a:schemeClr val="tx1"/>
                </a:solidFill>
                <a:latin typeface="Calibri" pitchFamily="34" charset="0"/>
              </a:defRPr>
            </a:lvl1pPr>
            <a:lvl2pPr>
              <a:buClr>
                <a:schemeClr val="accent1"/>
              </a:buClr>
              <a:defRPr>
                <a:solidFill>
                  <a:schemeClr val="tx1"/>
                </a:solidFill>
                <a:latin typeface="Calibri" pitchFamily="34" charset="0"/>
              </a:defRPr>
            </a:lvl2pPr>
            <a:lvl3pPr>
              <a:buClr>
                <a:schemeClr val="accent1"/>
              </a:buClr>
              <a:defRPr>
                <a:solidFill>
                  <a:schemeClr val="tx1"/>
                </a:solidFill>
                <a:latin typeface="Calibri" pitchFamily="34" charset="0"/>
              </a:defRPr>
            </a:lvl3pPr>
            <a:lvl4pPr>
              <a:buClr>
                <a:schemeClr val="accent1"/>
              </a:buClr>
              <a:defRPr>
                <a:solidFill>
                  <a:schemeClr val="tx1"/>
                </a:solidFill>
                <a:latin typeface="Calibri" pitchFamily="34" charset="0"/>
              </a:defRPr>
            </a:lvl4pPr>
            <a:lvl5pPr>
              <a:buClr>
                <a:schemeClr val="accent1"/>
              </a:buClr>
              <a:defRPr>
                <a:solidFill>
                  <a:schemeClr val="tx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517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219200"/>
          </a:xfrm>
          <a:solidFill>
            <a:schemeClr val="bg1">
              <a:lumMod val="85000"/>
            </a:schemeClr>
          </a:solidFill>
        </p:spPr>
        <p:txBody>
          <a:bodyPr>
            <a:normAutofit/>
          </a:bodyPr>
          <a:lstStyle>
            <a:lvl1pPr>
              <a:defRPr sz="4000" b="1" i="0">
                <a:solidFill>
                  <a:srgbClr val="008C99"/>
                </a:solidFill>
                <a:effectLst/>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219200"/>
            <a:ext cx="8229600" cy="5638800"/>
          </a:xfrm>
          <a:solidFill>
            <a:schemeClr val="bg1">
              <a:lumMod val="85000"/>
            </a:schemeClr>
          </a:solidFill>
        </p:spPr>
        <p:txBody>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7138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219200"/>
          </a:xfrm>
          <a:solidFill>
            <a:schemeClr val="bg1">
              <a:lumMod val="85000"/>
            </a:schemeClr>
          </a:solidFill>
        </p:spPr>
        <p:txBody>
          <a:bodyPr>
            <a:normAutofit/>
          </a:bodyPr>
          <a:lstStyle>
            <a:lvl1pPr>
              <a:defRPr sz="4000" b="1" i="0">
                <a:solidFill>
                  <a:srgbClr val="008C99"/>
                </a:solidFill>
                <a:effectLst/>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19200"/>
            <a:ext cx="8915400" cy="4800600"/>
          </a:xfrm>
          <a:solidFill>
            <a:schemeClr val="bg1">
              <a:lumMod val="85000"/>
            </a:schemeClr>
          </a:solidFill>
        </p:spPr>
        <p:txBody>
          <a:bodyPr/>
          <a:lstStyle>
            <a:lvl1pPr>
              <a:buClr>
                <a:schemeClr val="accent1"/>
              </a:buClr>
              <a:defRPr>
                <a:solidFill>
                  <a:schemeClr val="tx1"/>
                </a:solidFill>
                <a:latin typeface="+mj-lt"/>
              </a:defRPr>
            </a:lvl1pPr>
            <a:lvl2pPr>
              <a:buClr>
                <a:schemeClr val="accent1"/>
              </a:buClr>
              <a:defRPr>
                <a:solidFill>
                  <a:schemeClr val="tx1"/>
                </a:solidFill>
                <a:latin typeface="+mj-lt"/>
              </a:defRPr>
            </a:lvl2pPr>
            <a:lvl3pPr>
              <a:buClr>
                <a:schemeClr val="accent1"/>
              </a:buClr>
              <a:defRPr>
                <a:solidFill>
                  <a:schemeClr val="tx1"/>
                </a:solidFill>
                <a:latin typeface="+mj-lt"/>
              </a:defRPr>
            </a:lvl3pPr>
            <a:lvl4pPr>
              <a:buClr>
                <a:schemeClr val="accent1"/>
              </a:buClr>
              <a:defRPr>
                <a:solidFill>
                  <a:schemeClr val="tx1"/>
                </a:solidFill>
                <a:latin typeface="+mj-lt"/>
              </a:defRPr>
            </a:lvl4pPr>
            <a:lvl5pPr>
              <a:buClr>
                <a:schemeClr val="accent1"/>
              </a:buClr>
              <a:defRPr>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6251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219200"/>
          </a:xfrm>
          <a:solidFill>
            <a:schemeClr val="bg1">
              <a:lumMod val="85000"/>
            </a:schemeClr>
          </a:solidFill>
        </p:spPr>
        <p:txBody>
          <a:bodyPr>
            <a:normAutofit/>
          </a:bodyPr>
          <a:lstStyle>
            <a:lvl1pPr>
              <a:defRPr sz="4000" b="1" i="0" baseline="0">
                <a:solidFill>
                  <a:srgbClr val="008C99"/>
                </a:solidFill>
                <a:effectLst/>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19200"/>
            <a:ext cx="8915400" cy="4800600"/>
          </a:xfrm>
          <a:solidFill>
            <a:schemeClr val="bg1">
              <a:lumMod val="85000"/>
            </a:schemeClr>
          </a:solidFill>
        </p:spPr>
        <p:txBody>
          <a:bodyPr/>
          <a:lstStyle>
            <a:lvl1pPr>
              <a:buClr>
                <a:schemeClr val="accent1"/>
              </a:buClr>
              <a:defRPr>
                <a:solidFill>
                  <a:schemeClr val="tx1"/>
                </a:solidFill>
                <a:latin typeface="+mj-lt"/>
              </a:defRPr>
            </a:lvl1pPr>
            <a:lvl2pPr>
              <a:buClr>
                <a:schemeClr val="accent1"/>
              </a:buClr>
              <a:defRPr>
                <a:solidFill>
                  <a:schemeClr val="tx1"/>
                </a:solidFill>
                <a:latin typeface="+mj-lt"/>
              </a:defRPr>
            </a:lvl2pPr>
            <a:lvl3pPr>
              <a:buClr>
                <a:schemeClr val="accent1"/>
              </a:buClr>
              <a:defRPr>
                <a:solidFill>
                  <a:schemeClr val="tx1"/>
                </a:solidFill>
                <a:latin typeface="+mj-lt"/>
              </a:defRPr>
            </a:lvl3pPr>
            <a:lvl4pPr>
              <a:buClr>
                <a:schemeClr val="accent1"/>
              </a:buClr>
              <a:defRPr>
                <a:solidFill>
                  <a:schemeClr val="tx1"/>
                </a:solidFill>
                <a:latin typeface="+mj-lt"/>
              </a:defRPr>
            </a:lvl4pPr>
            <a:lvl5pPr>
              <a:buClr>
                <a:schemeClr val="accent1"/>
              </a:buClr>
              <a:defRPr>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1842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686800" cy="1143000"/>
          </a:xfrm>
        </p:spPr>
        <p:txBody>
          <a:bodyPr>
            <a:normAutofit/>
          </a:bodyPr>
          <a:lstStyle>
            <a:lvl1pPr>
              <a:defRPr sz="4000" b="1" i="0">
                <a:solidFill>
                  <a:srgbClr val="008C99"/>
                </a:solidFill>
                <a:effectLst>
                  <a:outerShdw blurRad="38100" dist="38100" dir="2700000" algn="tl">
                    <a:srgbClr val="000000">
                      <a:alpha val="43137"/>
                    </a:srgbClr>
                  </a:outerShdw>
                </a:effectLst>
                <a:latin typeface="Century Gothic"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1" y="2133600"/>
            <a:ext cx="8686800" cy="4648200"/>
          </a:xfrm>
        </p:spPr>
        <p:txBody>
          <a:bodyPr/>
          <a:lstStyle>
            <a:lvl1pPr>
              <a:defRPr>
                <a:solidFill>
                  <a:schemeClr val="bg1"/>
                </a:solidFill>
                <a:latin typeface="Calibri" panose="020F0502020204030204" pitchFamily="34" charset="0"/>
              </a:defRPr>
            </a:lvl1pPr>
            <a:lvl2pPr>
              <a:defRPr>
                <a:solidFill>
                  <a:schemeClr val="bg1"/>
                </a:solidFill>
                <a:latin typeface="Calibri" panose="020F0502020204030204" pitchFamily="34" charset="0"/>
              </a:defRPr>
            </a:lvl2pPr>
            <a:lvl3pPr>
              <a:defRPr baseline="0">
                <a:solidFill>
                  <a:schemeClr val="bg1"/>
                </a:solidFill>
                <a:latin typeface="Calibri" panose="020F0502020204030204" pitchFamily="34" charset="0"/>
              </a:defRPr>
            </a:lvl3pPr>
            <a:lvl4pPr>
              <a:defRPr baseline="0">
                <a:solidFill>
                  <a:schemeClr val="bg1"/>
                </a:solidFill>
                <a:latin typeface="Calibri" panose="020F0502020204030204" pitchFamily="34" charset="0"/>
              </a:defRPr>
            </a:lvl4pPr>
            <a:lvl5pPr>
              <a:defRPr baseline="0">
                <a:solidFill>
                  <a:schemeClr val="bg1"/>
                </a:solidFill>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413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62573-0DFD-4143-A269-436C028879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58687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defTabSz="914400" rtl="0" eaLnBrk="1" latinLnBrk="0" hangingPunct="1">
        <a:spcBef>
          <a:spcPct val="0"/>
        </a:spcBef>
        <a:buNone/>
        <a:defRPr lang="en-US" sz="4400" b="0" i="0" kern="1200" dirty="0">
          <a:solidFill>
            <a:srgbClr val="008C99"/>
          </a:solidFill>
          <a:effectLst>
            <a:outerShdw blurRad="38100" dist="38100" dir="2700000" algn="tl">
              <a:srgbClr val="000000">
                <a:alpha val="43137"/>
              </a:srgbClr>
            </a:outerShdw>
          </a:effectLst>
          <a:latin typeface="Myriad Pro" pitchFamily="34" charset="0"/>
          <a:ea typeface="+mj-ea"/>
          <a:cs typeface="Times New Roman" pitchFamily="18" charset="0"/>
        </a:defRPr>
      </a:lvl1pPr>
    </p:titleStyle>
    <p:bodyStyle>
      <a:lvl1pPr marL="342900" indent="-342900" algn="l" defTabSz="914400" rtl="0" eaLnBrk="1" latinLnBrk="0" hangingPunct="1">
        <a:spcBef>
          <a:spcPct val="20000"/>
        </a:spcBef>
        <a:buSzPct val="60000"/>
        <a:buFont typeface="Wingdings" pitchFamily="2" charset="2"/>
        <a:buChar char="q"/>
        <a:defRPr lang="en-US" sz="3200" kern="1200" dirty="0" smtClean="0">
          <a:solidFill>
            <a:schemeClr val="bg1"/>
          </a:solidFill>
          <a:latin typeface="Century Gothic" pitchFamily="34" charset="0"/>
          <a:ea typeface="+mn-ea"/>
          <a:cs typeface="+mn-cs"/>
        </a:defRPr>
      </a:lvl1pPr>
      <a:lvl2pPr marL="742950" indent="-285750" algn="l" defTabSz="914400" rtl="0" eaLnBrk="1" latinLnBrk="0" hangingPunct="1">
        <a:spcBef>
          <a:spcPct val="20000"/>
        </a:spcBef>
        <a:buSzPct val="60000"/>
        <a:buFont typeface="Wingdings" pitchFamily="2" charset="2"/>
        <a:buChar char="q"/>
        <a:defRPr lang="en-US" sz="3200" kern="1200" dirty="0" smtClean="0">
          <a:solidFill>
            <a:schemeClr val="bg1"/>
          </a:solidFill>
          <a:latin typeface="Century Gothic" pitchFamily="34" charset="0"/>
          <a:ea typeface="+mn-ea"/>
          <a:cs typeface="+mn-cs"/>
        </a:defRPr>
      </a:lvl2pPr>
      <a:lvl3pPr marL="1143000" indent="-228600" algn="l" defTabSz="914400" rtl="0" eaLnBrk="1" latinLnBrk="0" hangingPunct="1">
        <a:spcBef>
          <a:spcPct val="20000"/>
        </a:spcBef>
        <a:buSzPct val="60000"/>
        <a:buFont typeface="Wingdings" pitchFamily="2" charset="2"/>
        <a:buChar char="q"/>
        <a:defRPr lang="en-US" sz="3200" kern="1200" dirty="0" smtClean="0">
          <a:solidFill>
            <a:schemeClr val="bg1"/>
          </a:solidFill>
          <a:latin typeface="Century Gothic" pitchFamily="34" charset="0"/>
          <a:ea typeface="+mn-ea"/>
          <a:cs typeface="+mn-cs"/>
        </a:defRPr>
      </a:lvl3pPr>
      <a:lvl4pPr marL="1600200" indent="-228600" algn="l" defTabSz="914400" rtl="0" eaLnBrk="1" latinLnBrk="0" hangingPunct="1">
        <a:spcBef>
          <a:spcPct val="20000"/>
        </a:spcBef>
        <a:buSzPct val="60000"/>
        <a:buFont typeface="Wingdings" pitchFamily="2" charset="2"/>
        <a:buChar char="q"/>
        <a:defRPr lang="en-US" sz="3200" kern="1200" dirty="0" smtClean="0">
          <a:solidFill>
            <a:schemeClr val="bg1"/>
          </a:solidFill>
          <a:latin typeface="Century Gothic" pitchFamily="34" charset="0"/>
          <a:ea typeface="+mn-ea"/>
          <a:cs typeface="+mn-cs"/>
        </a:defRPr>
      </a:lvl4pPr>
      <a:lvl5pPr marL="2057400" indent="-228600" algn="l" defTabSz="914400" rtl="0" eaLnBrk="1" latinLnBrk="0" hangingPunct="1">
        <a:spcBef>
          <a:spcPct val="20000"/>
        </a:spcBef>
        <a:buSzPct val="60000"/>
        <a:buFont typeface="Wingdings" pitchFamily="2" charset="2"/>
        <a:buChar char="q"/>
        <a:defRPr lang="en-US" sz="3200" kern="1200" dirty="0">
          <a:solidFill>
            <a:schemeClr val="bg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7200"/>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7200"/>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7200"/>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defTabSz="457200"/>
            <a:fld id="{659951F2-5D1D-7544-A147-5EBD6701B165}" type="datetimeFigureOut">
              <a:rPr lang="en-US" smtClean="0">
                <a:solidFill>
                  <a:prstClr val="black"/>
                </a:solidFill>
              </a:rPr>
              <a:pPr defTabSz="457200"/>
              <a:t>4/10/2015</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defTabSz="457200"/>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defTabSz="457200"/>
            <a:fld id="{B9E07BDB-7609-D446-B5CA-386C5B437E7A}"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97550292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7200"/>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defTabSz="457200"/>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defTabSz="457200"/>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defTabSz="457200"/>
            <a:fld id="{659951F2-5D1D-7544-A147-5EBD6701B165}" type="datetimeFigureOut">
              <a:rPr lang="en-US" smtClean="0">
                <a:solidFill>
                  <a:prstClr val="black"/>
                </a:solidFill>
              </a:rPr>
              <a:pPr defTabSz="457200"/>
              <a:t>4/10/2015</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defTabSz="457200"/>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defTabSz="457200"/>
            <a:fld id="{B9E07BDB-7609-D446-B5CA-386C5B437E7A}"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67920123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hsc.unm.edu/research/docs/oversight-for-human-tissue-in-research-policy_v03june2012.pdf" TargetMode="External"/><Relationship Id="rId2" Type="http://schemas.openxmlformats.org/officeDocument/2006/relationships/hyperlink" Target="mailto:awmeisner@salud.unm.edu" TargetMode="External"/><Relationship Id="rId1" Type="http://schemas.openxmlformats.org/officeDocument/2006/relationships/slideLayout" Target="../slideLayouts/slideLayout14.xml"/><Relationship Id="rId4" Type="http://schemas.openxmlformats.org/officeDocument/2006/relationships/hyperlink" Target="http://pathology.unm.edu/htr-tasr/inventory.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1447800"/>
            <a:ext cx="9144000" cy="3026152"/>
          </a:xfrm>
        </p:spPr>
        <p:txBody>
          <a:bodyPr/>
          <a:lstStyle/>
          <a:p>
            <a:pPr algn="l"/>
            <a:endParaRPr lang="en-US" sz="2000" dirty="0" smtClean="0"/>
          </a:p>
          <a:p>
            <a:pPr algn="l"/>
            <a:r>
              <a:rPr lang="en-US" i="1" dirty="0" smtClean="0">
                <a:effectLst/>
              </a:rPr>
              <a:t>Research with the Human Tissue Repository</a:t>
            </a:r>
          </a:p>
          <a:p>
            <a:pPr algn="l"/>
            <a:r>
              <a:rPr lang="en-US" sz="2200" dirty="0" smtClean="0">
                <a:solidFill>
                  <a:schemeClr val="bg2">
                    <a:lumMod val="25000"/>
                  </a:schemeClr>
                </a:solidFill>
              </a:rPr>
              <a:t>RAFT Session</a:t>
            </a:r>
          </a:p>
          <a:p>
            <a:pPr algn="l"/>
            <a:r>
              <a:rPr lang="en-US" sz="2200" dirty="0" smtClean="0">
                <a:solidFill>
                  <a:schemeClr val="bg2">
                    <a:lumMod val="25000"/>
                  </a:schemeClr>
                </a:solidFill>
              </a:rPr>
              <a:t>April 10, 2015</a:t>
            </a:r>
            <a:endParaRPr lang="en-US" sz="2200" dirty="0">
              <a:solidFill>
                <a:schemeClr val="bg2">
                  <a:lumMod val="25000"/>
                </a:schemeClr>
              </a:solidFill>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447800"/>
            <a:ext cx="7109460" cy="653796"/>
          </a:xfrm>
          <a:prstGeom prst="rect">
            <a:avLst/>
          </a:prstGeom>
        </p:spPr>
      </p:pic>
      <p:sp>
        <p:nvSpPr>
          <p:cNvPr id="4" name="TextBox 3"/>
          <p:cNvSpPr txBox="1"/>
          <p:nvPr/>
        </p:nvSpPr>
        <p:spPr>
          <a:xfrm>
            <a:off x="4572000" y="3581400"/>
            <a:ext cx="4419600" cy="646331"/>
          </a:xfrm>
          <a:prstGeom prst="rect">
            <a:avLst/>
          </a:prstGeom>
          <a:noFill/>
        </p:spPr>
        <p:txBody>
          <a:bodyPr wrap="square" rtlCol="0">
            <a:spAutoFit/>
          </a:bodyPr>
          <a:lstStyle/>
          <a:p>
            <a:pPr algn="r"/>
            <a:r>
              <a:rPr lang="en-US" sz="2000" b="1" dirty="0" smtClean="0">
                <a:solidFill>
                  <a:srgbClr val="E7DEC9">
                    <a:lumMod val="25000"/>
                  </a:srgbClr>
                </a:solidFill>
              </a:rPr>
              <a:t>Corey C Ford, MD, PhD</a:t>
            </a:r>
          </a:p>
          <a:p>
            <a:pPr algn="r"/>
            <a:r>
              <a:rPr lang="en-US" sz="1600" dirty="0" smtClean="0">
                <a:solidFill>
                  <a:srgbClr val="E7DEC9">
                    <a:lumMod val="25000"/>
                  </a:srgbClr>
                </a:solidFill>
              </a:rPr>
              <a:t>Sr. Associate Dean for Research</a:t>
            </a:r>
            <a:endParaRPr lang="en-US" sz="1600" dirty="0">
              <a:solidFill>
                <a:srgbClr val="E7DEC9">
                  <a:lumMod val="25000"/>
                </a:srgbClr>
              </a:solidFill>
            </a:endParaRPr>
          </a:p>
        </p:txBody>
      </p:sp>
      <p:sp>
        <p:nvSpPr>
          <p:cNvPr id="5" name="Rectangle 4"/>
          <p:cNvSpPr/>
          <p:nvPr/>
        </p:nvSpPr>
        <p:spPr>
          <a:xfrm>
            <a:off x="0" y="6553200"/>
            <a:ext cx="9144000" cy="3048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24103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50000"/>
              </a:lnSpc>
            </a:pPr>
            <a:r>
              <a:rPr lang="en-US" sz="2000" dirty="0" smtClean="0"/>
              <a:t>HTR or Human Tissue Repository</a:t>
            </a:r>
          </a:p>
          <a:p>
            <a:pPr>
              <a:lnSpc>
                <a:spcPct val="150000"/>
              </a:lnSpc>
            </a:pPr>
            <a:r>
              <a:rPr lang="en-US" sz="2000" dirty="0" smtClean="0"/>
              <a:t>TASR or Tissue Analysis Shared Resource</a:t>
            </a:r>
          </a:p>
          <a:p>
            <a:pPr>
              <a:lnSpc>
                <a:spcPct val="150000"/>
              </a:lnSpc>
            </a:pPr>
            <a:r>
              <a:rPr lang="en-US" sz="2000" dirty="0" smtClean="0"/>
              <a:t>Jointly funded by Cancer Center and </a:t>
            </a:r>
            <a:r>
              <a:rPr lang="en-US" sz="2000" dirty="0" err="1" smtClean="0"/>
              <a:t>Dept</a:t>
            </a:r>
            <a:r>
              <a:rPr lang="en-US" sz="2000" dirty="0" smtClean="0"/>
              <a:t> of </a:t>
            </a:r>
            <a:r>
              <a:rPr lang="en-US" sz="2000" dirty="0" smtClean="0"/>
              <a:t>Pathology</a:t>
            </a:r>
          </a:p>
          <a:p>
            <a:pPr>
              <a:lnSpc>
                <a:spcPct val="150000"/>
              </a:lnSpc>
            </a:pPr>
            <a:r>
              <a:rPr lang="en-US" sz="2000" dirty="0" smtClean="0"/>
              <a:t>Oversight by HTOC chaired by SADR</a:t>
            </a:r>
            <a:endParaRPr lang="en-US" sz="2000" dirty="0" smtClean="0"/>
          </a:p>
          <a:p>
            <a:pPr>
              <a:lnSpc>
                <a:spcPct val="150000"/>
              </a:lnSpc>
            </a:pPr>
            <a:r>
              <a:rPr lang="en-US" sz="2000" dirty="0" smtClean="0"/>
              <a:t>To Facilitate translational research for the HSC faculty</a:t>
            </a:r>
          </a:p>
          <a:p>
            <a:pPr>
              <a:lnSpc>
                <a:spcPct val="150000"/>
              </a:lnSpc>
            </a:pPr>
            <a:r>
              <a:rPr lang="en-US" sz="2000" b="1" dirty="0"/>
              <a:t>Purpose:</a:t>
            </a:r>
          </a:p>
          <a:p>
            <a:pPr lvl="1"/>
            <a:r>
              <a:rPr lang="en-US" sz="1600" dirty="0"/>
              <a:t>To greatly facilitate the careful acquisition, storage, and distribution of high quality human tissue samples to UNM researchers for use in scientifically estimable investigations while following appropriate ethical, scientific, and legislative principles and regulations.</a:t>
            </a:r>
          </a:p>
          <a:p>
            <a:endParaRPr lang="en-US" sz="2000" dirty="0" smtClean="0"/>
          </a:p>
          <a:p>
            <a:pPr lvl="2"/>
            <a:endParaRPr lang="en-US" sz="2000" dirty="0" smtClean="0"/>
          </a:p>
        </p:txBody>
      </p:sp>
      <p:sp>
        <p:nvSpPr>
          <p:cNvPr id="3" name="Title 2"/>
          <p:cNvSpPr>
            <a:spLocks noGrp="1"/>
          </p:cNvSpPr>
          <p:nvPr>
            <p:ph type="title"/>
          </p:nvPr>
        </p:nvSpPr>
        <p:spPr/>
        <p:txBody>
          <a:bodyPr/>
          <a:lstStyle/>
          <a:p>
            <a:r>
              <a:rPr lang="en-US" dirty="0" smtClean="0"/>
              <a:t>The HTR (and TASR)</a:t>
            </a:r>
            <a:endParaRPr lang="en-US" dirty="0"/>
          </a:p>
        </p:txBody>
      </p:sp>
    </p:spTree>
    <p:extLst>
      <p:ext uri="{BB962C8B-B14F-4D97-AF65-F5344CB8AC3E}">
        <p14:creationId xmlns:p14="http://schemas.microsoft.com/office/powerpoint/2010/main" val="1723899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458200" cy="4525963"/>
          </a:xfrm>
        </p:spPr>
        <p:txBody>
          <a:bodyPr/>
          <a:lstStyle/>
          <a:p>
            <a:r>
              <a:rPr lang="en-US" dirty="0"/>
              <a:t>In 2004, 6 month moratorium to disclose satellite tissue repositories</a:t>
            </a:r>
          </a:p>
          <a:p>
            <a:r>
              <a:rPr lang="en-US" dirty="0" smtClean="0"/>
              <a:t>Policy completed 2007, updated 2012</a:t>
            </a:r>
          </a:p>
          <a:p>
            <a:r>
              <a:rPr lang="en-US" dirty="0" smtClean="0"/>
              <a:t>Tissues are defined as body fluids, bone, </a:t>
            </a:r>
            <a:r>
              <a:rPr lang="en-US" dirty="0" smtClean="0"/>
              <a:t>and cellular </a:t>
            </a:r>
            <a:r>
              <a:rPr lang="en-US" dirty="0" smtClean="0"/>
              <a:t>constituents, including DNA, RNA, proteins</a:t>
            </a:r>
          </a:p>
          <a:p>
            <a:r>
              <a:rPr lang="en-US" dirty="0" smtClean="0"/>
              <a:t>Does NOT include tissue taken for diagnosis </a:t>
            </a:r>
            <a:r>
              <a:rPr lang="en-US" dirty="0" smtClean="0"/>
              <a:t>(clinical pathology</a:t>
            </a:r>
            <a:r>
              <a:rPr lang="en-US" dirty="0" smtClean="0"/>
              <a:t>)</a:t>
            </a:r>
          </a:p>
          <a:p>
            <a:r>
              <a:rPr lang="en-US" dirty="0" smtClean="0"/>
              <a:t>HIPAA compliance </a:t>
            </a:r>
            <a:r>
              <a:rPr lang="en-US" dirty="0" smtClean="0"/>
              <a:t>required</a:t>
            </a:r>
            <a:endParaRPr lang="en-US" dirty="0" smtClean="0"/>
          </a:p>
          <a:p>
            <a:r>
              <a:rPr lang="en-US" dirty="0" smtClean="0"/>
              <a:t>Users submit proposal to HTR for SRC review</a:t>
            </a:r>
          </a:p>
        </p:txBody>
      </p:sp>
      <p:sp>
        <p:nvSpPr>
          <p:cNvPr id="3" name="Title 2"/>
          <p:cNvSpPr>
            <a:spLocks noGrp="1"/>
          </p:cNvSpPr>
          <p:nvPr>
            <p:ph type="title"/>
          </p:nvPr>
        </p:nvSpPr>
        <p:spPr/>
        <p:txBody>
          <a:bodyPr/>
          <a:lstStyle/>
          <a:p>
            <a:r>
              <a:rPr lang="en-US" dirty="0" smtClean="0"/>
              <a:t>History and process</a:t>
            </a:r>
            <a:endParaRPr lang="en-US" dirty="0"/>
          </a:p>
        </p:txBody>
      </p:sp>
    </p:spTree>
    <p:extLst>
      <p:ext uri="{BB962C8B-B14F-4D97-AF65-F5344CB8AC3E}">
        <p14:creationId xmlns:p14="http://schemas.microsoft.com/office/powerpoint/2010/main" val="474017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Angela </a:t>
            </a:r>
            <a:r>
              <a:rPr lang="en-US" dirty="0" err="1"/>
              <a:t>Meisner</a:t>
            </a:r>
            <a:r>
              <a:rPr lang="en-US" dirty="0"/>
              <a:t>, </a:t>
            </a:r>
            <a:r>
              <a:rPr lang="en-US" dirty="0" smtClean="0"/>
              <a:t>MPH, </a:t>
            </a:r>
            <a:r>
              <a:rPr lang="en-US" i="1" dirty="0" smtClean="0"/>
              <a:t>Epidemiologist, </a:t>
            </a:r>
            <a:r>
              <a:rPr lang="en-US" dirty="0" smtClean="0"/>
              <a:t>with</a:t>
            </a:r>
            <a:r>
              <a:rPr lang="en-US" i="1" dirty="0" smtClean="0"/>
              <a:t> </a:t>
            </a:r>
            <a:r>
              <a:rPr lang="en-US" dirty="0" smtClean="0"/>
              <a:t>the</a:t>
            </a:r>
            <a:r>
              <a:rPr lang="en-US" i="1" dirty="0" smtClean="0"/>
              <a:t> </a:t>
            </a:r>
            <a:r>
              <a:rPr lang="en-US" dirty="0" smtClean="0"/>
              <a:t>New </a:t>
            </a:r>
            <a:r>
              <a:rPr lang="en-US" dirty="0"/>
              <a:t>Mexico Tumor </a:t>
            </a:r>
            <a:r>
              <a:rPr lang="en-US" dirty="0" smtClean="0"/>
              <a:t>Registry</a:t>
            </a:r>
            <a:endParaRPr lang="en-US" dirty="0" smtClean="0">
              <a:hlinkClick r:id="rId2"/>
            </a:endParaRPr>
          </a:p>
          <a:p>
            <a:pPr lvl="1"/>
            <a:r>
              <a:rPr lang="en-US" dirty="0"/>
              <a:t>Liaison to the Scientific Review Committee (SRC)</a:t>
            </a:r>
          </a:p>
          <a:p>
            <a:pPr lvl="1"/>
            <a:r>
              <a:rPr lang="en-US" dirty="0" smtClean="0">
                <a:solidFill>
                  <a:schemeClr val="accent4"/>
                </a:solidFill>
                <a:hlinkClick r:id="rId2"/>
              </a:rPr>
              <a:t>awmeisner@salud.unm.edu</a:t>
            </a:r>
            <a:endParaRPr lang="en-US" dirty="0" smtClean="0">
              <a:solidFill>
                <a:schemeClr val="accent4"/>
              </a:solidFill>
            </a:endParaRPr>
          </a:p>
          <a:p>
            <a:r>
              <a:rPr lang="en-US" dirty="0" smtClean="0"/>
              <a:t>HSC Policy </a:t>
            </a:r>
            <a:r>
              <a:rPr lang="en-US" dirty="0" smtClean="0"/>
              <a:t>for Oversight of Human Tissue in Research</a:t>
            </a:r>
          </a:p>
          <a:p>
            <a:pPr lvl="1"/>
            <a:r>
              <a:rPr lang="en-US" dirty="0">
                <a:hlinkClick r:id="rId3"/>
              </a:rPr>
              <a:t>http://</a:t>
            </a:r>
            <a:r>
              <a:rPr lang="en-US" dirty="0" smtClean="0">
                <a:hlinkClick r:id="rId3"/>
              </a:rPr>
              <a:t>hsc.unm.edu/research/docs/oversight-for-human-tissue-in-research-policy_v03june2012.pdf</a:t>
            </a:r>
            <a:endParaRPr lang="en-US" dirty="0" smtClean="0"/>
          </a:p>
          <a:p>
            <a:r>
              <a:rPr lang="en-US" dirty="0" smtClean="0"/>
              <a:t>Inventory:</a:t>
            </a:r>
          </a:p>
          <a:p>
            <a:pPr lvl="1"/>
            <a:r>
              <a:rPr lang="en-US" dirty="0">
                <a:hlinkClick r:id="rId4"/>
              </a:rPr>
              <a:t>http://</a:t>
            </a:r>
            <a:r>
              <a:rPr lang="en-US" dirty="0" smtClean="0">
                <a:hlinkClick r:id="rId4"/>
              </a:rPr>
              <a:t>pathology.unm.edu/htr-tasr/inventory.html</a:t>
            </a:r>
            <a:endParaRPr lang="en-US" dirty="0" smtClean="0"/>
          </a:p>
          <a:p>
            <a:endParaRPr lang="en-US" dirty="0" smtClean="0">
              <a:solidFill>
                <a:schemeClr val="accent4"/>
              </a:solidFill>
            </a:endParaRPr>
          </a:p>
          <a:p>
            <a:pPr lvl="1"/>
            <a:endParaRPr lang="en-US" dirty="0" smtClean="0">
              <a:solidFill>
                <a:schemeClr val="accent4"/>
              </a:solidFill>
            </a:endParaRPr>
          </a:p>
          <a:p>
            <a:pPr lvl="1"/>
            <a:endParaRPr lang="en-US" dirty="0"/>
          </a:p>
        </p:txBody>
      </p:sp>
      <p:sp>
        <p:nvSpPr>
          <p:cNvPr id="3" name="Title 2"/>
          <p:cNvSpPr>
            <a:spLocks noGrp="1"/>
          </p:cNvSpPr>
          <p:nvPr>
            <p:ph type="title"/>
          </p:nvPr>
        </p:nvSpPr>
        <p:spPr/>
        <p:txBody>
          <a:bodyPr/>
          <a:lstStyle/>
          <a:p>
            <a:r>
              <a:rPr lang="en-US" dirty="0" smtClean="0"/>
              <a:t>Key resources for HTR access</a:t>
            </a:r>
            <a:endParaRPr lang="en-US" dirty="0"/>
          </a:p>
        </p:txBody>
      </p:sp>
    </p:spTree>
    <p:extLst>
      <p:ext uri="{BB962C8B-B14F-4D97-AF65-F5344CB8AC3E}">
        <p14:creationId xmlns:p14="http://schemas.microsoft.com/office/powerpoint/2010/main" val="3859738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pPr>
            <a:r>
              <a:rPr lang="en-US" dirty="0" smtClean="0"/>
              <a:t>Scientific merit</a:t>
            </a:r>
          </a:p>
          <a:p>
            <a:pPr>
              <a:lnSpc>
                <a:spcPct val="150000"/>
              </a:lnSpc>
            </a:pPr>
            <a:r>
              <a:rPr lang="en-US" dirty="0" smtClean="0"/>
              <a:t>Expertise of research team</a:t>
            </a:r>
          </a:p>
          <a:p>
            <a:pPr>
              <a:lnSpc>
                <a:spcPct val="150000"/>
              </a:lnSpc>
            </a:pPr>
            <a:r>
              <a:rPr lang="en-US" dirty="0" smtClean="0"/>
              <a:t>Availability of funding, physical and human resources</a:t>
            </a:r>
          </a:p>
          <a:p>
            <a:pPr>
              <a:lnSpc>
                <a:spcPct val="150000"/>
              </a:lnSpc>
            </a:pPr>
            <a:r>
              <a:rPr lang="en-US" dirty="0" smtClean="0"/>
              <a:t>Evaluation of risk to subjects v. benefits</a:t>
            </a:r>
          </a:p>
          <a:p>
            <a:pPr lvl="0">
              <a:buClr>
                <a:srgbClr val="2DA2BF"/>
              </a:buClr>
            </a:pPr>
            <a:r>
              <a:rPr lang="en-US" dirty="0" smtClean="0"/>
              <a:t>HTR director certification of availability and that tissue is or is not </a:t>
            </a:r>
            <a:r>
              <a:rPr lang="en-US" dirty="0" smtClean="0"/>
              <a:t>rare</a:t>
            </a:r>
          </a:p>
          <a:p>
            <a:pPr lvl="0">
              <a:buClr>
                <a:srgbClr val="2DA2BF"/>
              </a:buClr>
            </a:pPr>
            <a:r>
              <a:rPr lang="en-US" dirty="0" smtClean="0">
                <a:solidFill>
                  <a:prstClr val="black"/>
                </a:solidFill>
              </a:rPr>
              <a:t>Very </a:t>
            </a:r>
            <a:r>
              <a:rPr lang="en-US" dirty="0">
                <a:solidFill>
                  <a:prstClr val="black"/>
                </a:solidFill>
              </a:rPr>
              <a:t>quick turn around times are the rule</a:t>
            </a:r>
          </a:p>
          <a:p>
            <a:pPr>
              <a:lnSpc>
                <a:spcPct val="150000"/>
              </a:lnSpc>
            </a:pPr>
            <a:endParaRPr lang="en-US" dirty="0"/>
          </a:p>
        </p:txBody>
      </p:sp>
      <p:sp>
        <p:nvSpPr>
          <p:cNvPr id="3" name="Title 2"/>
          <p:cNvSpPr>
            <a:spLocks noGrp="1"/>
          </p:cNvSpPr>
          <p:nvPr>
            <p:ph type="title"/>
          </p:nvPr>
        </p:nvSpPr>
        <p:spPr/>
        <p:txBody>
          <a:bodyPr/>
          <a:lstStyle/>
          <a:p>
            <a:r>
              <a:rPr lang="en-US" dirty="0" smtClean="0"/>
              <a:t>Review criteria</a:t>
            </a:r>
            <a:endParaRPr lang="en-US" dirty="0"/>
          </a:p>
        </p:txBody>
      </p:sp>
    </p:spTree>
    <p:extLst>
      <p:ext uri="{BB962C8B-B14F-4D97-AF65-F5344CB8AC3E}">
        <p14:creationId xmlns:p14="http://schemas.microsoft.com/office/powerpoint/2010/main" val="323031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28575"/>
            <a:ext cx="9105900" cy="682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2742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525963"/>
          </a:xfrm>
        </p:spPr>
        <p:txBody>
          <a:bodyPr>
            <a:normAutofit fontScale="85000" lnSpcReduction="20000"/>
          </a:bodyPr>
          <a:lstStyle/>
          <a:p>
            <a:pPr>
              <a:lnSpc>
                <a:spcPct val="150000"/>
              </a:lnSpc>
            </a:pPr>
            <a:r>
              <a:rPr lang="en-US" dirty="0" smtClean="0"/>
              <a:t>All tissue must be stored in and under the care of the HTR</a:t>
            </a:r>
          </a:p>
          <a:p>
            <a:pPr lvl="1">
              <a:lnSpc>
                <a:spcPct val="150000"/>
              </a:lnSpc>
            </a:pPr>
            <a:r>
              <a:rPr lang="en-US" dirty="0" smtClean="0"/>
              <a:t>Not in a drawer, closet, shelf, refrigerator in an office or department</a:t>
            </a:r>
          </a:p>
          <a:p>
            <a:pPr>
              <a:lnSpc>
                <a:spcPct val="150000"/>
              </a:lnSpc>
            </a:pPr>
            <a:r>
              <a:rPr lang="en-US" dirty="0" smtClean="0"/>
              <a:t>Tissue of any type cannot be given away to outside investigators or partners</a:t>
            </a:r>
          </a:p>
          <a:p>
            <a:pPr>
              <a:lnSpc>
                <a:spcPct val="150000"/>
              </a:lnSpc>
            </a:pPr>
            <a:r>
              <a:rPr lang="en-US" dirty="0" smtClean="0"/>
              <a:t>No tissue can be sold to an outside entity</a:t>
            </a:r>
          </a:p>
          <a:p>
            <a:pPr>
              <a:lnSpc>
                <a:spcPct val="150000"/>
              </a:lnSpc>
            </a:pPr>
            <a:r>
              <a:rPr lang="en-US" dirty="0" smtClean="0"/>
              <a:t>Outside collaborations require a formal agreement with HSC</a:t>
            </a:r>
          </a:p>
          <a:p>
            <a:pPr>
              <a:lnSpc>
                <a:spcPct val="150000"/>
              </a:lnSpc>
            </a:pPr>
            <a:r>
              <a:rPr lang="en-US" dirty="0" smtClean="0"/>
              <a:t>All tissue use must include involvement of an HSC faculty investigator under an IRB and SRC approved protocol</a:t>
            </a:r>
          </a:p>
          <a:p>
            <a:pPr lvl="1">
              <a:lnSpc>
                <a:spcPct val="150000"/>
              </a:lnSpc>
            </a:pPr>
            <a:r>
              <a:rPr lang="en-US" dirty="0" smtClean="0"/>
              <a:t>These can be exempt or expedited approvals</a:t>
            </a:r>
            <a:endParaRPr lang="en-US" dirty="0"/>
          </a:p>
        </p:txBody>
      </p:sp>
      <p:sp>
        <p:nvSpPr>
          <p:cNvPr id="3" name="Title 2"/>
          <p:cNvSpPr>
            <a:spLocks noGrp="1"/>
          </p:cNvSpPr>
          <p:nvPr>
            <p:ph type="title"/>
          </p:nvPr>
        </p:nvSpPr>
        <p:spPr/>
        <p:txBody>
          <a:bodyPr/>
          <a:lstStyle/>
          <a:p>
            <a:r>
              <a:rPr lang="en-US" dirty="0" smtClean="0"/>
              <a:t>Important things to remember</a:t>
            </a:r>
            <a:endParaRPr lang="en-US" dirty="0"/>
          </a:p>
        </p:txBody>
      </p:sp>
    </p:spTree>
    <p:extLst>
      <p:ext uri="{BB962C8B-B14F-4D97-AF65-F5344CB8AC3E}">
        <p14:creationId xmlns:p14="http://schemas.microsoft.com/office/powerpoint/2010/main" val="2716536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1143000" y="228600"/>
            <a:ext cx="7772400" cy="1676400"/>
          </a:xfrm>
        </p:spPr>
        <p:txBody>
          <a:bodyPr/>
          <a:lstStyle/>
          <a:p>
            <a:pPr eaLnBrk="1" hangingPunct="1">
              <a:buFontTx/>
              <a:buNone/>
            </a:pPr>
            <a:r>
              <a:rPr lang="en-US" smtClean="0"/>
              <a:t>		</a:t>
            </a:r>
            <a:endParaRPr lang="en-US" u="sng" smtClean="0"/>
          </a:p>
          <a:p>
            <a:pPr eaLnBrk="1" hangingPunct="1">
              <a:buFontTx/>
              <a:buNone/>
            </a:pPr>
            <a:endParaRPr lang="en-US" u="sng" smtClean="0"/>
          </a:p>
        </p:txBody>
      </p:sp>
      <p:sp>
        <p:nvSpPr>
          <p:cNvPr id="6" name="Rectangle 4"/>
          <p:cNvSpPr>
            <a:spLocks noChangeArrowheads="1"/>
          </p:cNvSpPr>
          <p:nvPr/>
        </p:nvSpPr>
        <p:spPr bwMode="auto">
          <a:xfrm>
            <a:off x="1947863" y="457200"/>
            <a:ext cx="5168900" cy="1215717"/>
          </a:xfrm>
          <a:prstGeom prst="rect">
            <a:avLst/>
          </a:prstGeom>
          <a:noFill/>
          <a:ln w="9525">
            <a:noFill/>
            <a:miter lim="800000"/>
            <a:headEnd/>
            <a:tailEnd/>
          </a:ln>
          <a:effectLst/>
        </p:spPr>
        <p:txBody>
          <a:bodyPr>
            <a:spAutoFit/>
          </a:bodyPr>
          <a:lstStyle/>
          <a:p>
            <a:pPr algn="ctr" defTabSz="457200">
              <a:defRPr/>
            </a:pPr>
            <a:r>
              <a:rPr lang="en-US" sz="1900" b="1" dirty="0" smtClean="0">
                <a:solidFill>
                  <a:prstClr val="black">
                    <a:lumMod val="75000"/>
                    <a:lumOff val="25000"/>
                  </a:prstClr>
                </a:solidFill>
                <a:effectLst>
                  <a:outerShdw blurRad="38100" dist="38100" dir="2700000" algn="tl">
                    <a:srgbClr val="C0C0C0"/>
                  </a:outerShdw>
                </a:effectLst>
                <a:ea typeface="ＭＳ Ｐゴシック" pitchFamily="1" charset="-128"/>
              </a:rPr>
              <a:t>Corey C. Ford, </a:t>
            </a:r>
            <a:r>
              <a:rPr lang="en-US" sz="1900" b="1" dirty="0">
                <a:solidFill>
                  <a:prstClr val="black">
                    <a:lumMod val="75000"/>
                    <a:lumOff val="25000"/>
                  </a:prstClr>
                </a:solidFill>
                <a:effectLst>
                  <a:outerShdw blurRad="38100" dist="38100" dir="2700000" algn="tl">
                    <a:srgbClr val="C0C0C0"/>
                  </a:outerShdw>
                </a:effectLst>
                <a:ea typeface="ＭＳ Ｐゴシック" pitchFamily="1" charset="-128"/>
              </a:rPr>
              <a:t>MD, </a:t>
            </a:r>
            <a:r>
              <a:rPr lang="en-US" sz="1900" b="1" dirty="0" smtClean="0">
                <a:solidFill>
                  <a:prstClr val="black">
                    <a:lumMod val="75000"/>
                    <a:lumOff val="25000"/>
                  </a:prstClr>
                </a:solidFill>
                <a:effectLst>
                  <a:outerShdw blurRad="38100" dist="38100" dir="2700000" algn="tl">
                    <a:srgbClr val="C0C0C0"/>
                  </a:outerShdw>
                </a:effectLst>
                <a:ea typeface="ＭＳ Ｐゴシック" pitchFamily="1" charset="-128"/>
              </a:rPr>
              <a:t>PhD</a:t>
            </a:r>
            <a:endParaRPr lang="en-US" sz="1900" b="1" dirty="0">
              <a:solidFill>
                <a:prstClr val="black">
                  <a:lumMod val="75000"/>
                  <a:lumOff val="25000"/>
                </a:prstClr>
              </a:solidFill>
              <a:effectLst>
                <a:outerShdw blurRad="38100" dist="38100" dir="2700000" algn="tl">
                  <a:srgbClr val="C0C0C0"/>
                </a:outerShdw>
              </a:effectLst>
              <a:ea typeface="ＭＳ Ｐゴシック" pitchFamily="1" charset="-128"/>
            </a:endParaRPr>
          </a:p>
          <a:p>
            <a:pPr algn="ctr" defTabSz="457200">
              <a:defRPr/>
            </a:pPr>
            <a:r>
              <a:rPr lang="en-US" dirty="0" smtClean="0">
                <a:solidFill>
                  <a:prstClr val="black">
                    <a:lumMod val="75000"/>
                    <a:lumOff val="25000"/>
                  </a:prstClr>
                </a:solidFill>
                <a:ea typeface="ＭＳ Ｐゴシック" pitchFamily="1" charset="-128"/>
              </a:rPr>
              <a:t>Senior Associate Dean for Research</a:t>
            </a:r>
          </a:p>
          <a:p>
            <a:pPr algn="ctr" defTabSz="457200">
              <a:defRPr/>
            </a:pPr>
            <a:r>
              <a:rPr lang="en-US" dirty="0" smtClean="0">
                <a:solidFill>
                  <a:prstClr val="black">
                    <a:lumMod val="75000"/>
                    <a:lumOff val="25000"/>
                  </a:prstClr>
                </a:solidFill>
                <a:ea typeface="ＭＳ Ｐゴシック" pitchFamily="1" charset="-128"/>
              </a:rPr>
              <a:t>UNM </a:t>
            </a:r>
            <a:r>
              <a:rPr lang="en-US" dirty="0">
                <a:solidFill>
                  <a:prstClr val="black">
                    <a:lumMod val="75000"/>
                    <a:lumOff val="25000"/>
                  </a:prstClr>
                </a:solidFill>
                <a:ea typeface="ＭＳ Ｐゴシック" pitchFamily="1" charset="-128"/>
              </a:rPr>
              <a:t>School of Medicine</a:t>
            </a:r>
          </a:p>
          <a:p>
            <a:pPr algn="ctr" defTabSz="457200">
              <a:defRPr/>
            </a:pPr>
            <a:r>
              <a:rPr lang="en-US" dirty="0" smtClean="0">
                <a:solidFill>
                  <a:prstClr val="black">
                    <a:lumMod val="75000"/>
                    <a:lumOff val="25000"/>
                  </a:prstClr>
                </a:solidFill>
                <a:ea typeface="ＭＳ Ｐゴシック" pitchFamily="1" charset="-128"/>
              </a:rPr>
              <a:t>505.272.6950</a:t>
            </a:r>
            <a:endParaRPr lang="en-US" dirty="0">
              <a:solidFill>
                <a:prstClr val="black">
                  <a:lumMod val="75000"/>
                  <a:lumOff val="25000"/>
                </a:prstClr>
              </a:solidFill>
              <a:ea typeface="ＭＳ Ｐゴシック" pitchFamily="1"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439" y="1883809"/>
            <a:ext cx="8201361" cy="398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800600" y="6019800"/>
            <a:ext cx="3657600" cy="707886"/>
          </a:xfrm>
          <a:prstGeom prst="rect">
            <a:avLst/>
          </a:prstGeom>
          <a:noFill/>
        </p:spPr>
        <p:txBody>
          <a:bodyPr wrap="square" rtlCol="0">
            <a:spAutoFit/>
          </a:bodyPr>
          <a:lstStyle/>
          <a:p>
            <a:r>
              <a:rPr lang="en-US" sz="4000" b="1" dirty="0" smtClean="0">
                <a:solidFill>
                  <a:schemeClr val="accent2"/>
                </a:solidFill>
              </a:rPr>
              <a:t>Questions???</a:t>
            </a:r>
            <a:endParaRPr lang="en-US" sz="4000" b="1" dirty="0">
              <a:solidFill>
                <a:schemeClr val="accent2"/>
              </a:solidFill>
            </a:endParaRPr>
          </a:p>
        </p:txBody>
      </p:sp>
    </p:spTree>
    <p:extLst>
      <p:ext uri="{BB962C8B-B14F-4D97-AF65-F5344CB8AC3E}">
        <p14:creationId xmlns:p14="http://schemas.microsoft.com/office/powerpoint/2010/main" val="1496216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2.jpeg"/></Relationships>
</file>

<file path=ppt/theme/_rels/theme3.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1_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ustom 1">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39639D"/>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364</Words>
  <Application>Microsoft Office PowerPoint</Application>
  <PresentationFormat>On-screen Show (4:3)</PresentationFormat>
  <Paragraphs>51</Paragraphs>
  <Slides>8</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8</vt:i4>
      </vt:variant>
    </vt:vector>
  </HeadingPairs>
  <TitlesOfParts>
    <vt:vector size="22" baseType="lpstr">
      <vt:lpstr>ＭＳ Ｐゴシック</vt:lpstr>
      <vt:lpstr>Arial</vt:lpstr>
      <vt:lpstr>Calibri</vt:lpstr>
      <vt:lpstr>Century Gothic</vt:lpstr>
      <vt:lpstr>Lucida Sans Unicode</vt:lpstr>
      <vt:lpstr>Myriad Pro</vt:lpstr>
      <vt:lpstr>Times New Roman</vt:lpstr>
      <vt:lpstr>Verdana</vt:lpstr>
      <vt:lpstr>Wingdings</vt:lpstr>
      <vt:lpstr>Wingdings 2</vt:lpstr>
      <vt:lpstr>Wingdings 3</vt:lpstr>
      <vt:lpstr>1_Office Theme</vt:lpstr>
      <vt:lpstr>Concourse</vt:lpstr>
      <vt:lpstr>1_Concourse</vt:lpstr>
      <vt:lpstr>PowerPoint Presentation</vt:lpstr>
      <vt:lpstr>The HTR (and TASR)</vt:lpstr>
      <vt:lpstr>History and process</vt:lpstr>
      <vt:lpstr>Key resources for HTR access</vt:lpstr>
      <vt:lpstr>Review criteria</vt:lpstr>
      <vt:lpstr>PowerPoint Presentation</vt:lpstr>
      <vt:lpstr>Important things to remember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lomas2211</dc:creator>
  <cp:lastModifiedBy>Corey C Ford</cp:lastModifiedBy>
  <cp:revision>103</cp:revision>
  <cp:lastPrinted>2014-09-18T20:08:48Z</cp:lastPrinted>
  <dcterms:created xsi:type="dcterms:W3CDTF">2013-07-17T22:27:03Z</dcterms:created>
  <dcterms:modified xsi:type="dcterms:W3CDTF">2015-04-10T16:26:05Z</dcterms:modified>
</cp:coreProperties>
</file>