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6" r:id="rId2"/>
    <p:sldId id="257" r:id="rId3"/>
    <p:sldId id="260" r:id="rId4"/>
    <p:sldId id="259" r:id="rId5"/>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4" autoAdjust="0"/>
    <p:restoredTop sz="94660"/>
  </p:normalViewPr>
  <p:slideViewPr>
    <p:cSldViewPr snapToGrid="0">
      <p:cViewPr varScale="1">
        <p:scale>
          <a:sx n="102" d="100"/>
          <a:sy n="102" d="100"/>
        </p:scale>
        <p:origin x="138"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5D7C620F-6F92-4168-8B95-7BC6488CD0D2}" type="datetimeFigureOut">
              <a:rPr lang="en-US" smtClean="0"/>
              <a:t>6/17/2016</a:t>
            </a:fld>
            <a:endParaRPr lang="en-US" dirty="0"/>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CAFA943C-806D-401C-91FF-B78A08EEFB5A}" type="slidenum">
              <a:rPr lang="en-US" smtClean="0"/>
              <a:t>‹#›</a:t>
            </a:fld>
            <a:endParaRPr lang="en-US" dirty="0"/>
          </a:p>
        </p:txBody>
      </p:sp>
    </p:spTree>
    <p:extLst>
      <p:ext uri="{BB962C8B-B14F-4D97-AF65-F5344CB8AC3E}">
        <p14:creationId xmlns:p14="http://schemas.microsoft.com/office/powerpoint/2010/main" val="1446855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5A24B1-C1D4-4F18-9FD5-930DEF0977C4}" type="datetimeFigureOut">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258390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A24B1-C1D4-4F18-9FD5-930DEF0977C4}" type="datetimeFigureOut">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1713011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A24B1-C1D4-4F18-9FD5-930DEF0977C4}" type="datetimeFigureOut">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101522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A24B1-C1D4-4F18-9FD5-930DEF0977C4}" type="datetimeFigureOut">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2140273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A24B1-C1D4-4F18-9FD5-930DEF0977C4}" type="datetimeFigureOut">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352063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5A24B1-C1D4-4F18-9FD5-930DEF0977C4}" type="datetimeFigureOut">
              <a:rPr lang="en-US" smtClean="0"/>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74346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5A24B1-C1D4-4F18-9FD5-930DEF0977C4}" type="datetimeFigureOut">
              <a:rPr lang="en-US" smtClean="0"/>
              <a:t>6/17/2016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372709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5A24B1-C1D4-4F18-9FD5-930DEF0977C4}" type="datetimeFigureOut">
              <a:rPr lang="en-US" smtClean="0"/>
              <a:t>6/17/2016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215640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5A24B1-C1D4-4F18-9FD5-930DEF0977C4}" type="datetimeFigureOut">
              <a:rPr lang="en-US" smtClean="0"/>
              <a:t>6/17/2016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90661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A24B1-C1D4-4F18-9FD5-930DEF0977C4}" type="datetimeFigureOut">
              <a:rPr lang="en-US" smtClean="0"/>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279278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A24B1-C1D4-4F18-9FD5-930DEF0977C4}" type="datetimeFigureOut">
              <a:rPr lang="en-US" smtClean="0"/>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17608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A24B1-C1D4-4F18-9FD5-930DEF0977C4}" type="datetimeFigureOut">
              <a:rPr lang="en-US" smtClean="0"/>
              <a:t>6/17/2016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058E7-3896-44A3-BFDA-78D6A22DD9F5}" type="slidenum">
              <a:rPr lang="en-US" smtClean="0"/>
              <a:t>‹#›</a:t>
            </a:fld>
            <a:endParaRPr lang="en-US" dirty="0"/>
          </a:p>
        </p:txBody>
      </p:sp>
    </p:spTree>
    <p:extLst>
      <p:ext uri="{BB962C8B-B14F-4D97-AF65-F5344CB8AC3E}">
        <p14:creationId xmlns:p14="http://schemas.microsoft.com/office/powerpoint/2010/main" val="477525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hyperlink" Target="http://grants.nih.gov/grants/policy/nihgps/HTML5/section_8/8.1_changes_in_project_and_budget.htm?Highlight=consulta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normAutofit fontScale="92500" lnSpcReduction="10000"/>
          </a:bodyPr>
          <a:lstStyle/>
          <a:p>
            <a:pPr algn="r"/>
            <a:endParaRPr lang="en-US" dirty="0" smtClean="0"/>
          </a:p>
          <a:p>
            <a:pPr algn="r"/>
            <a:endParaRPr lang="en-US" dirty="0"/>
          </a:p>
          <a:p>
            <a:pPr algn="r"/>
            <a:endParaRPr lang="en-US" dirty="0" smtClean="0"/>
          </a:p>
          <a:p>
            <a:pPr algn="r"/>
            <a:endParaRPr lang="en-US" dirty="0"/>
          </a:p>
          <a:p>
            <a:pPr algn="r"/>
            <a:endParaRPr lang="en-US" dirty="0" smtClean="0"/>
          </a:p>
          <a:p>
            <a:pPr algn="r"/>
            <a:endParaRPr lang="en-US" dirty="0"/>
          </a:p>
          <a:p>
            <a:pPr algn="r"/>
            <a:r>
              <a:rPr lang="en-US" sz="4400" dirty="0" smtClean="0"/>
              <a:t>Contract and Grant Accounting Update</a:t>
            </a:r>
          </a:p>
          <a:p>
            <a:pPr algn="r"/>
            <a:r>
              <a:rPr lang="en-US" sz="4400" dirty="0" smtClean="0"/>
              <a:t>Effort Certification and No Cost Extensions</a:t>
            </a:r>
          </a:p>
          <a:p>
            <a:pPr algn="r"/>
            <a:r>
              <a:rPr lang="en-US" sz="4400" dirty="0" smtClean="0"/>
              <a:t>RAFT June 17, 2016</a:t>
            </a:r>
            <a:endParaRPr lang="en-US" sz="4400" dirty="0"/>
          </a:p>
        </p:txBody>
      </p:sp>
    </p:spTree>
    <p:extLst>
      <p:ext uri="{BB962C8B-B14F-4D97-AF65-F5344CB8AC3E}">
        <p14:creationId xmlns:p14="http://schemas.microsoft.com/office/powerpoint/2010/main" val="3294277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normAutofit/>
          </a:bodyPr>
          <a:lstStyle/>
          <a:p>
            <a:r>
              <a:rPr lang="en-US" sz="3200" dirty="0" smtClean="0"/>
              <a:t>Effort Certification </a:t>
            </a:r>
          </a:p>
          <a:p>
            <a:r>
              <a:rPr lang="en-US" dirty="0"/>
              <a:t>	</a:t>
            </a:r>
            <a:endParaRPr lang="en-US" dirty="0" smtClean="0"/>
          </a:p>
          <a:p>
            <a:r>
              <a:rPr lang="en-US" dirty="0" smtClean="0"/>
              <a:t>Effort </a:t>
            </a:r>
            <a:r>
              <a:rPr lang="en-US" dirty="0"/>
              <a:t>Reporting period for July 2015 – December </a:t>
            </a:r>
            <a:r>
              <a:rPr lang="en-US" dirty="0" smtClean="0"/>
              <a:t>2015</a:t>
            </a:r>
            <a:endParaRPr lang="en-US" dirty="0"/>
          </a:p>
          <a:p>
            <a:r>
              <a:rPr lang="en-US" dirty="0" smtClean="0"/>
              <a:t>Effort </a:t>
            </a:r>
            <a:r>
              <a:rPr lang="en-US" dirty="0"/>
              <a:t>Reports </a:t>
            </a:r>
            <a:r>
              <a:rPr lang="en-US" dirty="0" smtClean="0"/>
              <a:t>certification </a:t>
            </a:r>
            <a:r>
              <a:rPr lang="en-US" dirty="0"/>
              <a:t>due date </a:t>
            </a:r>
            <a:r>
              <a:rPr lang="en-US" dirty="0" smtClean="0"/>
              <a:t>was </a:t>
            </a:r>
            <a:r>
              <a:rPr lang="en-US" dirty="0"/>
              <a:t>Friday, April 22nd.  Delinquent emails </a:t>
            </a:r>
            <a:r>
              <a:rPr lang="en-US" dirty="0" smtClean="0"/>
              <a:t>are being sent </a:t>
            </a:r>
            <a:r>
              <a:rPr lang="en-US" dirty="0"/>
              <a:t>to the PIs will be copied to the Department Chair/Director.</a:t>
            </a:r>
          </a:p>
          <a:p>
            <a:endParaRPr lang="en-US" dirty="0" smtClean="0"/>
          </a:p>
          <a:p>
            <a:r>
              <a:rPr lang="en-US" dirty="0" smtClean="0"/>
              <a:t>Effort Reporting period January 2016 – June 2016</a:t>
            </a:r>
          </a:p>
          <a:p>
            <a:r>
              <a:rPr lang="en-US" dirty="0" smtClean="0"/>
              <a:t>Communication for the kick off this certification period will be shortly after year end.</a:t>
            </a:r>
            <a:endParaRPr lang="en-US" dirty="0"/>
          </a:p>
        </p:txBody>
      </p:sp>
    </p:spTree>
    <p:extLst>
      <p:ext uri="{BB962C8B-B14F-4D97-AF65-F5344CB8AC3E}">
        <p14:creationId xmlns:p14="http://schemas.microsoft.com/office/powerpoint/2010/main" val="3273125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8" name="Text Placeholder 14"/>
          <p:cNvSpPr>
            <a:spLocks noGrp="1"/>
          </p:cNvSpPr>
          <p:nvPr>
            <p:ph type="body" idx="1"/>
          </p:nvPr>
        </p:nvSpPr>
        <p:spPr>
          <a:xfrm>
            <a:off x="831850" y="1789719"/>
            <a:ext cx="10515600" cy="4299931"/>
          </a:xfrm>
        </p:spPr>
        <p:txBody>
          <a:bodyPr>
            <a:normAutofit/>
          </a:bodyPr>
          <a:lstStyle/>
          <a:p>
            <a:r>
              <a:rPr lang="en-US" sz="3200" dirty="0" smtClean="0"/>
              <a:t>No Cost Extensions</a:t>
            </a:r>
          </a:p>
          <a:p>
            <a:endParaRPr lang="en-US" sz="3200" dirty="0" smtClean="0"/>
          </a:p>
          <a:p>
            <a:endParaRPr lang="en-US" dirty="0" smtClean="0"/>
          </a:p>
          <a:p>
            <a:r>
              <a:rPr lang="en-US" dirty="0" smtClean="0"/>
              <a:t>Requested by Department via Click Grants and processed </a:t>
            </a:r>
            <a:r>
              <a:rPr lang="en-US" dirty="0"/>
              <a:t>through Preaward</a:t>
            </a:r>
          </a:p>
          <a:p>
            <a:r>
              <a:rPr lang="en-US" dirty="0" smtClean="0"/>
              <a:t>Reduction of effort should be considered and requested if required</a:t>
            </a:r>
          </a:p>
          <a:p>
            <a:r>
              <a:rPr lang="en-US" dirty="0" smtClean="0"/>
              <a:t> </a:t>
            </a:r>
            <a:endParaRPr lang="en-US" dirty="0"/>
          </a:p>
        </p:txBody>
      </p:sp>
    </p:spTree>
    <p:extLst>
      <p:ext uri="{BB962C8B-B14F-4D97-AF65-F5344CB8AC3E}">
        <p14:creationId xmlns:p14="http://schemas.microsoft.com/office/powerpoint/2010/main" val="244836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2"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3" cstate="print"/>
          <a:srcRect/>
          <a:stretch>
            <a:fillRect/>
          </a:stretch>
        </p:blipFill>
        <p:spPr bwMode="auto">
          <a:xfrm>
            <a:off x="457200" y="133676"/>
            <a:ext cx="1184313" cy="733425"/>
          </a:xfrm>
          <a:prstGeom prst="rect">
            <a:avLst/>
          </a:prstGeom>
          <a:noFill/>
          <a:ln w="9525">
            <a:noFill/>
            <a:miter lim="800000"/>
            <a:headEnd/>
            <a:tailEnd/>
          </a:ln>
        </p:spPr>
      </p:pic>
      <p:sp>
        <p:nvSpPr>
          <p:cNvPr id="7" name="Text Placeholder 14"/>
          <p:cNvSpPr>
            <a:spLocks noGrp="1"/>
          </p:cNvSpPr>
          <p:nvPr>
            <p:ph type="body" idx="1"/>
          </p:nvPr>
        </p:nvSpPr>
        <p:spPr>
          <a:xfrm>
            <a:off x="831850" y="1789719"/>
            <a:ext cx="10515600" cy="4299931"/>
          </a:xfrm>
        </p:spPr>
        <p:txBody>
          <a:bodyPr>
            <a:normAutofit fontScale="92500" lnSpcReduction="10000"/>
          </a:bodyPr>
          <a:lstStyle/>
          <a:p>
            <a:r>
              <a:rPr lang="en-US" sz="3200" dirty="0" smtClean="0"/>
              <a:t>No Cost Extensions – NIH Specific </a:t>
            </a:r>
          </a:p>
          <a:p>
            <a:endParaRPr lang="en-US" sz="3200" dirty="0" smtClean="0"/>
          </a:p>
          <a:p>
            <a:r>
              <a:rPr lang="en-US" dirty="0" smtClean="0"/>
              <a:t>NIH Grant Policy Statement Section 8.1.1.3</a:t>
            </a:r>
          </a:p>
          <a:p>
            <a:r>
              <a:rPr lang="en-US" dirty="0"/>
              <a:t>With the exception of grant programs that have an effort requirement, or where terms and conditions prohibit such reductions, NIH will not require prior approval for the reduction in effort for Senior/Key personnel. The recipient is reminded that active awards must have a measureable level of effort</a:t>
            </a:r>
            <a:r>
              <a:rPr lang="en-US" dirty="0" smtClean="0"/>
              <a:t>. (Follow Policy on Principal Investigator Effor</a:t>
            </a:r>
            <a:r>
              <a:rPr lang="en-US" dirty="0" smtClean="0"/>
              <a:t>t on Sponsored Project)</a:t>
            </a:r>
            <a:endParaRPr lang="en-US" dirty="0" smtClean="0"/>
          </a:p>
          <a:p>
            <a:endParaRPr lang="en-US" dirty="0"/>
          </a:p>
          <a:p>
            <a:r>
              <a:rPr lang="en-US" u="sng" dirty="0" smtClean="0">
                <a:hlinkClick r:id="rId4"/>
              </a:rPr>
              <a:t>http</a:t>
            </a:r>
            <a:r>
              <a:rPr lang="en-US" u="sng" dirty="0">
                <a:hlinkClick r:id="rId4"/>
              </a:rPr>
              <a:t>://grants.nih.gov/grants/policy/nihgps/HTML5/section_8/8.1_changes_in_project_and_budget.htm?Highlight=consultant</a:t>
            </a:r>
            <a:endParaRPr lang="en-US" dirty="0"/>
          </a:p>
          <a:p>
            <a:r>
              <a:rPr lang="en-US" dirty="0"/>
              <a:t> </a:t>
            </a:r>
          </a:p>
        </p:txBody>
      </p:sp>
    </p:spTree>
    <p:extLst>
      <p:ext uri="{BB962C8B-B14F-4D97-AF65-F5344CB8AC3E}">
        <p14:creationId xmlns:p14="http://schemas.microsoft.com/office/powerpoint/2010/main" val="2455699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131</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Wingdings 3</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W Galloway</dc:creator>
  <cp:lastModifiedBy>Jason W Galloway</cp:lastModifiedBy>
  <cp:revision>17</cp:revision>
  <cp:lastPrinted>2015-02-06T16:55:36Z</cp:lastPrinted>
  <dcterms:created xsi:type="dcterms:W3CDTF">2015-02-05T20:49:28Z</dcterms:created>
  <dcterms:modified xsi:type="dcterms:W3CDTF">2016-06-17T16:09:38Z</dcterms:modified>
</cp:coreProperties>
</file>