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12"/>
  </p:notesMasterIdLst>
  <p:sldIdLst>
    <p:sldId id="256" r:id="rId2"/>
    <p:sldId id="273" r:id="rId3"/>
    <p:sldId id="278" r:id="rId4"/>
    <p:sldId id="277" r:id="rId5"/>
    <p:sldId id="282" r:id="rId6"/>
    <p:sldId id="283" r:id="rId7"/>
    <p:sldId id="279" r:id="rId8"/>
    <p:sldId id="280" r:id="rId9"/>
    <p:sldId id="281" r:id="rId10"/>
    <p:sldId id="27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83146" autoAdjust="0"/>
  </p:normalViewPr>
  <p:slideViewPr>
    <p:cSldViewPr>
      <p:cViewPr varScale="1">
        <p:scale>
          <a:sx n="73" d="100"/>
          <a:sy n="73" d="100"/>
        </p:scale>
        <p:origin x="-171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29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37E6E66-9F13-4341-897A-5ACFAEABFBE9}" type="datetimeFigureOut">
              <a:rPr lang="en-US" smtClean="0"/>
              <a:t>6/17/2016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829D427-DBBC-40D3-ADF7-E217EBEA7F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061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9D427-DBBC-40D3-ADF7-E217EBEA7F8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7874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9D427-DBBC-40D3-ADF7-E217EBEA7F8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911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9D427-DBBC-40D3-ADF7-E217EBEA7F8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300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9D427-DBBC-40D3-ADF7-E217EBEA7F8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863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9D427-DBBC-40D3-ADF7-E217EBEA7F8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863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9D427-DBBC-40D3-ADF7-E217EBEA7F8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825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9D427-DBBC-40D3-ADF7-E217EBEA7F8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825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9D427-DBBC-40D3-ADF7-E217EBEA7F8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9884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9D427-DBBC-40D3-ADF7-E217EBEA7F8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9884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9D427-DBBC-40D3-ADF7-E217EBEA7F8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74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DED7-85AB-455F-AE51-803027C44249}" type="datetimeFigureOut">
              <a:rPr lang="en-US" smtClean="0"/>
              <a:pPr/>
              <a:t>6/17/2016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9DAB91B-7D12-4C6E-9985-5AFC57EA04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DED7-85AB-455F-AE51-803027C44249}" type="datetimeFigureOut">
              <a:rPr lang="en-US" smtClean="0"/>
              <a:pPr/>
              <a:t>6/17/2016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AB91B-7D12-4C6E-9985-5AFC57EA04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DED7-85AB-455F-AE51-803027C44249}" type="datetimeFigureOut">
              <a:rPr lang="en-US" smtClean="0"/>
              <a:pPr/>
              <a:t>6/17/2016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AB91B-7D12-4C6E-9985-5AFC57EA04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DED7-85AB-455F-AE51-803027C44249}" type="datetimeFigureOut">
              <a:rPr lang="en-US" smtClean="0"/>
              <a:pPr/>
              <a:t>6/17/2016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9DAB91B-7D12-4C6E-9985-5AFC57EA04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DED7-85AB-455F-AE51-803027C44249}" type="datetimeFigureOut">
              <a:rPr lang="en-US" smtClean="0"/>
              <a:pPr/>
              <a:t>6/17/2016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AB91B-7D12-4C6E-9985-5AFC57EA04E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DED7-85AB-455F-AE51-803027C44249}" type="datetimeFigureOut">
              <a:rPr lang="en-US" smtClean="0"/>
              <a:pPr/>
              <a:t>6/17/2016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AB91B-7D12-4C6E-9985-5AFC57EA04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DED7-85AB-455F-AE51-803027C44249}" type="datetimeFigureOut">
              <a:rPr lang="en-US" smtClean="0"/>
              <a:pPr/>
              <a:t>6/17/2016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9DAB91B-7D12-4C6E-9985-5AFC57EA04E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DED7-85AB-455F-AE51-803027C44249}" type="datetimeFigureOut">
              <a:rPr lang="en-US" smtClean="0"/>
              <a:pPr/>
              <a:t>6/17/2016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AB91B-7D12-4C6E-9985-5AFC57EA04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DED7-85AB-455F-AE51-803027C44249}" type="datetimeFigureOut">
              <a:rPr lang="en-US" smtClean="0"/>
              <a:pPr/>
              <a:t>6/17/2016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AB91B-7D12-4C6E-9985-5AFC57EA04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DED7-85AB-455F-AE51-803027C44249}" type="datetimeFigureOut">
              <a:rPr lang="en-US" smtClean="0"/>
              <a:pPr/>
              <a:t>6/17/2016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AB91B-7D12-4C6E-9985-5AFC57EA04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DED7-85AB-455F-AE51-803027C44249}" type="datetimeFigureOut">
              <a:rPr lang="en-US" smtClean="0"/>
              <a:pPr/>
              <a:t>6/17/2016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AB91B-7D12-4C6E-9985-5AFC57EA04E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A73DED7-85AB-455F-AE51-803027C44249}" type="datetimeFigureOut">
              <a:rPr lang="en-US" smtClean="0"/>
              <a:pPr/>
              <a:t>6/17/2016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9DAB91B-7D12-4C6E-9985-5AFC57EA04E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fssc.unm.edu/docs/fy16_ye_cls_061316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q=http://sfmoneycoach.com/six-keys-to-financial-health/&amp;sa=U&amp;ei=ZPaEU9WZKdDdoATcioFI&amp;ved=0CDgQ9QEwBQ&amp;sig2=bDK8Q9RZgPDE4wOGJXj2fg&amp;usg=AFQjCNGIiEuJTG9LUdnBf8DoBRJgwGx2-w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q=http://sfmoneycoach.com/six-keys-to-financial-health/&amp;sa=U&amp;ei=ZPaEU9WZKdDdoATcioFI&amp;ved=0CDgQ9QEwBQ&amp;sig2=bDK8Q9RZgPDE4wOGJXj2fg&amp;usg=AFQjCNGIiEuJTG9LUdnBf8DoBRJgwGx2-w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q=http://sfmoneycoach.com/six-keys-to-financial-health/&amp;sa=U&amp;ei=ZPaEU9WZKdDdoATcioFI&amp;ved=0CDgQ9QEwBQ&amp;sig2=bDK8Q9RZgPDE4wOGJXj2fg&amp;usg=AFQjCNGIiEuJTG9LUdnBf8DoBRJgwGx2-w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q=http://sfmoneycoach.com/six-keys-to-financial-health/&amp;sa=U&amp;ei=ZPaEU9WZKdDdoATcioFI&amp;ved=0CDgQ9QEwBQ&amp;sig2=bDK8Q9RZgPDE4wOGJXj2fg&amp;usg=AFQjCNGIiEuJTG9LUdnBf8DoBRJgwGx2-w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q=http://www.dukecitymarathon.com/&amp;sa=U&amp;ei=hvmEU-ebDsiHoQS3uICoCA&amp;ved=0CD4Q9QEwCA&amp;sig2=B7SA7NgYQJ-e1sOX48mvkQ&amp;usg=AFQjCNE8BQn3tDEzH9iJVF6x39XtmdYg1A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28601"/>
            <a:ext cx="8610600" cy="1066800"/>
          </a:xfrm>
        </p:spPr>
        <p:txBody>
          <a:bodyPr anchor="t">
            <a:noAutofit/>
          </a:bodyPr>
          <a:lstStyle/>
          <a:p>
            <a:pPr algn="ctr"/>
            <a:r>
              <a:rPr lang="en-US" sz="8000" dirty="0" smtClean="0"/>
              <a:t>RAFT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426027" y="3581400"/>
            <a:ext cx="8153400" cy="2505215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Year End Close – FY2016</a:t>
            </a:r>
            <a:endParaRPr lang="en-US" sz="4000" b="1" dirty="0"/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 Laura </a:t>
            </a:r>
            <a:r>
              <a:rPr lang="en-US" sz="2000" dirty="0" smtClean="0"/>
              <a:t>Putz</a:t>
            </a:r>
            <a:r>
              <a:rPr lang="en-US" sz="2000" dirty="0" smtClean="0"/>
              <a:t> and Jason Galloway</a:t>
            </a:r>
            <a:endParaRPr lang="en-US" sz="2000" dirty="0" smtClean="0"/>
          </a:p>
          <a:p>
            <a:pPr algn="ctr"/>
            <a:r>
              <a:rPr lang="en-US" sz="2000" dirty="0" smtClean="0"/>
              <a:t>Associate </a:t>
            </a:r>
            <a:r>
              <a:rPr lang="en-US" sz="2000" dirty="0" smtClean="0"/>
              <a:t>Controllers, </a:t>
            </a:r>
            <a:r>
              <a:rPr lang="en-US" sz="2000" dirty="0" smtClean="0"/>
              <a:t>HSC </a:t>
            </a:r>
            <a:r>
              <a:rPr lang="en-US" sz="2000" dirty="0" smtClean="0"/>
              <a:t>Financial Services Division</a:t>
            </a:r>
            <a:endParaRPr lang="en-US" sz="2000" dirty="0" smtClean="0"/>
          </a:p>
          <a:p>
            <a:pPr algn="ctr"/>
            <a:r>
              <a:rPr lang="en-US" sz="2000" dirty="0" smtClean="0"/>
              <a:t>June 17, 2016</a:t>
            </a:r>
          </a:p>
          <a:p>
            <a:endParaRPr lang="en-US" sz="20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59" y="1676400"/>
            <a:ext cx="23622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676400"/>
            <a:ext cx="23622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679864"/>
            <a:ext cx="23622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304800"/>
            <a:ext cx="7162800" cy="11430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4000" b="1" dirty="0" smtClean="0"/>
              <a:t>Questions about the sun setting on Fiscal Year 2016?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524000"/>
            <a:ext cx="8382000" cy="464820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endParaRPr lang="en-US" sz="2000" dirty="0" smtClean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latin typeface="Arial Black" panose="020B0A04020102020204" pitchFamily="34" charset="0"/>
                <a:cs typeface="Aharoni" panose="02010803020104030203" pitchFamily="2" charset="-79"/>
                <a:hlinkClick r:id="rId3"/>
              </a:rPr>
              <a:t>http</a:t>
            </a:r>
            <a:r>
              <a:rPr lang="en-US" sz="2400" dirty="0">
                <a:latin typeface="Arial Black" panose="020B0A04020102020204" pitchFamily="34" charset="0"/>
                <a:cs typeface="Aharoni" panose="02010803020104030203" pitchFamily="2" charset="-79"/>
                <a:hlinkClick r:id="rId3"/>
              </a:rPr>
              <a:t>://</a:t>
            </a:r>
            <a:r>
              <a:rPr lang="en-US" sz="2400" dirty="0" smtClean="0">
                <a:latin typeface="Arial Black" panose="020B0A04020102020204" pitchFamily="34" charset="0"/>
                <a:cs typeface="Aharoni" panose="02010803020104030203" pitchFamily="2" charset="-79"/>
                <a:hlinkClick r:id="rId3"/>
              </a:rPr>
              <a:t>fssc.unm.edu/docs/fy16_ye_cls_061316.pdf</a:t>
            </a:r>
            <a:r>
              <a:rPr lang="en-US" sz="24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endParaRPr lang="en-US" sz="24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1028" name="Picture 4" descr="http://www.wallpaperup.com/uploads/wallpapers/2013/02/20/42357/e57b9c96dfb8478a6b124a71d02e064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438400"/>
            <a:ext cx="81407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983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304800"/>
            <a:ext cx="6629400" cy="1143000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b="1" dirty="0"/>
              <a:t>YEAR END </a:t>
            </a:r>
            <a:r>
              <a:rPr lang="en-US" sz="4000" b="1" dirty="0" smtClean="0"/>
              <a:t>CLOSE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6800" y="1524000"/>
            <a:ext cx="6629400" cy="4648200"/>
          </a:xfrm>
        </p:spPr>
        <p:txBody>
          <a:bodyPr>
            <a:normAutofit lnSpcReduction="10000"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tx1"/>
                </a:solidFill>
              </a:rPr>
              <a:t>Different from Month End </a:t>
            </a:r>
            <a:r>
              <a:rPr lang="en-US" sz="2400" b="1" dirty="0" smtClean="0">
                <a:solidFill>
                  <a:schemeClr val="tx1"/>
                </a:solidFill>
              </a:rPr>
              <a:t>close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endParaRPr lang="en-US" sz="2400" b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</a:rPr>
              <a:t>Additional Tasks at Year End</a:t>
            </a:r>
          </a:p>
          <a:p>
            <a:pPr algn="l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</a:rPr>
              <a:t>Accrual Entries</a:t>
            </a:r>
          </a:p>
          <a:p>
            <a:pPr algn="l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</a:rPr>
              <a:t>Completion of Purchase Orders &amp; Invoices</a:t>
            </a:r>
          </a:p>
          <a:p>
            <a:pPr algn="l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</a:rPr>
              <a:t>Strict Timelines</a:t>
            </a:r>
          </a:p>
          <a:p>
            <a:pPr algn="l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</a:rPr>
              <a:t>Annual Adjustments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US" sz="2000" dirty="0">
                <a:solidFill>
                  <a:schemeClr val="tx1"/>
                </a:solidFill>
              </a:rPr>
              <a:t>By Financial Services </a:t>
            </a:r>
            <a:r>
              <a:rPr lang="en-US" sz="2000" dirty="0" smtClean="0">
                <a:solidFill>
                  <a:schemeClr val="tx1"/>
                </a:solidFill>
              </a:rPr>
              <a:t>Offices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Catastrophic Leave Donation (posted 5/31/16)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Annual Leave Accrual (to post by 6/30/16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Endowments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</a:pPr>
            <a:endParaRPr lang="en-US" sz="2400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67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2.gstatic.com/images?q=tbn:ANd9GcSq2KOBEpfY-EkJhdV9i5fNCXGfPAjB5NCHQ3hq5e1zHLpYuWk33VWw6BU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71" y="4953000"/>
            <a:ext cx="2259396" cy="1732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304800"/>
            <a:ext cx="6629400" cy="11430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4000" b="1" dirty="0" smtClean="0"/>
              <a:t>KEY DEPARTMENT DEADLINES</a:t>
            </a:r>
            <a:endParaRPr lang="en-US" sz="4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04359"/>
              </p:ext>
            </p:extLst>
          </p:nvPr>
        </p:nvGraphicFramePr>
        <p:xfrm>
          <a:off x="914400" y="1600200"/>
          <a:ext cx="72390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Item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Deadline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UH A/R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smtClean="0"/>
                        <a:t>transaction </a:t>
                      </a:r>
                      <a:r>
                        <a:rPr lang="en-US" b="1" baseline="0" dirty="0" smtClean="0"/>
                        <a:t>information </a:t>
                      </a:r>
                      <a:r>
                        <a:rPr lang="en-US" baseline="0" dirty="0" smtClean="0"/>
                        <a:t>received by Financial Services for processing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6/30/16</a:t>
                      </a:r>
                    </a:p>
                    <a:p>
                      <a:pPr algn="ctr"/>
                      <a:r>
                        <a:rPr lang="en-US" dirty="0" smtClean="0"/>
                        <a:t>By 12:00 PM</a:t>
                      </a:r>
                      <a:endParaRPr lang="en-US" dirty="0" smtClean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Banner </a:t>
                      </a:r>
                      <a:r>
                        <a:rPr lang="en-US" b="1" dirty="0" smtClean="0"/>
                        <a:t>NSAR </a:t>
                      </a:r>
                      <a:r>
                        <a:rPr lang="en-US" b="1" dirty="0" smtClean="0"/>
                        <a:t>information </a:t>
                      </a:r>
                      <a:r>
                        <a:rPr lang="en-US" dirty="0" smtClean="0"/>
                        <a:t>entered &amp; completed in Banner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6/30/16</a:t>
                      </a:r>
                    </a:p>
                    <a:p>
                      <a:pPr algn="ctr"/>
                      <a:r>
                        <a:rPr lang="en-US" dirty="0" smtClean="0"/>
                        <a:t>By</a:t>
                      </a:r>
                      <a:r>
                        <a:rPr lang="en-US" baseline="0" dirty="0" smtClean="0"/>
                        <a:t> 12:00 PM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Purchasing Change orders </a:t>
                      </a:r>
                      <a:r>
                        <a:rPr lang="en-US" dirty="0" smtClean="0"/>
                        <a:t>submitted</a:t>
                      </a:r>
                      <a:r>
                        <a:rPr lang="en-US" baseline="0" dirty="0" smtClean="0"/>
                        <a:t> to Purchasing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6/30/16</a:t>
                      </a:r>
                    </a:p>
                    <a:p>
                      <a:pPr algn="ctr"/>
                      <a:r>
                        <a:rPr lang="en-US" dirty="0" smtClean="0"/>
                        <a:t>By 3:00 PM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DPEZs</a:t>
                      </a:r>
                      <a:r>
                        <a:rPr lang="en-US" b="1" baseline="0" dirty="0" smtClean="0"/>
                        <a:t> and DPIs </a:t>
                      </a:r>
                      <a:r>
                        <a:rPr lang="en-US" baseline="0" dirty="0" smtClean="0"/>
                        <a:t>entered, completed, and approved in Banner for FY 16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6/30/16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531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encrypted-tbn2.gstatic.com/images?q=tbn:ANd9GcSq2KOBEpfY-EkJhdV9i5fNCXGfPAjB5NCHQ3hq5e1zHLpYuWk33VWw6BU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125795"/>
            <a:ext cx="2259396" cy="1732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304800"/>
            <a:ext cx="6629400" cy="11430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4000" b="1" dirty="0" smtClean="0"/>
              <a:t>KEY DEPARTMENT DEADLINES</a:t>
            </a:r>
            <a:endParaRPr lang="en-US" sz="4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311899"/>
              </p:ext>
            </p:extLst>
          </p:nvPr>
        </p:nvGraphicFramePr>
        <p:xfrm>
          <a:off x="914400" y="1676400"/>
          <a:ext cx="7315200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20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Item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Deadline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Last day to </a:t>
                      </a:r>
                      <a:r>
                        <a:rPr lang="en-US" b="1" dirty="0" smtClean="0"/>
                        <a:t>submit</a:t>
                      </a:r>
                      <a:r>
                        <a:rPr lang="en-US" b="1" baseline="0" dirty="0" smtClean="0"/>
                        <a:t> vendor invoices </a:t>
                      </a:r>
                      <a:r>
                        <a:rPr lang="en-US" baseline="0" dirty="0" smtClean="0"/>
                        <a:t>for services to AP for FY16 payment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7/1/16</a:t>
                      </a:r>
                      <a:endParaRPr lang="en-US" dirty="0" smtClean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DPEZs </a:t>
                      </a:r>
                      <a:r>
                        <a:rPr lang="en-US" dirty="0" smtClean="0"/>
                        <a:t>with supporting documentation for FY16 must</a:t>
                      </a:r>
                      <a:r>
                        <a:rPr lang="en-US" baseline="0" dirty="0" smtClean="0"/>
                        <a:t> be received by </a:t>
                      </a:r>
                      <a:r>
                        <a:rPr lang="en-US" b="1" baseline="0" dirty="0" smtClean="0"/>
                        <a:t>Financial Services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7/5/16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JVs entered , </a:t>
                      </a:r>
                      <a:r>
                        <a:rPr lang="en-US" dirty="0" smtClean="0"/>
                        <a:t>completed and approved by departments for all FY2016 JVs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7/5/16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PHAREDS completed </a:t>
                      </a:r>
                      <a:r>
                        <a:rPr lang="en-US" dirty="0" smtClean="0"/>
                        <a:t>by departments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7/5/16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P-Card transactions </a:t>
                      </a:r>
                      <a:r>
                        <a:rPr lang="en-US" dirty="0" smtClean="0"/>
                        <a:t>thru 6/30 </a:t>
                      </a:r>
                      <a:r>
                        <a:rPr lang="en-US" b="1" dirty="0" smtClean="0"/>
                        <a:t>reallocated </a:t>
                      </a:r>
                      <a:r>
                        <a:rPr lang="en-US" dirty="0" smtClean="0"/>
                        <a:t>in Banner form FWAINVT.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7/11/16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498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encrypted-tbn2.gstatic.com/images?q=tbn:ANd9GcSq2KOBEpfY-EkJhdV9i5fNCXGfPAjB5NCHQ3hq5e1zHLpYuWk33VWw6BU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724400"/>
            <a:ext cx="2259396" cy="1732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304800"/>
            <a:ext cx="6629400" cy="11430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4000" b="1" dirty="0" smtClean="0"/>
              <a:t>KEY State agency DEADLINES</a:t>
            </a:r>
            <a:endParaRPr lang="en-US" sz="4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91914"/>
              </p:ext>
            </p:extLst>
          </p:nvPr>
        </p:nvGraphicFramePr>
        <p:xfrm>
          <a:off x="914400" y="1905000"/>
          <a:ext cx="7239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93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496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Item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Deadline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State of</a:t>
                      </a:r>
                      <a:r>
                        <a:rPr lang="en-US" b="1" baseline="0" dirty="0" smtClean="0"/>
                        <a:t> New Mexico Agency Billings  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support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due to 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Contract &amp;Grant Accounting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6/22/2016</a:t>
                      </a:r>
                      <a:endParaRPr lang="en-US" dirty="0" smtClean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support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due to Unrestricted Accounting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6/30/2016</a:t>
                      </a:r>
                      <a:endParaRPr lang="en-US" dirty="0" smtClean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311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encrypted-tbn2.gstatic.com/images?q=tbn:ANd9GcSq2KOBEpfY-EkJhdV9i5fNCXGfPAjB5NCHQ3hq5e1zHLpYuWk33VWw6BU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724400"/>
            <a:ext cx="2259396" cy="1732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304800"/>
            <a:ext cx="6629400" cy="11430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4000" b="1" dirty="0" smtClean="0"/>
              <a:t>KEY </a:t>
            </a:r>
            <a:r>
              <a:rPr lang="en-US" sz="4000" b="1" dirty="0" smtClean="0"/>
              <a:t>financial services DEADLINES</a:t>
            </a:r>
            <a:endParaRPr lang="en-US" sz="4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349659"/>
              </p:ext>
            </p:extLst>
          </p:nvPr>
        </p:nvGraphicFramePr>
        <p:xfrm>
          <a:off x="914400" y="1600200"/>
          <a:ext cx="73152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20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Item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Deadline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FY16</a:t>
                      </a:r>
                      <a:r>
                        <a:rPr lang="en-US" b="0" baseline="0" dirty="0" smtClean="0"/>
                        <a:t> DPIs Approved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7/8/16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FY16</a:t>
                      </a:r>
                      <a:r>
                        <a:rPr lang="en-US" b="0" baseline="0" dirty="0" smtClean="0"/>
                        <a:t> Department JVs Approved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7/8/16</a:t>
                      </a:r>
                      <a:endParaRPr lang="en-US" dirty="0" smtClean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FY16</a:t>
                      </a:r>
                      <a:r>
                        <a:rPr lang="en-US" baseline="0" dirty="0" smtClean="0"/>
                        <a:t> PHAREDS Approved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7/8/16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Final UH Invoices to post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7/11/16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Final UNMMG Invoices to post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7/11/16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Final UNMMG</a:t>
                      </a:r>
                      <a:r>
                        <a:rPr lang="en-US" baseline="0" dirty="0" smtClean="0"/>
                        <a:t> Revenue to post (FOM &amp; SA)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7/13/16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Final SOM Allocation</a:t>
                      </a:r>
                      <a:r>
                        <a:rPr lang="en-US" baseline="0" dirty="0" smtClean="0"/>
                        <a:t> entries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7/14/16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022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304800"/>
            <a:ext cx="6629400" cy="1143000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b="1" dirty="0" smtClean="0"/>
              <a:t>HOW HSC UA WILL HELP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6800" y="1524000"/>
            <a:ext cx="6629400" cy="46482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chemeClr val="tx1"/>
                </a:solidFill>
              </a:rPr>
              <a:t>DPI MARATHON on June 23</a:t>
            </a:r>
            <a:r>
              <a:rPr lang="en-US" sz="2400" b="1" baseline="30000" dirty="0" smtClean="0">
                <a:solidFill>
                  <a:schemeClr val="tx1"/>
                </a:solidFill>
              </a:rPr>
              <a:t>rd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chemeClr val="tx1"/>
                </a:solidFill>
              </a:rPr>
              <a:t>			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endParaRPr lang="en-US" sz="2400" b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chemeClr val="tx1"/>
                </a:solidFill>
              </a:rPr>
              <a:t>			All DPIs received by 1:00 pm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tx1"/>
                </a:solidFill>
              </a:rPr>
              <a:t>	</a:t>
            </a:r>
            <a:r>
              <a:rPr lang="en-US" sz="2400" b="1" dirty="0" smtClean="0">
                <a:solidFill>
                  <a:schemeClr val="tx1"/>
                </a:solidFill>
              </a:rPr>
              <a:t>		on 6/23/16 will be reviewed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tx1"/>
                </a:solidFill>
              </a:rPr>
              <a:t>	</a:t>
            </a:r>
            <a:r>
              <a:rPr lang="en-US" sz="2400" b="1" dirty="0" smtClean="0">
                <a:solidFill>
                  <a:schemeClr val="tx1"/>
                </a:solidFill>
              </a:rPr>
              <a:t>		by end of day on 6/23/16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endParaRPr lang="en-US" sz="2400" b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chemeClr val="tx1"/>
                </a:solidFill>
              </a:rPr>
              <a:t>			Limited document pick up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tx1"/>
                </a:solidFill>
              </a:rPr>
              <a:t>	</a:t>
            </a:r>
            <a:r>
              <a:rPr lang="en-US" sz="2400" b="1" dirty="0" smtClean="0">
                <a:solidFill>
                  <a:schemeClr val="tx1"/>
                </a:solidFill>
              </a:rPr>
              <a:t>		service available - contact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tx1"/>
                </a:solidFill>
              </a:rPr>
              <a:t>	</a:t>
            </a:r>
            <a:r>
              <a:rPr lang="en-US" sz="2400" b="1" dirty="0" smtClean="0">
                <a:solidFill>
                  <a:schemeClr val="tx1"/>
                </a:solidFill>
              </a:rPr>
              <a:t>		Ben (2-6266) to arrange</a:t>
            </a:r>
            <a:endParaRPr lang="en-US" sz="2400" b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endParaRPr lang="en-US" sz="2400" b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endParaRPr lang="en-US" sz="2400" b="1" dirty="0">
              <a:solidFill>
                <a:schemeClr val="tx1"/>
              </a:solidFill>
            </a:endParaRPr>
          </a:p>
          <a:p>
            <a:pPr algn="l"/>
            <a:endParaRPr lang="en-US" dirty="0"/>
          </a:p>
        </p:txBody>
      </p:sp>
      <p:pic>
        <p:nvPicPr>
          <p:cNvPr id="2050" name="Picture 2" descr="https://encrypted-tbn1.gstatic.com/images?q=tbn:ANd9GcTyeEB9QHtukl5Ad9gRQSmOYY6k-zcmAiv758sIJ07SCgeamgKuNqXDBK0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942" y="2590800"/>
            <a:ext cx="2547257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encrypted-tbn1.gstatic.com/images?q=tbn:ANd9GcTyeEB9QHtukl5Ad9gRQSmOYY6k-zcmAiv758sIJ07SCgeamgKuNqXDBK0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22" t="12246" r="56410" b="77890"/>
          <a:stretch/>
        </p:blipFill>
        <p:spPr bwMode="auto">
          <a:xfrm>
            <a:off x="1600200" y="2683329"/>
            <a:ext cx="1709057" cy="315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813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304800"/>
            <a:ext cx="6629400" cy="1143000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b="1" dirty="0" smtClean="0"/>
              <a:t>HOW HSC UA WILL HELP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6800" y="1524000"/>
            <a:ext cx="6629400" cy="4648200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Wingdings" pitchFamily="2" charset="2"/>
              <a:buChar char="v"/>
            </a:pPr>
            <a:r>
              <a:rPr lang="en-US" sz="2400" dirty="0" smtClean="0"/>
              <a:t>Ability to book material Journal Entries 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sz="2400" dirty="0" smtClean="0"/>
              <a:t>July 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to July 15</a:t>
            </a:r>
            <a:r>
              <a:rPr lang="en-US" sz="2400" baseline="30000" dirty="0" smtClean="0"/>
              <a:t>th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sz="2400" dirty="0" smtClean="0"/>
              <a:t>Contact Aurelia (2-5460) for assistance</a:t>
            </a:r>
          </a:p>
          <a:p>
            <a:pPr lvl="1"/>
            <a:endParaRPr lang="en-US" sz="1100" dirty="0"/>
          </a:p>
          <a:p>
            <a:pPr marL="342900" indent="-342900" algn="l">
              <a:buFont typeface="Wingdings" pitchFamily="2" charset="2"/>
              <a:buChar char="v"/>
            </a:pPr>
            <a:r>
              <a:rPr lang="en-US" sz="2400" dirty="0" smtClean="0"/>
              <a:t>Reconciliation assistance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sz="2400" dirty="0" smtClean="0"/>
              <a:t>Contact Terry (2-0865)</a:t>
            </a:r>
          </a:p>
          <a:p>
            <a:pPr lvl="1"/>
            <a:endParaRPr lang="en-US" sz="1400" dirty="0" smtClean="0"/>
          </a:p>
          <a:p>
            <a:pPr marL="342900" indent="-342900" algn="l">
              <a:buFont typeface="Wingdings" pitchFamily="2" charset="2"/>
              <a:buChar char="v"/>
            </a:pPr>
            <a:r>
              <a:rPr lang="en-US" sz="2400" dirty="0" smtClean="0"/>
              <a:t>Major Problems and Questions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sz="2400" dirty="0" smtClean="0"/>
              <a:t>Contact your Accountant</a:t>
            </a:r>
          </a:p>
          <a:p>
            <a:pPr marL="1257300" lvl="2" indent="-342900">
              <a:buFont typeface="Wingdings" pitchFamily="2" charset="2"/>
              <a:buChar char="v"/>
            </a:pPr>
            <a:r>
              <a:rPr lang="en-US" sz="2200" dirty="0" smtClean="0"/>
              <a:t>Cynthia (2-3628)</a:t>
            </a:r>
          </a:p>
          <a:p>
            <a:pPr marL="1257300" lvl="2" indent="-342900">
              <a:buFont typeface="Wingdings" pitchFamily="2" charset="2"/>
              <a:buChar char="v"/>
            </a:pPr>
            <a:r>
              <a:rPr lang="en-US" sz="2200" dirty="0" smtClean="0"/>
              <a:t>Huihui</a:t>
            </a:r>
            <a:r>
              <a:rPr lang="en-US" sz="2200" dirty="0" smtClean="0"/>
              <a:t> (2-2080)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sz="2400" dirty="0" smtClean="0"/>
              <a:t>Contact John (5-4567) or Laura (2-0160)</a:t>
            </a:r>
          </a:p>
          <a:p>
            <a:pPr marL="800100" lvl="1" indent="-342900">
              <a:buFont typeface="Wingdings" pitchFamily="2" charset="2"/>
              <a:buChar char="v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638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304800"/>
            <a:ext cx="6629400" cy="1143000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b="1" dirty="0" smtClean="0"/>
              <a:t>HOW HSC </a:t>
            </a:r>
            <a:r>
              <a:rPr lang="en-US" sz="4000" dirty="0" smtClean="0"/>
              <a:t>CGA</a:t>
            </a:r>
            <a:r>
              <a:rPr lang="en-US" sz="4000" b="1" dirty="0" smtClean="0"/>
              <a:t> WILL HELP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6800" y="1524000"/>
            <a:ext cx="6629400" cy="4648200"/>
          </a:xfrm>
        </p:spPr>
        <p:txBody>
          <a:bodyPr>
            <a:normAutofit/>
          </a:bodyPr>
          <a:lstStyle/>
          <a:p>
            <a:pPr marL="342900" indent="-342900" algn="l">
              <a:buFont typeface="Wingdings" pitchFamily="2" charset="2"/>
              <a:buChar char="v"/>
            </a:pPr>
            <a:r>
              <a:rPr lang="en-US" sz="2400" dirty="0" smtClean="0"/>
              <a:t>Ability to book material Journal Entries 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sz="2400" dirty="0" smtClean="0"/>
              <a:t>July 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to July 15</a:t>
            </a:r>
            <a:r>
              <a:rPr lang="en-US" sz="2400" baseline="30000" dirty="0" smtClean="0"/>
              <a:t>th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sz="2400" dirty="0" smtClean="0"/>
              <a:t>Contact Your Fiscal Monitor</a:t>
            </a:r>
          </a:p>
          <a:p>
            <a:pPr lvl="1"/>
            <a:endParaRPr lang="en-US" sz="1100" dirty="0"/>
          </a:p>
          <a:p>
            <a:pPr marL="342900" indent="-342900" algn="l">
              <a:buFont typeface="Wingdings" pitchFamily="2" charset="2"/>
              <a:buChar char="v"/>
            </a:pPr>
            <a:r>
              <a:rPr lang="en-US" sz="2400" dirty="0" smtClean="0"/>
              <a:t>Major Problems and Questions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sz="2400" dirty="0" smtClean="0"/>
              <a:t>Contact</a:t>
            </a:r>
          </a:p>
          <a:p>
            <a:pPr marL="1257300" lvl="2" indent="-342900">
              <a:buFont typeface="Wingdings" pitchFamily="2" charset="2"/>
              <a:buChar char="v"/>
            </a:pPr>
            <a:r>
              <a:rPr lang="en-US" sz="2200" dirty="0" smtClean="0"/>
              <a:t>Kate (2-8047)</a:t>
            </a:r>
          </a:p>
          <a:p>
            <a:pPr marL="1257300" lvl="2" indent="-342900">
              <a:buFont typeface="Wingdings" pitchFamily="2" charset="2"/>
              <a:buChar char="v"/>
            </a:pPr>
            <a:r>
              <a:rPr lang="en-US" sz="2200" dirty="0" smtClean="0"/>
              <a:t>Seta (2-8766)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sz="2400" dirty="0" smtClean="0"/>
              <a:t>Contact Jason (2-0163)</a:t>
            </a:r>
          </a:p>
          <a:p>
            <a:pPr marL="800100" lvl="1" indent="-342900">
              <a:buFont typeface="Wingdings" pitchFamily="2" charset="2"/>
              <a:buChar char="v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780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824</TotalTime>
  <Words>385</Words>
  <Application>Microsoft Office PowerPoint</Application>
  <PresentationFormat>On-screen Show (4:3)</PresentationFormat>
  <Paragraphs>120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Trek</vt:lpstr>
      <vt:lpstr>RAFT   </vt:lpstr>
      <vt:lpstr>YEAR END CLOSE</vt:lpstr>
      <vt:lpstr>KEY DEPARTMENT DEADLINES</vt:lpstr>
      <vt:lpstr>KEY DEPARTMENT DEADLINES</vt:lpstr>
      <vt:lpstr>KEY State agency DEADLINES</vt:lpstr>
      <vt:lpstr>KEY financial services DEADLINES</vt:lpstr>
      <vt:lpstr>HOW HSC UA WILL HELP</vt:lpstr>
      <vt:lpstr>HOW HSC UA WILL HELP</vt:lpstr>
      <vt:lpstr>HOW HSC CGA WILL HELP</vt:lpstr>
      <vt:lpstr>Questions about the sun setting on Fiscal Year 2016?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Lomas2211</dc:creator>
  <cp:lastModifiedBy>Laura Putz</cp:lastModifiedBy>
  <cp:revision>207</cp:revision>
  <cp:lastPrinted>2016-06-17T15:28:49Z</cp:lastPrinted>
  <dcterms:created xsi:type="dcterms:W3CDTF">2010-02-25T17:07:14Z</dcterms:created>
  <dcterms:modified xsi:type="dcterms:W3CDTF">2016-06-17T15:57:13Z</dcterms:modified>
</cp:coreProperties>
</file>