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8"/>
  </p:notesMasterIdLst>
  <p:sldIdLst>
    <p:sldId id="261" r:id="rId2"/>
    <p:sldId id="257" r:id="rId3"/>
    <p:sldId id="259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5" d="100"/>
          <a:sy n="75" d="100"/>
        </p:scale>
        <p:origin x="2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83A8C6-BCD8-4259-95A8-223DAF164964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40587A-F3D8-46E8-BF85-D679554CB89F}">
      <dgm:prSet phldrT="[Text]"/>
      <dgm:spPr>
        <a:solidFill>
          <a:schemeClr val="tx1"/>
        </a:solidFill>
      </dgm:spPr>
      <dgm:t>
        <a:bodyPr/>
        <a:lstStyle/>
        <a:p>
          <a:r>
            <a:rPr lang="en-US" b="1" dirty="0" smtClean="0"/>
            <a:t>Lab</a:t>
          </a:r>
          <a:endParaRPr lang="en-US" b="1" dirty="0"/>
        </a:p>
      </dgm:t>
    </dgm:pt>
    <dgm:pt modelId="{0F7E3EFD-F0A1-4833-9BE7-C30B3E0FBDD6}" type="parTrans" cxnId="{77E40326-D0A5-4DA7-92E4-92FD18DA4425}">
      <dgm:prSet/>
      <dgm:spPr/>
      <dgm:t>
        <a:bodyPr/>
        <a:lstStyle/>
        <a:p>
          <a:endParaRPr lang="en-US"/>
        </a:p>
      </dgm:t>
    </dgm:pt>
    <dgm:pt modelId="{8070873A-85ED-44BB-B2B2-527938366E22}" type="sibTrans" cxnId="{77E40326-D0A5-4DA7-92E4-92FD18DA4425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C5BBD2CA-6E7A-4F14-A6ED-9E9F97050FAD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b="1" dirty="0" smtClean="0"/>
            <a:t>Physical</a:t>
          </a:r>
          <a:endParaRPr lang="en-US" b="1" dirty="0"/>
        </a:p>
      </dgm:t>
    </dgm:pt>
    <dgm:pt modelId="{9AA684D5-8220-4785-9D06-955DFCE1C4F7}" type="parTrans" cxnId="{F120F27E-BCCA-4D52-A62E-27232AA184BA}">
      <dgm:prSet/>
      <dgm:spPr/>
      <dgm:t>
        <a:bodyPr/>
        <a:lstStyle/>
        <a:p>
          <a:endParaRPr lang="en-US"/>
        </a:p>
      </dgm:t>
    </dgm:pt>
    <dgm:pt modelId="{C2EFE41F-77DC-494F-90D2-44A989E585B5}" type="sibTrans" cxnId="{F120F27E-BCCA-4D52-A62E-27232AA184BA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59E48BD9-833F-4CE8-A554-902C59A62BED}">
      <dgm:prSet phldrT="[Text]"/>
      <dgm:spPr>
        <a:solidFill>
          <a:srgbClr val="FF0000"/>
        </a:solidFill>
      </dgm:spPr>
      <dgm:t>
        <a:bodyPr/>
        <a:lstStyle/>
        <a:p>
          <a:r>
            <a:rPr lang="en-US" b="1" dirty="0" smtClean="0"/>
            <a:t>X-Ray</a:t>
          </a:r>
          <a:endParaRPr lang="en-US" b="1" dirty="0"/>
        </a:p>
      </dgm:t>
    </dgm:pt>
    <dgm:pt modelId="{086CF49E-0D22-494A-AB77-53BA207DB5CF}" type="parTrans" cxnId="{48585E0C-AD7D-4484-B47C-9F3DA28C53DB}">
      <dgm:prSet/>
      <dgm:spPr/>
      <dgm:t>
        <a:bodyPr/>
        <a:lstStyle/>
        <a:p>
          <a:endParaRPr lang="en-US"/>
        </a:p>
      </dgm:t>
    </dgm:pt>
    <dgm:pt modelId="{524E422E-FC39-493D-B5C2-CFAD589138BC}" type="sibTrans" cxnId="{48585E0C-AD7D-4484-B47C-9F3DA28C53DB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81E972A1-F63C-4CE9-9FA4-1AE163AFF2CA}" type="pres">
      <dgm:prSet presAssocID="{0383A8C6-BCD8-4259-95A8-223DAF16496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F0CCC4-F0B3-4964-B7E6-5EDC20D58E2C}" type="pres">
      <dgm:prSet presAssocID="{1640587A-F3D8-46E8-BF85-D679554CB89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F76524-D935-44CB-BF73-04B519114D4D}" type="pres">
      <dgm:prSet presAssocID="{8070873A-85ED-44BB-B2B2-527938366E2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9B79562E-AF8D-4989-8D4A-1204EA18C7F9}" type="pres">
      <dgm:prSet presAssocID="{8070873A-85ED-44BB-B2B2-527938366E22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4BB2394C-D18F-47CF-9C76-1BF38DC15AF0}" type="pres">
      <dgm:prSet presAssocID="{C5BBD2CA-6E7A-4F14-A6ED-9E9F97050FA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9876D0-4060-40B9-9D6C-D6B74F208DBA}" type="pres">
      <dgm:prSet presAssocID="{C2EFE41F-77DC-494F-90D2-44A989E585B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E6D22AA-0A59-4F49-B007-4184637154DC}" type="pres">
      <dgm:prSet presAssocID="{C2EFE41F-77DC-494F-90D2-44A989E585B5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2D187BA3-664D-489A-B449-C2B30B0B40CC}" type="pres">
      <dgm:prSet presAssocID="{59E48BD9-833F-4CE8-A554-902C59A62BE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4A6F8E-1EA7-42D0-B58D-E608AE87F3EB}" type="pres">
      <dgm:prSet presAssocID="{524E422E-FC39-493D-B5C2-CFAD589138BC}" presName="sibTrans" presStyleLbl="sibTrans2D1" presStyleIdx="2" presStyleCnt="3"/>
      <dgm:spPr/>
      <dgm:t>
        <a:bodyPr/>
        <a:lstStyle/>
        <a:p>
          <a:endParaRPr lang="en-US"/>
        </a:p>
      </dgm:t>
    </dgm:pt>
    <dgm:pt modelId="{36A70651-628E-40B2-855E-C477F1D3BC48}" type="pres">
      <dgm:prSet presAssocID="{524E422E-FC39-493D-B5C2-CFAD589138BC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BEC944FC-F07B-41EC-8D73-30AC1A89C173}" type="presOf" srcId="{C2EFE41F-77DC-494F-90D2-44A989E585B5}" destId="{9E6D22AA-0A59-4F49-B007-4184637154DC}" srcOrd="1" destOrd="0" presId="urn:microsoft.com/office/officeart/2005/8/layout/cycle7"/>
    <dgm:cxn modelId="{EB1F0DA3-9EC2-4696-BDBD-2D80A982E1D8}" type="presOf" srcId="{C5BBD2CA-6E7A-4F14-A6ED-9E9F97050FAD}" destId="{4BB2394C-D18F-47CF-9C76-1BF38DC15AF0}" srcOrd="0" destOrd="0" presId="urn:microsoft.com/office/officeart/2005/8/layout/cycle7"/>
    <dgm:cxn modelId="{1104D2A8-FFC1-40DD-A1A8-DA5C6E49D67F}" type="presOf" srcId="{8070873A-85ED-44BB-B2B2-527938366E22}" destId="{9B79562E-AF8D-4989-8D4A-1204EA18C7F9}" srcOrd="1" destOrd="0" presId="urn:microsoft.com/office/officeart/2005/8/layout/cycle7"/>
    <dgm:cxn modelId="{926EEB35-7328-445D-B925-D9BFDC429E54}" type="presOf" srcId="{0383A8C6-BCD8-4259-95A8-223DAF164964}" destId="{81E972A1-F63C-4CE9-9FA4-1AE163AFF2CA}" srcOrd="0" destOrd="0" presId="urn:microsoft.com/office/officeart/2005/8/layout/cycle7"/>
    <dgm:cxn modelId="{9CD3603B-5660-4E0D-AF33-FBFE24AA8D0D}" type="presOf" srcId="{1640587A-F3D8-46E8-BF85-D679554CB89F}" destId="{6CF0CCC4-F0B3-4964-B7E6-5EDC20D58E2C}" srcOrd="0" destOrd="0" presId="urn:microsoft.com/office/officeart/2005/8/layout/cycle7"/>
    <dgm:cxn modelId="{532397A3-9764-432F-B3AB-228528A6B4AA}" type="presOf" srcId="{59E48BD9-833F-4CE8-A554-902C59A62BED}" destId="{2D187BA3-664D-489A-B449-C2B30B0B40CC}" srcOrd="0" destOrd="0" presId="urn:microsoft.com/office/officeart/2005/8/layout/cycle7"/>
    <dgm:cxn modelId="{906F244C-7D11-435B-B04F-DC10D4EADCC1}" type="presOf" srcId="{8070873A-85ED-44BB-B2B2-527938366E22}" destId="{07F76524-D935-44CB-BF73-04B519114D4D}" srcOrd="0" destOrd="0" presId="urn:microsoft.com/office/officeart/2005/8/layout/cycle7"/>
    <dgm:cxn modelId="{48585E0C-AD7D-4484-B47C-9F3DA28C53DB}" srcId="{0383A8C6-BCD8-4259-95A8-223DAF164964}" destId="{59E48BD9-833F-4CE8-A554-902C59A62BED}" srcOrd="2" destOrd="0" parTransId="{086CF49E-0D22-494A-AB77-53BA207DB5CF}" sibTransId="{524E422E-FC39-493D-B5C2-CFAD589138BC}"/>
    <dgm:cxn modelId="{654C6EF0-F37B-45C7-B24A-9DCDF7B1DEB2}" type="presOf" srcId="{524E422E-FC39-493D-B5C2-CFAD589138BC}" destId="{1E4A6F8E-1EA7-42D0-B58D-E608AE87F3EB}" srcOrd="0" destOrd="0" presId="urn:microsoft.com/office/officeart/2005/8/layout/cycle7"/>
    <dgm:cxn modelId="{77E40326-D0A5-4DA7-92E4-92FD18DA4425}" srcId="{0383A8C6-BCD8-4259-95A8-223DAF164964}" destId="{1640587A-F3D8-46E8-BF85-D679554CB89F}" srcOrd="0" destOrd="0" parTransId="{0F7E3EFD-F0A1-4833-9BE7-C30B3E0FBDD6}" sibTransId="{8070873A-85ED-44BB-B2B2-527938366E22}"/>
    <dgm:cxn modelId="{F120F27E-BCCA-4D52-A62E-27232AA184BA}" srcId="{0383A8C6-BCD8-4259-95A8-223DAF164964}" destId="{C5BBD2CA-6E7A-4F14-A6ED-9E9F97050FAD}" srcOrd="1" destOrd="0" parTransId="{9AA684D5-8220-4785-9D06-955DFCE1C4F7}" sibTransId="{C2EFE41F-77DC-494F-90D2-44A989E585B5}"/>
    <dgm:cxn modelId="{0241B03C-D9A0-4ACD-A7F6-C2FCFC58B28E}" type="presOf" srcId="{524E422E-FC39-493D-B5C2-CFAD589138BC}" destId="{36A70651-628E-40B2-855E-C477F1D3BC48}" srcOrd="1" destOrd="0" presId="urn:microsoft.com/office/officeart/2005/8/layout/cycle7"/>
    <dgm:cxn modelId="{4AD88ADA-8594-44F3-843A-B90D95EDC6D7}" type="presOf" srcId="{C2EFE41F-77DC-494F-90D2-44A989E585B5}" destId="{259876D0-4060-40B9-9D6C-D6B74F208DBA}" srcOrd="0" destOrd="0" presId="urn:microsoft.com/office/officeart/2005/8/layout/cycle7"/>
    <dgm:cxn modelId="{95CA33AC-C0D0-4774-9924-619BBF870A95}" type="presParOf" srcId="{81E972A1-F63C-4CE9-9FA4-1AE163AFF2CA}" destId="{6CF0CCC4-F0B3-4964-B7E6-5EDC20D58E2C}" srcOrd="0" destOrd="0" presId="urn:microsoft.com/office/officeart/2005/8/layout/cycle7"/>
    <dgm:cxn modelId="{1851C7C3-BCE1-45F1-A5A7-6DE96EE581BF}" type="presParOf" srcId="{81E972A1-F63C-4CE9-9FA4-1AE163AFF2CA}" destId="{07F76524-D935-44CB-BF73-04B519114D4D}" srcOrd="1" destOrd="0" presId="urn:microsoft.com/office/officeart/2005/8/layout/cycle7"/>
    <dgm:cxn modelId="{ADAABE36-32E5-4443-9B54-B40401C307A8}" type="presParOf" srcId="{07F76524-D935-44CB-BF73-04B519114D4D}" destId="{9B79562E-AF8D-4989-8D4A-1204EA18C7F9}" srcOrd="0" destOrd="0" presId="urn:microsoft.com/office/officeart/2005/8/layout/cycle7"/>
    <dgm:cxn modelId="{EB0AB804-B528-4694-960F-5F45668468FF}" type="presParOf" srcId="{81E972A1-F63C-4CE9-9FA4-1AE163AFF2CA}" destId="{4BB2394C-D18F-47CF-9C76-1BF38DC15AF0}" srcOrd="2" destOrd="0" presId="urn:microsoft.com/office/officeart/2005/8/layout/cycle7"/>
    <dgm:cxn modelId="{40EB6DFF-AA14-465B-8175-6C3B7C0C7F81}" type="presParOf" srcId="{81E972A1-F63C-4CE9-9FA4-1AE163AFF2CA}" destId="{259876D0-4060-40B9-9D6C-D6B74F208DBA}" srcOrd="3" destOrd="0" presId="urn:microsoft.com/office/officeart/2005/8/layout/cycle7"/>
    <dgm:cxn modelId="{2F08FAD1-D522-496A-9A60-75132B9D81A0}" type="presParOf" srcId="{259876D0-4060-40B9-9D6C-D6B74F208DBA}" destId="{9E6D22AA-0A59-4F49-B007-4184637154DC}" srcOrd="0" destOrd="0" presId="urn:microsoft.com/office/officeart/2005/8/layout/cycle7"/>
    <dgm:cxn modelId="{5E677B1A-C1E2-4173-A221-F588853627E5}" type="presParOf" srcId="{81E972A1-F63C-4CE9-9FA4-1AE163AFF2CA}" destId="{2D187BA3-664D-489A-B449-C2B30B0B40CC}" srcOrd="4" destOrd="0" presId="urn:microsoft.com/office/officeart/2005/8/layout/cycle7"/>
    <dgm:cxn modelId="{5A2C0B8F-7604-4C9D-9AB7-F3ADA17747AC}" type="presParOf" srcId="{81E972A1-F63C-4CE9-9FA4-1AE163AFF2CA}" destId="{1E4A6F8E-1EA7-42D0-B58D-E608AE87F3EB}" srcOrd="5" destOrd="0" presId="urn:microsoft.com/office/officeart/2005/8/layout/cycle7"/>
    <dgm:cxn modelId="{727EA755-3DC8-49FC-B993-6994E6C1E7A8}" type="presParOf" srcId="{1E4A6F8E-1EA7-42D0-B58D-E608AE87F3EB}" destId="{36A70651-628E-40B2-855E-C477F1D3BC4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9FD4D-6D2C-4309-8AE9-F2FB37A855BC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D0C78-DB68-40E3-B7D3-4A06AA722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7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CD8D7D-E956-4B64-93BE-D7BC76A791E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8510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F73DB1D-43DB-4133-9C23-3914A4515E8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36550" y="698500"/>
            <a:ext cx="6191250" cy="34829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119173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148930-57EF-4A93-8B5B-719048468C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791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ABED7A-DB68-403D-AA39-A41E47B8A598}" type="datetime1">
              <a:rPr lang="en-US" smtClean="0"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Copyright HIPAA COW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E5F18-77CF-41CF-AB78-59AFD10813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8" name="Picture 22" descr="Hipaacow_or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800" y="5410201"/>
            <a:ext cx="2133600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9495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0F1D04-9E01-4EDF-AC2F-BCAA19F4E425}" type="datetime1">
              <a:rPr lang="en-US" smtClean="0"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Copyright HIPAA COW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0F42B6-8A93-496A-B875-EAADC84715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577882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0F1D04-9E01-4EDF-AC2F-BCAA19F4E425}" type="datetime1">
              <a:rPr lang="en-US" smtClean="0"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Copyright HIPAA COW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0F42B6-8A93-496A-B875-EAADC84715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333411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0F1D04-9E01-4EDF-AC2F-BCAA19F4E425}" type="datetime1">
              <a:rPr lang="en-US" smtClean="0"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Copyright HIPAA COW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0F42B6-8A93-496A-B875-EAADC84715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678858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0F1D04-9E01-4EDF-AC2F-BCAA19F4E425}" type="datetime1">
              <a:rPr lang="en-US" smtClean="0"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Copyright HIPAA COW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0F42B6-8A93-496A-B875-EAADC84715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1201124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0F1D04-9E01-4EDF-AC2F-BCAA19F4E425}" type="datetime1">
              <a:rPr lang="en-US" smtClean="0"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Copyright HIPAA COW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0F42B6-8A93-496A-B875-EAADC84715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493307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205718-75A1-45A9-A200-2D3DCD466162}" type="datetime1">
              <a:rPr lang="en-US" smtClean="0"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Copyright HIPAA COW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7AC56-42B8-4A0D-B11C-94A863FF087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023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C3C2FC-26A2-4B47-901D-0877AECEF77A}" type="datetime1">
              <a:rPr lang="en-US" smtClean="0"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Copyright HIPAA COW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D1472-120A-40E4-A056-2BD3790EDB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959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C50D1-155A-409D-9AB8-D60135362329}" type="datetime1">
              <a:rPr lang="en-US" smtClean="0"/>
              <a:t>6/17/2016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Copyright HIPAA COW</a:t>
            </a: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6D0A7-877F-4BDD-AE35-055C6ED998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575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F84E34-7E87-4344-99F3-5F9FE8924432}" type="datetime1">
              <a:rPr lang="en-US" smtClean="0"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Copyright HIPAA COW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6FFB-220C-4EB6-B537-D9C8AD7800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658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A9DEBB-BC23-4B05-BE40-D57FFA88DD26}" type="datetime1">
              <a:rPr lang="en-US" smtClean="0"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Copyright HIPAA COW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B9C69-04A7-4D42-83B4-21F8C407A61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53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B0178E-B8E9-4E16-BC2E-DCCF3DB4E02C}" type="datetime1">
              <a:rPr lang="en-US" smtClean="0"/>
              <a:t>6/17/2016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Copyright HIPAA COW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3F571-1379-4C82-83A2-0E6C7CDF3B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55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518932-5577-4487-89DF-48D47D847239}" type="datetime1">
              <a:rPr lang="en-US" smtClean="0"/>
              <a:t>6/17/2016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Copyright HIPAA COW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30680-94A4-40DF-AEDA-726C75E0459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11" descr="Hipaacow_or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156326"/>
            <a:ext cx="127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4105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561510-D8F3-4AF4-9A9F-F559FBB708A4}" type="datetime1">
              <a:rPr lang="en-US" smtClean="0"/>
              <a:t>6/17/2016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Copyright HIPAA COW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B7845E-3DC7-4089-B204-774B7E2338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930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DA938B-76B0-4698-8CF4-B422838DFC76}" type="datetime1">
              <a:rPr lang="en-US" smtClean="0"/>
              <a:t>6/17/2016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Copyright HIPAA COW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66FA39-E608-496E-AE83-9DF9BC9F21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2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03F56D-A396-48BC-840D-AF7F80C73F6D}" type="datetime1">
              <a:rPr lang="en-US" smtClean="0"/>
              <a:t>6/17/2016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Copyright HIPAA COW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1AEA11-AC18-4B12-A5FD-40125883244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11" descr="Hipaacow_or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1" y="5791200"/>
            <a:ext cx="165523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822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FE6781-D9B7-489A-AC53-339A50577AD2}" type="datetime1">
              <a:rPr lang="en-US" smtClean="0"/>
              <a:t>6/17/2016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Copyright HIPAA COW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42EA4-F9F5-4928-B0AC-EB11B17DAF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22" descr="Hipaacow_or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00" y="6096000"/>
            <a:ext cx="12192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15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A0F1D04-9E01-4EDF-AC2F-BCAA19F4E425}" type="datetime1">
              <a:rPr lang="en-US" smtClean="0"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Copyright HIPAA COW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00F42B6-8A93-496A-B875-EAADC84715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7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72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gif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emf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health.unm.edu/" TargetMode="External"/><Relationship Id="rId2" Type="http://schemas.openxmlformats.org/officeDocument/2006/relationships/hyperlink" Target="mailto:HSC-ISO@salud.unm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6FFB-220C-4EB6-B537-D9C8AD78008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9883" y="106910"/>
            <a:ext cx="8100001" cy="6788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966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41165" y="1422401"/>
            <a:ext cx="3810000" cy="68579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What Does PHI Include?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669615" y="2425700"/>
            <a:ext cx="5753100" cy="3124200"/>
          </a:xfrm>
        </p:spPr>
        <p:txBody>
          <a:bodyPr/>
          <a:lstStyle/>
          <a:p>
            <a:pPr lvl="1" eaLnBrk="1" hangingPunct="1"/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Information in the health record, such as:</a:t>
            </a:r>
          </a:p>
          <a:p>
            <a:pPr lvl="2" eaLnBrk="1" hangingPunct="1"/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Encounter/visit documentation</a:t>
            </a:r>
          </a:p>
          <a:p>
            <a:pPr lvl="2" eaLnBrk="1" hangingPunct="1"/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Lab results</a:t>
            </a:r>
          </a:p>
          <a:p>
            <a:pPr lvl="2" eaLnBrk="1" hangingPunct="1"/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Appointment dates/times</a:t>
            </a:r>
          </a:p>
          <a:p>
            <a:pPr lvl="2" eaLnBrk="1" hangingPunct="1"/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Invoices</a:t>
            </a:r>
          </a:p>
          <a:p>
            <a:pPr lvl="2" eaLnBrk="1" hangingPunct="1"/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Radiology films and reports</a:t>
            </a:r>
          </a:p>
          <a:p>
            <a:pPr lvl="2" eaLnBrk="1" hangingPunct="1"/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History and physicals (H&amp;Ps)</a:t>
            </a:r>
          </a:p>
          <a:p>
            <a:pPr lvl="2" eaLnBrk="1" hangingPunct="1"/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Patient Identifiers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696FFB-220C-4EB6-B537-D9C8AD780086}" type="slidenum">
              <a:rPr lang="en-US">
                <a:solidFill>
                  <a:prstClr val="black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2107765" y="478631"/>
            <a:ext cx="487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HIPAA Definitions</a:t>
            </a:r>
          </a:p>
        </p:txBody>
      </p:sp>
      <p:pic>
        <p:nvPicPr>
          <p:cNvPr id="5124" name="Picture 4" descr="C:\Users\jcoleman\AppData\Local\Microsoft\Windows\Temporary Internet Files\Content.IE5\ZJP0XQD7\blockpage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424238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jcoleman\AppData\Local\Microsoft\Windows\Temporary Internet Files\Content.IE5\4HII3X1E\blockpage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424238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jcoleman\AppData\Local\Microsoft\Windows\Temporary Internet Files\Content.IE5\Y9SGU680\blockpage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424238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C:\Users\jcoleman\AppData\Local\Microsoft\Windows\Temporary Internet Files\Content.IE5\J3F5XQIV\blockpage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424238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5" y="3576639"/>
            <a:ext cx="19050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9" descr="C:\Users\jcoleman\AppData\Local\Microsoft\Windows\Temporary Internet Files\Content.IE5\Y9SGU680\blockpage[2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424238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11" descr="C:\Users\jcoleman\AppData\Local\Microsoft\Windows\Temporary Internet Files\Content.IE5\J3F5XQIV\blockpage[2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424238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142952402"/>
              </p:ext>
            </p:extLst>
          </p:nvPr>
        </p:nvGraphicFramePr>
        <p:xfrm>
          <a:off x="6451165" y="3124200"/>
          <a:ext cx="3057525" cy="172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42904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85764" y="1371600"/>
            <a:ext cx="6553200" cy="4572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alt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What Are Some Examples of Patient Identifiers?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357139" y="2209800"/>
            <a:ext cx="3733800" cy="3429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>Names	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>Medical Record Numbers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>Social Security Numbers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>Account Numbers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>License/Certification numbers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>Vehicle Identifiers/Serial numbers/License plate numbers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>Internet protocol addresses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>Health plan numbers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>Full face photographic images and any comparable images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443364" y="2133600"/>
            <a:ext cx="3830638" cy="3505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>Web universal resource locaters (URLs)</a:t>
            </a:r>
          </a:p>
          <a:p>
            <a:pPr eaLnBrk="1" hangingPunct="1"/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>Any dates related to any individual (date of birth)</a:t>
            </a:r>
          </a:p>
          <a:p>
            <a:pPr eaLnBrk="1" hangingPunct="1"/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>Telephone numbers</a:t>
            </a:r>
          </a:p>
          <a:p>
            <a:pPr eaLnBrk="1" hangingPunct="1"/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>Fax numbers	</a:t>
            </a:r>
          </a:p>
          <a:p>
            <a:pPr eaLnBrk="1" hangingPunct="1"/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>Email addresses</a:t>
            </a:r>
          </a:p>
          <a:p>
            <a:pPr eaLnBrk="1" hangingPunct="1"/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>Biometric identifiers including finger and voice prints</a:t>
            </a:r>
          </a:p>
          <a:p>
            <a:pPr eaLnBrk="1" hangingPunct="1"/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>Any other unique identifying number, characteristic or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C3F571-1379-4C82-83A2-0E6C7CDF3B78}" type="slidenum">
              <a:rPr lang="en-US">
                <a:solidFill>
                  <a:prstClr val="black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48486" name="Rectangle 6"/>
          <p:cNvSpPr>
            <a:spLocks noChangeArrowheads="1"/>
          </p:cNvSpPr>
          <p:nvPr/>
        </p:nvSpPr>
        <p:spPr bwMode="auto">
          <a:xfrm>
            <a:off x="2776364" y="600075"/>
            <a:ext cx="4572000" cy="609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HIPAA Definitions</a:t>
            </a:r>
          </a:p>
        </p:txBody>
      </p:sp>
      <p:pic>
        <p:nvPicPr>
          <p:cNvPr id="9" name="Picture 8" descr="https://tse1.mm.bing.net/th?&amp;id=JN./o3wkbF2fSHVuOk9uuKZCA&amp;w=300&amp;h=300&amp;c=0&amp;pid=1.9&amp;rs=0&amp;p=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228601"/>
            <a:ext cx="1155700" cy="11957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84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67200" y="688140"/>
            <a:ext cx="2743200" cy="8683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Safeguards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1741532"/>
            <a:ext cx="8229600" cy="4114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Implementation of administrative, physical and technical safeguards (work in tandem with Security rule).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Safeguard PHI from any intentional or unintentional use or disclosure.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Limit incidental uses and disclosures that occur as a result of otherwise permitted or required uses and disclosures.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Example:  create safeguards to prevent others from overhearing PHI.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696FFB-220C-4EB6-B537-D9C8AD780086}" type="slidenum">
              <a:rPr lang="en-US">
                <a:solidFill>
                  <a:prstClr val="black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pic>
        <p:nvPicPr>
          <p:cNvPr id="1028" name="Picture 4" descr="https://tse1.mm.bing.net/th?&amp;id=JN.NuBiX6bOSoYw2gWyko2OCg&amp;w=300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582438"/>
            <a:ext cx="1447800" cy="1076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23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3419"/>
          </a:xfrm>
        </p:spPr>
        <p:txBody>
          <a:bodyPr/>
          <a:lstStyle/>
          <a:p>
            <a:r>
              <a:rPr lang="en-US" dirty="0" smtClean="0"/>
              <a:t>IT Security Review – When and How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1806804"/>
            <a:ext cx="8596668" cy="3880773"/>
          </a:xfrm>
        </p:spPr>
        <p:txBody>
          <a:bodyPr/>
          <a:lstStyle/>
          <a:p>
            <a:pPr marL="109537" indent="0">
              <a:buNone/>
            </a:pPr>
            <a:r>
              <a:rPr lang="en-US" dirty="0" smtClean="0"/>
              <a:t>When any of the following are true:</a:t>
            </a:r>
          </a:p>
          <a:p>
            <a:r>
              <a:rPr lang="en-US" dirty="0" smtClean="0"/>
              <a:t>Contract or Agreement involving UNMHSC Information Assets</a:t>
            </a:r>
          </a:p>
          <a:p>
            <a:r>
              <a:rPr lang="en-US" dirty="0" smtClean="0"/>
              <a:t>Transmitting, storing, sharing or processing of UNM Information Assets that require IT security protections.</a:t>
            </a:r>
          </a:p>
          <a:p>
            <a:endParaRPr lang="en-US" dirty="0"/>
          </a:p>
          <a:p>
            <a:pPr marL="109537" indent="0">
              <a:buNone/>
            </a:pPr>
            <a:r>
              <a:rPr lang="en-US" dirty="0" smtClean="0"/>
              <a:t>How do I request an IT Security Review</a:t>
            </a:r>
          </a:p>
          <a:p>
            <a:r>
              <a:rPr lang="en-US" dirty="0" smtClean="0"/>
              <a:t>Email – </a:t>
            </a:r>
            <a:r>
              <a:rPr lang="en-US" dirty="0" smtClean="0">
                <a:hlinkClick r:id="rId2"/>
              </a:rPr>
              <a:t>HSC-ISO@salud.unm.edu</a:t>
            </a:r>
            <a:r>
              <a:rPr lang="en-US" dirty="0" smtClean="0"/>
              <a:t> (@unm.edu)</a:t>
            </a:r>
          </a:p>
          <a:p>
            <a:r>
              <a:rPr lang="en-US" dirty="0" smtClean="0"/>
              <a:t>Create a self-service ticket using </a:t>
            </a:r>
            <a:r>
              <a:rPr lang="en-US" dirty="0" smtClean="0">
                <a:hlinkClick r:id="rId3"/>
              </a:rPr>
              <a:t>http://Help.health.unm.edu</a:t>
            </a:r>
            <a:endParaRPr lang="en-US" dirty="0" smtClean="0"/>
          </a:p>
          <a:p>
            <a:r>
              <a:rPr lang="en-US" dirty="0" smtClean="0"/>
              <a:t>Attach the Preliminary Security Questionnaire</a:t>
            </a:r>
          </a:p>
          <a:p>
            <a:pPr marL="109537" indent="0">
              <a:buNone/>
            </a:pPr>
            <a:endParaRPr lang="en-US" dirty="0" smtClean="0"/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6FFB-220C-4EB6-B537-D9C8AD78008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282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6FFB-220C-4EB6-B537-D9C8AD78008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968" y="0"/>
            <a:ext cx="6438378" cy="6840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6521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246</TotalTime>
  <Words>204</Words>
  <Application>Microsoft Office PowerPoint</Application>
  <PresentationFormat>Widescreen</PresentationFormat>
  <Paragraphs>54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What Does PHI Include?</vt:lpstr>
      <vt:lpstr>What Are Some Examples of Patient Identifiers?</vt:lpstr>
      <vt:lpstr>Safeguards</vt:lpstr>
      <vt:lpstr>IT Security Review – When and How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Barney Metzner</dc:creator>
  <cp:lastModifiedBy>HSC Employee</cp:lastModifiedBy>
  <cp:revision>5</cp:revision>
  <dcterms:created xsi:type="dcterms:W3CDTF">2016-06-09T17:49:54Z</dcterms:created>
  <dcterms:modified xsi:type="dcterms:W3CDTF">2016-06-17T15:06:24Z</dcterms:modified>
</cp:coreProperties>
</file>