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9" r:id="rId4"/>
    <p:sldId id="267" r:id="rId5"/>
    <p:sldId id="26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ized User" initials="AU" lastIdx="0" clrIdx="0">
    <p:extLst>
      <p:ext uri="{19B8F6BF-5375-455C-9EA6-DF929625EA0E}">
        <p15:presenceInfo xmlns:p15="http://schemas.microsoft.com/office/powerpoint/2012/main" userId="Authorized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5" autoAdjust="0"/>
    <p:restoredTop sz="96586" autoAdjust="0"/>
  </p:normalViewPr>
  <p:slideViewPr>
    <p:cSldViewPr>
      <p:cViewPr varScale="1">
        <p:scale>
          <a:sx n="75" d="100"/>
          <a:sy n="75" d="100"/>
        </p:scale>
        <p:origin x="71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533400"/>
          </a:xfrm>
          <a:prstGeom prst="rect">
            <a:avLst/>
          </a:prstGeom>
          <a:solidFill>
            <a:srgbClr val="CE1141"/>
          </a:solidFill>
          <a:ln w="9525">
            <a:solidFill>
              <a:schemeClr val="tx1"/>
            </a:solidFill>
            <a:miter lim="800000"/>
            <a:headEnd/>
            <a:tailEnd/>
          </a:ln>
          <a:effectLst/>
        </p:spPr>
        <p:txBody>
          <a:bodyPr wrap="none" anchor="ctr"/>
          <a:lstStyle/>
          <a:p>
            <a:pPr algn="l">
              <a:defRPr/>
            </a:pPr>
            <a:endParaRPr lang="en-US" sz="1800">
              <a:latin typeface="Arial" charset="0"/>
            </a:endParaRPr>
          </a:p>
        </p:txBody>
      </p:sp>
      <p:pic>
        <p:nvPicPr>
          <p:cNvPr id="5" name="Picture 7" descr="UNM_Logo_Color"/>
          <p:cNvPicPr>
            <a:picLocks noChangeAspect="1" noChangeArrowheads="1"/>
          </p:cNvPicPr>
          <p:nvPr/>
        </p:nvPicPr>
        <p:blipFill>
          <a:blip r:embed="rId2" cstate="print"/>
          <a:srcRect/>
          <a:stretch>
            <a:fillRect/>
          </a:stretch>
        </p:blipFill>
        <p:spPr bwMode="auto">
          <a:xfrm>
            <a:off x="533400" y="6019800"/>
            <a:ext cx="2138363" cy="684213"/>
          </a:xfrm>
          <a:prstGeom prst="rect">
            <a:avLst/>
          </a:prstGeom>
          <a:noFill/>
        </p:spPr>
      </p:pic>
      <p:sp>
        <p:nvSpPr>
          <p:cNvPr id="6" name="Text Box 8"/>
          <p:cNvSpPr txBox="1">
            <a:spLocks noChangeArrowheads="1"/>
          </p:cNvSpPr>
          <p:nvPr/>
        </p:nvSpPr>
        <p:spPr bwMode="auto">
          <a:xfrm>
            <a:off x="3149600" y="6184900"/>
            <a:ext cx="3048000" cy="366713"/>
          </a:xfrm>
          <a:prstGeom prst="rect">
            <a:avLst/>
          </a:prstGeom>
          <a:noFill/>
          <a:ln w="9525">
            <a:noFill/>
            <a:miter lim="800000"/>
            <a:headEnd/>
            <a:tailEnd/>
          </a:ln>
          <a:effectLst/>
        </p:spPr>
        <p:txBody>
          <a:bodyPr>
            <a:spAutoFit/>
          </a:bodyPr>
          <a:lstStyle/>
          <a:p>
            <a:pPr algn="l">
              <a:spcBef>
                <a:spcPct val="50000"/>
              </a:spcBef>
            </a:pPr>
            <a:r>
              <a:rPr lang="en-US" sz="1800">
                <a:latin typeface="Arial" charset="0"/>
              </a:rPr>
              <a:t>Financial Services Division</a:t>
            </a:r>
          </a:p>
        </p:txBody>
      </p:sp>
      <p:sp>
        <p:nvSpPr>
          <p:cNvPr id="56322"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563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7" name="Rectangle 4"/>
          <p:cNvSpPr>
            <a:spLocks noGrp="1" noChangeArrowheads="1"/>
          </p:cNvSpPr>
          <p:nvPr>
            <p:ph type="sldNum" sz="quarter" idx="10"/>
          </p:nvPr>
        </p:nvSpPr>
        <p:spPr>
          <a:xfrm>
            <a:off x="7391400" y="6130925"/>
            <a:ext cx="1295400" cy="476250"/>
          </a:xfrm>
        </p:spPr>
        <p:txBody>
          <a:bodyPr/>
          <a:lstStyle>
            <a:lvl1pPr>
              <a:defRPr>
                <a:latin typeface="+mn-lt"/>
              </a:defRPr>
            </a:lvl1pPr>
          </a:lstStyle>
          <a:p>
            <a:fld id="{417E67A1-F773-4846-9E59-CCBF087CFD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860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860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17E67A1-F773-4846-9E59-CCBF087CFD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286000"/>
            <a:ext cx="82296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019800"/>
            <a:ext cx="2133600" cy="628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fld id="{417E67A1-F773-4846-9E59-CCBF087CFDE2}" type="slidenum">
              <a:rPr lang="en-US" smtClean="0"/>
              <a:pPr/>
              <a:t>‹#›</a:t>
            </a:fld>
            <a:endParaRPr lang="en-US"/>
          </a:p>
        </p:txBody>
      </p:sp>
      <p:sp>
        <p:nvSpPr>
          <p:cNvPr id="1031" name="Rectangle 7"/>
          <p:cNvSpPr>
            <a:spLocks noChangeArrowheads="1"/>
          </p:cNvSpPr>
          <p:nvPr/>
        </p:nvSpPr>
        <p:spPr bwMode="auto">
          <a:xfrm>
            <a:off x="0" y="0"/>
            <a:ext cx="9144000" cy="533400"/>
          </a:xfrm>
          <a:prstGeom prst="rect">
            <a:avLst/>
          </a:prstGeom>
          <a:solidFill>
            <a:srgbClr val="CE1141"/>
          </a:solidFill>
          <a:ln w="9525">
            <a:solidFill>
              <a:schemeClr val="tx1"/>
            </a:solidFill>
            <a:miter lim="800000"/>
            <a:headEnd/>
            <a:tailEnd/>
          </a:ln>
          <a:effectLst/>
        </p:spPr>
        <p:txBody>
          <a:bodyPr wrap="none" anchor="ctr"/>
          <a:lstStyle/>
          <a:p>
            <a:pPr algn="l">
              <a:defRPr/>
            </a:pPr>
            <a:endParaRPr lang="en-US" sz="1800">
              <a:latin typeface="Arial" charset="0"/>
            </a:endParaRPr>
          </a:p>
        </p:txBody>
      </p:sp>
      <p:pic>
        <p:nvPicPr>
          <p:cNvPr id="2" name="Picture 7" descr="UNM_Logo_Color"/>
          <p:cNvPicPr>
            <a:picLocks noChangeAspect="1" noChangeArrowheads="1"/>
          </p:cNvPicPr>
          <p:nvPr/>
        </p:nvPicPr>
        <p:blipFill>
          <a:blip r:embed="rId14" cstate="print"/>
          <a:srcRect/>
          <a:stretch>
            <a:fillRect/>
          </a:stretch>
        </p:blipFill>
        <p:spPr bwMode="auto">
          <a:xfrm>
            <a:off x="533400" y="6019800"/>
            <a:ext cx="2138363" cy="684213"/>
          </a:xfrm>
          <a:prstGeom prst="rect">
            <a:avLst/>
          </a:prstGeom>
          <a:noFill/>
        </p:spPr>
      </p:pic>
      <p:sp>
        <p:nvSpPr>
          <p:cNvPr id="1035" name="Text Box 11"/>
          <p:cNvSpPr txBox="1">
            <a:spLocks noChangeArrowheads="1"/>
          </p:cNvSpPr>
          <p:nvPr/>
        </p:nvSpPr>
        <p:spPr bwMode="auto">
          <a:xfrm>
            <a:off x="3149600" y="6184900"/>
            <a:ext cx="3048000" cy="366713"/>
          </a:xfrm>
          <a:prstGeom prst="rect">
            <a:avLst/>
          </a:prstGeom>
          <a:noFill/>
          <a:ln w="9525">
            <a:noFill/>
            <a:miter lim="800000"/>
            <a:headEnd/>
            <a:tailEnd/>
          </a:ln>
          <a:effectLst/>
        </p:spPr>
        <p:txBody>
          <a:bodyPr>
            <a:spAutoFit/>
          </a:bodyPr>
          <a:lstStyle/>
          <a:p>
            <a:pPr algn="l">
              <a:spcBef>
                <a:spcPct val="50000"/>
              </a:spcBef>
            </a:pPr>
            <a:r>
              <a:rPr lang="en-US" sz="1800">
                <a:latin typeface="Arial" charset="0"/>
              </a:rPr>
              <a:t>Financial Services Division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Times New Roman" pitchFamily="18" charset="0"/>
        </a:defRPr>
      </a:lvl2pPr>
      <a:lvl3pPr algn="ctr" rtl="0" eaLnBrk="1" fontAlgn="base" hangingPunct="1">
        <a:spcBef>
          <a:spcPct val="0"/>
        </a:spcBef>
        <a:spcAft>
          <a:spcPct val="0"/>
        </a:spcAft>
        <a:defRPr sz="4400" b="1">
          <a:solidFill>
            <a:schemeClr val="tx2"/>
          </a:solidFill>
          <a:latin typeface="Times New Roman" pitchFamily="18" charset="0"/>
        </a:defRPr>
      </a:lvl3pPr>
      <a:lvl4pPr algn="ctr" rtl="0" eaLnBrk="1" fontAlgn="base" hangingPunct="1">
        <a:spcBef>
          <a:spcPct val="0"/>
        </a:spcBef>
        <a:spcAft>
          <a:spcPct val="0"/>
        </a:spcAft>
        <a:defRPr sz="4400" b="1">
          <a:solidFill>
            <a:schemeClr val="tx2"/>
          </a:solidFill>
          <a:latin typeface="Times New Roman" pitchFamily="18" charset="0"/>
        </a:defRPr>
      </a:lvl4pPr>
      <a:lvl5pPr algn="ctr" rtl="0" eaLnBrk="1" fontAlgn="base" hangingPunct="1">
        <a:spcBef>
          <a:spcPct val="0"/>
        </a:spcBef>
        <a:spcAft>
          <a:spcPct val="0"/>
        </a:spcAft>
        <a:defRPr sz="4400" b="1">
          <a:solidFill>
            <a:schemeClr val="tx2"/>
          </a:solidFill>
          <a:latin typeface="Times New Roman" pitchFamily="18" charset="0"/>
        </a:defRPr>
      </a:lvl5pPr>
      <a:lvl6pPr marL="457200" algn="ctr" rtl="0" eaLnBrk="1" fontAlgn="base" hangingPunct="1">
        <a:spcBef>
          <a:spcPct val="0"/>
        </a:spcBef>
        <a:spcAft>
          <a:spcPct val="0"/>
        </a:spcAft>
        <a:defRPr sz="4400" b="1">
          <a:solidFill>
            <a:schemeClr val="tx2"/>
          </a:solidFill>
          <a:latin typeface="Times New Roman" pitchFamily="18" charset="0"/>
        </a:defRPr>
      </a:lvl6pPr>
      <a:lvl7pPr marL="914400" algn="ctr" rtl="0" eaLnBrk="1" fontAlgn="base" hangingPunct="1">
        <a:spcBef>
          <a:spcPct val="0"/>
        </a:spcBef>
        <a:spcAft>
          <a:spcPct val="0"/>
        </a:spcAft>
        <a:defRPr sz="4400" b="1">
          <a:solidFill>
            <a:schemeClr val="tx2"/>
          </a:solidFill>
          <a:latin typeface="Times New Roman" pitchFamily="18" charset="0"/>
        </a:defRPr>
      </a:lvl7pPr>
      <a:lvl8pPr marL="1371600" algn="ctr" rtl="0" eaLnBrk="1" fontAlgn="base" hangingPunct="1">
        <a:spcBef>
          <a:spcPct val="0"/>
        </a:spcBef>
        <a:spcAft>
          <a:spcPct val="0"/>
        </a:spcAft>
        <a:defRPr sz="4400" b="1">
          <a:solidFill>
            <a:schemeClr val="tx2"/>
          </a:solidFill>
          <a:latin typeface="Times New Roman" pitchFamily="18" charset="0"/>
        </a:defRPr>
      </a:lvl8pPr>
      <a:lvl9pPr marL="1828800" algn="ctr" rtl="0" eaLnBrk="1" fontAlgn="base" hangingPunct="1">
        <a:spcBef>
          <a:spcPct val="0"/>
        </a:spcBef>
        <a:spcAft>
          <a:spcPct val="0"/>
        </a:spcAft>
        <a:defRPr sz="44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HSC-ISO@salud.unm.edu" TargetMode="External"/><Relationship Id="rId2" Type="http://schemas.openxmlformats.org/officeDocument/2006/relationships/hyperlink" Target="http://hscsecurity.unm.edu/" TargetMode="External"/><Relationship Id="rId1" Type="http://schemas.openxmlformats.org/officeDocument/2006/relationships/slideLayout" Target="../slideLayouts/slideLayout2.xml"/><Relationship Id="rId4" Type="http://schemas.openxmlformats.org/officeDocument/2006/relationships/hyperlink" Target="mailto:bmetzner@salud.unm.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ollaborate.unm.edu/teamsites/infosec/Shared%20with%20Everyone/UNM%20Vendor%20Security%20Questionnaire.docx" TargetMode="External"/><Relationship Id="rId2" Type="http://schemas.openxmlformats.org/officeDocument/2006/relationships/hyperlink" Target="https://collaborate.unm.edu/teamsites/infosec/Shared%20with%20Everyone/Preliminary%20Security%20Questionnaire.docx" TargetMode="External"/><Relationship Id="rId1" Type="http://schemas.openxmlformats.org/officeDocument/2006/relationships/slideLayout" Target="../slideLayouts/slideLayout2.xml"/><Relationship Id="rId5" Type="http://schemas.openxmlformats.org/officeDocument/2006/relationships/hyperlink" Target="http://hscsecurity.unm.edu/" TargetMode="External"/><Relationship Id="rId4" Type="http://schemas.openxmlformats.org/officeDocument/2006/relationships/hyperlink" Target="mailto:HSC-ISO@salud.unm.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p>
            <a:r>
              <a:rPr lang="en-US" sz="4800" dirty="0" err="1" smtClean="0">
                <a:cs typeface="Arial" pitchFamily="34" charset="0"/>
              </a:rPr>
              <a:t>PCard</a:t>
            </a:r>
            <a:r>
              <a:rPr lang="en-US" sz="4800" dirty="0" smtClean="0">
                <a:cs typeface="Arial" pitchFamily="34" charset="0"/>
              </a:rPr>
              <a:t/>
            </a:r>
            <a:br>
              <a:rPr lang="en-US" sz="4800" dirty="0" smtClean="0">
                <a:cs typeface="Arial" pitchFamily="34" charset="0"/>
              </a:rPr>
            </a:br>
            <a:r>
              <a:rPr lang="en-US" sz="4800" dirty="0" smtClean="0">
                <a:cs typeface="Arial" pitchFamily="34" charset="0"/>
              </a:rPr>
              <a:t>Sensitive and Protected Information Procedures</a:t>
            </a:r>
            <a:endParaRPr lang="en-US" sz="4800" dirty="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0352"/>
            <a:ext cx="8229600" cy="914400"/>
          </a:xfrm>
        </p:spPr>
        <p:txBody>
          <a:bodyPr/>
          <a:lstStyle/>
          <a:p>
            <a:r>
              <a:rPr lang="en-US" sz="2200" dirty="0" smtClean="0"/>
              <a:t>Sensitive and Protected Information</a:t>
            </a:r>
            <a:endParaRPr lang="en-US" sz="2200" dirty="0"/>
          </a:p>
        </p:txBody>
      </p:sp>
      <p:sp>
        <p:nvSpPr>
          <p:cNvPr id="3" name="Content Placeholder 2"/>
          <p:cNvSpPr>
            <a:spLocks noGrp="1"/>
          </p:cNvSpPr>
          <p:nvPr>
            <p:ph idx="1"/>
          </p:nvPr>
        </p:nvSpPr>
        <p:spPr>
          <a:xfrm>
            <a:off x="457200" y="1444752"/>
            <a:ext cx="8229600" cy="4498848"/>
          </a:xfrm>
        </p:spPr>
        <p:txBody>
          <a:bodyPr/>
          <a:lstStyle/>
          <a:p>
            <a:r>
              <a:rPr lang="en-US" sz="2000" dirty="0"/>
              <a:t>HSC or Main Information Security Office Must review and approve any transaction where a vendor will access, modify, store or transmit Sensitive and Protected Information</a:t>
            </a:r>
          </a:p>
          <a:p>
            <a:pPr marL="0" indent="0">
              <a:buNone/>
            </a:pPr>
            <a:r>
              <a:rPr lang="en-US" sz="2000" dirty="0"/>
              <a:t> </a:t>
            </a:r>
          </a:p>
          <a:p>
            <a:pPr lvl="2">
              <a:buFont typeface="Wingdings" panose="05000000000000000000" pitchFamily="2" charset="2"/>
              <a:buChar char="Ø"/>
            </a:pPr>
            <a:r>
              <a:rPr lang="en-US" sz="1800" dirty="0"/>
              <a:t>HIPAA</a:t>
            </a:r>
          </a:p>
          <a:p>
            <a:pPr lvl="2">
              <a:buFont typeface="Wingdings" panose="05000000000000000000" pitchFamily="2" charset="2"/>
              <a:buChar char="Ø"/>
            </a:pPr>
            <a:r>
              <a:rPr lang="en-US" sz="1800" dirty="0"/>
              <a:t>FERPA (Student Grades and all personal information)</a:t>
            </a:r>
          </a:p>
          <a:p>
            <a:pPr lvl="2">
              <a:buFont typeface="Wingdings" panose="05000000000000000000" pitchFamily="2" charset="2"/>
              <a:buChar char="Ø"/>
            </a:pPr>
            <a:r>
              <a:rPr lang="en-US" sz="1800" dirty="0"/>
              <a:t>PCI (Credit Card Number)</a:t>
            </a:r>
          </a:p>
          <a:p>
            <a:pPr lvl="2">
              <a:buFont typeface="Wingdings" panose="05000000000000000000" pitchFamily="2" charset="2"/>
              <a:buChar char="Ø"/>
            </a:pPr>
            <a:r>
              <a:rPr lang="en-US" sz="1800" dirty="0"/>
              <a:t>SSN</a:t>
            </a:r>
          </a:p>
          <a:p>
            <a:pPr lvl="2">
              <a:buFont typeface="Wingdings" panose="05000000000000000000" pitchFamily="2" charset="2"/>
              <a:buChar char="Ø"/>
            </a:pPr>
            <a:r>
              <a:rPr lang="en-US" sz="1800" dirty="0"/>
              <a:t>Direct Deposit Information;</a:t>
            </a:r>
          </a:p>
          <a:p>
            <a:pPr lvl="2">
              <a:buFont typeface="Wingdings" panose="05000000000000000000" pitchFamily="2" charset="2"/>
              <a:buChar char="Ø"/>
            </a:pPr>
            <a:r>
              <a:rPr lang="en-US" sz="1800" dirty="0"/>
              <a:t>Student Loan Information;</a:t>
            </a:r>
          </a:p>
          <a:p>
            <a:pPr lvl="2">
              <a:buFont typeface="Wingdings" panose="05000000000000000000" pitchFamily="2" charset="2"/>
              <a:buChar char="Ø"/>
            </a:pPr>
            <a:r>
              <a:rPr lang="en-US" sz="1800" dirty="0"/>
              <a:t>HIPAA </a:t>
            </a:r>
          </a:p>
          <a:p>
            <a:pPr lvl="2">
              <a:buFont typeface="Wingdings" panose="05000000000000000000" pitchFamily="2" charset="2"/>
              <a:buChar char="Ø"/>
            </a:pPr>
            <a:r>
              <a:rPr lang="en-US" sz="1800" dirty="0"/>
              <a:t>Banner ID</a:t>
            </a:r>
          </a:p>
          <a:p>
            <a:endParaRPr lang="en-US" sz="2000" dirty="0"/>
          </a:p>
        </p:txBody>
      </p:sp>
    </p:spTree>
    <p:extLst>
      <p:ext uri="{BB962C8B-B14F-4D97-AF65-F5344CB8AC3E}">
        <p14:creationId xmlns:p14="http://schemas.microsoft.com/office/powerpoint/2010/main" val="1782457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0352"/>
            <a:ext cx="8229600" cy="914400"/>
          </a:xfrm>
        </p:spPr>
        <p:txBody>
          <a:bodyPr/>
          <a:lstStyle/>
          <a:p>
            <a:r>
              <a:rPr lang="en-US" sz="2200" dirty="0" smtClean="0"/>
              <a:t>Sensitive and Protected Information</a:t>
            </a:r>
            <a:endParaRPr lang="en-US" sz="2200" dirty="0"/>
          </a:p>
        </p:txBody>
      </p:sp>
      <p:sp>
        <p:nvSpPr>
          <p:cNvPr id="3" name="Content Placeholder 2"/>
          <p:cNvSpPr>
            <a:spLocks noGrp="1"/>
          </p:cNvSpPr>
          <p:nvPr>
            <p:ph idx="1"/>
          </p:nvPr>
        </p:nvSpPr>
        <p:spPr>
          <a:xfrm>
            <a:off x="457200" y="1444752"/>
            <a:ext cx="8229600" cy="4498848"/>
          </a:xfrm>
        </p:spPr>
        <p:txBody>
          <a:bodyPr/>
          <a:lstStyle/>
          <a:p>
            <a:r>
              <a:rPr lang="en-US" sz="2000" dirty="0" smtClean="0"/>
              <a:t>Examples of transactions that are flagged when security approval is not included with the </a:t>
            </a:r>
            <a:r>
              <a:rPr lang="en-US" sz="2000" dirty="0" err="1" smtClean="0"/>
              <a:t>PCard</a:t>
            </a:r>
            <a:r>
              <a:rPr lang="en-US" sz="2000" dirty="0" smtClean="0"/>
              <a:t> Log</a:t>
            </a:r>
            <a:endParaRPr lang="en-US" sz="2000" dirty="0"/>
          </a:p>
          <a:p>
            <a:pPr marL="0" indent="0">
              <a:buNone/>
            </a:pPr>
            <a:r>
              <a:rPr lang="en-US" sz="2000" dirty="0"/>
              <a:t> </a:t>
            </a:r>
          </a:p>
          <a:p>
            <a:pPr lvl="2">
              <a:buFont typeface="Wingdings" panose="05000000000000000000" pitchFamily="2" charset="2"/>
              <a:buChar char="Ø"/>
            </a:pPr>
            <a:r>
              <a:rPr lang="en-US" sz="1800" dirty="0"/>
              <a:t>Cloud Services</a:t>
            </a:r>
          </a:p>
          <a:p>
            <a:pPr lvl="2">
              <a:buFont typeface="Wingdings" panose="05000000000000000000" pitchFamily="2" charset="2"/>
              <a:buChar char="Ø"/>
            </a:pPr>
            <a:r>
              <a:rPr lang="en-US" sz="1800" dirty="0"/>
              <a:t>Conference Calling</a:t>
            </a:r>
          </a:p>
          <a:p>
            <a:pPr lvl="2">
              <a:buFont typeface="Wingdings" panose="05000000000000000000" pitchFamily="2" charset="2"/>
              <a:buChar char="Ø"/>
            </a:pPr>
            <a:r>
              <a:rPr lang="en-US" sz="1800" dirty="0"/>
              <a:t>Online Data Storage</a:t>
            </a:r>
          </a:p>
          <a:p>
            <a:pPr lvl="2">
              <a:buFont typeface="Wingdings" panose="05000000000000000000" pitchFamily="2" charset="2"/>
              <a:buChar char="Ø"/>
            </a:pPr>
            <a:r>
              <a:rPr lang="en-US" sz="1800" dirty="0"/>
              <a:t>Online </a:t>
            </a:r>
            <a:r>
              <a:rPr lang="en-US" sz="1800" dirty="0" smtClean="0"/>
              <a:t>Meetings </a:t>
            </a:r>
            <a:r>
              <a:rPr lang="en-US" sz="1800" dirty="0"/>
              <a:t>(</a:t>
            </a:r>
            <a:r>
              <a:rPr lang="en-US" sz="1800" dirty="0" err="1"/>
              <a:t>Webex</a:t>
            </a:r>
            <a:r>
              <a:rPr lang="en-US" sz="1800" dirty="0"/>
              <a:t>)</a:t>
            </a:r>
          </a:p>
          <a:p>
            <a:pPr lvl="2">
              <a:buFont typeface="Wingdings" panose="05000000000000000000" pitchFamily="2" charset="2"/>
              <a:buChar char="Ø"/>
            </a:pPr>
            <a:r>
              <a:rPr lang="en-US" sz="1800" dirty="0"/>
              <a:t>Transcription Services</a:t>
            </a:r>
          </a:p>
          <a:p>
            <a:pPr lvl="2">
              <a:buFont typeface="Wingdings" panose="05000000000000000000" pitchFamily="2" charset="2"/>
              <a:buChar char="Ø"/>
            </a:pPr>
            <a:r>
              <a:rPr lang="en-US" sz="1800" dirty="0"/>
              <a:t>Web Hosting</a:t>
            </a:r>
          </a:p>
          <a:p>
            <a:pPr lvl="2">
              <a:buFont typeface="Wingdings" panose="05000000000000000000" pitchFamily="2" charset="2"/>
              <a:buChar char="Ø"/>
            </a:pPr>
            <a:endParaRPr lang="en-US" sz="1800" dirty="0" smtClean="0"/>
          </a:p>
          <a:p>
            <a:pPr lvl="2">
              <a:buFont typeface="Wingdings" panose="05000000000000000000" pitchFamily="2" charset="2"/>
              <a:buChar char="Ø"/>
            </a:pPr>
            <a:endParaRPr lang="en-US" sz="1800" dirty="0"/>
          </a:p>
          <a:p>
            <a:endParaRPr lang="en-US" sz="2000" dirty="0"/>
          </a:p>
        </p:txBody>
      </p:sp>
    </p:spTree>
    <p:extLst>
      <p:ext uri="{BB962C8B-B14F-4D97-AF65-F5344CB8AC3E}">
        <p14:creationId xmlns:p14="http://schemas.microsoft.com/office/powerpoint/2010/main" val="1642250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0352"/>
            <a:ext cx="8229600" cy="914400"/>
          </a:xfrm>
        </p:spPr>
        <p:txBody>
          <a:bodyPr/>
          <a:lstStyle/>
          <a:p>
            <a:r>
              <a:rPr lang="en-US" sz="2200" dirty="0"/>
              <a:t>HSC Security Office</a:t>
            </a:r>
          </a:p>
        </p:txBody>
      </p:sp>
      <p:sp>
        <p:nvSpPr>
          <p:cNvPr id="3" name="Content Placeholder 2"/>
          <p:cNvSpPr>
            <a:spLocks noGrp="1"/>
          </p:cNvSpPr>
          <p:nvPr>
            <p:ph idx="1"/>
          </p:nvPr>
        </p:nvSpPr>
        <p:spPr>
          <a:xfrm>
            <a:off x="457200" y="1444752"/>
            <a:ext cx="8229600" cy="4498848"/>
          </a:xfrm>
        </p:spPr>
        <p:txBody>
          <a:bodyPr/>
          <a:lstStyle/>
          <a:p>
            <a:pPr marL="0" indent="0">
              <a:buNone/>
            </a:pPr>
            <a:r>
              <a:rPr lang="en-US" sz="1500" dirty="0"/>
              <a:t>Complete the Preliminary Security Review Form and submit it to the HSC Information Security Office using the email address below. Please indicate the nature of the information that the vendor will access, modify, store or transmit (i.e., confidential data or data subject to HIPAA, FERPA, PCI, or other security requirements). </a:t>
            </a:r>
          </a:p>
          <a:p>
            <a:pPr marL="0" indent="0">
              <a:buNone/>
            </a:pPr>
            <a:r>
              <a:rPr lang="en-US" sz="1500" dirty="0"/>
              <a:t> </a:t>
            </a:r>
          </a:p>
          <a:p>
            <a:pPr marL="0" indent="0">
              <a:buNone/>
            </a:pPr>
            <a:r>
              <a:rPr lang="en-US" sz="1500" dirty="0"/>
              <a:t>The HSC Information Security Office will assess the submitted information and advise you with regard to IT security requirements that apply. When the identified security requirements have been met the HSC Information Security Office will notify you along with the </a:t>
            </a:r>
            <a:r>
              <a:rPr lang="en-US" sz="1500" dirty="0" err="1"/>
              <a:t>PCard</a:t>
            </a:r>
            <a:r>
              <a:rPr lang="en-US" sz="1500" dirty="0"/>
              <a:t> Office of the outcome of the completed IT security review.</a:t>
            </a:r>
          </a:p>
          <a:p>
            <a:pPr marL="0" indent="0">
              <a:buNone/>
            </a:pPr>
            <a:r>
              <a:rPr lang="en-US" sz="1500" dirty="0"/>
              <a:t> </a:t>
            </a:r>
          </a:p>
          <a:p>
            <a:pPr marL="0" indent="0">
              <a:buNone/>
            </a:pPr>
            <a:r>
              <a:rPr lang="en-US" sz="1500" dirty="0"/>
              <a:t>UNM Health Sciences Center Information Security Office</a:t>
            </a:r>
          </a:p>
          <a:p>
            <a:pPr marL="0" indent="0">
              <a:buNone/>
            </a:pPr>
            <a:r>
              <a:rPr lang="en-US" sz="1500" dirty="0"/>
              <a:t>*             Website: </a:t>
            </a:r>
            <a:r>
              <a:rPr lang="en-US" sz="1500" u="sng" dirty="0">
                <a:hlinkClick r:id="rId2"/>
              </a:rPr>
              <a:t>http://hscsecurity.unm.edu</a:t>
            </a:r>
            <a:endParaRPr lang="en-US" sz="1500" dirty="0"/>
          </a:p>
          <a:p>
            <a:pPr marL="0" indent="0">
              <a:buNone/>
            </a:pPr>
            <a:r>
              <a:rPr lang="en-US" sz="1500" dirty="0"/>
              <a:t>*             HSC Information Security Office: </a:t>
            </a:r>
            <a:r>
              <a:rPr lang="en-US" sz="1500" u="sng" dirty="0">
                <a:hlinkClick r:id="rId3"/>
              </a:rPr>
              <a:t>HSC-ISO@salud.unm.edu</a:t>
            </a:r>
            <a:r>
              <a:rPr lang="en-US" sz="1500" dirty="0"/>
              <a:t> </a:t>
            </a:r>
          </a:p>
          <a:p>
            <a:pPr marL="0" indent="0">
              <a:buNone/>
            </a:pPr>
            <a:r>
              <a:rPr lang="en-US" sz="1500" dirty="0"/>
              <a:t>*             HSC ISO: </a:t>
            </a:r>
            <a:r>
              <a:rPr lang="en-US" sz="1500" u="sng" dirty="0">
                <a:hlinkClick r:id="rId4"/>
              </a:rPr>
              <a:t>bmetzner@salud.unm.edu</a:t>
            </a:r>
            <a:endParaRPr lang="en-US" sz="1500" dirty="0"/>
          </a:p>
          <a:p>
            <a:pPr marL="0" indent="0">
              <a:buNone/>
            </a:pPr>
            <a:r>
              <a:rPr lang="en-US" sz="1500" dirty="0"/>
              <a:t> </a:t>
            </a:r>
            <a:r>
              <a:rPr lang="en-US" sz="1500" dirty="0" smtClean="0"/>
              <a:t>Note</a:t>
            </a:r>
            <a:r>
              <a:rPr lang="en-US" sz="1500" dirty="0"/>
              <a:t>: Purchases involving the sharing of UNM/HSC data </a:t>
            </a:r>
            <a:r>
              <a:rPr lang="en-US" sz="1500" i="1" dirty="0"/>
              <a:t>with third parties </a:t>
            </a:r>
            <a:r>
              <a:rPr lang="en-US" sz="1500" dirty="0"/>
              <a:t>may require a</a:t>
            </a:r>
            <a:r>
              <a:rPr lang="en-US" sz="1500" i="1" dirty="0"/>
              <a:t>n agreement, for example, a</a:t>
            </a:r>
            <a:r>
              <a:rPr lang="en-US" sz="1500" dirty="0"/>
              <a:t> Data Use Agreement (DUA), to define </a:t>
            </a:r>
            <a:r>
              <a:rPr lang="en-US" sz="1500" i="1" dirty="0"/>
              <a:t>responsibilities,</a:t>
            </a:r>
            <a:r>
              <a:rPr lang="en-US" sz="1500" dirty="0"/>
              <a:t> allowed data uses and disposal of data at the end of the contract period. Purchases that require legal agreements are not supported using a </a:t>
            </a:r>
            <a:r>
              <a:rPr lang="en-US" sz="1500" dirty="0" err="1"/>
              <a:t>PCard</a:t>
            </a:r>
            <a:r>
              <a:rPr lang="en-US" sz="1500" dirty="0"/>
              <a:t>.</a:t>
            </a:r>
          </a:p>
          <a:p>
            <a:pPr marL="0" indent="0">
              <a:buNone/>
            </a:pPr>
            <a:endParaRPr lang="en-US" sz="2000" dirty="0"/>
          </a:p>
        </p:txBody>
      </p:sp>
    </p:spTree>
    <p:extLst>
      <p:ext uri="{BB962C8B-B14F-4D97-AF65-F5344CB8AC3E}">
        <p14:creationId xmlns:p14="http://schemas.microsoft.com/office/powerpoint/2010/main" val="642205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0352"/>
            <a:ext cx="8229600" cy="914400"/>
          </a:xfrm>
        </p:spPr>
        <p:txBody>
          <a:bodyPr/>
          <a:lstStyle/>
          <a:p>
            <a:r>
              <a:rPr lang="en-US" sz="2400" dirty="0"/>
              <a:t>Main Security Office</a:t>
            </a:r>
          </a:p>
        </p:txBody>
      </p:sp>
      <p:sp>
        <p:nvSpPr>
          <p:cNvPr id="3" name="Content Placeholder 2"/>
          <p:cNvSpPr>
            <a:spLocks noGrp="1"/>
          </p:cNvSpPr>
          <p:nvPr>
            <p:ph idx="1"/>
          </p:nvPr>
        </p:nvSpPr>
        <p:spPr>
          <a:xfrm>
            <a:off x="457200" y="1444752"/>
            <a:ext cx="8229600" cy="4498848"/>
          </a:xfrm>
        </p:spPr>
        <p:txBody>
          <a:bodyPr/>
          <a:lstStyle/>
          <a:p>
            <a:pPr marL="0" indent="0">
              <a:buNone/>
            </a:pPr>
            <a:r>
              <a:rPr lang="en-US" sz="900" dirty="0"/>
              <a:t>To request a review, open a </a:t>
            </a:r>
            <a:r>
              <a:rPr lang="en-US" sz="900" dirty="0" err="1"/>
              <a:t>Help.UNM</a:t>
            </a:r>
            <a:r>
              <a:rPr lang="en-US" sz="900" dirty="0"/>
              <a:t> service request </a:t>
            </a:r>
          </a:p>
          <a:p>
            <a:pPr marL="0" indent="0">
              <a:buNone/>
            </a:pPr>
            <a:r>
              <a:rPr lang="en-US" sz="900" dirty="0"/>
              <a:t> </a:t>
            </a:r>
          </a:p>
          <a:p>
            <a:pPr marL="0" indent="0">
              <a:buNone/>
            </a:pPr>
            <a:r>
              <a:rPr lang="en-US" sz="900" dirty="0" err="1"/>
              <a:t>Help.UNM</a:t>
            </a:r>
            <a:r>
              <a:rPr lang="en-US" sz="900" dirty="0"/>
              <a:t> -&gt; Information Security and Account Access-&gt; IT Security Compliance or Forensics Request</a:t>
            </a:r>
          </a:p>
          <a:p>
            <a:pPr marL="0" indent="0">
              <a:buNone/>
            </a:pPr>
            <a:r>
              <a:rPr lang="en-US" sz="900" dirty="0"/>
              <a:t> </a:t>
            </a:r>
          </a:p>
          <a:p>
            <a:pPr marL="0" indent="0">
              <a:buNone/>
            </a:pPr>
            <a:r>
              <a:rPr lang="en-US" sz="900" dirty="0"/>
              <a:t>Be sure to attach the completed Security Questionnaire for vendors to the service request, available from the link below:</a:t>
            </a:r>
          </a:p>
          <a:p>
            <a:pPr marL="0" indent="0">
              <a:buNone/>
            </a:pPr>
            <a:r>
              <a:rPr lang="en-US" sz="900" dirty="0"/>
              <a:t> </a:t>
            </a:r>
          </a:p>
          <a:p>
            <a:pPr marL="0" indent="0">
              <a:buNone/>
            </a:pPr>
            <a:r>
              <a:rPr lang="en-US" sz="900" dirty="0"/>
              <a:t>Login:  \colleges\</a:t>
            </a:r>
            <a:r>
              <a:rPr lang="en-US" sz="900" dirty="0" err="1"/>
              <a:t>NetId</a:t>
            </a:r>
            <a:endParaRPr lang="en-US" sz="900" dirty="0"/>
          </a:p>
          <a:p>
            <a:pPr marL="0" indent="0">
              <a:buNone/>
            </a:pPr>
            <a:r>
              <a:rPr lang="en-US" sz="900" dirty="0"/>
              <a:t>Password:  </a:t>
            </a:r>
            <a:r>
              <a:rPr lang="en-US" sz="900" dirty="0" err="1"/>
              <a:t>NetId</a:t>
            </a:r>
            <a:r>
              <a:rPr lang="en-US" sz="900" dirty="0"/>
              <a:t> Password</a:t>
            </a:r>
          </a:p>
          <a:p>
            <a:pPr marL="0" indent="0">
              <a:buNone/>
            </a:pPr>
            <a:r>
              <a:rPr lang="en-US" sz="900" dirty="0"/>
              <a:t> </a:t>
            </a:r>
          </a:p>
          <a:p>
            <a:pPr marL="0" indent="0">
              <a:buNone/>
            </a:pPr>
            <a:r>
              <a:rPr lang="en-US" sz="900" u="sng" dirty="0">
                <a:hlinkClick r:id="rId2"/>
              </a:rPr>
              <a:t>https://collaborate.unm.edu/teamsites/infosec/Shared%20with%20Everyone/Preliminary%20Security%20Questionnaire.docx</a:t>
            </a:r>
            <a:endParaRPr lang="en-US" sz="900" dirty="0"/>
          </a:p>
          <a:p>
            <a:pPr marL="0" indent="0">
              <a:buNone/>
            </a:pPr>
            <a:r>
              <a:rPr lang="en-US" sz="900" dirty="0"/>
              <a:t> </a:t>
            </a:r>
          </a:p>
          <a:p>
            <a:pPr marL="0" indent="0">
              <a:buNone/>
            </a:pPr>
            <a:r>
              <a:rPr lang="en-US" sz="900" dirty="0"/>
              <a:t>Purchase requests involving third party/ vendor access to SSN also require the following form to be completed and attached to the request:</a:t>
            </a:r>
          </a:p>
          <a:p>
            <a:pPr marL="0" indent="0">
              <a:buNone/>
            </a:pPr>
            <a:r>
              <a:rPr lang="en-US" sz="900" dirty="0"/>
              <a:t> </a:t>
            </a:r>
          </a:p>
          <a:p>
            <a:pPr marL="0" indent="0">
              <a:buNone/>
            </a:pPr>
            <a:r>
              <a:rPr lang="en-US" sz="900" u="sng" dirty="0">
                <a:hlinkClick r:id="rId3"/>
              </a:rPr>
              <a:t>https://collaborate.unm.edu/teamsites/infosec/Shared%20with%20Everyone/UNM%20Vendor%20Security%20Questionnaire.docx</a:t>
            </a:r>
            <a:r>
              <a:rPr lang="en-US" sz="900" dirty="0"/>
              <a:t> </a:t>
            </a:r>
          </a:p>
          <a:p>
            <a:pPr marL="0" indent="0">
              <a:buNone/>
            </a:pPr>
            <a:r>
              <a:rPr lang="en-US" sz="900" dirty="0"/>
              <a:t> </a:t>
            </a:r>
          </a:p>
          <a:p>
            <a:pPr marL="0" indent="0">
              <a:buNone/>
            </a:pPr>
            <a:r>
              <a:rPr lang="en-US" sz="900" dirty="0"/>
              <a:t>Purchasing requests involving SPI must attach the approval of the appropriate data steward for any SPI to the service request.</a:t>
            </a:r>
          </a:p>
          <a:p>
            <a:pPr marL="0" indent="0">
              <a:buNone/>
            </a:pPr>
            <a:r>
              <a:rPr lang="en-US" sz="900" dirty="0"/>
              <a:t> </a:t>
            </a:r>
          </a:p>
          <a:p>
            <a:pPr marL="0" indent="0">
              <a:buNone/>
            </a:pPr>
            <a:r>
              <a:rPr lang="en-US" sz="900" dirty="0"/>
              <a:t>For Health Sciences Systems purchase requests, please be sure to indicate the nature of the sensitive information that will be shared with the third party.</a:t>
            </a:r>
          </a:p>
          <a:p>
            <a:pPr marL="0" indent="0">
              <a:buNone/>
            </a:pPr>
            <a:r>
              <a:rPr lang="en-US" sz="900" dirty="0"/>
              <a:t> </a:t>
            </a:r>
          </a:p>
          <a:p>
            <a:pPr marL="0" indent="0">
              <a:buNone/>
            </a:pPr>
            <a:r>
              <a:rPr lang="en-US" sz="900" dirty="0"/>
              <a:t>Healthcare/HIPAA related requests for the Health Sciences System are reviewed by the HSC Information Security Office.  Please contact </a:t>
            </a:r>
            <a:r>
              <a:rPr lang="en-US" sz="900" u="sng" dirty="0">
                <a:hlinkClick r:id="rId4"/>
              </a:rPr>
              <a:t>HSC-ISO@salud.unm.edu</a:t>
            </a:r>
            <a:r>
              <a:rPr lang="en-US" sz="900" u="sng" dirty="0"/>
              <a:t> </a:t>
            </a:r>
            <a:r>
              <a:rPr lang="en-US" sz="900" dirty="0"/>
              <a:t>for more information, or see </a:t>
            </a:r>
            <a:r>
              <a:rPr lang="en-US" sz="900" u="sng" dirty="0">
                <a:hlinkClick r:id="rId5"/>
              </a:rPr>
              <a:t>http://hscsecurity.unm.edu</a:t>
            </a:r>
            <a:r>
              <a:rPr lang="en-US" sz="900" dirty="0"/>
              <a:t> </a:t>
            </a:r>
            <a:r>
              <a:rPr lang="en-US" sz="900" u="sng" dirty="0">
                <a:hlinkClick r:id="rId4"/>
              </a:rPr>
              <a:t>HSC-ISO@salud.unm.edu</a:t>
            </a:r>
            <a:endParaRPr lang="en-US" sz="900" dirty="0"/>
          </a:p>
          <a:p>
            <a:pPr marL="0" indent="0">
              <a:buNone/>
            </a:pPr>
            <a:r>
              <a:rPr lang="en-US" sz="900" dirty="0"/>
              <a:t> </a:t>
            </a:r>
          </a:p>
          <a:p>
            <a:pPr marL="0" indent="0">
              <a:buNone/>
            </a:pPr>
            <a:r>
              <a:rPr lang="en-US" sz="900" dirty="0"/>
              <a:t>In addition, at the end of the contract period, vendors with access to private data must certify in writing that all confidential data was either returned to UNM in a form approved by UNM or that all confidential data was destroyed.</a:t>
            </a:r>
          </a:p>
          <a:p>
            <a:pPr marL="0" indent="0">
              <a:buNone/>
            </a:pPr>
            <a:r>
              <a:rPr lang="en-US" sz="900" dirty="0"/>
              <a:t> </a:t>
            </a:r>
          </a:p>
          <a:p>
            <a:pPr marL="0" indent="0">
              <a:buNone/>
            </a:pPr>
            <a:r>
              <a:rPr lang="en-US" sz="900" dirty="0"/>
              <a:t>For HSC requests, once a Security Review has been completed have the HSC Information Security Office reply to this email with a copy of the completed Security Review. If all other Purchasing requirements have been met your request will be processed.</a:t>
            </a:r>
          </a:p>
          <a:p>
            <a:pPr marL="0" indent="0">
              <a:buNone/>
            </a:pPr>
            <a:endParaRPr lang="en-US" sz="900" dirty="0"/>
          </a:p>
        </p:txBody>
      </p:sp>
    </p:spTree>
    <p:extLst>
      <p:ext uri="{BB962C8B-B14F-4D97-AF65-F5344CB8AC3E}">
        <p14:creationId xmlns:p14="http://schemas.microsoft.com/office/powerpoint/2010/main" val="1010602193"/>
      </p:ext>
    </p:extLst>
  </p:cSld>
  <p:clrMapOvr>
    <a:masterClrMapping/>
  </p:clrMapOvr>
</p:sld>
</file>

<file path=ppt/theme/theme1.xml><?xml version="1.0" encoding="utf-8"?>
<a:theme xmlns:a="http://schemas.openxmlformats.org/drawingml/2006/main" name="UNM Purchasing">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UNM Purchasing</Template>
  <TotalTime>691</TotalTime>
  <Words>127</Words>
  <Application>Microsoft Office PowerPoint</Application>
  <PresentationFormat>On-screen Show (4:3)</PresentationFormat>
  <Paragraphs>57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Times New Roman</vt:lpstr>
      <vt:lpstr>Wingdings</vt:lpstr>
      <vt:lpstr>UNM Purchasing</vt:lpstr>
      <vt:lpstr>PCard Sensitive and Protected Information Procedures</vt:lpstr>
      <vt:lpstr>Sensitive and Protected Information</vt:lpstr>
      <vt:lpstr>Sensitive and Protected Information</vt:lpstr>
      <vt:lpstr>HSC Security Office</vt:lpstr>
      <vt:lpstr>Main Security Office</vt:lpstr>
    </vt:vector>
  </TitlesOfParts>
  <Company>University of New Mexico Financial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PCard Travel Transaction Workflow</dc:title>
  <dc:creator>Financial Services Division</dc:creator>
  <cp:lastModifiedBy>HSC Employee</cp:lastModifiedBy>
  <cp:revision>99</cp:revision>
  <dcterms:created xsi:type="dcterms:W3CDTF">2010-06-09T14:29:28Z</dcterms:created>
  <dcterms:modified xsi:type="dcterms:W3CDTF">2016-06-17T15:05:22Z</dcterms:modified>
</cp:coreProperties>
</file>