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57" r:id="rId4"/>
    <p:sldId id="264" r:id="rId5"/>
    <p:sldId id="258" r:id="rId6"/>
    <p:sldId id="260" r:id="rId7"/>
    <p:sldId id="261" r:id="rId8"/>
    <p:sldId id="262" r:id="rId9"/>
    <p:sldId id="265" r:id="rId10"/>
    <p:sldId id="263" r:id="rId11"/>
    <p:sldId id="267" r:id="rId12"/>
    <p:sldId id="266" r:id="rId13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38" y="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5E3E19EF-AE34-4B5E-95A5-666D0918AEA1}" type="datetimeFigureOut">
              <a:rPr lang="en-US" smtClean="0"/>
              <a:t>9/26/2014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CC83FF45-45E5-4448-A5DF-199D322B6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945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07A048F2-A6CD-4621-92EE-8D87795F6EF8}" type="datetimeFigureOut">
              <a:rPr lang="en-US" smtClean="0"/>
              <a:t>9/26/2014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3F060F14-85A6-4B96-97F7-969F3ED624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096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0F14-85A6-4B96-97F7-969F3ED624C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77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0F14-85A6-4B96-97F7-969F3ED624C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86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0F14-85A6-4B96-97F7-969F3ED624C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252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0F14-85A6-4B96-97F7-969F3ED624C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277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0F14-85A6-4B96-97F7-969F3ED624C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590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0F14-85A6-4B96-97F7-969F3ED624C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42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0F14-85A6-4B96-97F7-969F3ED624C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295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0F14-85A6-4B96-97F7-969F3ED624C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832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0F14-85A6-4B96-97F7-969F3ED624C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75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0F14-85A6-4B96-97F7-969F3ED624C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22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0F14-85A6-4B96-97F7-969F3ED624C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41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0F14-85A6-4B96-97F7-969F3ED624C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250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C856-13C6-43E0-8730-A16C36A6BF16}" type="datetimeFigureOut">
              <a:rPr lang="en-US" smtClean="0"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4263-E6B3-4981-B9DC-CCCEF1EC1C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13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C856-13C6-43E0-8730-A16C36A6BF16}" type="datetimeFigureOut">
              <a:rPr lang="en-US" smtClean="0"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4263-E6B3-4981-B9DC-CCCEF1EC1C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30464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C856-13C6-43E0-8730-A16C36A6BF16}" type="datetimeFigureOut">
              <a:rPr lang="en-US" smtClean="0"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4263-E6B3-4981-B9DC-CCCEF1EC1C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4473034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C856-13C6-43E0-8730-A16C36A6BF16}" type="datetimeFigureOut">
              <a:rPr lang="en-US" smtClean="0"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4263-E6B3-4981-B9DC-CCCEF1EC1C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72754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C856-13C6-43E0-8730-A16C36A6BF16}" type="datetimeFigureOut">
              <a:rPr lang="en-US" smtClean="0"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4263-E6B3-4981-B9DC-CCCEF1EC1C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3950398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C856-13C6-43E0-8730-A16C36A6BF16}" type="datetimeFigureOut">
              <a:rPr lang="en-US" smtClean="0"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4263-E6B3-4981-B9DC-CCCEF1EC1C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794723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C856-13C6-43E0-8730-A16C36A6BF16}" type="datetimeFigureOut">
              <a:rPr lang="en-US" smtClean="0"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4263-E6B3-4981-B9DC-CCCEF1EC1C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98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C856-13C6-43E0-8730-A16C36A6BF16}" type="datetimeFigureOut">
              <a:rPr lang="en-US" smtClean="0"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4263-E6B3-4981-B9DC-CCCEF1EC1C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1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C856-13C6-43E0-8730-A16C36A6BF16}" type="datetimeFigureOut">
              <a:rPr lang="en-US" smtClean="0"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4263-E6B3-4981-B9DC-CCCEF1EC1C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3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C856-13C6-43E0-8730-A16C36A6BF16}" type="datetimeFigureOut">
              <a:rPr lang="en-US" smtClean="0"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4263-E6B3-4981-B9DC-CCCEF1EC1C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166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C856-13C6-43E0-8730-A16C36A6BF16}" type="datetimeFigureOut">
              <a:rPr lang="en-US" smtClean="0"/>
              <a:t>9/26/2014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4263-E6B3-4981-B9DC-CCCEF1EC1C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9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C856-13C6-43E0-8730-A16C36A6BF16}" type="datetimeFigureOut">
              <a:rPr lang="en-US" smtClean="0"/>
              <a:t>9/26/2014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4263-E6B3-4981-B9DC-CCCEF1EC1C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3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C856-13C6-43E0-8730-A16C36A6BF16}" type="datetimeFigureOut">
              <a:rPr lang="en-US" smtClean="0"/>
              <a:t>9/26/2014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4263-E6B3-4981-B9DC-CCCEF1EC1C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57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C856-13C6-43E0-8730-A16C36A6BF16}" type="datetimeFigureOut">
              <a:rPr lang="en-US" smtClean="0"/>
              <a:t>9/26/2014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4263-E6B3-4981-B9DC-CCCEF1EC1C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601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C856-13C6-43E0-8730-A16C36A6BF16}" type="datetimeFigureOut">
              <a:rPr lang="en-US" smtClean="0"/>
              <a:t>9/26/2014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4263-E6B3-4981-B9DC-CCCEF1EC1C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60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C856-13C6-43E0-8730-A16C36A6BF16}" type="datetimeFigureOut">
              <a:rPr lang="en-US" smtClean="0"/>
              <a:t>9/26/2014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4263-E6B3-4981-B9DC-CCCEF1EC1C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37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1C856-13C6-43E0-8730-A16C36A6BF16}" type="datetimeFigureOut">
              <a:rPr lang="en-US" smtClean="0"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5854263-E6B3-4981-B9DC-CCCEF1EC1C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6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galloway@salud.unm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policy/nihgps_2013/nihgps_ch11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arship.unm.edu/Forms/departmental-award-form.xl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2117726"/>
            <a:ext cx="83185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Kirschstein Fellow &amp; Trainee Grant Tuition and Stipend Payments Guidance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93800" y="3783984"/>
            <a:ext cx="89154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Cambria" panose="02040503050406030204" pitchFamily="18" charset="0"/>
              </a:rPr>
              <a:t>Research Administration Forum Training - RAFT </a:t>
            </a:r>
          </a:p>
          <a:p>
            <a:r>
              <a:rPr lang="en-US" sz="2800" dirty="0" smtClean="0">
                <a:latin typeface="Cambria" panose="02040503050406030204" pitchFamily="18" charset="0"/>
              </a:rPr>
              <a:t>September 26, 2014</a:t>
            </a:r>
            <a:endParaRPr lang="en-US" sz="2800" dirty="0"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00" y="3809286"/>
            <a:ext cx="4190870" cy="136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6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Cambria" panose="02040503050406030204" pitchFamily="18" charset="0"/>
              </a:rPr>
              <a:t>Questions?</a:t>
            </a:r>
            <a:endParaRPr lang="en-US" sz="5400" dirty="0">
              <a:latin typeface="Cambria" panose="02040503050406030204" pitchFamily="18" charset="0"/>
            </a:endParaRPr>
          </a:p>
        </p:txBody>
      </p:sp>
      <p:pic>
        <p:nvPicPr>
          <p:cNvPr id="2050" name="Picture 2" descr="http://www.nsacct.org/images/nsa-blog/question-mark.jpg?sfvrsn=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2711" y="2577999"/>
            <a:ext cx="3046615" cy="304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58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latin typeface="Cambria" panose="02040503050406030204" pitchFamily="18" charset="0"/>
              </a:rPr>
              <a:t>Other Accounting Process Updates</a:t>
            </a:r>
            <a:endParaRPr lang="en-US" sz="54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539160"/>
            <a:ext cx="8596668" cy="386164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mbria" panose="02040503050406030204" pitchFamily="18" charset="0"/>
              </a:rPr>
              <a:t>Fee for </a:t>
            </a:r>
            <a:r>
              <a:rPr lang="en-US" sz="2800" dirty="0" smtClean="0">
                <a:latin typeface="Cambria" panose="02040503050406030204" pitchFamily="18" charset="0"/>
              </a:rPr>
              <a:t>Service/Deliverables - Gain </a:t>
            </a:r>
            <a:r>
              <a:rPr lang="en-US" sz="2800" dirty="0" smtClean="0">
                <a:latin typeface="Cambria" panose="02040503050406030204" pitchFamily="18" charset="0"/>
              </a:rPr>
              <a:t>Recognition</a:t>
            </a:r>
          </a:p>
          <a:p>
            <a:endParaRPr lang="en-US" sz="2800" dirty="0">
              <a:latin typeface="Cambria" panose="02040503050406030204" pitchFamily="18" charset="0"/>
            </a:endParaRPr>
          </a:p>
          <a:p>
            <a:r>
              <a:rPr lang="en-US" sz="2800" dirty="0" smtClean="0">
                <a:latin typeface="Cambria" panose="02040503050406030204" pitchFamily="18" charset="0"/>
              </a:rPr>
              <a:t>Uniform Guidance</a:t>
            </a:r>
          </a:p>
        </p:txBody>
      </p:sp>
    </p:spTree>
    <p:extLst>
      <p:ext uri="{BB962C8B-B14F-4D97-AF65-F5344CB8AC3E}">
        <p14:creationId xmlns:p14="http://schemas.microsoft.com/office/powerpoint/2010/main" val="381163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Cambria" panose="02040503050406030204" pitchFamily="18" charset="0"/>
              </a:rPr>
              <a:t>Contact Information </a:t>
            </a:r>
            <a:endParaRPr lang="en-US" sz="54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402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Cambria" panose="02040503050406030204" pitchFamily="18" charset="0"/>
              </a:rPr>
              <a:t>HSC Contract and Grant Accounting</a:t>
            </a:r>
          </a:p>
          <a:p>
            <a:pPr marL="0" indent="0" algn="ctr">
              <a:buNone/>
            </a:pPr>
            <a:endParaRPr lang="en-US" sz="2800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Cambria" panose="02040503050406030204" pitchFamily="18" charset="0"/>
              </a:rPr>
              <a:t>Jason Galloway</a:t>
            </a:r>
          </a:p>
          <a:p>
            <a:pPr marL="0" indent="0" algn="ctr">
              <a:buNone/>
            </a:pPr>
            <a:r>
              <a:rPr lang="en-US" sz="2800" dirty="0" smtClean="0">
                <a:latin typeface="Cambria" panose="02040503050406030204" pitchFamily="18" charset="0"/>
                <a:hlinkClick r:id="rId3"/>
              </a:rPr>
              <a:t>postaward@salud.unm.edu</a:t>
            </a:r>
            <a:endParaRPr lang="en-US" sz="2800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Cambria" panose="02040503050406030204" pitchFamily="18" charset="0"/>
              </a:rPr>
              <a:t>505-272-9383</a:t>
            </a:r>
          </a:p>
        </p:txBody>
      </p:sp>
    </p:spTree>
    <p:extLst>
      <p:ext uri="{BB962C8B-B14F-4D97-AF65-F5344CB8AC3E}">
        <p14:creationId xmlns:p14="http://schemas.microsoft.com/office/powerpoint/2010/main" val="160789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Regulatory Guidance Criteria 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30300"/>
            <a:ext cx="8596668" cy="5537199"/>
          </a:xfrm>
        </p:spPr>
        <p:txBody>
          <a:bodyPr>
            <a:normAutofit/>
          </a:bodyPr>
          <a:lstStyle/>
          <a:p>
            <a:endParaRPr lang="en-US" dirty="0" smtClean="0">
              <a:hlinkClick r:id="rId3"/>
            </a:endParaRPr>
          </a:p>
          <a:p>
            <a:r>
              <a:rPr lang="en-US" sz="2200" b="1" dirty="0">
                <a:latin typeface="Cambria" panose="02040503050406030204" pitchFamily="18" charset="0"/>
              </a:rPr>
              <a:t>RUTH L. KIRSCHSTEIN NATIONAL RESEARCH SERVICE AWARDS</a:t>
            </a:r>
          </a:p>
          <a:p>
            <a:pPr lvl="1"/>
            <a:r>
              <a:rPr lang="en-US" sz="2200" dirty="0" smtClean="0">
                <a:latin typeface="Cambria" panose="02040503050406030204" pitchFamily="18" charset="0"/>
                <a:hlinkClick r:id="rId3"/>
              </a:rPr>
              <a:t>http</a:t>
            </a:r>
            <a:r>
              <a:rPr lang="en-US" sz="2200" dirty="0">
                <a:latin typeface="Cambria" panose="02040503050406030204" pitchFamily="18" charset="0"/>
                <a:hlinkClick r:id="rId3"/>
              </a:rPr>
              <a:t>://grants.nih.gov/grants/policy/nihgps_2013/nihgps_ch11.htm#_</a:t>
            </a:r>
            <a:r>
              <a:rPr lang="en-US" sz="2200" dirty="0" smtClean="0">
                <a:latin typeface="Cambria" panose="02040503050406030204" pitchFamily="18" charset="0"/>
                <a:hlinkClick r:id="rId3"/>
              </a:rPr>
              <a:t>Toc271265032</a:t>
            </a:r>
            <a:endParaRPr lang="en-US" sz="2200" dirty="0" smtClean="0">
              <a:latin typeface="Cambria" panose="02040503050406030204" pitchFamily="18" charset="0"/>
            </a:endParaRPr>
          </a:p>
          <a:p>
            <a:r>
              <a:rPr lang="en-US" sz="2200" dirty="0" smtClean="0">
                <a:latin typeface="Cambria" panose="02040503050406030204" pitchFamily="18" charset="0"/>
              </a:rPr>
              <a:t>11.2.9.2 Stipends – Not provided as condition of employment.</a:t>
            </a:r>
          </a:p>
          <a:p>
            <a:r>
              <a:rPr lang="en-US" sz="2200" dirty="0" smtClean="0">
                <a:latin typeface="Cambria" panose="02040503050406030204" pitchFamily="18" charset="0"/>
              </a:rPr>
              <a:t>Service can be a form of work that is taxable but is not necessarily employment.  </a:t>
            </a:r>
          </a:p>
          <a:p>
            <a:pPr lvl="1"/>
            <a:r>
              <a:rPr lang="en-US" sz="2200" dirty="0" smtClean="0">
                <a:latin typeface="Cambria" panose="02040503050406030204" pitchFamily="18" charset="0"/>
              </a:rPr>
              <a:t>Example – Scholarships with a past or future service component are taxable in the year in which they are received, and are counted as grants, not employment.</a:t>
            </a:r>
          </a:p>
          <a:p>
            <a:r>
              <a:rPr lang="en-US" sz="2200" dirty="0" smtClean="0">
                <a:latin typeface="Cambria" panose="02040503050406030204" pitchFamily="18" charset="0"/>
              </a:rPr>
              <a:t>Other than non-need-based employment, an award that is contingent upon the student’s enrollment is generally treated as financial aid.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410700" cy="108065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Kirschstein Fellow and Trainee Grant Tuition and Stipend Payment Flowchart 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17" y="1017713"/>
            <a:ext cx="8554552" cy="583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6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Kirschstein Fellow and Trainee Grant Tuition and Stipend Payment Flowchart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00201"/>
            <a:ext cx="8596668" cy="4441162"/>
          </a:xfrm>
        </p:spPr>
        <p:txBody>
          <a:bodyPr>
            <a:normAutofit/>
          </a:bodyPr>
          <a:lstStyle/>
          <a:p>
            <a:endParaRPr lang="en-US" sz="2400" dirty="0" smtClean="0">
              <a:latin typeface="Cambria" panose="02040503050406030204" pitchFamily="18" charset="0"/>
            </a:endParaRPr>
          </a:p>
          <a:p>
            <a:r>
              <a:rPr lang="en-US" sz="2200" dirty="0" smtClean="0">
                <a:latin typeface="Cambria" panose="02040503050406030204" pitchFamily="18" charset="0"/>
              </a:rPr>
              <a:t>Departmental Award Form (SFA) – Tuition </a:t>
            </a:r>
            <a:r>
              <a:rPr lang="en-US" sz="2200" dirty="0">
                <a:latin typeface="Cambria" panose="02040503050406030204" pitchFamily="18" charset="0"/>
              </a:rPr>
              <a:t>Remission is also included on this form.  It is highly </a:t>
            </a:r>
            <a:r>
              <a:rPr lang="en-US" sz="2200" dirty="0" smtClean="0">
                <a:latin typeface="Cambria" panose="02040503050406030204" pitchFamily="18" charset="0"/>
              </a:rPr>
              <a:t>encouraged </a:t>
            </a:r>
            <a:r>
              <a:rPr lang="en-US" sz="2200" dirty="0">
                <a:latin typeface="Cambria" panose="02040503050406030204" pitchFamily="18" charset="0"/>
              </a:rPr>
              <a:t>for tuition remission to be completed as soon as possible to avoid reduction of stipend payments</a:t>
            </a:r>
            <a:r>
              <a:rPr lang="en-US" sz="2200" dirty="0" smtClean="0">
                <a:latin typeface="Cambria" panose="02040503050406030204" pitchFamily="18" charset="0"/>
              </a:rPr>
              <a:t>.</a:t>
            </a:r>
          </a:p>
          <a:p>
            <a:endParaRPr lang="en-US" sz="2200" dirty="0">
              <a:latin typeface="Cambria" panose="02040503050406030204" pitchFamily="18" charset="0"/>
            </a:endParaRPr>
          </a:p>
          <a:p>
            <a:r>
              <a:rPr lang="en-US" sz="2200" dirty="0" smtClean="0">
                <a:latin typeface="Cambria" panose="02040503050406030204" pitchFamily="18" charset="0"/>
              </a:rPr>
              <a:t>Stipend Payment Form - This </a:t>
            </a:r>
            <a:r>
              <a:rPr lang="en-US" sz="2200" dirty="0">
                <a:latin typeface="Cambria" panose="02040503050406030204" pitchFamily="18" charset="0"/>
              </a:rPr>
              <a:t>triggers </a:t>
            </a:r>
            <a:r>
              <a:rPr lang="en-US" sz="2200" dirty="0" smtClean="0">
                <a:latin typeface="Cambria" panose="02040503050406030204" pitchFamily="18" charset="0"/>
              </a:rPr>
              <a:t>reoccurring </a:t>
            </a:r>
            <a:r>
              <a:rPr lang="en-US" sz="2200" dirty="0">
                <a:latin typeface="Cambria" panose="02040503050406030204" pitchFamily="18" charset="0"/>
              </a:rPr>
              <a:t>payments through A/P or DPEZ - Stipend Payment through A/P.</a:t>
            </a:r>
          </a:p>
        </p:txBody>
      </p:sp>
    </p:spTree>
    <p:extLst>
      <p:ext uri="{BB962C8B-B14F-4D97-AF65-F5344CB8AC3E}">
        <p14:creationId xmlns:p14="http://schemas.microsoft.com/office/powerpoint/2010/main" val="49509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461500" cy="147731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Kirschstein Fellow and Trainee Grant Tuition and Stipend Payment- Enrolled Student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4200"/>
            <a:ext cx="8915400" cy="4558956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Cambria" panose="02040503050406030204" pitchFamily="18" charset="0"/>
              </a:rPr>
              <a:t>If the Trainee is enrolled as a UNM Student – process payment using the “Departmental Award Form” through Student Financial Aid.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>
                <a:latin typeface="Cambria" panose="02040503050406030204" pitchFamily="18" charset="0"/>
              </a:rPr>
              <a:t>Departmental Award Form is completed by the Department Administrator or their designate.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>
                <a:latin typeface="Cambria" panose="02040503050406030204" pitchFamily="18" charset="0"/>
              </a:rPr>
              <a:t>Completed and approved form sent to appropriate HSC or Main Campus Financial Services Office through Workflow.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>
                <a:latin typeface="Cambria" panose="02040503050406030204" pitchFamily="18" charset="0"/>
              </a:rPr>
              <a:t>Financial Services Office approves form.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>
                <a:latin typeface="Cambria" panose="02040503050406030204" pitchFamily="18" charset="0"/>
              </a:rPr>
              <a:t>Completed form is forwarded to Student Financial Aid for processing by Financial Services and Department is copied. </a:t>
            </a:r>
          </a:p>
          <a:p>
            <a:r>
              <a:rPr lang="en-US" sz="2200" dirty="0" smtClean="0">
                <a:latin typeface="Cambria" panose="02040503050406030204" pitchFamily="18" charset="0"/>
              </a:rPr>
              <a:t>Link to Departmental Award Form:  </a:t>
            </a:r>
            <a:r>
              <a:rPr lang="en-US" sz="2200" dirty="0" smtClean="0">
                <a:latin typeface="Cambria" panose="02040503050406030204" pitchFamily="18" charset="0"/>
                <a:hlinkClick r:id="rId3"/>
              </a:rPr>
              <a:t>http://scholarship.unm.edu/Forms/departmental-award-form.xls</a:t>
            </a:r>
            <a:endParaRPr lang="en-US" sz="2200" dirty="0" smtClean="0">
              <a:latin typeface="Cambria" panose="02040503050406030204" pitchFamily="18" charset="0"/>
            </a:endParaRPr>
          </a:p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21299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04321"/>
            <a:ext cx="11085708" cy="674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4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Kirschstein Fellow and Trainee Grant Tuition and Stipend Payment- Non-enrolled Student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63700"/>
            <a:ext cx="9042400" cy="4729892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Cambria" panose="02040503050406030204" pitchFamily="18" charset="0"/>
              </a:rPr>
              <a:t>If the Trainee is not currently enrolled as a UNM Student – process payment using the “Stipend Payment Form – Non-enrolled – Kirschstein Fellow &amp; Trainee Grants Form” through Accounts Payable.</a:t>
            </a:r>
          </a:p>
          <a:p>
            <a:endParaRPr lang="en-US" sz="2200" dirty="0" smtClean="0">
              <a:latin typeface="Cambria" panose="020405030504060302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>
                <a:latin typeface="Cambria" panose="02040503050406030204" pitchFamily="18" charset="0"/>
              </a:rPr>
              <a:t>Stipend Payment Form is completed by the Department Administrator or their designate.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>
                <a:latin typeface="Cambria" panose="02040503050406030204" pitchFamily="18" charset="0"/>
              </a:rPr>
              <a:t>Completed and signed form sent to appropriate HSC or Main Campus Financial Services Office.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>
                <a:latin typeface="Cambria" panose="02040503050406030204" pitchFamily="18" charset="0"/>
              </a:rPr>
              <a:t>Financial Services Office approves form and creates the General Encumbrance.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>
                <a:latin typeface="Cambria" panose="02040503050406030204" pitchFamily="18" charset="0"/>
              </a:rPr>
              <a:t>Completed form is forwarded to Accounts Payable for processing of monthly reoccurring payments by Financial Services. </a:t>
            </a:r>
            <a:endParaRPr lang="en-US" sz="2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05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50" y="72805"/>
            <a:ext cx="8026400" cy="66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9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191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mbria" panose="02040503050406030204" pitchFamily="18" charset="0"/>
              </a:rPr>
              <a:t>Supplementation of NIH Stipends Level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99" y="619125"/>
            <a:ext cx="10772775" cy="620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F0000"/>
      </a:accent1>
      <a:accent2>
        <a:srgbClr val="D6290C"/>
      </a:accent2>
      <a:accent3>
        <a:srgbClr val="23A5BF"/>
      </a:accent3>
      <a:accent4>
        <a:srgbClr val="E76618"/>
      </a:accent4>
      <a:accent5>
        <a:srgbClr val="C42F1A"/>
      </a:accent5>
      <a:accent6>
        <a:srgbClr val="918655"/>
      </a:accent6>
      <a:hlink>
        <a:srgbClr val="0066FF"/>
      </a:hlink>
      <a:folHlink>
        <a:srgbClr val="0066FF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610</TotalTime>
  <Words>429</Words>
  <Application>Microsoft Office PowerPoint</Application>
  <PresentationFormat>Widescreen</PresentationFormat>
  <Paragraphs>55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</vt:lpstr>
      <vt:lpstr>Trebuchet MS</vt:lpstr>
      <vt:lpstr>Wingdings 3</vt:lpstr>
      <vt:lpstr>Facet</vt:lpstr>
      <vt:lpstr>Kirschstein Fellow &amp; Trainee Grant Tuition and Stipend Payments Guidance</vt:lpstr>
      <vt:lpstr>Regulatory Guidance Criteria </vt:lpstr>
      <vt:lpstr>Kirschstein Fellow and Trainee Grant Tuition and Stipend Payment Flowchart </vt:lpstr>
      <vt:lpstr>Kirschstein Fellow and Trainee Grant Tuition and Stipend Payment Flowchart </vt:lpstr>
      <vt:lpstr>Kirschstein Fellow and Trainee Grant Tuition and Stipend Payment- Enrolled Student</vt:lpstr>
      <vt:lpstr>PowerPoint Presentation</vt:lpstr>
      <vt:lpstr>Kirschstein Fellow and Trainee Grant Tuition and Stipend Payment- Non-enrolled Student</vt:lpstr>
      <vt:lpstr>PowerPoint Presentation</vt:lpstr>
      <vt:lpstr>Supplementation of NIH Stipends Level</vt:lpstr>
      <vt:lpstr>Questions?</vt:lpstr>
      <vt:lpstr>Other Accounting Process Updates</vt:lpstr>
      <vt:lpstr>Contact Information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W Galloway</dc:creator>
  <cp:lastModifiedBy>Jason W Galloway</cp:lastModifiedBy>
  <cp:revision>39</cp:revision>
  <cp:lastPrinted>2014-09-26T15:40:45Z</cp:lastPrinted>
  <dcterms:created xsi:type="dcterms:W3CDTF">2014-09-15T16:34:15Z</dcterms:created>
  <dcterms:modified xsi:type="dcterms:W3CDTF">2014-09-26T16:15:38Z</dcterms:modified>
</cp:coreProperties>
</file>