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73" r:id="rId4"/>
    <p:sldId id="272" r:id="rId5"/>
    <p:sldId id="260" r:id="rId6"/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3DA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94660"/>
  </p:normalViewPr>
  <p:slideViewPr>
    <p:cSldViewPr>
      <p:cViewPr varScale="1">
        <p:scale>
          <a:sx n="128" d="100"/>
          <a:sy n="128" d="100"/>
        </p:scale>
        <p:origin x="99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19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19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12459058-A115-4F1A-956B-C70FA5D7779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19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19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161C05AE-8EF9-4CA5-BB32-D57FADD6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35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336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336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B98B40F4-B833-401F-90B3-F9A52B7EBF87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032"/>
            <a:ext cx="5608320" cy="4183863"/>
          </a:xfrm>
          <a:prstGeom prst="rect">
            <a:avLst/>
          </a:prstGeom>
        </p:spPr>
        <p:txBody>
          <a:bodyPr vert="horz" lIns="92647" tIns="46324" rIns="92647" bIns="46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53"/>
            <a:ext cx="3037840" cy="464336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453"/>
            <a:ext cx="3037840" cy="464336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72753962-70F7-401A-B876-4A5F60927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372"/>
            <a:ext cx="838200" cy="6854628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09ACD7-9B4F-4701-B693-B56E4A2B2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38600"/>
            <a:ext cx="7504113" cy="1362075"/>
          </a:xfrm>
        </p:spPr>
        <p:txBody>
          <a:bodyPr anchor="t">
            <a:normAutofit/>
          </a:bodyPr>
          <a:lstStyle>
            <a:lvl1pPr algn="l">
              <a:defRPr sz="3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514600"/>
            <a:ext cx="7504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7338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5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0"/>
            <a:ext cx="38115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33600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0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784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ACD7-9B4F-4701-B693-B56E4A2B2E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76200" y="-76200"/>
            <a:ext cx="914400" cy="7010400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>
            <a:glow rad="1905000">
              <a:schemeClr val="accent1">
                <a:alpha val="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324600"/>
            <a:ext cx="3478530" cy="31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4471634" y="2233966"/>
            <a:ext cx="228601" cy="9171871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>
            <a:glow rad="1905000">
              <a:schemeClr val="accent1">
                <a:alpha val="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5438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of the Legislative Session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2000" b="1" dirty="0" smtClean="0"/>
              <a:t>Presentation to RAFT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i="1" dirty="0" smtClean="0"/>
              <a:t>April 10, 2015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140" y="4038600"/>
            <a:ext cx="6400800" cy="16002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Vanessa K. Hawker, PhD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Chief Strategic Advisor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University of New Mexico </a:t>
            </a:r>
            <a:endParaRPr lang="en-US" sz="2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Health </a:t>
            </a:r>
            <a:r>
              <a:rPr 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Sciences Center</a:t>
            </a:r>
          </a:p>
          <a:p>
            <a:pPr algn="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"/>
          <a:stretch/>
        </p:blipFill>
        <p:spPr>
          <a:xfrm>
            <a:off x="6390503" y="-6178"/>
            <a:ext cx="2774376" cy="1623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3"/>
          <a:stretch/>
        </p:blipFill>
        <p:spPr>
          <a:xfrm>
            <a:off x="3760872" y="-4564"/>
            <a:ext cx="2639928" cy="1617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/>
        </p:blipFill>
        <p:spPr>
          <a:xfrm>
            <a:off x="838199" y="-10645"/>
            <a:ext cx="2922673" cy="1611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6200000">
            <a:off x="4925489" y="-2486792"/>
            <a:ext cx="152103" cy="8326681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>
            <a:glow rad="1905000">
              <a:schemeClr val="accent1">
                <a:alpha val="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3738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Mexico’s Legislative Sessions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976826"/>
              </p:ext>
            </p:extLst>
          </p:nvPr>
        </p:nvGraphicFramePr>
        <p:xfrm>
          <a:off x="838200" y="1066800"/>
          <a:ext cx="7848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Types of Legislation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Day Sessions </a:t>
                      </a:r>
                    </a:p>
                    <a:p>
                      <a:pPr algn="ctr"/>
                      <a:r>
                        <a:rPr lang="en-US" dirty="0" smtClean="0"/>
                        <a:t>(Even Numbered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Day Sessions</a:t>
                      </a:r>
                    </a:p>
                    <a:p>
                      <a:pPr algn="ctr"/>
                      <a:r>
                        <a:rPr lang="en-US" dirty="0" smtClean="0"/>
                        <a:t>(Odd Numbered Years)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Appropriations Act (Budget Bill)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Obligation Bonds (GOB)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Capital Outlay</a:t>
                      </a:r>
                    </a:p>
                    <a:p>
                      <a:r>
                        <a:rPr lang="en-US" dirty="0" smtClean="0"/>
                        <a:t>(Building,</a:t>
                      </a:r>
                      <a:r>
                        <a:rPr lang="en-US" baseline="0" dirty="0" smtClean="0"/>
                        <a:t> Infrastructure, Equipment,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Severance Tax Bonds (STB) Capital Outlay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Substantive Legislation (New Mexico’s Laws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baseline="0" dirty="0" smtClean="0"/>
                        <a:t>if on the Governor’s ‘Call’)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0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b="1" i="1" dirty="0" smtClean="0"/>
              <a:t>do</a:t>
            </a:r>
            <a:r>
              <a:rPr lang="en-US" dirty="0" smtClean="0"/>
              <a:t> we do during the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eview all legislation as it is ‘dropped’</a:t>
            </a:r>
          </a:p>
          <a:p>
            <a:pPr lvl="1"/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to track for the HSC</a:t>
            </a:r>
          </a:p>
          <a:p>
            <a:pPr lvl="1"/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Send out daily updates (M-F)</a:t>
            </a:r>
          </a:p>
          <a:p>
            <a:pPr lvl="1"/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Ask for Legal Review </a:t>
            </a:r>
          </a:p>
          <a:p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Respond to Fiscal Impact Report (FIR) requests</a:t>
            </a:r>
          </a:p>
          <a:p>
            <a:pPr lvl="1"/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Assign, Review, Return</a:t>
            </a:r>
          </a:p>
          <a:p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Prep subject matter experts and accompany them in the Roundhouse</a:t>
            </a:r>
          </a:p>
          <a:p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Respond to Legislative queries</a:t>
            </a:r>
          </a:p>
          <a:p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Keep up to date on legislation as it is amended</a:t>
            </a:r>
          </a:p>
          <a:p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Assist with UNM Day and other events</a:t>
            </a:r>
            <a:endParaRPr lang="en-US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2015 Session Statistics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36858"/>
              </p:ext>
            </p:extLst>
          </p:nvPr>
        </p:nvGraphicFramePr>
        <p:xfrm>
          <a:off x="1752600" y="1600200"/>
          <a:ext cx="6096000" cy="3370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905000"/>
              </a:tblGrid>
              <a:tr h="3744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Progression of Legislation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Bills, Memorials, Resolutions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1,731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Bills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1,365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Passed First Chamber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702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Passed Second Chamber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Sent</a:t>
                      </a:r>
                      <a:r>
                        <a:rPr lang="en-US" baseline="0" dirty="0" smtClean="0"/>
                        <a:t> to the Governor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Vetoed </a:t>
                      </a:r>
                      <a:r>
                        <a:rPr lang="en-US" sz="1200" dirty="0" smtClean="0"/>
                        <a:t>(as of 4/9/2015)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Signed </a:t>
                      </a:r>
                      <a:r>
                        <a:rPr lang="en-US" sz="1200" dirty="0" smtClean="0"/>
                        <a:t>(as of 4/9/2015)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374469">
                <a:tc>
                  <a:txBody>
                    <a:bodyPr/>
                    <a:lstStyle/>
                    <a:p>
                      <a:r>
                        <a:rPr lang="en-US" dirty="0" smtClean="0"/>
                        <a:t>Awaiting Action </a:t>
                      </a:r>
                      <a:r>
                        <a:rPr lang="en-US" sz="1200" dirty="0" smtClean="0"/>
                        <a:t>(as </a:t>
                      </a:r>
                      <a:r>
                        <a:rPr lang="en-US" sz="1200" smtClean="0"/>
                        <a:t>of 4/9/2015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5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7772400" cy="88423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HSC FY16 Appropriation Changes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79223"/>
              </p:ext>
            </p:extLst>
          </p:nvPr>
        </p:nvGraphicFramePr>
        <p:xfrm>
          <a:off x="990600" y="685800"/>
          <a:ext cx="7924801" cy="611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389"/>
                <a:gridCol w="1769616"/>
                <a:gridCol w="1538796"/>
              </a:tblGrid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Request</a:t>
                      </a:r>
                      <a:endParaRPr lang="en-US" sz="1600" dirty="0"/>
                    </a:p>
                  </a:txBody>
                  <a:tcPr marL="91441" marR="91441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Requested Change</a:t>
                      </a:r>
                      <a:endParaRPr lang="en-US" sz="1600" dirty="0"/>
                    </a:p>
                  </a:txBody>
                  <a:tcPr marL="91441" marR="91441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Funded</a:t>
                      </a:r>
                      <a:endParaRPr lang="en-US" sz="1600" dirty="0"/>
                    </a:p>
                  </a:txBody>
                  <a:tcPr marL="91441" marR="91441" marT="45718" marB="45718" anchor="ctr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School I&amp;G </a:t>
                      </a:r>
                      <a:endParaRPr lang="en-US" sz="1200" i="1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$4,877,600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$225,000 NR</a:t>
                      </a:r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Graduate Medical</a:t>
                      </a:r>
                      <a:r>
                        <a:rPr lang="en-US" sz="1600" baseline="0" dirty="0" smtClean="0"/>
                        <a:t> Education </a:t>
                      </a:r>
                      <a:r>
                        <a:rPr lang="en-US" sz="1600" dirty="0" smtClean="0"/>
                        <a:t>Residencies</a:t>
                      </a:r>
                      <a:endParaRPr lang="en-US" sz="1200" i="1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$905,000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$905,000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Office of the Medical</a:t>
                      </a:r>
                      <a:r>
                        <a:rPr lang="en-US" sz="1600" baseline="0" dirty="0" smtClean="0"/>
                        <a:t> Investigator – Utilities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$280,000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686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Center for Childhood Maltreatment</a:t>
                      </a:r>
                      <a:endParaRPr lang="en-US" sz="12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$779,000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UNM Pain</a:t>
                      </a:r>
                      <a:r>
                        <a:rPr lang="en-US" sz="1600" baseline="0" dirty="0" smtClean="0"/>
                        <a:t> Center</a:t>
                      </a:r>
                      <a:endParaRPr lang="en-US" sz="1200" i="1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$1,908,200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$50,000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Mexico Health Workforce Analysis Program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$275,000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BA/DDS Degree Planning Funds </a:t>
                      </a:r>
                      <a:endParaRPr lang="en-US" sz="1200" i="1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$440,000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Project ECHO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$3,210,000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$150,000</a:t>
                      </a:r>
                      <a:endParaRPr lang="en-US" sz="1600" dirty="0"/>
                    </a:p>
                  </a:txBody>
                  <a:tcPr marL="91441" marR="91441" marT="45718" marB="45718"/>
                </a:tc>
              </a:tr>
              <a:tr h="3795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Expanded</a:t>
                      </a:r>
                      <a:r>
                        <a:rPr lang="en-US" sz="1600" baseline="0" dirty="0" smtClean="0"/>
                        <a:t> Dental Hygienist</a:t>
                      </a:r>
                      <a:endParaRPr lang="en-US" sz="1200" i="1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$762,000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</a:t>
                      </a:r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of Medicine Rural Medical</a:t>
                      </a:r>
                      <a:r>
                        <a:rPr lang="en-US" sz="1600" baseline="0" dirty="0" smtClean="0"/>
                        <a:t> Education </a:t>
                      </a:r>
                      <a:endParaRPr lang="en-US" sz="1600" i="1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$302,500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$0</a:t>
                      </a:r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 of County Indigent</a:t>
                      </a:r>
                      <a:endParaRPr lang="en-US" sz="1600" i="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&lt;$662,600&gt;</a:t>
                      </a:r>
                      <a:endParaRPr lang="en-US" sz="1600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 Mammography </a:t>
                      </a:r>
                      <a:endParaRPr lang="en-US" sz="1600" i="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$250,000 NR</a:t>
                      </a:r>
                      <a:endParaRPr lang="en-US" sz="1600" i="0" dirty="0" smtClean="0"/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Center for Native American Health</a:t>
                      </a:r>
                      <a:endParaRPr lang="en-US" sz="1600" i="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$150,000</a:t>
                      </a:r>
                      <a:r>
                        <a:rPr lang="en-US" sz="1600" baseline="0" dirty="0" smtClean="0"/>
                        <a:t> NR</a:t>
                      </a:r>
                      <a:endParaRPr lang="en-US" sz="1600" i="0" dirty="0" smtClean="0"/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Native American Suicide Prevention/Outreach</a:t>
                      </a:r>
                      <a:endParaRPr lang="en-US" sz="1600" i="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$200,000 NR</a:t>
                      </a:r>
                      <a:endParaRPr lang="en-US" sz="1600" i="0" dirty="0" smtClean="0"/>
                    </a:p>
                  </a:txBody>
                  <a:tcPr marL="91441" marR="91441" marT="45718" marB="45718"/>
                </a:tc>
              </a:tr>
              <a:tr h="395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Education Building (Capital Outlay Request)</a:t>
                      </a:r>
                      <a:endParaRPr lang="en-US" sz="1600" i="0" dirty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$8,000,000</a:t>
                      </a:r>
                      <a:endParaRPr lang="en-US" sz="1600" i="0" dirty="0" smtClean="0"/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Bill</a:t>
                      </a:r>
                      <a:r>
                        <a:rPr lang="en-US" sz="1600" baseline="0" dirty="0" smtClean="0"/>
                        <a:t> Died</a:t>
                      </a:r>
                      <a:endParaRPr lang="en-US" sz="1600" i="0" dirty="0" smtClean="0"/>
                    </a:p>
                  </a:txBody>
                  <a:tcPr marL="91441" marR="91441" marT="45718" marB="45718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0" y="1219200"/>
            <a:ext cx="1295400" cy="45719"/>
          </a:xfrm>
          <a:prstGeom prst="rect">
            <a:avLst/>
          </a:prstGeom>
          <a:gradFill flip="none" rotWithShape="1">
            <a:gsLst>
              <a:gs pos="0">
                <a:srgbClr val="000082">
                  <a:alpha val="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2743200"/>
            <a:ext cx="1295400" cy="45719"/>
          </a:xfrm>
          <a:prstGeom prst="rect">
            <a:avLst/>
          </a:prstGeom>
          <a:gradFill flip="none" rotWithShape="1">
            <a:gsLst>
              <a:gs pos="0">
                <a:srgbClr val="000082">
                  <a:alpha val="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5791200"/>
            <a:ext cx="1295400" cy="45719"/>
          </a:xfrm>
          <a:prstGeom prst="rect">
            <a:avLst/>
          </a:prstGeom>
          <a:gradFill flip="none" rotWithShape="1">
            <a:gsLst>
              <a:gs pos="0">
                <a:srgbClr val="000082">
                  <a:alpha val="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4471634" y="2233966"/>
            <a:ext cx="228601" cy="9171871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>
            <a:glow rad="1905000">
              <a:schemeClr val="accent1">
                <a:alpha val="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65532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Questions?</a:t>
            </a:r>
            <a:endParaRPr lang="en-US" sz="2000" i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010942" y="-3248941"/>
            <a:ext cx="1981200" cy="8326681"/>
          </a:xfrm>
          <a:prstGeom prst="rect">
            <a:avLst/>
          </a:prstGeom>
          <a:gradFill flip="none" rotWithShape="1">
            <a:gsLst>
              <a:gs pos="64163">
                <a:srgbClr val="3590A8">
                  <a:alpha val="57000"/>
                </a:srgbClr>
              </a:gs>
              <a:gs pos="80836">
                <a:srgbClr val="3590A8">
                  <a:alpha val="67000"/>
                </a:srgbClr>
              </a:gs>
              <a:gs pos="94583">
                <a:schemeClr val="accent5">
                  <a:lumMod val="80000"/>
                  <a:alpha val="62000"/>
                </a:schemeClr>
              </a:gs>
              <a:gs pos="6000">
                <a:schemeClr val="accent5">
                  <a:lumMod val="40000"/>
                  <a:lumOff val="60000"/>
                </a:schemeClr>
              </a:gs>
              <a:gs pos="0">
                <a:srgbClr val="CEE8EF"/>
              </a:gs>
              <a:gs pos="90417">
                <a:schemeClr val="accent5">
                  <a:lumMod val="81000"/>
                </a:schemeClr>
              </a:gs>
              <a:gs pos="71667">
                <a:schemeClr val="accent5">
                  <a:lumMod val="81000"/>
                </a:schemeClr>
              </a:gs>
              <a:gs pos="39000">
                <a:schemeClr val="accent5">
                  <a:lumMod val="20000"/>
                  <a:lumOff val="80000"/>
                </a:schemeClr>
              </a:gs>
              <a:gs pos="56000">
                <a:schemeClr val="accent5">
                  <a:lumMod val="81000"/>
                </a:schemeClr>
              </a:gs>
            </a:gsLst>
            <a:lin ang="9600000" scaled="0"/>
            <a:tileRect/>
          </a:gradFill>
          <a:ln>
            <a:noFill/>
          </a:ln>
          <a:effectLst>
            <a:glow rad="1905000">
              <a:schemeClr val="accent1">
                <a:alpha val="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003">
            <a:schemeClr val="dk1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3"/>
          <a:stretch/>
        </p:blipFill>
        <p:spPr>
          <a:xfrm>
            <a:off x="6781799" y="113394"/>
            <a:ext cx="1247069" cy="9336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5"/>
          <a:stretch/>
        </p:blipFill>
        <p:spPr>
          <a:xfrm>
            <a:off x="839815" y="79323"/>
            <a:ext cx="1289666" cy="967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4"/>
          <a:stretch/>
        </p:blipFill>
        <p:spPr>
          <a:xfrm>
            <a:off x="5693655" y="17975"/>
            <a:ext cx="1221818" cy="7934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06" y="9446"/>
            <a:ext cx="1389564" cy="9940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0455"/>
            <a:ext cx="1501986" cy="10013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34" y="111334"/>
            <a:ext cx="1279753" cy="10238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"/>
          <a:stretch/>
        </p:blipFill>
        <p:spPr>
          <a:xfrm>
            <a:off x="5782962" y="814882"/>
            <a:ext cx="1219200" cy="8039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"/>
          <a:stretch/>
        </p:blipFill>
        <p:spPr>
          <a:xfrm>
            <a:off x="7782306" y="843388"/>
            <a:ext cx="1125789" cy="7953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66"/>
          <a:stretch/>
        </p:blipFill>
        <p:spPr>
          <a:xfrm>
            <a:off x="6998423" y="950491"/>
            <a:ext cx="813820" cy="6682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7"/>
          <a:stretch/>
        </p:blipFill>
        <p:spPr>
          <a:xfrm>
            <a:off x="1111428" y="976560"/>
            <a:ext cx="1259687" cy="6621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4"/>
          <a:stretch/>
        </p:blipFill>
        <p:spPr>
          <a:xfrm>
            <a:off x="3429000" y="113394"/>
            <a:ext cx="1278798" cy="7155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45" y="785033"/>
            <a:ext cx="1478195" cy="863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5" b="4317"/>
          <a:stretch/>
        </p:blipFill>
        <p:spPr>
          <a:xfrm>
            <a:off x="4871685" y="1154751"/>
            <a:ext cx="969288" cy="4940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4"/>
          <a:stretch/>
        </p:blipFill>
        <p:spPr>
          <a:xfrm>
            <a:off x="2371115" y="1018798"/>
            <a:ext cx="1045030" cy="6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5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18471</TotalTime>
  <Words>366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Office Theme</vt:lpstr>
      <vt:lpstr>Outcomes of the Legislative Session   Presentation to RAFT April 10, 2015</vt:lpstr>
      <vt:lpstr>New Mexico’s Legislative Sessions</vt:lpstr>
      <vt:lpstr>What do we do during the session?</vt:lpstr>
      <vt:lpstr>2015 Session Statistics</vt:lpstr>
      <vt:lpstr>HSC FY16 Appropriation Changes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lomas2211</dc:creator>
  <cp:lastModifiedBy>Cassandra Misenar</cp:lastModifiedBy>
  <cp:revision>120</cp:revision>
  <cp:lastPrinted>2014-12-05T16:10:27Z</cp:lastPrinted>
  <dcterms:created xsi:type="dcterms:W3CDTF">2014-08-19T18:26:09Z</dcterms:created>
  <dcterms:modified xsi:type="dcterms:W3CDTF">2015-04-10T14:05:03Z</dcterms:modified>
</cp:coreProperties>
</file>