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notesMasterIdLst>
    <p:notesMasterId r:id="rId17"/>
  </p:notesMasterIdLst>
  <p:handoutMasterIdLst>
    <p:handoutMasterId r:id="rId18"/>
  </p:handoutMasterIdLst>
  <p:sldIdLst>
    <p:sldId id="293" r:id="rId5"/>
    <p:sldId id="358" r:id="rId6"/>
    <p:sldId id="364" r:id="rId7"/>
    <p:sldId id="370" r:id="rId8"/>
    <p:sldId id="374" r:id="rId9"/>
    <p:sldId id="368" r:id="rId10"/>
    <p:sldId id="371" r:id="rId11"/>
    <p:sldId id="372" r:id="rId12"/>
    <p:sldId id="373" r:id="rId13"/>
    <p:sldId id="375" r:id="rId14"/>
    <p:sldId id="367" r:id="rId15"/>
    <p:sldId id="366" r:id="rId1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C0C0C0"/>
    <a:srgbClr val="000000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5" autoAdjust="0"/>
    <p:restoredTop sz="99106" autoAdjust="0"/>
  </p:normalViewPr>
  <p:slideViewPr>
    <p:cSldViewPr>
      <p:cViewPr varScale="1">
        <p:scale>
          <a:sx n="67" d="100"/>
          <a:sy n="67" d="100"/>
        </p:scale>
        <p:origin x="773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865" y="-91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3F00703E-50A6-47AE-B7C3-32E362C9A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49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3C306A24-D1F1-452F-85E1-BC4C2EA60A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568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DE7B13-FC92-402C-A322-08BC211CCD3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865675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4572000" cy="6858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685800" y="990600"/>
            <a:ext cx="5181600" cy="1905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grpSp>
        <p:nvGrpSpPr>
          <p:cNvPr id="6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88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36576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885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936625" y="1425575"/>
            <a:ext cx="7772400" cy="1143000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dt" sz="quarter" idx="10"/>
          </p:nvPr>
        </p:nvSpPr>
        <p:spPr>
          <a:xfrm>
            <a:off x="2667000" y="6553200"/>
            <a:ext cx="1905000" cy="3048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5195888" y="6553200"/>
            <a:ext cx="3279775" cy="3048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525" y="6359525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0C83C9E9-1F76-4D0E-9FF2-8DB6533DC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C376A-4242-4F00-A770-5248646ECE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762000"/>
            <a:ext cx="20002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762000"/>
            <a:ext cx="58483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C5ED9-B37E-46ED-BADA-90ACD7791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0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A9043D-FA60-4C9F-A42F-E3214EA2C1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0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65B4D-0ACC-463E-B4D4-1783FD252E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1100" y="2362200"/>
            <a:ext cx="39243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0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0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742DA-629A-412B-B4DE-9F04092247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0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AF643-EEF6-489F-ACDE-3BE6DCEF47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0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B7641-5E12-4A76-90ED-DD64F1394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AC567-3DDB-435A-9D44-DEF9D827F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0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45A18-AD5A-4D40-A10A-A2A6F025F9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05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5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05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71F2F-45FC-4416-B0EE-C69450895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050"/>
          <p:cNvGrpSpPr>
            <a:grpSpLocks/>
          </p:cNvGrpSpPr>
          <p:nvPr/>
        </p:nvGrpSpPr>
        <p:grpSpPr bwMode="auto">
          <a:xfrm>
            <a:off x="0" y="0"/>
            <a:ext cx="3200400" cy="6858000"/>
            <a:chOff x="0" y="0"/>
            <a:chExt cx="2016" cy="4320"/>
          </a:xfrm>
        </p:grpSpPr>
        <p:sp>
          <p:nvSpPr>
            <p:cNvPr id="77827" name="Rectangle 2051"/>
            <p:cNvSpPr>
              <a:spLocks noChangeArrowheads="1"/>
            </p:cNvSpPr>
            <p:nvPr/>
          </p:nvSpPr>
          <p:spPr bwMode="auto">
            <a:xfrm>
              <a:off x="0" y="0"/>
              <a:ext cx="480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828" name="Rectangle 2052"/>
            <p:cNvSpPr>
              <a:spLocks noChangeArrowheads="1"/>
            </p:cNvSpPr>
            <p:nvPr/>
          </p:nvSpPr>
          <p:spPr bwMode="auto">
            <a:xfrm>
              <a:off x="432" y="0"/>
              <a:ext cx="1584" cy="6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7829" name="AutoShape 2053"/>
          <p:cNvSpPr>
            <a:spLocks noChangeArrowheads="1"/>
          </p:cNvSpPr>
          <p:nvPr/>
        </p:nvSpPr>
        <p:spPr bwMode="auto">
          <a:xfrm>
            <a:off x="762000" y="762000"/>
            <a:ext cx="5105400" cy="6096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/>
          </a:p>
        </p:txBody>
      </p:sp>
      <p:sp>
        <p:nvSpPr>
          <p:cNvPr id="1028" name="Rectangle 2054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762000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205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362200"/>
            <a:ext cx="8001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7832" name="Rectangle 205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104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3" name="Rectangle 205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36875" y="6529388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34" name="Rectangle 205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3436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  <a:spAutoFit/>
          </a:bodyPr>
          <a:lstStyle>
            <a:lvl1pPr>
              <a:defRPr sz="26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004430A2-451B-40F4-A503-A4DD67605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2059"/>
          <p:cNvGrpSpPr>
            <a:grpSpLocks/>
          </p:cNvGrpSpPr>
          <p:nvPr/>
        </p:nvGrpSpPr>
        <p:grpSpPr bwMode="auto">
          <a:xfrm>
            <a:off x="228600" y="1981200"/>
            <a:ext cx="7391400" cy="319088"/>
            <a:chOff x="144" y="1248"/>
            <a:chExt cx="4656" cy="201"/>
          </a:xfrm>
        </p:grpSpPr>
        <p:sp>
          <p:nvSpPr>
            <p:cNvPr id="77836" name="AutoShape 2060"/>
            <p:cNvSpPr>
              <a:spLocks noChangeArrowheads="1"/>
            </p:cNvSpPr>
            <p:nvPr/>
          </p:nvSpPr>
          <p:spPr bwMode="auto">
            <a:xfrm>
              <a:off x="384" y="1248"/>
              <a:ext cx="4416" cy="200"/>
            </a:xfrm>
            <a:prstGeom prst="roundRect">
              <a:avLst>
                <a:gd name="adj" fmla="val 0"/>
              </a:avLst>
            </a:pr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7837" name="AutoShape 2061"/>
            <p:cNvSpPr>
              <a:spLocks noChangeArrowheads="1"/>
            </p:cNvSpPr>
            <p:nvPr/>
          </p:nvSpPr>
          <p:spPr bwMode="auto">
            <a:xfrm flipH="1">
              <a:off x="144" y="1248"/>
              <a:ext cx="248" cy="201"/>
            </a:xfrm>
            <a:prstGeom prst="flowChartDelay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18038" y="4495800"/>
            <a:ext cx="3733800" cy="5334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808080"/>
                </a:solidFill>
              </a:rPr>
              <a:t>RAFT Session</a:t>
            </a:r>
            <a:r>
              <a:rPr lang="en-US" dirty="0" smtClean="0">
                <a:solidFill>
                  <a:srgbClr val="808080"/>
                </a:solidFill>
              </a:rPr>
              <a:t/>
            </a:r>
            <a:br>
              <a:rPr lang="en-US" dirty="0" smtClean="0">
                <a:solidFill>
                  <a:srgbClr val="808080"/>
                </a:solidFill>
              </a:rPr>
            </a:br>
            <a:r>
              <a:rPr lang="en-US" dirty="0" smtClean="0">
                <a:solidFill>
                  <a:srgbClr val="808080"/>
                </a:solidFill>
              </a:rPr>
              <a:t>HSC</a:t>
            </a:r>
            <a:br>
              <a:rPr lang="en-US" dirty="0" smtClean="0">
                <a:solidFill>
                  <a:srgbClr val="808080"/>
                </a:solidFill>
              </a:rPr>
            </a:br>
            <a:r>
              <a:rPr lang="en-US" dirty="0" smtClean="0">
                <a:solidFill>
                  <a:srgbClr val="808080"/>
                </a:solidFill>
              </a:rPr>
              <a:t/>
            </a:r>
            <a:br>
              <a:rPr lang="en-US" dirty="0" smtClean="0">
                <a:solidFill>
                  <a:srgbClr val="808080"/>
                </a:solidFill>
              </a:rPr>
            </a:br>
            <a:r>
              <a:rPr lang="en-US" dirty="0" smtClean="0">
                <a:solidFill>
                  <a:srgbClr val="808080"/>
                </a:solidFill>
              </a:rPr>
              <a:t/>
            </a:r>
            <a:br>
              <a:rPr lang="en-US" dirty="0" smtClean="0">
                <a:solidFill>
                  <a:srgbClr val="808080"/>
                </a:solidFill>
              </a:rPr>
            </a:br>
            <a:r>
              <a:rPr lang="en-US" dirty="0" smtClean="0">
                <a:solidFill>
                  <a:srgbClr val="808080"/>
                </a:solidFill>
              </a:rPr>
              <a:t>9-26-2014</a:t>
            </a:r>
          </a:p>
        </p:txBody>
      </p:sp>
      <p:sp>
        <p:nvSpPr>
          <p:cNvPr id="3075" name="Rectangle 8"/>
          <p:cNvSpPr>
            <a:spLocks noChangeArrowheads="1"/>
          </p:cNvSpPr>
          <p:nvPr/>
        </p:nvSpPr>
        <p:spPr bwMode="auto">
          <a:xfrm>
            <a:off x="46038" y="2720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5" name="Picture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447800"/>
            <a:ext cx="37988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001000" cy="9144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STEP 5 – Validate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362200"/>
            <a:ext cx="8001000" cy="4267200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399" y="2971800"/>
            <a:ext cx="8143877" cy="3200400"/>
          </a:xfrm>
          <a:prstGeom prst="rect">
            <a:avLst/>
          </a:prstGeom>
        </p:spPr>
      </p:pic>
      <p:sp>
        <p:nvSpPr>
          <p:cNvPr id="7" name="Right Arrow 6"/>
          <p:cNvSpPr/>
          <p:nvPr/>
        </p:nvSpPr>
        <p:spPr bwMode="auto">
          <a:xfrm rot="5400000">
            <a:off x="1704874" y="4467326"/>
            <a:ext cx="685800" cy="4379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Right Arrow 12"/>
          <p:cNvSpPr/>
          <p:nvPr/>
        </p:nvSpPr>
        <p:spPr bwMode="auto">
          <a:xfrm rot="16200000">
            <a:off x="1704874" y="5871583"/>
            <a:ext cx="685800" cy="43794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Smiley Face 8"/>
          <p:cNvSpPr/>
          <p:nvPr/>
        </p:nvSpPr>
        <p:spPr bwMode="auto">
          <a:xfrm>
            <a:off x="6934200" y="5410200"/>
            <a:ext cx="457200" cy="457200"/>
          </a:xfrm>
          <a:prstGeom prst="smileyFac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40208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LoboTime Benefits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8001000" cy="4191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sz="2400" dirty="0" smtClean="0">
                <a:cs typeface="Arial" charset="0"/>
              </a:rPr>
              <a:t>Exempt </a:t>
            </a:r>
            <a:r>
              <a:rPr lang="en-US" sz="2400" dirty="0">
                <a:cs typeface="Arial" charset="0"/>
              </a:rPr>
              <a:t>L</a:t>
            </a:r>
            <a:r>
              <a:rPr lang="en-US" sz="2400" dirty="0" smtClean="0">
                <a:cs typeface="Arial" charset="0"/>
              </a:rPr>
              <a:t>eave </a:t>
            </a:r>
            <a:r>
              <a:rPr lang="en-US" sz="2400" dirty="0">
                <a:cs typeface="Arial" charset="0"/>
              </a:rPr>
              <a:t>A</a:t>
            </a:r>
            <a:r>
              <a:rPr lang="en-US" sz="2400" dirty="0" smtClean="0">
                <a:cs typeface="Arial" charset="0"/>
              </a:rPr>
              <a:t>ccruals </a:t>
            </a:r>
          </a:p>
          <a:p>
            <a:pPr eaLnBrk="1" hangingPunct="1"/>
            <a:r>
              <a:rPr lang="en-US" sz="2400" dirty="0" smtClean="0">
                <a:cs typeface="Arial" charset="0"/>
              </a:rPr>
              <a:t>LoboTime balances are up-to-date and real-time</a:t>
            </a:r>
          </a:p>
          <a:p>
            <a:pPr eaLnBrk="1" hangingPunct="1"/>
            <a:r>
              <a:rPr lang="en-US" sz="2400" dirty="0" smtClean="0">
                <a:cs typeface="Arial" charset="0"/>
              </a:rPr>
              <a:t>Banner shows one month behind</a:t>
            </a:r>
          </a:p>
          <a:p>
            <a:pPr marL="0" indent="0" eaLnBrk="1" hangingPunct="1">
              <a:buNone/>
            </a:pPr>
            <a:r>
              <a:rPr lang="en-US" sz="2400" dirty="0" smtClean="0">
                <a:cs typeface="Arial" charset="0"/>
              </a:rPr>
              <a:t>Banked Hours</a:t>
            </a:r>
          </a:p>
          <a:p>
            <a:pPr eaLnBrk="1" hangingPunct="1"/>
            <a:r>
              <a:rPr lang="en-US" sz="2400" dirty="0" smtClean="0">
                <a:cs typeface="Arial" charset="0"/>
              </a:rPr>
              <a:t>LoboTime has projected balances for future requests</a:t>
            </a:r>
          </a:p>
          <a:p>
            <a:pPr eaLnBrk="1" hangingPunct="1"/>
            <a:r>
              <a:rPr lang="en-US" sz="2400" dirty="0" smtClean="0">
                <a:cs typeface="Arial" charset="0"/>
              </a:rPr>
              <a:t>Banner shows one month of “banked” hours</a:t>
            </a:r>
          </a:p>
          <a:p>
            <a:pPr marL="0" indent="0" eaLnBrk="1" hangingPunct="1">
              <a:buNone/>
            </a:pPr>
            <a:r>
              <a:rPr lang="en-US" sz="2400" b="1" dirty="0" smtClean="0">
                <a:solidFill>
                  <a:srgbClr val="00B050"/>
                </a:solidFill>
                <a:cs typeface="Arial" charset="0"/>
              </a:rPr>
              <a:t>Go GREEN</a:t>
            </a:r>
          </a:p>
          <a:p>
            <a:pPr eaLnBrk="1" hangingPunct="1"/>
            <a:r>
              <a:rPr lang="en-US" sz="2400" dirty="0" smtClean="0">
                <a:cs typeface="Arial" charset="0"/>
              </a:rPr>
              <a:t>Electronic leave requests and approvals</a:t>
            </a:r>
          </a:p>
          <a:p>
            <a:pPr eaLnBrk="1" hangingPunct="1"/>
            <a:r>
              <a:rPr lang="en-US" sz="2400" dirty="0" smtClean="0">
                <a:cs typeface="Arial" charset="0"/>
              </a:rPr>
              <a:t>No more paper </a:t>
            </a:r>
            <a:r>
              <a:rPr lang="en-US" sz="2400" dirty="0">
                <a:cs typeface="Arial" charset="0"/>
              </a:rPr>
              <a:t>l</a:t>
            </a:r>
            <a:r>
              <a:rPr lang="en-US" sz="2400" dirty="0" smtClean="0">
                <a:cs typeface="Arial" charset="0"/>
              </a:rPr>
              <a:t>eave reports</a:t>
            </a:r>
          </a:p>
          <a:p>
            <a:pPr eaLnBrk="1" hangingPunct="1"/>
            <a:endParaRPr lang="en-US" dirty="0" smtClean="0">
              <a:cs typeface="Arial" charset="0"/>
            </a:endParaRPr>
          </a:p>
          <a:p>
            <a:pPr eaLnBrk="1" hangingPunct="1"/>
            <a:endParaRPr lang="en-US" dirty="0">
              <a:cs typeface="Arial" charset="0"/>
            </a:endParaRPr>
          </a:p>
          <a:p>
            <a:pPr eaLnBrk="1" hangingPunct="1"/>
            <a:endParaRPr lang="en-US" dirty="0" smtClean="0">
              <a:cs typeface="Arial" charset="0"/>
            </a:endParaRPr>
          </a:p>
          <a:p>
            <a:pPr eaLnBrk="1" hangingPunct="1"/>
            <a:endParaRPr lang="en-US" dirty="0">
              <a:cs typeface="Arial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57702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Q &amp; A</a:t>
            </a:r>
            <a:endParaRPr lang="en-US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8001000" cy="3962400"/>
          </a:xfrm>
        </p:spPr>
        <p:txBody>
          <a:bodyPr/>
          <a:lstStyle/>
          <a:p>
            <a:pPr eaLnBrk="1" hangingPunct="1"/>
            <a:endParaRPr lang="en-US" dirty="0" smtClean="0">
              <a:cs typeface="Arial" charset="0"/>
            </a:endParaRPr>
          </a:p>
          <a:p>
            <a:pPr eaLnBrk="1" hangingPunct="1"/>
            <a:r>
              <a:rPr lang="en-US" sz="3600" dirty="0" smtClean="0">
                <a:cs typeface="Arial" charset="0"/>
              </a:rPr>
              <a:t>Questions</a:t>
            </a:r>
            <a:r>
              <a:rPr lang="en-US" dirty="0" smtClean="0">
                <a:cs typeface="Arial" charset="0"/>
              </a:rPr>
              <a:t>?</a:t>
            </a:r>
          </a:p>
          <a:p>
            <a:pPr eaLnBrk="1" hangingPunct="1"/>
            <a:endParaRPr lang="en-US" dirty="0">
              <a:cs typeface="Arial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121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Payroll Department Presenters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8001000" cy="3962400"/>
          </a:xfrm>
        </p:spPr>
        <p:txBody>
          <a:bodyPr/>
          <a:lstStyle/>
          <a:p>
            <a:endParaRPr lang="en-US" dirty="0" smtClean="0"/>
          </a:p>
          <a:p>
            <a:r>
              <a:rPr lang="en-US" sz="3200" dirty="0"/>
              <a:t>Larry Parks - Supervisor, Fiscal Services</a:t>
            </a:r>
          </a:p>
          <a:p>
            <a:r>
              <a:rPr lang="en-US" sz="3200" dirty="0" smtClean="0"/>
              <a:t>Jinnie Welliver – ERP Functional </a:t>
            </a:r>
            <a:r>
              <a:rPr lang="en-US" sz="3200" dirty="0"/>
              <a:t>Support </a:t>
            </a:r>
            <a:r>
              <a:rPr lang="en-US" sz="3200" dirty="0" smtClean="0"/>
              <a:t>Manager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066800"/>
            <a:ext cx="8001000" cy="7620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14400" y="2362200"/>
            <a:ext cx="8001000" cy="419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Labor Distribution changes for exempt employees using LoboTime</a:t>
            </a:r>
          </a:p>
          <a:p>
            <a:r>
              <a:rPr lang="en-US" dirty="0" smtClean="0"/>
              <a:t>Review how to check if </a:t>
            </a:r>
            <a:r>
              <a:rPr lang="en-US" dirty="0"/>
              <a:t>labor distribution has </a:t>
            </a:r>
            <a:r>
              <a:rPr lang="en-US" dirty="0" smtClean="0"/>
              <a:t>taken effect</a:t>
            </a:r>
          </a:p>
          <a:p>
            <a:r>
              <a:rPr lang="en-US" dirty="0" smtClean="0"/>
              <a:t>High level tutorial on how </a:t>
            </a:r>
            <a:r>
              <a:rPr lang="en-US" dirty="0"/>
              <a:t>to </a:t>
            </a:r>
            <a:r>
              <a:rPr lang="en-US" dirty="0" smtClean="0"/>
              <a:t>over-ride an index</a:t>
            </a:r>
          </a:p>
          <a:p>
            <a:r>
              <a:rPr lang="en-US" dirty="0"/>
              <a:t>How to avoid issues in the future</a:t>
            </a:r>
          </a:p>
          <a:p>
            <a:r>
              <a:rPr lang="en-US" dirty="0" smtClean="0"/>
              <a:t>Q &amp; A</a:t>
            </a:r>
            <a:endParaRPr lang="en-US" sz="2400" dirty="0"/>
          </a:p>
          <a:p>
            <a:pPr lvl="0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8419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001000" cy="1143000"/>
          </a:xfrm>
        </p:spPr>
        <p:txBody>
          <a:bodyPr/>
          <a:lstStyle/>
          <a:p>
            <a:r>
              <a:rPr lang="en-US" dirty="0" smtClean="0"/>
              <a:t>Monthly Exception Time Overview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14400" y="2362200"/>
            <a:ext cx="8001000" cy="419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200" dirty="0" smtClean="0"/>
              <a:t>Timing is everything!</a:t>
            </a:r>
          </a:p>
          <a:p>
            <a:r>
              <a:rPr lang="en-US" sz="2200" dirty="0" smtClean="0"/>
              <a:t>EPAF </a:t>
            </a:r>
            <a:r>
              <a:rPr lang="en-US" sz="2200" dirty="0"/>
              <a:t>for a Labor </a:t>
            </a:r>
            <a:r>
              <a:rPr lang="en-US" sz="2200" dirty="0" smtClean="0"/>
              <a:t>Distribution within a current period…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</a:t>
            </a:r>
            <a:r>
              <a:rPr lang="en-US" sz="2200" b="1" dirty="0" smtClean="0">
                <a:solidFill>
                  <a:srgbClr val="FF0000"/>
                </a:solidFill>
              </a:rPr>
              <a:t>GOOD</a:t>
            </a:r>
          </a:p>
          <a:p>
            <a:r>
              <a:rPr lang="en-US" sz="2400" dirty="0"/>
              <a:t>Instances have been reported that leave is sent to Banner with incorrect index</a:t>
            </a:r>
          </a:p>
          <a:p>
            <a:r>
              <a:rPr lang="en-US" sz="2200" dirty="0" smtClean="0"/>
              <a:t>EPAF for a Labor Distribution for a prior period…   </a:t>
            </a:r>
          </a:p>
          <a:p>
            <a:pPr marL="0" indent="0">
              <a:buNone/>
            </a:pPr>
            <a:r>
              <a:rPr lang="en-US" sz="2200" dirty="0"/>
              <a:t> </a:t>
            </a:r>
            <a:r>
              <a:rPr lang="en-US" sz="2200" dirty="0" smtClean="0"/>
              <a:t>   </a:t>
            </a:r>
            <a:r>
              <a:rPr lang="en-US" sz="2200" b="1" dirty="0" smtClean="0">
                <a:solidFill>
                  <a:srgbClr val="FF0000"/>
                </a:solidFill>
              </a:rPr>
              <a:t>NOT SO GOOD</a:t>
            </a:r>
          </a:p>
          <a:p>
            <a:r>
              <a:rPr lang="en-US" sz="2200" dirty="0" smtClean="0"/>
              <a:t>Need timely labor distributions in the month they should </a:t>
            </a:r>
            <a:r>
              <a:rPr lang="en-US" sz="2200" dirty="0" smtClean="0"/>
              <a:t>begin.</a:t>
            </a:r>
            <a:endParaRPr lang="en-US" sz="2200" dirty="0" smtClean="0"/>
          </a:p>
          <a:p>
            <a:r>
              <a:rPr lang="en-US" sz="2200" dirty="0" smtClean="0"/>
              <a:t>LoboTime will only back-date to the 1</a:t>
            </a:r>
            <a:r>
              <a:rPr lang="en-US" sz="2200" baseline="30000" dirty="0" smtClean="0"/>
              <a:t>st</a:t>
            </a:r>
            <a:r>
              <a:rPr lang="en-US" sz="2200" dirty="0" smtClean="0"/>
              <a:t> day of the current month (pay period) </a:t>
            </a:r>
          </a:p>
          <a:p>
            <a:pPr marL="0" indent="0">
              <a:buNone/>
            </a:pPr>
            <a:endParaRPr lang="en-US" sz="2200" dirty="0" smtClean="0"/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263608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8001000" cy="685800"/>
          </a:xfrm>
        </p:spPr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ow to Avoid and Correct Issues</a:t>
            </a:r>
            <a:endParaRPr lang="en-US" dirty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914400" y="2362200"/>
            <a:ext cx="8001000" cy="41910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80000"/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600" dirty="0" smtClean="0"/>
              <a:t>Timing is everything</a:t>
            </a:r>
            <a:r>
              <a:rPr lang="en-US" sz="2600" dirty="0" smtClean="0"/>
              <a:t>!</a:t>
            </a:r>
          </a:p>
          <a:p>
            <a:r>
              <a:rPr lang="en-US" sz="2600" dirty="0" smtClean="0"/>
              <a:t>For example, September changes should be submitted in September.</a:t>
            </a:r>
            <a:endParaRPr lang="en-US" sz="2600" dirty="0" smtClean="0"/>
          </a:p>
          <a:p>
            <a:r>
              <a:rPr lang="en-US" sz="2600" dirty="0" smtClean="0"/>
              <a:t>Tools to help:</a:t>
            </a:r>
          </a:p>
          <a:p>
            <a:pPr lvl="1"/>
            <a:r>
              <a:rPr lang="en-US" sz="2600" dirty="0" smtClean="0"/>
              <a:t>Contact </a:t>
            </a:r>
            <a:r>
              <a:rPr lang="en-US" sz="2600" dirty="0"/>
              <a:t>your </a:t>
            </a:r>
            <a:r>
              <a:rPr lang="en-US" sz="2600" dirty="0" smtClean="0"/>
              <a:t>Supervisor or LoboTime Agent</a:t>
            </a:r>
          </a:p>
          <a:p>
            <a:pPr lvl="1"/>
            <a:r>
              <a:rPr lang="en-US" sz="2600" dirty="0" smtClean="0"/>
              <a:t>Job </a:t>
            </a:r>
            <a:r>
              <a:rPr lang="en-US" sz="2600" dirty="0"/>
              <a:t>Aid created </a:t>
            </a:r>
            <a:r>
              <a:rPr lang="en-US" sz="2600" dirty="0" smtClean="0"/>
              <a:t>with </a:t>
            </a:r>
            <a:r>
              <a:rPr lang="en-US" sz="2600" dirty="0"/>
              <a:t>step-by-step instructions </a:t>
            </a:r>
            <a:endParaRPr lang="en-US" sz="2600" dirty="0" smtClean="0"/>
          </a:p>
          <a:p>
            <a:pPr lvl="1"/>
            <a:r>
              <a:rPr lang="en-US" sz="2600" dirty="0" smtClean="0"/>
              <a:t>FTMFUND </a:t>
            </a:r>
            <a:r>
              <a:rPr lang="en-US" sz="2600" dirty="0"/>
              <a:t>in Banner or </a:t>
            </a:r>
            <a:r>
              <a:rPr lang="en-US" sz="2600" dirty="0" smtClean="0"/>
              <a:t>FUNDLIST in My Report</a:t>
            </a:r>
            <a:endParaRPr lang="en-US" sz="2600" dirty="0" smtClean="0"/>
          </a:p>
          <a:p>
            <a:pPr lvl="1"/>
            <a:r>
              <a:rPr lang="en-US" sz="2600" dirty="0" smtClean="0"/>
              <a:t>PHAREDS </a:t>
            </a:r>
            <a:r>
              <a:rPr lang="en-US" sz="2600" dirty="0" smtClean="0"/>
              <a:t>for completed  payrolls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1449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45858" y="152400"/>
            <a:ext cx="8001000" cy="15240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STEP 1: </a:t>
            </a:r>
            <a:r>
              <a:rPr lang="en-US" sz="3200" dirty="0"/>
              <a:t>Check Index within </a:t>
            </a:r>
            <a:r>
              <a:rPr lang="en-US" sz="3200" dirty="0" smtClean="0"/>
              <a:t>Timecard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362200"/>
            <a:ext cx="8001000" cy="3962400"/>
          </a:xfrm>
        </p:spPr>
        <p:txBody>
          <a:bodyPr/>
          <a:lstStyle/>
          <a:p>
            <a:pPr marL="0" indent="0" eaLnBrk="1" hangingPunct="1">
              <a:buNone/>
            </a:pPr>
            <a:endParaRPr lang="en-US" dirty="0" smtClean="0">
              <a:cs typeface="Arial" charset="0"/>
            </a:endParaRPr>
          </a:p>
          <a:p>
            <a:pPr eaLnBrk="1" hangingPunct="1"/>
            <a:endParaRPr lang="en-US" dirty="0">
              <a:cs typeface="Arial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945859" y="2286000"/>
            <a:ext cx="7969542" cy="4343400"/>
          </a:xfrm>
          <a:prstGeom prst="rect">
            <a:avLst/>
          </a:prstGeom>
        </p:spPr>
      </p:pic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838200" y="2148840"/>
            <a:ext cx="1242060" cy="40386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1066800" y="6036129"/>
            <a:ext cx="2514600" cy="40386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676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STEP 2 Check Fund in LoboTime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14400" y="2381250"/>
            <a:ext cx="7991475" cy="2895600"/>
          </a:xfrm>
          <a:prstGeom prst="rect">
            <a:avLst/>
          </a:prstGeom>
        </p:spPr>
      </p:pic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990600" y="4267200"/>
            <a:ext cx="4267199" cy="6858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Striped Right Arrow 8"/>
          <p:cNvSpPr/>
          <p:nvPr/>
        </p:nvSpPr>
        <p:spPr bwMode="auto">
          <a:xfrm rot="5400000" flipH="1">
            <a:off x="1713853" y="4781550"/>
            <a:ext cx="1143000" cy="990600"/>
          </a:xfrm>
          <a:prstGeom prst="strip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412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001000" cy="9144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STEP 3 - Move Hours to New Index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ln>
            <a:noFill/>
          </a:ln>
        </p:spPr>
        <p:txBody>
          <a:bodyPr/>
          <a:lstStyle/>
          <a:p>
            <a:r>
              <a:rPr lang="en-US" sz="2400" dirty="0"/>
              <a:t>“Move” </a:t>
            </a:r>
            <a:r>
              <a:rPr lang="en-US" sz="2400" dirty="0" smtClean="0"/>
              <a:t>from old index to new index within </a:t>
            </a:r>
            <a:r>
              <a:rPr lang="en-US" sz="2400" dirty="0"/>
              <a:t>“Totals &amp; Schedule</a:t>
            </a:r>
            <a:r>
              <a:rPr lang="en-US" sz="2400" dirty="0" smtClean="0"/>
              <a:t>”</a:t>
            </a:r>
          </a:p>
          <a:p>
            <a:r>
              <a:rPr lang="en-US" sz="2400" dirty="0"/>
              <a:t>Right click on the applicable row in the Totals &amp; Schedule section &gt; select </a:t>
            </a:r>
            <a:r>
              <a:rPr lang="en-US" sz="2400" dirty="0" smtClean="0"/>
              <a:t>“Move”</a:t>
            </a:r>
            <a:endParaRPr lang="en-US" sz="2400" dirty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4200525"/>
            <a:ext cx="7086600" cy="242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84163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0"/>
            <a:ext cx="8001000" cy="914400"/>
          </a:xfrm>
        </p:spPr>
        <p:txBody>
          <a:bodyPr/>
          <a:lstStyle/>
          <a:p>
            <a:pPr eaLnBrk="1" hangingPunct="1"/>
            <a:r>
              <a:rPr lang="en-US" sz="3200" dirty="0" smtClean="0"/>
              <a:t>STEP </a:t>
            </a:r>
            <a:r>
              <a:rPr lang="en-US" sz="3200" dirty="0"/>
              <a:t>4</a:t>
            </a:r>
            <a:r>
              <a:rPr lang="en-US" sz="3200" dirty="0" smtClean="0"/>
              <a:t> – Accuracy of Data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2362200"/>
            <a:ext cx="8001000" cy="4267200"/>
          </a:xfrm>
          <a:ln>
            <a:noFill/>
          </a:ln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Select Earn Code &gt; </a:t>
            </a:r>
            <a:r>
              <a:rPr lang="en-US" sz="2000" dirty="0"/>
              <a:t>Enter amount &gt; Confirm </a:t>
            </a:r>
            <a:r>
              <a:rPr lang="en-US" sz="2000" dirty="0" smtClean="0"/>
              <a:t>Effective </a:t>
            </a:r>
            <a:r>
              <a:rPr lang="en-US" sz="2000" dirty="0"/>
              <a:t>Date is </a:t>
            </a:r>
            <a:r>
              <a:rPr lang="en-US" sz="2000" dirty="0" smtClean="0"/>
              <a:t>aligned with Banner &gt; Enter New Index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048000"/>
            <a:ext cx="7315200" cy="3581400"/>
          </a:xfrm>
          <a:prstGeom prst="rect">
            <a:avLst/>
          </a:prstGeom>
        </p:spPr>
      </p:pic>
      <p:sp>
        <p:nvSpPr>
          <p:cNvPr id="6" name="Left Arrow 5"/>
          <p:cNvSpPr/>
          <p:nvPr/>
        </p:nvSpPr>
        <p:spPr bwMode="auto">
          <a:xfrm>
            <a:off x="7048500" y="4667250"/>
            <a:ext cx="838200" cy="342900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Left Arrow 7"/>
          <p:cNvSpPr/>
          <p:nvPr/>
        </p:nvSpPr>
        <p:spPr bwMode="auto">
          <a:xfrm>
            <a:off x="5486400" y="4880203"/>
            <a:ext cx="838200" cy="349702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Up Arrow Callout 9"/>
          <p:cNvSpPr/>
          <p:nvPr/>
        </p:nvSpPr>
        <p:spPr bwMode="auto">
          <a:xfrm>
            <a:off x="4267200" y="5725886"/>
            <a:ext cx="1524000" cy="609600"/>
          </a:xfrm>
          <a:prstGeom prst="upArrowCallou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New Index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Left Arrow 11"/>
          <p:cNvSpPr/>
          <p:nvPr/>
        </p:nvSpPr>
        <p:spPr bwMode="auto">
          <a:xfrm>
            <a:off x="6477000" y="5181599"/>
            <a:ext cx="838200" cy="356507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9001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30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31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2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33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4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0" grpId="0" animBg="1"/>
      <p:bldP spid="12" grpId="0" animBg="1"/>
    </p:bldLst>
  </p:timing>
</p:sld>
</file>

<file path=ppt/theme/theme1.xml><?xml version="1.0" encoding="utf-8"?>
<a:theme xmlns:a="http://schemas.openxmlformats.org/drawingml/2006/main" name="Capsules">
  <a:themeElements>
    <a:clrScheme name="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CC0000"/>
      </a:accent1>
      <a:accent2>
        <a:srgbClr val="B2B2B2"/>
      </a:accent2>
      <a:accent3>
        <a:srgbClr val="FFFFFF"/>
      </a:accent3>
      <a:accent4>
        <a:srgbClr val="000000"/>
      </a:accent4>
      <a:accent5>
        <a:srgbClr val="E2AAAA"/>
      </a:accent5>
      <a:accent6>
        <a:srgbClr val="A1A1A1"/>
      </a:accent6>
      <a:hlink>
        <a:srgbClr val="B2B2B2"/>
      </a:hlink>
      <a:folHlink>
        <a:srgbClr val="B2B2B2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5AEAE64D923D4195C5EBDAB9859BA3" ma:contentTypeVersion="0" ma:contentTypeDescription="Create a new document." ma:contentTypeScope="" ma:versionID="981bdb586bc246b922801e604b498ce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4F0143-423D-4FB9-B8AE-5A6BB00A16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36AE103-25B1-4205-AFEE-8FF4EDE40A3C}">
  <ds:schemaRefs>
    <ds:schemaRef ds:uri="http://purl.org/dc/dcmitype/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2EC914C-90F4-438F-A36D-E4E3AD2EA8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Designs\Capsules.pot</Template>
  <TotalTime>4058</TotalTime>
  <Words>315</Words>
  <Application>Microsoft Office PowerPoint</Application>
  <PresentationFormat>On-screen Show (4:3)</PresentationFormat>
  <Paragraphs>58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Wingdings</vt:lpstr>
      <vt:lpstr>Capsules</vt:lpstr>
      <vt:lpstr>RAFT Session HSC   9-26-2014</vt:lpstr>
      <vt:lpstr>Payroll Department Presenters</vt:lpstr>
      <vt:lpstr>Agenda</vt:lpstr>
      <vt:lpstr>Monthly Exception Time Overview </vt:lpstr>
      <vt:lpstr>How to Avoid and Correct Issues</vt:lpstr>
      <vt:lpstr>STEP 1: Check Index within Timecard</vt:lpstr>
      <vt:lpstr>STEP 2 Check Fund in LoboTime</vt:lpstr>
      <vt:lpstr>STEP 3 - Move Hours to New Index</vt:lpstr>
      <vt:lpstr>STEP 4 – Accuracy of Data</vt:lpstr>
      <vt:lpstr>STEP 5 – Validate </vt:lpstr>
      <vt:lpstr>LoboTime Benefits</vt:lpstr>
      <vt:lpstr>Q &amp; A</vt:lpstr>
    </vt:vector>
  </TitlesOfParts>
  <Company>University of New Mexico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 Symposium &lt;Insert Date&gt;</dc:title>
  <dc:creator>UNM HR</dc:creator>
  <cp:lastModifiedBy>jwelliver</cp:lastModifiedBy>
  <cp:revision>282</cp:revision>
  <dcterms:created xsi:type="dcterms:W3CDTF">2006-03-29T18:42:58Z</dcterms:created>
  <dcterms:modified xsi:type="dcterms:W3CDTF">2014-09-26T15:51:26Z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0x010100D05AEAE64D923D4195C5EBDAB9859BA3</vt:lpwstr>
  </property>
</Properties>
</file>