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9" r:id="rId3"/>
    <p:sldId id="260" r:id="rId4"/>
    <p:sldId id="257" r:id="rId5"/>
    <p:sldId id="258"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4D39D4-032E-4349-B858-C8DC5107723F}" type="datetimeFigureOut">
              <a:rPr lang="en-US" smtClean="0"/>
              <a:t>6/4/2015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FB39A1-A8F9-4B3E-AF4B-1C1000318939}" type="slidenum">
              <a:rPr lang="en-US" smtClean="0"/>
              <a:t>‹#›</a:t>
            </a:fld>
            <a:endParaRPr lang="en-US"/>
          </a:p>
        </p:txBody>
      </p:sp>
    </p:spTree>
    <p:extLst>
      <p:ext uri="{BB962C8B-B14F-4D97-AF65-F5344CB8AC3E}">
        <p14:creationId xmlns:p14="http://schemas.microsoft.com/office/powerpoint/2010/main" val="389075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policy.unm.edu/university-policies/3000/3400.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s://policy.unm.edu/university-policies/3000/3440.html"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kumimoji="1" sz="1200">
                <a:solidFill>
                  <a:schemeClr val="tx1"/>
                </a:solidFill>
                <a:latin typeface="Arial" panose="020B0604020202020204" pitchFamily="34" charset="0"/>
              </a:defRPr>
            </a:lvl1pPr>
            <a:lvl2pPr marL="742950" indent="-285750" defTabSz="933450">
              <a:spcBef>
                <a:spcPct val="30000"/>
              </a:spcBef>
              <a:defRPr kumimoji="1" sz="1200">
                <a:solidFill>
                  <a:schemeClr val="tx1"/>
                </a:solidFill>
                <a:latin typeface="Arial" panose="020B0604020202020204" pitchFamily="34" charset="0"/>
              </a:defRPr>
            </a:lvl2pPr>
            <a:lvl3pPr marL="1143000" indent="-228600" defTabSz="933450">
              <a:spcBef>
                <a:spcPct val="30000"/>
              </a:spcBef>
              <a:defRPr kumimoji="1" sz="1200">
                <a:solidFill>
                  <a:schemeClr val="tx1"/>
                </a:solidFill>
                <a:latin typeface="Arial" panose="020B0604020202020204" pitchFamily="34" charset="0"/>
              </a:defRPr>
            </a:lvl3pPr>
            <a:lvl4pPr marL="1600200" indent="-228600" defTabSz="933450">
              <a:spcBef>
                <a:spcPct val="30000"/>
              </a:spcBef>
              <a:defRPr kumimoji="1" sz="1200">
                <a:solidFill>
                  <a:schemeClr val="tx1"/>
                </a:solidFill>
                <a:latin typeface="Arial" panose="020B0604020202020204" pitchFamily="34" charset="0"/>
              </a:defRPr>
            </a:lvl4pPr>
            <a:lvl5pPr marL="2057400" indent="-228600" defTabSz="933450">
              <a:spcBef>
                <a:spcPct val="30000"/>
              </a:spcBef>
              <a:defRPr kumimoji="1"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C47B222B-AD04-4833-B7BE-6300800D5C66}" type="slidenum">
              <a:rPr kumimoji="0" lang="en-US" altLang="en-US" smtClean="0">
                <a:latin typeface="Times New Roman" panose="02020603050405020304" pitchFamily="18" charset="0"/>
              </a:rPr>
              <a:pPr>
                <a:spcBef>
                  <a:spcPct val="0"/>
                </a:spcBef>
              </a:pPr>
              <a:t>4</a:t>
            </a:fld>
            <a:endParaRPr kumimoji="0" lang="en-US" altLang="en-US" smtClean="0">
              <a:latin typeface="Times New Roman" panose="02020603050405020304" pitchFamily="18" charset="0"/>
            </a:endParaRPr>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latin typeface="Arial" panose="020B0604020202020204" pitchFamily="34" charset="0"/>
              </a:rPr>
              <a:t>Authorized use:</a:t>
            </a:r>
          </a:p>
          <a:p>
            <a:r>
              <a:rPr lang="en-US" altLang="en-US" smtClean="0">
                <a:latin typeface="Arial" panose="020B0604020202020204" pitchFamily="34" charset="0"/>
              </a:rPr>
              <a:t>Personal Illness/injury, quarantine, partial days not worked due to an illness/injury may be charge to sick leave.</a:t>
            </a:r>
          </a:p>
          <a:p>
            <a:endParaRPr lang="en-US" altLang="en-US" smtClean="0">
              <a:latin typeface="Arial" panose="020B0604020202020204" pitchFamily="34" charset="0"/>
            </a:endParaRPr>
          </a:p>
          <a:p>
            <a:r>
              <a:rPr lang="en-US" altLang="en-US" smtClean="0">
                <a:latin typeface="Arial" panose="020B0604020202020204" pitchFamily="34" charset="0"/>
              </a:rPr>
              <a:t>Absence from work to care for an ill or injured member of one's immediate family may also be charged to sick leave.  Family members may be natural, step, adopted, or foster, and immediate family, for purposes of this policy, is defined as the employee's spouse or domestic partner, children, grandchildren, parents, grandparents, and siblings.</a:t>
            </a:r>
          </a:p>
          <a:p>
            <a:endParaRPr lang="en-US" altLang="en-US" smtClean="0">
              <a:latin typeface="Arial" panose="020B0604020202020204" pitchFamily="34" charset="0"/>
            </a:endParaRPr>
          </a:p>
          <a:p>
            <a:r>
              <a:rPr lang="en-US" altLang="en-US" b="1" smtClean="0">
                <a:latin typeface="Arial" panose="020B0604020202020204" pitchFamily="34" charset="0"/>
              </a:rPr>
              <a:t>3.2 Parental Leave</a:t>
            </a:r>
          </a:p>
          <a:p>
            <a:r>
              <a:rPr lang="en-US" altLang="en-US" smtClean="0">
                <a:latin typeface="Arial" panose="020B0604020202020204" pitchFamily="34" charset="0"/>
              </a:rPr>
              <a:t>Time off for caring for and bonding with a child who has joined the household (by birth or adoption) within the past twelve (12) months may be charged to sick leave.  Employees may also take annual leave or unpaid FMLA to arrange additional relief - refer to </a:t>
            </a:r>
            <a:r>
              <a:rPr lang="en-US" altLang="en-US" smtClean="0">
                <a:latin typeface="Arial" panose="020B0604020202020204" pitchFamily="34" charset="0"/>
                <a:hlinkClick r:id="rId3" action="ppaction://hlinkfile" tooltip="UAP 3400"/>
              </a:rPr>
              <a:t>UAP 3400 ("Annual Leave")</a:t>
            </a:r>
            <a:r>
              <a:rPr lang="en-US" altLang="en-US" smtClean="0">
                <a:latin typeface="Arial" panose="020B0604020202020204" pitchFamily="34" charset="0"/>
              </a:rPr>
              <a:t> and </a:t>
            </a:r>
            <a:r>
              <a:rPr lang="en-US" altLang="en-US" smtClean="0">
                <a:latin typeface="Arial" panose="020B0604020202020204" pitchFamily="34" charset="0"/>
                <a:hlinkClick r:id="rId4" action="ppaction://hlinkfile" tooltip="UAP 3440"/>
              </a:rPr>
              <a:t>UAP 3440 ("Family and Medical Leave")</a:t>
            </a:r>
            <a:r>
              <a:rPr lang="en-US" altLang="en-US" smtClean="0">
                <a:latin typeface="Arial" panose="020B0604020202020204" pitchFamily="34" charset="0"/>
              </a:rPr>
              <a:t>.</a:t>
            </a:r>
          </a:p>
          <a:p>
            <a:endParaRPr lang="en-US" altLang="en-US" smtClean="0">
              <a:latin typeface="Arial" panose="020B0604020202020204" pitchFamily="34" charset="0"/>
            </a:endParaRPr>
          </a:p>
          <a:p>
            <a:endParaRPr lang="en-US" altLang="en-US" smtClean="0">
              <a:latin typeface="Arial" panose="020B0604020202020204" pitchFamily="34" charset="0"/>
            </a:endParaRPr>
          </a:p>
          <a:p>
            <a:r>
              <a:rPr lang="en-US" altLang="en-US" smtClean="0">
                <a:latin typeface="Arial" panose="020B0604020202020204" pitchFamily="34" charset="0"/>
              </a:rPr>
              <a:t>Sick leave practices include employee reporting to his/her immediate supervisor absence from work at least one (1) hour prior to employee’s work shift.</a:t>
            </a:r>
          </a:p>
          <a:p>
            <a:r>
              <a:rPr lang="en-US" altLang="en-US" smtClean="0">
                <a:latin typeface="Arial" panose="020B0604020202020204" pitchFamily="34" charset="0"/>
              </a:rPr>
              <a:t>When employee is absent from work for 3 or more consecutive days due illness may be required to submit physician’s statement. Supervisor may request physician’s statement for les than 3 days. </a:t>
            </a:r>
          </a:p>
          <a:p>
            <a:r>
              <a:rPr lang="en-US" altLang="en-US" smtClean="0">
                <a:latin typeface="Arial" panose="020B0604020202020204" pitchFamily="34" charset="0"/>
              </a:rPr>
              <a:t>Sick leave abuse might lead to disciplinary action. </a:t>
            </a:r>
          </a:p>
        </p:txBody>
      </p:sp>
    </p:spTree>
    <p:extLst>
      <p:ext uri="{BB962C8B-B14F-4D97-AF65-F5344CB8AC3E}">
        <p14:creationId xmlns:p14="http://schemas.microsoft.com/office/powerpoint/2010/main" val="3620417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kumimoji="1" sz="1200">
                <a:solidFill>
                  <a:schemeClr val="tx1"/>
                </a:solidFill>
                <a:latin typeface="Arial" panose="020B0604020202020204" pitchFamily="34" charset="0"/>
              </a:defRPr>
            </a:lvl1pPr>
            <a:lvl2pPr marL="742950" indent="-285750" defTabSz="933450">
              <a:spcBef>
                <a:spcPct val="30000"/>
              </a:spcBef>
              <a:defRPr kumimoji="1" sz="1200">
                <a:solidFill>
                  <a:schemeClr val="tx1"/>
                </a:solidFill>
                <a:latin typeface="Arial" panose="020B0604020202020204" pitchFamily="34" charset="0"/>
              </a:defRPr>
            </a:lvl2pPr>
            <a:lvl3pPr marL="1143000" indent="-228600" defTabSz="933450">
              <a:spcBef>
                <a:spcPct val="30000"/>
              </a:spcBef>
              <a:defRPr kumimoji="1" sz="1200">
                <a:solidFill>
                  <a:schemeClr val="tx1"/>
                </a:solidFill>
                <a:latin typeface="Arial" panose="020B0604020202020204" pitchFamily="34" charset="0"/>
              </a:defRPr>
            </a:lvl3pPr>
            <a:lvl4pPr marL="1600200" indent="-228600" defTabSz="933450">
              <a:spcBef>
                <a:spcPct val="30000"/>
              </a:spcBef>
              <a:defRPr kumimoji="1" sz="1200">
                <a:solidFill>
                  <a:schemeClr val="tx1"/>
                </a:solidFill>
                <a:latin typeface="Arial" panose="020B0604020202020204" pitchFamily="34" charset="0"/>
              </a:defRPr>
            </a:lvl4pPr>
            <a:lvl5pPr marL="2057400" indent="-228600" defTabSz="933450">
              <a:spcBef>
                <a:spcPct val="30000"/>
              </a:spcBef>
              <a:defRPr kumimoji="1" sz="1200">
                <a:solidFill>
                  <a:schemeClr val="tx1"/>
                </a:solidFill>
                <a:latin typeface="Arial" panose="020B0604020202020204" pitchFamily="34" charset="0"/>
              </a:defRPr>
            </a:lvl5pPr>
            <a:lvl6pPr marL="2514600" indent="-228600" defTabSz="933450" eaLnBrk="0" fontAlgn="base" hangingPunct="0">
              <a:spcBef>
                <a:spcPct val="30000"/>
              </a:spcBef>
              <a:spcAft>
                <a:spcPct val="0"/>
              </a:spcAft>
              <a:defRPr kumimoji="1" sz="1200">
                <a:solidFill>
                  <a:schemeClr val="tx1"/>
                </a:solidFill>
                <a:latin typeface="Arial" panose="020B0604020202020204" pitchFamily="34" charset="0"/>
              </a:defRPr>
            </a:lvl6pPr>
            <a:lvl7pPr marL="2971800" indent="-228600" defTabSz="933450" eaLnBrk="0" fontAlgn="base" hangingPunct="0">
              <a:spcBef>
                <a:spcPct val="30000"/>
              </a:spcBef>
              <a:spcAft>
                <a:spcPct val="0"/>
              </a:spcAft>
              <a:defRPr kumimoji="1" sz="1200">
                <a:solidFill>
                  <a:schemeClr val="tx1"/>
                </a:solidFill>
                <a:latin typeface="Arial" panose="020B0604020202020204" pitchFamily="34" charset="0"/>
              </a:defRPr>
            </a:lvl7pPr>
            <a:lvl8pPr marL="3429000" indent="-228600" defTabSz="933450" eaLnBrk="0" fontAlgn="base" hangingPunct="0">
              <a:spcBef>
                <a:spcPct val="30000"/>
              </a:spcBef>
              <a:spcAft>
                <a:spcPct val="0"/>
              </a:spcAft>
              <a:defRPr kumimoji="1" sz="1200">
                <a:solidFill>
                  <a:schemeClr val="tx1"/>
                </a:solidFill>
                <a:latin typeface="Arial" panose="020B0604020202020204" pitchFamily="34" charset="0"/>
              </a:defRPr>
            </a:lvl8pPr>
            <a:lvl9pPr marL="3886200" indent="-228600" defTabSz="933450" eaLnBrk="0" fontAlgn="base" hangingPunct="0">
              <a:spcBef>
                <a:spcPct val="30000"/>
              </a:spcBef>
              <a:spcAft>
                <a:spcPct val="0"/>
              </a:spcAft>
              <a:defRPr kumimoji="1" sz="1200">
                <a:solidFill>
                  <a:schemeClr val="tx1"/>
                </a:solidFill>
                <a:latin typeface="Arial" panose="020B0604020202020204" pitchFamily="34" charset="0"/>
              </a:defRPr>
            </a:lvl9pPr>
          </a:lstStyle>
          <a:p>
            <a:pPr>
              <a:spcBef>
                <a:spcPct val="0"/>
              </a:spcBef>
            </a:pPr>
            <a:fld id="{13C4B775-A3FD-4B96-9635-4DD74F82615C}" type="slidenum">
              <a:rPr kumimoji="0" lang="en-US" altLang="en-US" smtClean="0">
                <a:latin typeface="Times New Roman" panose="02020603050405020304" pitchFamily="18" charset="0"/>
              </a:rPr>
              <a:pPr>
                <a:spcBef>
                  <a:spcPct val="0"/>
                </a:spcBef>
              </a:pPr>
              <a:t>5</a:t>
            </a:fld>
            <a:endParaRPr kumimoji="0" lang="en-US" altLang="en-US" smtClean="0">
              <a:latin typeface="Times New Roman" panose="02020603050405020304" pitchFamily="18" charset="0"/>
            </a:endParaRPr>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u="sng" smtClean="0">
                <a:latin typeface="Arial" panose="020B0604020202020204" pitchFamily="34" charset="0"/>
              </a:rPr>
              <a:t>Accruls:</a:t>
            </a:r>
          </a:p>
          <a:p>
            <a:r>
              <a:rPr lang="en-US" altLang="en-US" smtClean="0">
                <a:latin typeface="Arial" panose="020B0604020202020204" pitchFamily="34" charset="0"/>
              </a:rPr>
              <a:t>Employees hired before July 1, 1984 accrue minor &amp; major sick leave.  May use major for absences of 15 or more days due to illness.</a:t>
            </a:r>
          </a:p>
          <a:p>
            <a:endParaRPr lang="en-US" altLang="en-US" u="sng" smtClean="0">
              <a:latin typeface="Arial" panose="020B0604020202020204" pitchFamily="34" charset="0"/>
            </a:endParaRPr>
          </a:p>
          <a:p>
            <a:r>
              <a:rPr lang="en-US" altLang="en-US" smtClean="0">
                <a:latin typeface="Arial" panose="020B0604020202020204" pitchFamily="34" charset="0"/>
              </a:rPr>
              <a:t>Exempt &amp; non-exempt accrue 8 hours per month. </a:t>
            </a:r>
          </a:p>
          <a:p>
            <a:r>
              <a:rPr lang="en-US" altLang="en-US" smtClean="0">
                <a:latin typeface="Arial" panose="020B0604020202020204" pitchFamily="34" charset="0"/>
              </a:rPr>
              <a:t>Non-exempt will see it reflected in their biweekly checks as 3.70 hours.  </a:t>
            </a:r>
          </a:p>
          <a:p>
            <a:r>
              <a:rPr lang="en-US" altLang="en-US" smtClean="0">
                <a:latin typeface="Arial" panose="020B0604020202020204" pitchFamily="34" charset="0"/>
              </a:rPr>
              <a:t>If an employee does not work a full pay period, the sick leave accrual will be prorated.  A maximum of 8 hours per month for exempt and 3.70 hours per biweekly pay period for non-exempt is distributed into the minor bank. </a:t>
            </a:r>
          </a:p>
          <a:p>
            <a:endParaRPr lang="en-US" altLang="en-US" smtClean="0">
              <a:latin typeface="Arial" panose="020B0604020202020204" pitchFamily="34" charset="0"/>
            </a:endParaRPr>
          </a:p>
          <a:p>
            <a:r>
              <a:rPr lang="en-US" altLang="en-US" smtClean="0">
                <a:latin typeface="Arial" panose="020B0604020202020204" pitchFamily="34" charset="0"/>
              </a:rPr>
              <a:t>Employees hired before July 1, 1984 accrue 14 hours monthly for exempt and 6.47 hours for non-exempt biweekly.  For those employees who were hired before July 1, 1984, the excess will go to major sick leave bank. For example, FT non exempt employee accrues 6.47 every 2 weeks (3.7 to minor and 2.77 to major).</a:t>
            </a:r>
          </a:p>
          <a:p>
            <a:r>
              <a:rPr lang="en-US" altLang="en-US" smtClean="0">
                <a:latin typeface="Arial" panose="020B0604020202020204" pitchFamily="34" charset="0"/>
              </a:rPr>
              <a:t>Major sick leave used for absences of 15 or more consecutive work days or absences of 15 or more non-consecutive work days in a calendar year for treatment of a chronic illness.</a:t>
            </a:r>
          </a:p>
          <a:p>
            <a:endParaRPr lang="en-US" altLang="en-US" smtClean="0">
              <a:latin typeface="Arial" panose="020B0604020202020204" pitchFamily="34" charset="0"/>
            </a:endParaRPr>
          </a:p>
          <a:p>
            <a:r>
              <a:rPr lang="en-US" altLang="en-US" smtClean="0">
                <a:latin typeface="Arial" panose="020B0604020202020204" pitchFamily="34" charset="0"/>
              </a:rPr>
              <a:t>Maximum accruals for full-time is 1040 hours, ¾ time is 780 hours and ½ time is 520 hours.</a:t>
            </a:r>
          </a:p>
          <a:p>
            <a:r>
              <a:rPr lang="en-US" altLang="en-US" smtClean="0">
                <a:latin typeface="Arial" panose="020B0604020202020204" pitchFamily="34" charset="0"/>
              </a:rPr>
              <a:t>Full-Time employee can sell over 600 at 50%. Up to 120 hours per fiscal year.  Hours over and maximum hours to be converted to cash for ¾-time and ½-time employees is prorated.</a:t>
            </a:r>
          </a:p>
          <a:p>
            <a:endParaRPr lang="en-US" altLang="en-US" smtClean="0">
              <a:latin typeface="Arial" panose="020B0604020202020204" pitchFamily="34" charset="0"/>
            </a:endParaRPr>
          </a:p>
          <a:p>
            <a:r>
              <a:rPr lang="en-US" altLang="en-US" sz="2000" smtClean="0">
                <a:latin typeface="Arial" panose="020B0604020202020204" pitchFamily="34" charset="0"/>
              </a:rPr>
              <a:t>Reinstatement of sick leave balance</a:t>
            </a:r>
          </a:p>
          <a:p>
            <a:pPr lvl="1"/>
            <a:r>
              <a:rPr lang="en-US" altLang="en-US" sz="1800" smtClean="0">
                <a:latin typeface="Arial" panose="020B0604020202020204" pitchFamily="34" charset="0"/>
              </a:rPr>
              <a:t>Lay-Off</a:t>
            </a:r>
          </a:p>
          <a:p>
            <a:pPr lvl="2"/>
            <a:r>
              <a:rPr lang="en-US" altLang="en-US" sz="1400" smtClean="0">
                <a:latin typeface="Arial" panose="020B0604020202020204" pitchFamily="34" charset="0"/>
              </a:rPr>
              <a:t>Reinstated if recalled from layoff with 6 months</a:t>
            </a:r>
          </a:p>
          <a:p>
            <a:pPr lvl="2"/>
            <a:r>
              <a:rPr lang="en-US" altLang="en-US" sz="1400" smtClean="0">
                <a:latin typeface="Arial" panose="020B0604020202020204" pitchFamily="34" charset="0"/>
              </a:rPr>
              <a:t>Not automatic must be requested</a:t>
            </a:r>
          </a:p>
          <a:p>
            <a:pPr lvl="1"/>
            <a:r>
              <a:rPr lang="en-US" altLang="en-US" sz="1800" smtClean="0">
                <a:latin typeface="Arial" panose="020B0604020202020204" pitchFamily="34" charset="0"/>
              </a:rPr>
              <a:t>After LWOP</a:t>
            </a:r>
          </a:p>
          <a:p>
            <a:pPr lvl="2"/>
            <a:r>
              <a:rPr lang="en-US" altLang="en-US" sz="1400" smtClean="0">
                <a:solidFill>
                  <a:srgbClr val="FF0000"/>
                </a:solidFill>
                <a:latin typeface="Arial" panose="020B0604020202020204" pitchFamily="34" charset="0"/>
              </a:rPr>
              <a:t>Reinstated if employee returns within the period of authorized leave</a:t>
            </a:r>
          </a:p>
          <a:p>
            <a:pPr lvl="2"/>
            <a:endParaRPr lang="en-US" altLang="en-US" sz="800" smtClean="0">
              <a:latin typeface="Arial" panose="020B0604020202020204" pitchFamily="34" charset="0"/>
            </a:endParaRPr>
          </a:p>
          <a:p>
            <a:pPr lvl="1"/>
            <a:r>
              <a:rPr lang="en-US" altLang="en-US" sz="1800" smtClean="0">
                <a:latin typeface="Arial" panose="020B0604020202020204" pitchFamily="34" charset="0"/>
              </a:rPr>
              <a:t>Rehire</a:t>
            </a:r>
          </a:p>
          <a:p>
            <a:pPr lvl="2"/>
            <a:r>
              <a:rPr lang="en-US" altLang="en-US" sz="1400" smtClean="0">
                <a:solidFill>
                  <a:srgbClr val="FF0000"/>
                </a:solidFill>
                <a:latin typeface="Arial" panose="020B0604020202020204" pitchFamily="34" charset="0"/>
              </a:rPr>
              <a:t>Within 120 days resume accrual rate, employee not get back credit for unused sick leave</a:t>
            </a:r>
          </a:p>
          <a:p>
            <a:pPr lvl="2"/>
            <a:r>
              <a:rPr lang="en-US" altLang="en-US" sz="1400" smtClean="0">
                <a:latin typeface="Arial" panose="020B0604020202020204" pitchFamily="34" charset="0"/>
              </a:rPr>
              <a:t>After 120 days employee considered new hire for sick leave</a:t>
            </a:r>
            <a:endParaRPr lang="en-US" altLang="en-US" smtClean="0">
              <a:latin typeface="Arial" panose="020B0604020202020204" pitchFamily="34" charset="0"/>
            </a:endParaRPr>
          </a:p>
        </p:txBody>
      </p:sp>
    </p:spTree>
    <p:extLst>
      <p:ext uri="{BB962C8B-B14F-4D97-AF65-F5344CB8AC3E}">
        <p14:creationId xmlns:p14="http://schemas.microsoft.com/office/powerpoint/2010/main" val="1817938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22157016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10687943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488521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13069950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17366397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5701743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2570696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368013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18586066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387626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1427876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164F785-06D8-41F9-A13E-4ECB52DB2214}" type="datetimeFigureOut">
              <a:rPr lang="en-US" smtClean="0"/>
              <a:t>6/4/2015</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0923D6DE-8B5E-48A2-A92A-747FD1698914}" type="slidenum">
              <a:rPr lang="en-US" smtClean="0"/>
              <a:t>‹#›</a:t>
            </a:fld>
            <a:endParaRPr lang="en-US"/>
          </a:p>
        </p:txBody>
      </p:sp>
    </p:spTree>
    <p:extLst>
      <p:ext uri="{BB962C8B-B14F-4D97-AF65-F5344CB8AC3E}">
        <p14:creationId xmlns:p14="http://schemas.microsoft.com/office/powerpoint/2010/main" val="204873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2708" name="Rectangle 4"/>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Times New Roman" charset="0"/>
              </a:defRPr>
            </a:lvl1pPr>
          </a:lstStyle>
          <a:p>
            <a:fld id="{E164F785-06D8-41F9-A13E-4ECB52DB2214}" type="datetimeFigureOut">
              <a:rPr lang="en-US" smtClean="0"/>
              <a:t>6/4/2015</a:t>
            </a:fld>
            <a:endParaRPr lang="en-US"/>
          </a:p>
        </p:txBody>
      </p:sp>
      <p:sp>
        <p:nvSpPr>
          <p:cNvPr id="72709" name="Rectangle 5"/>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Times New Roman" charset="0"/>
              </a:defRPr>
            </a:lvl1pPr>
          </a:lstStyle>
          <a:p>
            <a:endParaRPr lang="en-US"/>
          </a:p>
        </p:txBody>
      </p:sp>
      <p:sp>
        <p:nvSpPr>
          <p:cNvPr id="72710" name="Rectangle 6"/>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0923D6DE-8B5E-48A2-A92A-747FD1698914}" type="slidenum">
              <a:rPr lang="en-US" smtClean="0"/>
              <a:t>‹#›</a:t>
            </a:fld>
            <a:endParaRPr lang="en-US"/>
          </a:p>
        </p:txBody>
      </p:sp>
    </p:spTree>
    <p:extLst>
      <p:ext uri="{BB962C8B-B14F-4D97-AF65-F5344CB8AC3E}">
        <p14:creationId xmlns:p14="http://schemas.microsoft.com/office/powerpoint/2010/main" val="3855392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Times New Roman" charset="0"/>
        </a:defRPr>
      </a:lvl2pPr>
      <a:lvl3pPr algn="ctr" rtl="0" eaLnBrk="1" fontAlgn="base" hangingPunct="1">
        <a:spcBef>
          <a:spcPct val="0"/>
        </a:spcBef>
        <a:spcAft>
          <a:spcPct val="0"/>
        </a:spcAft>
        <a:defRPr sz="4400">
          <a:solidFill>
            <a:schemeClr val="tx2"/>
          </a:solidFill>
          <a:latin typeface="Times New Roman" charset="0"/>
        </a:defRPr>
      </a:lvl3pPr>
      <a:lvl4pPr algn="ctr" rtl="0" eaLnBrk="1" fontAlgn="base" hangingPunct="1">
        <a:spcBef>
          <a:spcPct val="0"/>
        </a:spcBef>
        <a:spcAft>
          <a:spcPct val="0"/>
        </a:spcAft>
        <a:defRPr sz="4400">
          <a:solidFill>
            <a:schemeClr val="tx2"/>
          </a:solidFill>
          <a:latin typeface="Times New Roman" charset="0"/>
        </a:defRPr>
      </a:lvl4pPr>
      <a:lvl5pPr algn="ctr" rtl="0" eaLnBrk="1" fontAlgn="base" hangingPunct="1">
        <a:spcBef>
          <a:spcPct val="0"/>
        </a:spcBef>
        <a:spcAft>
          <a:spcPct val="0"/>
        </a:spcAft>
        <a:defRPr sz="4400">
          <a:solidFill>
            <a:schemeClr val="tx2"/>
          </a:solidFill>
          <a:latin typeface="Times New Roman" charset="0"/>
        </a:defRPr>
      </a:lvl5pPr>
      <a:lvl6pPr marL="457200" algn="ctr" rtl="0" eaLnBrk="1" fontAlgn="base" hangingPunct="1">
        <a:spcBef>
          <a:spcPct val="0"/>
        </a:spcBef>
        <a:spcAft>
          <a:spcPct val="0"/>
        </a:spcAft>
        <a:defRPr sz="4400">
          <a:solidFill>
            <a:schemeClr val="tx2"/>
          </a:solidFill>
          <a:latin typeface="Times New Roman" charset="0"/>
        </a:defRPr>
      </a:lvl6pPr>
      <a:lvl7pPr marL="914400" algn="ctr" rtl="0" eaLnBrk="1" fontAlgn="base" hangingPunct="1">
        <a:spcBef>
          <a:spcPct val="0"/>
        </a:spcBef>
        <a:spcAft>
          <a:spcPct val="0"/>
        </a:spcAft>
        <a:defRPr sz="4400">
          <a:solidFill>
            <a:schemeClr val="tx2"/>
          </a:solidFill>
          <a:latin typeface="Times New Roman" charset="0"/>
        </a:defRPr>
      </a:lvl7pPr>
      <a:lvl8pPr marL="1371600" algn="ctr" rtl="0" eaLnBrk="1" fontAlgn="base" hangingPunct="1">
        <a:spcBef>
          <a:spcPct val="0"/>
        </a:spcBef>
        <a:spcAft>
          <a:spcPct val="0"/>
        </a:spcAft>
        <a:defRPr sz="4400">
          <a:solidFill>
            <a:schemeClr val="tx2"/>
          </a:solidFill>
          <a:latin typeface="Times New Roman" charset="0"/>
        </a:defRPr>
      </a:lvl8pPr>
      <a:lvl9pPr marL="1828800" algn="ctr" rtl="0" eaLnBrk="1" fontAlgn="base" hangingPunct="1">
        <a:spcBef>
          <a:spcPct val="0"/>
        </a:spcBef>
        <a:spcAft>
          <a:spcPct val="0"/>
        </a:spcAft>
        <a:defRPr sz="4400">
          <a:solidFill>
            <a:schemeClr val="tx2"/>
          </a:solidFill>
          <a:latin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policy.unm.edu/university-policies/3000/3410.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policy.unm.edu/university-policies/3000/3410.html"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6."/><Relationship Id="rId5" Type="http://schemas.openxmlformats.org/officeDocument/2006/relationships/hyperlink" Target="http://policy.unm.edu/university-policies/3000/3440.html" TargetMode="External"/><Relationship Id="rId4" Type="http://schemas.openxmlformats.org/officeDocument/2006/relationships/hyperlink" Target="http://policy.unm.edu/university-policies/3000/3400.html"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policy.unm.edu/university-policies/3000/3400.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policy.unm.edu/university-policies/3000/3420.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Maternity Leave at UNM</a:t>
            </a:r>
            <a:endParaRPr lang="en-US" b="1" dirty="0"/>
          </a:p>
        </p:txBody>
      </p:sp>
      <p:sp>
        <p:nvSpPr>
          <p:cNvPr id="3" name="Subtitle 2"/>
          <p:cNvSpPr>
            <a:spLocks noGrp="1"/>
          </p:cNvSpPr>
          <p:nvPr>
            <p:ph type="subTitle" idx="1"/>
          </p:nvPr>
        </p:nvSpPr>
        <p:spPr/>
        <p:txBody>
          <a:bodyPr/>
          <a:lstStyle/>
          <a:p>
            <a:r>
              <a:rPr lang="en-US" dirty="0" smtClean="0"/>
              <a:t>Lisa Gamboa</a:t>
            </a:r>
          </a:p>
          <a:p>
            <a:r>
              <a:rPr lang="en-US" dirty="0" smtClean="0"/>
              <a:t>Human Resources Consultant</a:t>
            </a:r>
            <a:endParaRPr lang="en-US" dirty="0"/>
          </a:p>
        </p:txBody>
      </p:sp>
    </p:spTree>
    <p:extLst>
      <p:ext uri="{BB962C8B-B14F-4D97-AF65-F5344CB8AC3E}">
        <p14:creationId xmlns:p14="http://schemas.microsoft.com/office/powerpoint/2010/main" val="16739499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056775" cy="1143000"/>
          </a:xfrm>
        </p:spPr>
        <p:txBody>
          <a:bodyPr/>
          <a:lstStyle/>
          <a:p>
            <a:r>
              <a:rPr lang="en-US" b="1" dirty="0" smtClean="0"/>
              <a:t>Maternity/Pregnancy, Delivery and Bonding</a:t>
            </a:r>
            <a:endParaRPr lang="en-US" b="1" dirty="0"/>
          </a:p>
        </p:txBody>
      </p:sp>
      <p:sp>
        <p:nvSpPr>
          <p:cNvPr id="3" name="Content Placeholder 2"/>
          <p:cNvSpPr>
            <a:spLocks noGrp="1"/>
          </p:cNvSpPr>
          <p:nvPr>
            <p:ph idx="1"/>
          </p:nvPr>
        </p:nvSpPr>
        <p:spPr>
          <a:xfrm>
            <a:off x="1950098" y="1356049"/>
            <a:ext cx="9703837" cy="4114800"/>
          </a:xfrm>
        </p:spPr>
        <p:txBody>
          <a:bodyPr/>
          <a:lstStyle/>
          <a:p>
            <a:r>
              <a:rPr lang="en-US" dirty="0" smtClean="0"/>
              <a:t>There is no leave called “maternity” at UNM.</a:t>
            </a:r>
          </a:p>
          <a:p>
            <a:r>
              <a:rPr lang="en-US" dirty="0" smtClean="0"/>
              <a:t>Leaves available due to pregnancy:</a:t>
            </a:r>
          </a:p>
          <a:p>
            <a:pPr lvl="1"/>
            <a:r>
              <a:rPr lang="en-US" dirty="0"/>
              <a:t>Family Medical Leave</a:t>
            </a:r>
          </a:p>
          <a:p>
            <a:pPr lvl="1"/>
            <a:r>
              <a:rPr lang="en-US" dirty="0" smtClean="0"/>
              <a:t>Sick Leave</a:t>
            </a:r>
          </a:p>
          <a:p>
            <a:pPr lvl="1"/>
            <a:r>
              <a:rPr lang="en-US" dirty="0" smtClean="0"/>
              <a:t>Annual Leave</a:t>
            </a:r>
          </a:p>
          <a:p>
            <a:pPr lvl="1"/>
            <a:r>
              <a:rPr lang="en-US" dirty="0" smtClean="0"/>
              <a:t>Leave Without Pay</a:t>
            </a:r>
          </a:p>
          <a:p>
            <a:pPr lvl="1"/>
            <a:endParaRPr lang="en-US" dirty="0" smtClean="0"/>
          </a:p>
          <a:p>
            <a:pPr lvl="1"/>
            <a:endParaRPr lang="en-US" dirty="0" smtClean="0"/>
          </a:p>
        </p:txBody>
      </p:sp>
    </p:spTree>
    <p:extLst>
      <p:ext uri="{BB962C8B-B14F-4D97-AF65-F5344CB8AC3E}">
        <p14:creationId xmlns:p14="http://schemas.microsoft.com/office/powerpoint/2010/main" val="36806805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927" y="0"/>
            <a:ext cx="11025673" cy="1143000"/>
          </a:xfrm>
        </p:spPr>
        <p:txBody>
          <a:bodyPr/>
          <a:lstStyle/>
          <a:p>
            <a:r>
              <a:rPr lang="en-US" b="1" dirty="0" smtClean="0">
                <a:solidFill>
                  <a:schemeClr val="tx1"/>
                </a:solidFill>
                <a:hlinkClick r:id="rId2"/>
              </a:rPr>
              <a:t>Family and Medical Leave Policy #3440</a:t>
            </a:r>
            <a:endParaRPr lang="en-US" b="1" dirty="0">
              <a:solidFill>
                <a:schemeClr val="tx1"/>
              </a:solidFill>
            </a:endParaRPr>
          </a:p>
        </p:txBody>
      </p:sp>
      <p:sp>
        <p:nvSpPr>
          <p:cNvPr id="4" name="Rectangle 3"/>
          <p:cNvSpPr/>
          <p:nvPr/>
        </p:nvSpPr>
        <p:spPr>
          <a:xfrm>
            <a:off x="1993642" y="3871049"/>
            <a:ext cx="10198358" cy="2554545"/>
          </a:xfrm>
          <a:prstGeom prst="rect">
            <a:avLst/>
          </a:prstGeom>
        </p:spPr>
        <p:txBody>
          <a:bodyPr wrap="square">
            <a:spAutoFit/>
          </a:bodyPr>
          <a:lstStyle/>
          <a:p>
            <a:r>
              <a:rPr lang="en-US" sz="1600" dirty="0"/>
              <a:t>To be eligible for FMLA leave, an employee must have</a:t>
            </a:r>
            <a:r>
              <a:rPr lang="en-US" sz="1600" dirty="0" smtClean="0"/>
              <a:t>:</a:t>
            </a:r>
          </a:p>
          <a:p>
            <a:endParaRPr lang="en-US" sz="1600" dirty="0"/>
          </a:p>
          <a:p>
            <a:pPr marL="285750" indent="-285750">
              <a:buFont typeface="Arial" panose="020B0604020202020204" pitchFamily="34" charset="0"/>
              <a:buChar char="•"/>
            </a:pPr>
            <a:r>
              <a:rPr lang="en-US" sz="1600" dirty="0"/>
              <a:t>been employed at the University for at least twelve (12) months in total in the last seven (7) years, and, </a:t>
            </a:r>
            <a:endParaRPr lang="en-US" sz="1600" dirty="0" smtClean="0"/>
          </a:p>
          <a:p>
            <a:endParaRPr lang="en-US" sz="1600" dirty="0"/>
          </a:p>
          <a:p>
            <a:pPr marL="285750" indent="-285750">
              <a:buFont typeface="Arial" panose="020B0604020202020204" pitchFamily="34" charset="0"/>
              <a:buChar char="•"/>
            </a:pPr>
            <a:r>
              <a:rPr lang="en-US" sz="1600" dirty="0"/>
              <a:t>worked at least one thousand two hundred fifty (1,250) hours during the twelve (12) month period preceding the start of the leave  (Periods of absence from work due to covered service under the Uniformed Services Employment and Reemployment Rights Act are counted in determining an employee’s eligibility for FMLA leave.)</a:t>
            </a:r>
          </a:p>
          <a:p>
            <a:endParaRPr lang="en-US" sz="1600" dirty="0" smtClean="0"/>
          </a:p>
          <a:p>
            <a:r>
              <a:rPr lang="en-US" sz="1600" dirty="0" smtClean="0"/>
              <a:t>Any </a:t>
            </a:r>
            <a:r>
              <a:rPr lang="en-US" sz="1600" dirty="0"/>
              <a:t>employee, including a temporary or on-call employee who meets the above criteria, would be eligible for FMLA leave, subject to the provisions of this policy and in accordance with the Act. </a:t>
            </a:r>
          </a:p>
        </p:txBody>
      </p:sp>
      <p:sp>
        <p:nvSpPr>
          <p:cNvPr id="9" name="TextBox 8"/>
          <p:cNvSpPr txBox="1"/>
          <p:nvPr/>
        </p:nvSpPr>
        <p:spPr>
          <a:xfrm>
            <a:off x="2062067" y="1143000"/>
            <a:ext cx="9930880" cy="2862322"/>
          </a:xfrm>
          <a:prstGeom prst="rect">
            <a:avLst/>
          </a:prstGeom>
          <a:noFill/>
        </p:spPr>
        <p:txBody>
          <a:bodyPr wrap="square" rtlCol="0">
            <a:spAutoFit/>
          </a:bodyPr>
          <a:lstStyle/>
          <a:p>
            <a:r>
              <a:rPr lang="en-US" b="1" dirty="0"/>
              <a:t>5.1. </a:t>
            </a:r>
            <a:r>
              <a:rPr lang="en-US" sz="1600" b="1" dirty="0"/>
              <a:t>Birth, Adoption, or Foster Care</a:t>
            </a:r>
          </a:p>
          <a:p>
            <a:r>
              <a:rPr lang="en-US" sz="1600" dirty="0"/>
              <a:t>Eligible employees may take FMLA leave to care for a child upon birth or to care for a child placed with the employee for adoption or foster care. FMLA leave must conclude within twelve (12) months of the birth or placement. </a:t>
            </a:r>
            <a:r>
              <a:rPr lang="en-US" sz="1600" dirty="0" smtClean="0"/>
              <a:t>Employees </a:t>
            </a:r>
            <a:r>
              <a:rPr lang="en-US" sz="1600" dirty="0"/>
              <a:t>may use sick or annual leave before going on unpaid FMLA leave, but they are not required to exhaust leave banks before requesting unpaid FMLA leave.</a:t>
            </a:r>
          </a:p>
          <a:p>
            <a:endParaRPr lang="en-US" sz="1600" dirty="0" smtClean="0"/>
          </a:p>
          <a:p>
            <a:r>
              <a:rPr lang="en-US" sz="1600" dirty="0" smtClean="0"/>
              <a:t>If </a:t>
            </a:r>
            <a:r>
              <a:rPr lang="en-US" sz="1600" dirty="0"/>
              <a:t>both parents or caretakers are employees of the University, FMLA leave taken to care for a child upon birth or to care for a child placed with the employees for adoption or foster care is limited to a combined total of twelve (12) weeks. FMLA leave taken for the serious health condition of an employee or child would not be subject to the combined limit.</a:t>
            </a:r>
          </a:p>
          <a:p>
            <a:endParaRPr lang="en-US" dirty="0"/>
          </a:p>
        </p:txBody>
      </p:sp>
    </p:spTree>
    <p:extLst>
      <p:ext uri="{BB962C8B-B14F-4D97-AF65-F5344CB8AC3E}">
        <p14:creationId xmlns:p14="http://schemas.microsoft.com/office/powerpoint/2010/main" val="28158943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10139" y="158620"/>
            <a:ext cx="9538996" cy="942393"/>
          </a:xfrm>
        </p:spPr>
        <p:txBody>
          <a:bodyPr>
            <a:normAutofit/>
          </a:bodyPr>
          <a:lstStyle/>
          <a:p>
            <a:pPr algn="ctr"/>
            <a:r>
              <a:rPr lang="en-US" altLang="en-US" b="1" dirty="0" smtClean="0">
                <a:latin typeface="Arial" panose="020B0604020202020204" pitchFamily="34" charset="0"/>
                <a:hlinkClick r:id="rId3"/>
              </a:rPr>
              <a:t>Sick Leave Policy #3410</a:t>
            </a:r>
            <a:endParaRPr lang="en-US" altLang="en-US" b="1" dirty="0" smtClean="0">
              <a:latin typeface="Arial" panose="020B0604020202020204" pitchFamily="34" charset="0"/>
            </a:endParaRPr>
          </a:p>
        </p:txBody>
      </p:sp>
      <p:sp>
        <p:nvSpPr>
          <p:cNvPr id="12291" name="Rectangle 3"/>
          <p:cNvSpPr>
            <a:spLocks noGrp="1" noChangeArrowheads="1"/>
          </p:cNvSpPr>
          <p:nvPr>
            <p:ph idx="1"/>
          </p:nvPr>
        </p:nvSpPr>
        <p:spPr>
          <a:xfrm>
            <a:off x="1906556" y="1101014"/>
            <a:ext cx="10064620" cy="1390260"/>
          </a:xfrm>
        </p:spPr>
        <p:txBody>
          <a:bodyPr>
            <a:normAutofit fontScale="62500" lnSpcReduction="20000"/>
          </a:bodyPr>
          <a:lstStyle/>
          <a:p>
            <a:pPr eaLnBrk="1" hangingPunct="1">
              <a:buFontTx/>
              <a:buNone/>
            </a:pPr>
            <a:endParaRPr lang="en-US" altLang="en-US" sz="1200" dirty="0">
              <a:latin typeface="Arial" panose="020B0604020202020204" pitchFamily="34" charset="0"/>
            </a:endParaRPr>
          </a:p>
          <a:p>
            <a:pPr marL="0" indent="0">
              <a:buNone/>
            </a:pPr>
            <a:r>
              <a:rPr lang="en-US" altLang="en-US" sz="4600" dirty="0" smtClean="0"/>
              <a:t>This Policy applies to all regular full-time and part time staff employees who work twenty (20) hours or more per week.</a:t>
            </a:r>
          </a:p>
          <a:p>
            <a:pPr eaLnBrk="1" hangingPunct="1">
              <a:buFontTx/>
              <a:buNone/>
            </a:pPr>
            <a:endParaRPr lang="en-US" altLang="en-US" sz="3800" dirty="0">
              <a:latin typeface="Arial" panose="020B0604020202020204" pitchFamily="34" charset="0"/>
            </a:endParaRPr>
          </a:p>
        </p:txBody>
      </p:sp>
      <p:sp>
        <p:nvSpPr>
          <p:cNvPr id="2" name="Rectangle 1"/>
          <p:cNvSpPr/>
          <p:nvPr/>
        </p:nvSpPr>
        <p:spPr>
          <a:xfrm>
            <a:off x="1810139" y="5158274"/>
            <a:ext cx="10064619" cy="1477328"/>
          </a:xfrm>
          <a:prstGeom prst="rect">
            <a:avLst/>
          </a:prstGeom>
        </p:spPr>
        <p:txBody>
          <a:bodyPr wrap="square">
            <a:spAutoFit/>
          </a:bodyPr>
          <a:lstStyle/>
          <a:p>
            <a:r>
              <a:rPr lang="en-US" altLang="en-US" b="1" dirty="0"/>
              <a:t>3.2 Parental Leave</a:t>
            </a:r>
          </a:p>
          <a:p>
            <a:pPr lvl="1"/>
            <a:r>
              <a:rPr lang="en-US" dirty="0"/>
              <a:t>Time off for caring for and bonding with a child who has joined the household (by birth or adoption) within the past twelve (12) months may be charged to sick leave.  Employees may also take annual leave or unpaid FMLA to arrange additional relief - refer to </a:t>
            </a:r>
            <a:r>
              <a:rPr lang="en-US" dirty="0">
                <a:hlinkClick r:id="rId4" action="ppaction://hlinkfile" tooltip="UAP 3400"/>
              </a:rPr>
              <a:t>UAP 3400 ("Annual Leave")</a:t>
            </a:r>
            <a:r>
              <a:rPr lang="en-US" dirty="0"/>
              <a:t> and </a:t>
            </a:r>
            <a:r>
              <a:rPr lang="en-US" dirty="0">
                <a:hlinkClick r:id="rId5" action="ppaction://hlinkfile" tooltip="UAP 3440"/>
              </a:rPr>
              <a:t>UAP 3440 ("Family and Medical Leave")</a:t>
            </a:r>
            <a:r>
              <a:rPr lang="en-US" dirty="0"/>
              <a:t>.</a:t>
            </a:r>
            <a:endParaRPr lang="en-US" altLang="en-US" dirty="0"/>
          </a:p>
        </p:txBody>
      </p:sp>
      <p:sp>
        <p:nvSpPr>
          <p:cNvPr id="3" name="TextBox 2"/>
          <p:cNvSpPr txBox="1"/>
          <p:nvPr/>
        </p:nvSpPr>
        <p:spPr>
          <a:xfrm>
            <a:off x="1950098" y="2183675"/>
            <a:ext cx="10021078" cy="2862322"/>
          </a:xfrm>
          <a:prstGeom prst="rect">
            <a:avLst/>
          </a:prstGeom>
          <a:noFill/>
        </p:spPr>
        <p:txBody>
          <a:bodyPr wrap="square" rtlCol="0">
            <a:spAutoFit/>
          </a:bodyPr>
          <a:lstStyle/>
          <a:p>
            <a:r>
              <a:rPr lang="en-US" b="1" dirty="0"/>
              <a:t>3.1. Personal Illness, Injury, or Medical Treatment</a:t>
            </a:r>
          </a:p>
          <a:p>
            <a:r>
              <a:rPr lang="en-US" dirty="0"/>
              <a:t>Time off due to personal illness, injury, or medical treatment (including pregnancy and childbirth), prescheduled doctor and dentist appointments, and other related medical conditions may be charged to sick leave as provided for in </a:t>
            </a:r>
            <a:r>
              <a:rPr lang="en-US" dirty="0">
                <a:hlinkClick r:id="rId6" action="ppaction://hlinkfile"/>
              </a:rPr>
              <a:t>Section 6.</a:t>
            </a:r>
            <a:r>
              <a:rPr lang="en-US" dirty="0"/>
              <a:t> herein. Absence from work to care for an ill or injured member of one's immediate family may also be charged to sick leave as provided for in </a:t>
            </a:r>
            <a:r>
              <a:rPr lang="en-US" dirty="0">
                <a:hlinkClick r:id="rId6" action="ppaction://hlinkfile"/>
              </a:rPr>
              <a:t>Section 6.</a:t>
            </a:r>
            <a:r>
              <a:rPr lang="en-US" dirty="0"/>
              <a:t> herein.  Family members may be natural, step, adopted, or foster, and immediate family, for purposes of this policy, is defined as the employee's spouse or domestic partner, children, grandchildren, parents, grandparents, and siblings. Persons affected by pregnancy, childbirth, and related medical conditions must be treated the same as persons affected by other medical conditions.</a:t>
            </a:r>
          </a:p>
          <a:p>
            <a:endParaRPr lang="en-US" dirty="0"/>
          </a:p>
        </p:txBody>
      </p:sp>
    </p:spTree>
    <p:extLst>
      <p:ext uri="{BB962C8B-B14F-4D97-AF65-F5344CB8AC3E}">
        <p14:creationId xmlns:p14="http://schemas.microsoft.com/office/powerpoint/2010/main" val="15901092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819469" y="0"/>
            <a:ext cx="8848531" cy="914400"/>
          </a:xfrm>
        </p:spPr>
        <p:txBody>
          <a:bodyPr/>
          <a:lstStyle/>
          <a:p>
            <a:pPr algn="l" eaLnBrk="1" hangingPunct="1"/>
            <a:r>
              <a:rPr lang="en-US" altLang="en-US" b="1" dirty="0" smtClean="0">
                <a:latin typeface="Arial" panose="020B0604020202020204" pitchFamily="34" charset="0"/>
                <a:hlinkClick r:id="rId3"/>
              </a:rPr>
              <a:t>Annual Leave Policy # 3400</a:t>
            </a:r>
            <a:endParaRPr lang="en-US" altLang="en-US" b="1" dirty="0" smtClean="0">
              <a:latin typeface="Arial" panose="020B0604020202020204" pitchFamily="34" charset="0"/>
            </a:endParaRPr>
          </a:p>
        </p:txBody>
      </p:sp>
      <p:sp>
        <p:nvSpPr>
          <p:cNvPr id="14339" name="Rectangle 3"/>
          <p:cNvSpPr>
            <a:spLocks noGrp="1" noChangeArrowheads="1"/>
          </p:cNvSpPr>
          <p:nvPr>
            <p:ph idx="1"/>
          </p:nvPr>
        </p:nvSpPr>
        <p:spPr>
          <a:xfrm>
            <a:off x="1819469" y="990600"/>
            <a:ext cx="10039739" cy="5867400"/>
          </a:xfrm>
        </p:spPr>
        <p:txBody>
          <a:bodyPr/>
          <a:lstStyle/>
          <a:p>
            <a:pPr marL="0" indent="0">
              <a:buNone/>
            </a:pPr>
            <a:r>
              <a:rPr lang="en-US" altLang="en-US" sz="2800" dirty="0" smtClean="0"/>
              <a:t>This Policy applies to all regular full-time and part time staff employees who work twenty (20) hours or more per week.</a:t>
            </a:r>
          </a:p>
          <a:p>
            <a:pPr marL="0" indent="0">
              <a:buNone/>
            </a:pPr>
            <a:endParaRPr lang="en-US" sz="2800" dirty="0" smtClean="0"/>
          </a:p>
          <a:p>
            <a:r>
              <a:rPr lang="en-US" sz="2800" dirty="0" smtClean="0"/>
              <a:t>The employee must request and receive approval of leave in advance from their immediate supervisor. </a:t>
            </a:r>
          </a:p>
        </p:txBody>
      </p:sp>
    </p:spTree>
    <p:extLst>
      <p:ext uri="{BB962C8B-B14F-4D97-AF65-F5344CB8AC3E}">
        <p14:creationId xmlns:p14="http://schemas.microsoft.com/office/powerpoint/2010/main" val="12679198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8252" y="0"/>
            <a:ext cx="9019591" cy="1143000"/>
          </a:xfrm>
        </p:spPr>
        <p:txBody>
          <a:bodyPr/>
          <a:lstStyle/>
          <a:p>
            <a:r>
              <a:rPr lang="en-US" b="1" dirty="0" smtClean="0">
                <a:hlinkClick r:id="rId2"/>
              </a:rPr>
              <a:t>Leave Without Pay Policy # 3420</a:t>
            </a:r>
            <a:endParaRPr lang="en-US" b="1" dirty="0"/>
          </a:p>
        </p:txBody>
      </p:sp>
      <p:sp>
        <p:nvSpPr>
          <p:cNvPr id="3" name="Content Placeholder 2"/>
          <p:cNvSpPr>
            <a:spLocks noGrp="1"/>
          </p:cNvSpPr>
          <p:nvPr>
            <p:ph idx="1"/>
          </p:nvPr>
        </p:nvSpPr>
        <p:spPr>
          <a:xfrm>
            <a:off x="1791477" y="1143000"/>
            <a:ext cx="10263673" cy="1124339"/>
          </a:xfrm>
        </p:spPr>
        <p:txBody>
          <a:bodyPr/>
          <a:lstStyle/>
          <a:p>
            <a:r>
              <a:rPr lang="en-US" dirty="0" smtClean="0"/>
              <a:t>This policy applies to all regular full-time or part-time employees and faculty on twelve-month contracts.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148843626"/>
              </p:ext>
            </p:extLst>
          </p:nvPr>
        </p:nvGraphicFramePr>
        <p:xfrm>
          <a:off x="2022669" y="2774925"/>
          <a:ext cx="9752564" cy="2468880"/>
        </p:xfrm>
        <a:graphic>
          <a:graphicData uri="http://schemas.openxmlformats.org/drawingml/2006/table">
            <a:tbl>
              <a:tblPr firstRow="1" bandRow="1">
                <a:tableStyleId>{D7AC3CCA-C797-4891-BE02-D94E43425B78}</a:tableStyleId>
              </a:tblPr>
              <a:tblGrid>
                <a:gridCol w="2595984"/>
                <a:gridCol w="1203649"/>
                <a:gridCol w="1866122"/>
                <a:gridCol w="2071396"/>
                <a:gridCol w="2015413"/>
              </a:tblGrid>
              <a:tr h="370840">
                <a:tc>
                  <a:txBody>
                    <a:bodyPr/>
                    <a:lstStyle/>
                    <a:p>
                      <a:r>
                        <a:rPr lang="en-US" dirty="0" smtClean="0"/>
                        <a:t>Reason</a:t>
                      </a:r>
                      <a:endParaRPr lang="en-US" dirty="0"/>
                    </a:p>
                  </a:txBody>
                  <a:tcPr/>
                </a:tc>
                <a:tc>
                  <a:txBody>
                    <a:bodyPr/>
                    <a:lstStyle/>
                    <a:p>
                      <a:r>
                        <a:rPr lang="en-US" dirty="0" smtClean="0"/>
                        <a:t>Maximum Initial Period</a:t>
                      </a:r>
                      <a:endParaRPr lang="en-US" dirty="0"/>
                    </a:p>
                  </a:txBody>
                  <a:tcPr/>
                </a:tc>
                <a:tc>
                  <a:txBody>
                    <a:bodyPr/>
                    <a:lstStyle/>
                    <a:p>
                      <a:r>
                        <a:rPr lang="en-US" dirty="0" smtClean="0"/>
                        <a:t>Maximum</a:t>
                      </a:r>
                      <a:r>
                        <a:rPr lang="en-US" baseline="0" dirty="0" smtClean="0"/>
                        <a:t> Extension-Not to Exceed:</a:t>
                      </a:r>
                      <a:endParaRPr lang="en-US" dirty="0"/>
                    </a:p>
                  </a:txBody>
                  <a:tcPr/>
                </a:tc>
                <a:tc>
                  <a:txBody>
                    <a:bodyPr/>
                    <a:lstStyle/>
                    <a:p>
                      <a:r>
                        <a:rPr lang="en-US" dirty="0" smtClean="0"/>
                        <a:t>Initial Approval Level</a:t>
                      </a:r>
                      <a:endParaRPr lang="en-US" dirty="0"/>
                    </a:p>
                  </a:txBody>
                  <a:tcPr/>
                </a:tc>
                <a:tc>
                  <a:txBody>
                    <a:bodyPr/>
                    <a:lstStyle/>
                    <a:p>
                      <a:r>
                        <a:rPr lang="en-US" dirty="0" smtClean="0"/>
                        <a:t>Extension Approval Level</a:t>
                      </a:r>
                      <a:endParaRPr lang="en-US" dirty="0"/>
                    </a:p>
                  </a:txBody>
                  <a:tcPr/>
                </a:tc>
              </a:tr>
              <a:tr h="370840">
                <a:tc>
                  <a:txBody>
                    <a:bodyPr/>
                    <a:lstStyle/>
                    <a:p>
                      <a:r>
                        <a:rPr lang="en-US" dirty="0" smtClean="0"/>
                        <a:t>Extended personal illness or disability extending beyond sick leave accrual</a:t>
                      </a:r>
                      <a:endParaRPr lang="en-US" dirty="0"/>
                    </a:p>
                  </a:txBody>
                  <a:tcPr/>
                </a:tc>
                <a:tc>
                  <a:txBody>
                    <a:bodyPr/>
                    <a:lstStyle/>
                    <a:p>
                      <a:r>
                        <a:rPr lang="en-US" dirty="0" smtClean="0"/>
                        <a:t>6 Months</a:t>
                      </a:r>
                      <a:endParaRPr lang="en-US" dirty="0"/>
                    </a:p>
                  </a:txBody>
                  <a:tcPr/>
                </a:tc>
                <a:tc>
                  <a:txBody>
                    <a:bodyPr/>
                    <a:lstStyle/>
                    <a:p>
                      <a:r>
                        <a:rPr lang="en-US" dirty="0" smtClean="0"/>
                        <a:t>6 Months</a:t>
                      </a:r>
                      <a:endParaRPr lang="en-US" dirty="0"/>
                    </a:p>
                  </a:txBody>
                  <a:tcPr/>
                </a:tc>
                <a:tc>
                  <a:txBody>
                    <a:bodyPr/>
                    <a:lstStyle/>
                    <a:p>
                      <a:r>
                        <a:rPr lang="en-US" dirty="0" smtClean="0"/>
                        <a:t>Department Head</a:t>
                      </a:r>
                      <a:endParaRPr lang="en-US" dirty="0"/>
                    </a:p>
                  </a:txBody>
                  <a:tcPr/>
                </a:tc>
                <a:tc>
                  <a:txBody>
                    <a:bodyPr/>
                    <a:lstStyle/>
                    <a:p>
                      <a:r>
                        <a:rPr lang="en-US" dirty="0" smtClean="0"/>
                        <a:t>Dean or Director</a:t>
                      </a:r>
                      <a:endParaRPr lang="en-US" dirty="0"/>
                    </a:p>
                  </a:txBody>
                  <a:tcPr/>
                </a:tc>
              </a:tr>
              <a:tr h="502644">
                <a:tc>
                  <a:txBody>
                    <a:bodyPr/>
                    <a:lstStyle/>
                    <a:p>
                      <a:r>
                        <a:rPr lang="en-US" dirty="0" smtClean="0"/>
                        <a:t>Personal </a:t>
                      </a:r>
                      <a:endParaRPr lang="en-US" dirty="0"/>
                    </a:p>
                  </a:txBody>
                  <a:tcPr/>
                </a:tc>
                <a:tc>
                  <a:txBody>
                    <a:bodyPr/>
                    <a:lstStyle/>
                    <a:p>
                      <a:r>
                        <a:rPr lang="en-US" dirty="0" smtClean="0"/>
                        <a:t>1 Months</a:t>
                      </a:r>
                      <a:endParaRPr lang="en-US" dirty="0"/>
                    </a:p>
                  </a:txBody>
                  <a:tcPr/>
                </a:tc>
                <a:tc>
                  <a:txBody>
                    <a:bodyPr/>
                    <a:lstStyle/>
                    <a:p>
                      <a:r>
                        <a:rPr lang="en-US" dirty="0" smtClean="0"/>
                        <a:t>3 Months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Department Head</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Dean or Director</a:t>
                      </a:r>
                    </a:p>
                    <a:p>
                      <a:endParaRPr lang="en-US" dirty="0"/>
                    </a:p>
                  </a:txBody>
                  <a:tcPr/>
                </a:tc>
              </a:tr>
            </a:tbl>
          </a:graphicData>
        </a:graphic>
      </p:graphicFrame>
    </p:spTree>
    <p:extLst>
      <p:ext uri="{BB962C8B-B14F-4D97-AF65-F5344CB8AC3E}">
        <p14:creationId xmlns:p14="http://schemas.microsoft.com/office/powerpoint/2010/main" val="3042522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9592" y="2895600"/>
            <a:ext cx="10363200" cy="1143000"/>
          </a:xfrm>
        </p:spPr>
        <p:txBody>
          <a:bodyPr/>
          <a:lstStyle/>
          <a:p>
            <a:r>
              <a:rPr lang="en-US" dirty="0" smtClean="0"/>
              <a:t>QUESTIONS?</a:t>
            </a:r>
            <a:endParaRPr lang="en-US" dirty="0"/>
          </a:p>
        </p:txBody>
      </p:sp>
    </p:spTree>
    <p:extLst>
      <p:ext uri="{BB962C8B-B14F-4D97-AF65-F5344CB8AC3E}">
        <p14:creationId xmlns:p14="http://schemas.microsoft.com/office/powerpoint/2010/main" val="573446918"/>
      </p:ext>
    </p:extLst>
  </p:cSld>
  <p:clrMapOvr>
    <a:masterClrMapping/>
  </p:clrMapOvr>
</p:sld>
</file>

<file path=ppt/theme/theme1.xml><?xml version="1.0" encoding="utf-8"?>
<a:theme xmlns:a="http://schemas.openxmlformats.org/drawingml/2006/main" name="Slide 1 DT">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Slide 1 D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lide 1 DT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lide 1 DT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lide 1 DT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lide 1 DT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lide 1 D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lide 1 D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lide 1 D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153</TotalTime>
  <Words>825</Words>
  <Application>Microsoft Office PowerPoint</Application>
  <PresentationFormat>Widescreen</PresentationFormat>
  <Paragraphs>88</Paragraphs>
  <Slides>7</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Times New Roman</vt:lpstr>
      <vt:lpstr>Slide 1 DT</vt:lpstr>
      <vt:lpstr>Maternity Leave at UNM</vt:lpstr>
      <vt:lpstr>Maternity/Pregnancy, Delivery and Bonding</vt:lpstr>
      <vt:lpstr>Family and Medical Leave Policy #3440</vt:lpstr>
      <vt:lpstr>Sick Leave Policy #3410</vt:lpstr>
      <vt:lpstr>Annual Leave Policy # 3400</vt:lpstr>
      <vt:lpstr>Leave Without Pay Policy # 3420</vt:lpstr>
      <vt:lpstr>QUESTIONS?</vt:lpstr>
    </vt:vector>
  </TitlesOfParts>
  <Company>University of New Mexico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Maternity Leave</dc:title>
  <dc:creator>Lisa Renae Gamboa</dc:creator>
  <cp:lastModifiedBy>Lisa Renae Gamboa</cp:lastModifiedBy>
  <cp:revision>17</cp:revision>
  <cp:lastPrinted>2015-06-04T22:27:05Z</cp:lastPrinted>
  <dcterms:created xsi:type="dcterms:W3CDTF">2015-06-02T23:17:15Z</dcterms:created>
  <dcterms:modified xsi:type="dcterms:W3CDTF">2015-06-04T22:27:37Z</dcterms:modified>
</cp:coreProperties>
</file>