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8" r:id="rId2"/>
    <p:sldId id="260" r:id="rId3"/>
    <p:sldId id="262" r:id="rId4"/>
    <p:sldId id="263" r:id="rId5"/>
    <p:sldId id="297" r:id="rId6"/>
    <p:sldId id="267" r:id="rId7"/>
    <p:sldId id="269" r:id="rId8"/>
    <p:sldId id="271" r:id="rId9"/>
    <p:sldId id="278" r:id="rId10"/>
    <p:sldId id="280" r:id="rId11"/>
    <p:sldId id="295" r:id="rId12"/>
    <p:sldId id="292" r:id="rId13"/>
    <p:sldId id="293" r:id="rId14"/>
    <p:sldId id="296" r:id="rId15"/>
    <p:sldId id="281" r:id="rId16"/>
    <p:sldId id="285" r:id="rId17"/>
    <p:sldId id="275" r:id="rId18"/>
    <p:sldId id="287" r:id="rId19"/>
    <p:sldId id="289" r:id="rId20"/>
    <p:sldId id="29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mruiz" initials="d"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77072" autoAdjust="0"/>
  </p:normalViewPr>
  <p:slideViewPr>
    <p:cSldViewPr>
      <p:cViewPr>
        <p:scale>
          <a:sx n="81" d="100"/>
          <a:sy n="81" d="100"/>
        </p:scale>
        <p:origin x="-456" y="4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1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132427-D18F-4297-957E-1BB65493EB1A}" type="datetimeFigureOut">
              <a:rPr lang="en-US" smtClean="0"/>
              <a:pPr/>
              <a:t>5/30/2014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4ADF66-EB60-4685-BD80-3881048F7647}" type="slidenum">
              <a:rPr lang="en-US" smtClean="0"/>
              <a:pPr/>
              <a:t>‹#›</a:t>
            </a:fld>
            <a:endParaRPr lang="en-US"/>
          </a:p>
        </p:txBody>
      </p:sp>
    </p:spTree>
    <p:extLst>
      <p:ext uri="{BB962C8B-B14F-4D97-AF65-F5344CB8AC3E}">
        <p14:creationId xmlns:p14="http://schemas.microsoft.com/office/powerpoint/2010/main" val="4039311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4BFE84C-DA18-4A21-9C1F-7D9AF140821D}"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pPr marL="1600200" lvl="3" indent="-228600">
              <a:buFont typeface="+mj-lt"/>
              <a:buNone/>
            </a:pP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4BFE84C-DA18-4A21-9C1F-7D9AF140821D}" type="slidenum">
              <a:rPr lang="en-US" smtClean="0"/>
              <a:pPr/>
              <a:t>12</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pPr marL="1600200" lvl="3" indent="-228600">
              <a:buFont typeface="+mj-lt"/>
              <a:buNone/>
            </a:pP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4BFE84C-DA18-4A21-9C1F-7D9AF140821D}" type="slidenum">
              <a:rPr lang="en-US" smtClean="0"/>
              <a:pPr/>
              <a:t>13</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dirty="0">
              <a:latin typeface="+mn-lt"/>
            </a:endParaRPr>
          </a:p>
        </p:txBody>
      </p:sp>
      <p:sp>
        <p:nvSpPr>
          <p:cNvPr id="4" name="Slide Number Placeholder 3"/>
          <p:cNvSpPr>
            <a:spLocks noGrp="1"/>
          </p:cNvSpPr>
          <p:nvPr>
            <p:ph type="sldNum" sz="quarter" idx="10"/>
          </p:nvPr>
        </p:nvSpPr>
        <p:spPr/>
        <p:txBody>
          <a:bodyPr/>
          <a:lstStyle/>
          <a:p>
            <a:fld id="{464ADF66-EB60-4685-BD80-3881048F7647}"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dirty="0">
              <a:latin typeface="+mn-lt"/>
            </a:endParaRPr>
          </a:p>
        </p:txBody>
      </p:sp>
      <p:sp>
        <p:nvSpPr>
          <p:cNvPr id="4" name="Slide Number Placeholder 3"/>
          <p:cNvSpPr>
            <a:spLocks noGrp="1"/>
          </p:cNvSpPr>
          <p:nvPr>
            <p:ph type="sldNum" sz="quarter" idx="10"/>
          </p:nvPr>
        </p:nvSpPr>
        <p:spPr/>
        <p:txBody>
          <a:bodyPr/>
          <a:lstStyle/>
          <a:p>
            <a:fld id="{C4BFE84C-DA18-4A21-9C1F-7D9AF140821D}" type="slidenum">
              <a:rPr lang="en-US" smtClean="0"/>
              <a:pPr/>
              <a:t>15</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dirty="0">
              <a:latin typeface="+mn-lt"/>
            </a:endParaRPr>
          </a:p>
        </p:txBody>
      </p:sp>
      <p:sp>
        <p:nvSpPr>
          <p:cNvPr id="4" name="Slide Number Placeholder 3"/>
          <p:cNvSpPr>
            <a:spLocks noGrp="1"/>
          </p:cNvSpPr>
          <p:nvPr>
            <p:ph type="sldNum" sz="quarter" idx="10"/>
          </p:nvPr>
        </p:nvSpPr>
        <p:spPr/>
        <p:txBody>
          <a:bodyPr/>
          <a:lstStyle/>
          <a:p>
            <a:fld id="{C4BFE84C-DA18-4A21-9C1F-7D9AF140821D}" type="slidenum">
              <a:rPr lang="en-US" smtClean="0"/>
              <a:pPr/>
              <a:t>16</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4BFE84C-DA18-4A21-9C1F-7D9AF140821D}" type="slidenum">
              <a:rPr lang="en-US" smtClean="0"/>
              <a:pPr/>
              <a:t>17</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4BFE84C-DA18-4A21-9C1F-7D9AF140821D}" type="slidenum">
              <a:rPr lang="en-US" smtClean="0"/>
              <a:pPr/>
              <a:t>18</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4ADF66-EB60-4685-BD80-3881048F7647}" type="slidenum">
              <a:rPr lang="en-US" smtClean="0"/>
              <a:pPr/>
              <a:t>20</a:t>
            </a:fld>
            <a:endParaRPr lang="en-US"/>
          </a:p>
        </p:txBody>
      </p:sp>
    </p:spTree>
    <p:extLst>
      <p:ext uri="{BB962C8B-B14F-4D97-AF65-F5344CB8AC3E}">
        <p14:creationId xmlns:p14="http://schemas.microsoft.com/office/powerpoint/2010/main" val="141638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4BFE84C-DA18-4A21-9C1F-7D9AF140821D}"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latin typeface="+mn-lt"/>
              </a:rPr>
              <a:t>At least</a:t>
            </a:r>
            <a:r>
              <a:rPr lang="en-US" sz="1200" baseline="0" dirty="0" smtClean="0">
                <a:latin typeface="+mn-lt"/>
              </a:rPr>
              <a:t> </a:t>
            </a:r>
            <a:r>
              <a:rPr lang="en-US" sz="1200" dirty="0" smtClean="0">
                <a:latin typeface="+mn-lt"/>
              </a:rPr>
              <a:t>250 animal rights movement (ARM) groups the United States.</a:t>
            </a:r>
          </a:p>
          <a:p>
            <a:endParaRPr lang="en-US" sz="1200" dirty="0" smtClean="0">
              <a:latin typeface="+mn-lt"/>
            </a:endParaRPr>
          </a:p>
          <a:p>
            <a:r>
              <a:rPr lang="en-US" sz="1200" dirty="0" smtClean="0">
                <a:latin typeface="+mn-lt"/>
              </a:rPr>
              <a:t>ARM raises an estimated $240 million per year in the US and aboard to advance their message.</a:t>
            </a:r>
          </a:p>
          <a:p>
            <a:endParaRPr lang="en-US" sz="1200" dirty="0" smtClean="0">
              <a:latin typeface="+mn-lt"/>
            </a:endParaRPr>
          </a:p>
          <a:p>
            <a:r>
              <a:rPr lang="en-US" sz="1200" dirty="0" smtClean="0">
                <a:latin typeface="+mn-lt"/>
              </a:rPr>
              <a:t>According to the FBI, the Earth Liberation Front (ELF) and the Animal Liberation Front (ALF) were responsible for the majority of terrorist acts committed in the US in the 1990’s.</a:t>
            </a:r>
          </a:p>
          <a:p>
            <a:endParaRPr lang="en-US" sz="1200" dirty="0" smtClean="0">
              <a:latin typeface="+mn-lt"/>
            </a:endParaRPr>
          </a:p>
          <a:p>
            <a:r>
              <a:rPr lang="en-US" sz="1200" dirty="0" smtClean="0">
                <a:latin typeface="+mn-lt"/>
              </a:rPr>
              <a:t>ELF and ALF have claimed responsibility for more than $90 million in property damage (including</a:t>
            </a:r>
            <a:r>
              <a:rPr lang="en-US" sz="1200" baseline="0" dirty="0" smtClean="0">
                <a:latin typeface="+mn-lt"/>
              </a:rPr>
              <a:t> </a:t>
            </a:r>
            <a:r>
              <a:rPr lang="en-US" sz="1200" dirty="0" smtClean="0">
                <a:latin typeface="+mn-lt"/>
              </a:rPr>
              <a:t>arsons, bombings and acts of vandalism and harassment).</a:t>
            </a:r>
          </a:p>
          <a:p>
            <a:endParaRPr lang="en-US" sz="1200" dirty="0"/>
          </a:p>
        </p:txBody>
      </p:sp>
      <p:sp>
        <p:nvSpPr>
          <p:cNvPr id="4" name="Slide Number Placeholder 3"/>
          <p:cNvSpPr>
            <a:spLocks noGrp="1"/>
          </p:cNvSpPr>
          <p:nvPr>
            <p:ph type="sldNum" sz="quarter" idx="10"/>
          </p:nvPr>
        </p:nvSpPr>
        <p:spPr/>
        <p:txBody>
          <a:bodyPr/>
          <a:lstStyle/>
          <a:p>
            <a:fld id="{C4BFE84C-DA18-4A21-9C1F-7D9AF140821D}"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dirty="0"/>
          </a:p>
        </p:txBody>
      </p:sp>
      <p:sp>
        <p:nvSpPr>
          <p:cNvPr id="4" name="Slide Number Placeholder 3"/>
          <p:cNvSpPr>
            <a:spLocks noGrp="1"/>
          </p:cNvSpPr>
          <p:nvPr>
            <p:ph type="sldNum" sz="quarter" idx="10"/>
          </p:nvPr>
        </p:nvSpPr>
        <p:spPr/>
        <p:txBody>
          <a:bodyPr/>
          <a:lstStyle/>
          <a:p>
            <a:fld id="{C4BFE84C-DA18-4A21-9C1F-7D9AF140821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200" dirty="0" smtClean="0"/>
              <a:t>The following  positions are at possible risk of being targeted by activist to focus their extremist attacks. Hiring officials should also be aware that activist are seeking opportunities to identify  specific employees to target and recruit current staff to infiltrate target areas, and are also looking for opportunities to be hired into lower risk positions to obtain access to research areas.</a:t>
            </a:r>
          </a:p>
          <a:p>
            <a:pPr eaLnBrk="1" hangingPunct="1">
              <a:spcBef>
                <a:spcPct val="0"/>
              </a:spcBef>
            </a:pPr>
            <a:endParaRPr lang="en-US" dirty="0" smtClean="0"/>
          </a:p>
          <a:p>
            <a:pPr eaLnBrk="1" hangingPunct="1">
              <a:spcBef>
                <a:spcPct val="0"/>
              </a:spcBef>
            </a:pPr>
            <a:endParaRPr lang="en-US" dirty="0" smtClean="0"/>
          </a:p>
        </p:txBody>
      </p:sp>
      <p:sp>
        <p:nvSpPr>
          <p:cNvPr id="4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CF26493-AA1D-4328-9153-982E5BB4DDDE}"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mn-lt"/>
            </a:endParaRPr>
          </a:p>
        </p:txBody>
      </p:sp>
      <p:sp>
        <p:nvSpPr>
          <p:cNvPr id="4" name="Slide Number Placeholder 3"/>
          <p:cNvSpPr>
            <a:spLocks noGrp="1"/>
          </p:cNvSpPr>
          <p:nvPr>
            <p:ph type="sldNum" sz="quarter" idx="10"/>
          </p:nvPr>
        </p:nvSpPr>
        <p:spPr/>
        <p:txBody>
          <a:bodyPr/>
          <a:lstStyle/>
          <a:p>
            <a:fld id="{C4BFE84C-DA18-4A21-9C1F-7D9AF140821D}" type="slidenum">
              <a:rPr lang="en-US" smtClean="0"/>
              <a:pPr/>
              <a:t>8</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4BFE84C-DA18-4A21-9C1F-7D9AF140821D}" type="slidenum">
              <a:rPr lang="en-US" smtClean="0"/>
              <a:pPr/>
              <a:t>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pPr marL="1600200" lvl="3" indent="-228600">
              <a:buFont typeface="+mj-lt"/>
              <a:buNone/>
            </a:pP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4BFE84C-DA18-4A21-9C1F-7D9AF140821D}" type="slidenum">
              <a:rPr lang="en-US" smtClean="0"/>
              <a:pPr/>
              <a:t>10</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64ADF66-EB60-4685-BD80-3881048F7647}"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E912D39-249B-4F5B-9780-06D1DE7C63AF}" type="datetimeFigureOut">
              <a:rPr lang="en-US" smtClean="0"/>
              <a:pPr/>
              <a:t>5/30/2014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E84F35E-BC53-4E6C-B8DA-F377F154305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E912D39-249B-4F5B-9780-06D1DE7C63AF}" type="datetimeFigureOut">
              <a:rPr lang="en-US" smtClean="0"/>
              <a:pPr/>
              <a:t>5/30/2014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E84F35E-BC53-4E6C-B8DA-F377F154305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E912D39-249B-4F5B-9780-06D1DE7C63AF}" type="datetimeFigureOut">
              <a:rPr lang="en-US" smtClean="0"/>
              <a:pPr/>
              <a:t>5/30/2014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E84F35E-BC53-4E6C-B8DA-F377F154305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E912D39-249B-4F5B-9780-06D1DE7C63AF}" type="datetimeFigureOut">
              <a:rPr lang="en-US" smtClean="0"/>
              <a:pPr/>
              <a:t>5/30/2014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E84F35E-BC53-4E6C-B8DA-F377F154305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E912D39-249B-4F5B-9780-06D1DE7C63AF}" type="datetimeFigureOut">
              <a:rPr lang="en-US" smtClean="0"/>
              <a:pPr/>
              <a:t>5/30/2014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E84F35E-BC53-4E6C-B8DA-F377F154305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E912D39-249B-4F5B-9780-06D1DE7C63AF}" type="datetimeFigureOut">
              <a:rPr lang="en-US" smtClean="0"/>
              <a:pPr/>
              <a:t>5/30/2014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E84F35E-BC53-4E6C-B8DA-F377F154305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CE912D39-249B-4F5B-9780-06D1DE7C63AF}" type="datetimeFigureOut">
              <a:rPr lang="en-US" smtClean="0"/>
              <a:pPr/>
              <a:t>5/30/2014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1E84F35E-BC53-4E6C-B8DA-F377F154305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CE912D39-249B-4F5B-9780-06D1DE7C63AF}" type="datetimeFigureOut">
              <a:rPr lang="en-US" smtClean="0"/>
              <a:pPr/>
              <a:t>5/30/2014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1E84F35E-BC53-4E6C-B8DA-F377F154305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CE912D39-249B-4F5B-9780-06D1DE7C63AF}" type="datetimeFigureOut">
              <a:rPr lang="en-US" smtClean="0"/>
              <a:pPr/>
              <a:t>5/30/2014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1E84F35E-BC53-4E6C-B8DA-F377F154305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E912D39-249B-4F5B-9780-06D1DE7C63AF}" type="datetimeFigureOut">
              <a:rPr lang="en-US" smtClean="0"/>
              <a:pPr/>
              <a:t>5/30/2014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E84F35E-BC53-4E6C-B8DA-F377F154305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E912D39-249B-4F5B-9780-06D1DE7C63AF}" type="datetimeFigureOut">
              <a:rPr lang="en-US" smtClean="0"/>
              <a:pPr/>
              <a:t>5/30/2014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E84F35E-BC53-4E6C-B8DA-F377F154305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4"/>
          <p:cNvPicPr>
            <a:picLocks noChangeAspect="1" noChangeArrowheads="1"/>
          </p:cNvPicPr>
          <p:nvPr userDrawn="1"/>
        </p:nvPicPr>
        <p:blipFill>
          <a:blip r:embed="rId13" cstate="print"/>
          <a:srcRect/>
          <a:stretch>
            <a:fillRect/>
          </a:stretch>
        </p:blipFill>
        <p:spPr bwMode="auto">
          <a:xfrm>
            <a:off x="0" y="533400"/>
            <a:ext cx="9144000" cy="5943600"/>
          </a:xfrm>
          <a:prstGeom prst="rect">
            <a:avLst/>
          </a:prstGeom>
          <a:noFill/>
          <a:ln w="9525">
            <a:noFill/>
            <a:miter lim="800000"/>
            <a:headEnd/>
            <a:tailEnd/>
          </a:ln>
        </p:spPr>
      </p:pic>
      <p:pic>
        <p:nvPicPr>
          <p:cNvPr id="9" name="Picture 5"/>
          <p:cNvPicPr>
            <a:picLocks noChangeAspect="1" noChangeArrowheads="1"/>
          </p:cNvPicPr>
          <p:nvPr userDrawn="1"/>
        </p:nvPicPr>
        <p:blipFill>
          <a:blip r:embed="rId14" cstate="print"/>
          <a:srcRect/>
          <a:stretch>
            <a:fillRect/>
          </a:stretch>
        </p:blipFill>
        <p:spPr bwMode="auto">
          <a:xfrm>
            <a:off x="0" y="504825"/>
            <a:ext cx="9142413" cy="409575"/>
          </a:xfrm>
          <a:prstGeom prst="rect">
            <a:avLst/>
          </a:prstGeom>
          <a:noFill/>
          <a:ln w="9525">
            <a:noFill/>
            <a:miter lim="800000"/>
            <a:headEnd/>
            <a:tailEnd/>
          </a:ln>
        </p:spPr>
      </p:pic>
      <p:pic>
        <p:nvPicPr>
          <p:cNvPr id="8" name="Picture 6"/>
          <p:cNvPicPr>
            <a:picLocks noChangeAspect="1" noChangeArrowheads="1"/>
          </p:cNvPicPr>
          <p:nvPr userDrawn="1"/>
        </p:nvPicPr>
        <p:blipFill>
          <a:blip r:embed="rId15" cstate="print"/>
          <a:srcRect/>
          <a:stretch>
            <a:fillRect/>
          </a:stretch>
        </p:blipFill>
        <p:spPr bwMode="auto">
          <a:xfrm flipV="1">
            <a:off x="1905000" y="552450"/>
            <a:ext cx="7239000" cy="361950"/>
          </a:xfrm>
          <a:prstGeom prst="rect">
            <a:avLst/>
          </a:prstGeom>
          <a:noFill/>
          <a:ln w="9525">
            <a:noFill/>
            <a:miter lim="800000"/>
            <a:headEnd/>
            <a:tailEnd/>
          </a:ln>
        </p:spPr>
      </p:pic>
      <p:pic>
        <p:nvPicPr>
          <p:cNvPr id="12" name="Picture 11" descr="UNM_HR_Logo_PMS_RBGK.jpg"/>
          <p:cNvPicPr>
            <a:picLocks noChangeAspect="1"/>
          </p:cNvPicPr>
          <p:nvPr userDrawn="1"/>
        </p:nvPicPr>
        <p:blipFill>
          <a:blip r:embed="rId16" cstate="print"/>
          <a:stretch>
            <a:fillRect/>
          </a:stretch>
        </p:blipFill>
        <p:spPr>
          <a:xfrm>
            <a:off x="0" y="0"/>
            <a:ext cx="4041648" cy="48768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package" Target="../embeddings/Microsoft_Word_Document1.docx"/><Relationship Id="rId5" Type="http://schemas.openxmlformats.org/officeDocument/2006/relationships/oleObject" Target="../embeddings/oleObject1.bin"/><Relationship Id="rId4" Type="http://schemas.openxmlformats.org/officeDocument/2006/relationships/hyperlink" Target="http://hr.unm.edu/docs/unmjobs/writing-screening-questions-quick-reference-sheet.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grants.nih.gov/grants/olaw/references/hrea1985.htm" TargetMode="External"/><Relationship Id="rId7" Type="http://schemas.openxmlformats.org/officeDocument/2006/relationships/hyperlink" Target="http://www.aphis.usda.gov/animal_welfare/awa_info.s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www.nap.edu/catalog.php?record_id=12910" TargetMode="External"/><Relationship Id="rId5" Type="http://schemas.openxmlformats.org/officeDocument/2006/relationships/hyperlink" Target="http://grants.nih.gov/grants/olaw/references/phspol.htm" TargetMode="External"/><Relationship Id="rId4" Type="http://schemas.openxmlformats.org/officeDocument/2006/relationships/hyperlink" Target="http://grants.nih.gov/grants/olaw/references/phspol.htm#USGovPrinciple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hr.unm.edu/docs/employment/criminal-conviction-certification-form.doc"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hr.unm.edu/consulting/bckgndchks.php" TargetMode="External"/><Relationship Id="rId5" Type="http://schemas.openxmlformats.org/officeDocument/2006/relationships/hyperlink" Target="http://hr.unm.edu/docs/employment/reference-checking-guide.doc" TargetMode="External"/><Relationship Id="rId4" Type="http://schemas.openxmlformats.org/officeDocument/2006/relationships/hyperlink" Target="http://jobdescriptions.unm.edu/jdeweb.cfm?action=viewSpecific&amp;POSN_CLASS_CODE=T1004&amp;STATUS=16" TargetMode="External"/></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11.xml"/><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Microsoft_Word_97_-_2003_Document1.doc"/><Relationship Id="rId5" Type="http://schemas.openxmlformats.org/officeDocument/2006/relationships/oleObject" Target="../embeddings/oleObject2.bin"/><Relationship Id="rId10" Type="http://schemas.openxmlformats.org/officeDocument/2006/relationships/image" Target="../media/image7.wmf"/><Relationship Id="rId4" Type="http://schemas.openxmlformats.org/officeDocument/2006/relationships/slide" Target="slide20.xml"/><Relationship Id="rId9" Type="http://schemas.openxmlformats.org/officeDocument/2006/relationships/package" Target="../embeddings/Microsoft_Word_Document2.docx"/></Relationships>
</file>

<file path=ppt/slides/_rels/slide14.xml.rels><?xml version="1.0" encoding="UTF-8" standalone="yes"?>
<Relationships xmlns="http://schemas.openxmlformats.org/package/2006/relationships"><Relationship Id="rId3" Type="http://schemas.openxmlformats.org/officeDocument/2006/relationships/hyperlink" Target="summary-of-hire-template.doc"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8.wmf"/><Relationship Id="rId5" Type="http://schemas.openxmlformats.org/officeDocument/2006/relationships/package" Target="../embeddings/Microsoft_Word_Document3.docx"/><Relationship Id="rId4" Type="http://schemas.openxmlformats.org/officeDocument/2006/relationships/oleObject" Target="../embeddings/oleObject4.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www.unm.edu/~ubppm/ubppmanual/3280.htm" TargetMode="External"/><Relationship Id="rId3" Type="http://schemas.openxmlformats.org/officeDocument/2006/relationships/hyperlink" Target="http://www.unm.edu/~brpm/r515.htm" TargetMode="External"/><Relationship Id="rId7" Type="http://schemas.openxmlformats.org/officeDocument/2006/relationships/hyperlink" Target="http://www.unm.edu/~ubppm/ubppmanual/3210.ht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www.unm.edu/~ubppm/ubppmanual/3200.htm" TargetMode="External"/><Relationship Id="rId5" Type="http://schemas.openxmlformats.org/officeDocument/2006/relationships/hyperlink" Target="http://www.unm.edu/~ubppm/ubppmanual/3100.htm" TargetMode="External"/><Relationship Id="rId10" Type="http://schemas.openxmlformats.org/officeDocument/2006/relationships/hyperlink" Target="http://www.unm.edu/~ubppm/ubppmanual/2210.htm" TargetMode="External"/><Relationship Id="rId4" Type="http://schemas.openxmlformats.org/officeDocument/2006/relationships/hyperlink" Target="http://www.unm.edu/~brpm/r62.htm" TargetMode="External"/><Relationship Id="rId9" Type="http://schemas.openxmlformats.org/officeDocument/2006/relationships/hyperlink" Target="http://www.unm.edu/~ubppm/ubppmanual/3500.htm"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hr.unm.edu/eod/consulting.php" TargetMode="External"/><Relationship Id="rId3" Type="http://schemas.openxmlformats.org/officeDocument/2006/relationships/hyperlink" Target="http://nabr.org/" TargetMode="External"/><Relationship Id="rId7" Type="http://schemas.openxmlformats.org/officeDocument/2006/relationships/hyperlink" Target="http://unmjobsresources.unm.edu/departments.php"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hr.unm.edu/employment/recruitment-services.php" TargetMode="External"/><Relationship Id="rId5" Type="http://schemas.openxmlformats.org/officeDocument/2006/relationships/hyperlink" Target="http://hr.unm.edu/abouthr/hrpresents.php" TargetMode="External"/><Relationship Id="rId4" Type="http://schemas.openxmlformats.org/officeDocument/2006/relationships/hyperlink" Target="http://hr.unm.edu/" TargetMode="External"/><Relationship Id="rId9" Type="http://schemas.openxmlformats.org/officeDocument/2006/relationships/hyperlink" Target="http://www.unm.edu/~oeounm"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Mitigating Risks in Animal Research through Hiring Best Practices</a:t>
            </a:r>
            <a:endParaRPr lang="en-US" dirty="0"/>
          </a:p>
        </p:txBody>
      </p:sp>
      <p:sp>
        <p:nvSpPr>
          <p:cNvPr id="3" name="Subtitle 2"/>
          <p:cNvSpPr>
            <a:spLocks noGrp="1"/>
          </p:cNvSpPr>
          <p:nvPr>
            <p:ph type="subTitle" idx="1"/>
          </p:nvPr>
        </p:nvSpPr>
        <p:spPr>
          <a:xfrm>
            <a:off x="1371600" y="4419600"/>
            <a:ext cx="6400800" cy="1219200"/>
          </a:xfrm>
        </p:spPr>
        <p:txBody>
          <a:bodyPr/>
          <a:lstStyle/>
          <a:p>
            <a:r>
              <a:rPr lang="en-US" dirty="0" smtClean="0"/>
              <a:t>Division of Human Resources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lstStyle/>
          <a:p>
            <a:r>
              <a:rPr lang="en-US" sz="4000" b="1" dirty="0" smtClean="0"/>
              <a:t>Posting</a:t>
            </a:r>
            <a:endParaRPr lang="en-US" sz="4000" b="1" dirty="0"/>
          </a:p>
        </p:txBody>
      </p:sp>
      <p:sp>
        <p:nvSpPr>
          <p:cNvPr id="3" name="Content Placeholder 2"/>
          <p:cNvSpPr>
            <a:spLocks noGrp="1"/>
          </p:cNvSpPr>
          <p:nvPr>
            <p:ph idx="1"/>
          </p:nvPr>
        </p:nvSpPr>
        <p:spPr>
          <a:xfrm>
            <a:off x="457200" y="1295400"/>
            <a:ext cx="8229600" cy="5029200"/>
          </a:xfrm>
        </p:spPr>
        <p:txBody>
          <a:bodyPr/>
          <a:lstStyle/>
          <a:p>
            <a:pPr marL="342900" lvl="1" indent="-342900">
              <a:buFont typeface="Arial" pitchFamily="34" charset="0"/>
              <a:buChar char="•"/>
            </a:pPr>
            <a:r>
              <a:rPr lang="en-US" sz="3200" dirty="0" smtClean="0"/>
              <a:t>Position Description and Summary</a:t>
            </a:r>
          </a:p>
          <a:p>
            <a:pPr lvl="1"/>
            <a:r>
              <a:rPr lang="en-US" sz="2400" dirty="0" smtClean="0"/>
              <a:t>Initial screening tool </a:t>
            </a:r>
          </a:p>
          <a:p>
            <a:pPr lvl="1"/>
            <a:r>
              <a:rPr lang="en-US" sz="2400" dirty="0" smtClean="0"/>
              <a:t>Address pre-employment conditions (e.g., background check, physical exam) , work environment, and culture</a:t>
            </a:r>
          </a:p>
          <a:p>
            <a:pPr lvl="1"/>
            <a:r>
              <a:rPr lang="en-US" sz="2400" dirty="0" smtClean="0">
                <a:hlinkClick r:id="rId4"/>
              </a:rPr>
              <a:t>Utilize posting specific questions based on preferred qualifications</a:t>
            </a:r>
            <a:endParaRPr lang="en-US" sz="2400" dirty="0" smtClean="0"/>
          </a:p>
          <a:p>
            <a:pPr lvl="1"/>
            <a:r>
              <a:rPr lang="en-US" sz="2400" dirty="0"/>
              <a:t>C</a:t>
            </a:r>
            <a:r>
              <a:rPr lang="en-US" sz="2400" dirty="0" smtClean="0"/>
              <a:t>ite guidelines and regulations that the department adheres to</a:t>
            </a:r>
          </a:p>
          <a:p>
            <a:pPr marL="457200" lvl="1" indent="0">
              <a:buNone/>
            </a:pPr>
            <a:endParaRPr lang="en-US" sz="2400" dirty="0" smtClean="0"/>
          </a:p>
          <a:p>
            <a:endParaRPr lang="en-US" sz="2000" dirty="0" smtClean="0"/>
          </a:p>
          <a:p>
            <a:pPr>
              <a:buNone/>
            </a:pPr>
            <a:endParaRPr lang="en-US" sz="2000" dirty="0" smtClean="0"/>
          </a:p>
          <a:p>
            <a:pPr lvl="1"/>
            <a:endParaRPr lang="en-US" sz="1600" dirty="0" smtClean="0"/>
          </a:p>
          <a:p>
            <a:pPr>
              <a:buNone/>
            </a:pPr>
            <a:endParaRPr lang="en-US" sz="2800" dirty="0"/>
          </a:p>
        </p:txBody>
      </p:sp>
      <p:graphicFrame>
        <p:nvGraphicFramePr>
          <p:cNvPr id="5" name="Object 4">
            <a:hlinkClick r:id="" action="ppaction://ole?verb=1"/>
          </p:cNvPr>
          <p:cNvGraphicFramePr>
            <a:graphicFrameLocks noChangeAspect="1"/>
          </p:cNvGraphicFramePr>
          <p:nvPr>
            <p:extLst>
              <p:ext uri="{D42A27DB-BD31-4B8C-83A1-F6EECF244321}">
                <p14:modId xmlns:p14="http://schemas.microsoft.com/office/powerpoint/2010/main" val="115579807"/>
              </p:ext>
            </p:extLst>
          </p:nvPr>
        </p:nvGraphicFramePr>
        <p:xfrm>
          <a:off x="8077200" y="2514600"/>
          <a:ext cx="703262" cy="609600"/>
        </p:xfrm>
        <a:graphic>
          <a:graphicData uri="http://schemas.openxmlformats.org/presentationml/2006/ole">
            <mc:AlternateContent xmlns:mc="http://schemas.openxmlformats.org/markup-compatibility/2006">
              <mc:Choice xmlns:v="urn:schemas-microsoft-com:vml" Requires="v">
                <p:oleObj spid="_x0000_s1047" name="Document" showAsIcon="1" r:id="rId6" imgW="914400" imgH="792480" progId="Word.Document.12">
                  <p:embed/>
                </p:oleObj>
              </mc:Choice>
              <mc:Fallback>
                <p:oleObj name="Document" showAsIcon="1" r:id="rId6" imgW="914400" imgH="792480" progId="Word.Document.12">
                  <p:embed/>
                  <p:pic>
                    <p:nvPicPr>
                      <p:cNvPr id="0" name="Picture 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077200" y="2514600"/>
                        <a:ext cx="703262"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36638"/>
          </a:xfrm>
        </p:spPr>
        <p:txBody>
          <a:bodyPr/>
          <a:lstStyle/>
          <a:p>
            <a:r>
              <a:rPr lang="en-US" sz="4000" b="1" dirty="0" smtClean="0"/>
              <a:t>Animal Welfare Laws and Policies</a:t>
            </a:r>
            <a:r>
              <a:rPr lang="en-US" sz="1200" b="1" dirty="0" smtClean="0"/>
              <a:t/>
            </a:r>
            <a:br>
              <a:rPr lang="en-US" sz="1200" b="1" dirty="0" smtClean="0"/>
            </a:br>
            <a:r>
              <a:rPr lang="en-US" sz="1200" dirty="0" smtClean="0"/>
              <a:t> (Associated with all NIH/DHHS funded animal research programs regulated by the Office of Laboratory Animal Welfare)</a:t>
            </a:r>
            <a:endParaRPr lang="en-US" sz="1200" b="1" dirty="0"/>
          </a:p>
        </p:txBody>
      </p:sp>
      <p:sp>
        <p:nvSpPr>
          <p:cNvPr id="3" name="Content Placeholder 2"/>
          <p:cNvSpPr>
            <a:spLocks noGrp="1"/>
          </p:cNvSpPr>
          <p:nvPr>
            <p:ph idx="1"/>
          </p:nvPr>
        </p:nvSpPr>
        <p:spPr>
          <a:xfrm>
            <a:off x="457200" y="1524000"/>
            <a:ext cx="8229600" cy="4525963"/>
          </a:xfrm>
        </p:spPr>
        <p:txBody>
          <a:bodyPr/>
          <a:lstStyle/>
          <a:p>
            <a:r>
              <a:rPr lang="en-US" sz="1600" dirty="0"/>
              <a:t>Health Research Extension Act of 1985, Public Law 99-158, November 20, 1985, "Animals in </a:t>
            </a:r>
            <a:r>
              <a:rPr lang="en-US" sz="1600" dirty="0" smtClean="0"/>
              <a:t>Research</a:t>
            </a:r>
            <a:r>
              <a:rPr lang="en-US" sz="1600" dirty="0"/>
              <a:t>“ </a:t>
            </a:r>
            <a:endParaRPr lang="en-US" sz="1600" dirty="0" smtClean="0"/>
          </a:p>
          <a:p>
            <a:pPr marL="400050" lvl="1" indent="0">
              <a:buNone/>
            </a:pPr>
            <a:r>
              <a:rPr lang="en-US" sz="1600" dirty="0" smtClean="0">
                <a:hlinkClick r:id="rId3"/>
              </a:rPr>
              <a:t>http</a:t>
            </a:r>
            <a:r>
              <a:rPr lang="en-US" sz="1600" dirty="0">
                <a:hlinkClick r:id="rId3"/>
              </a:rPr>
              <a:t>://</a:t>
            </a:r>
            <a:r>
              <a:rPr lang="en-US" sz="1600" dirty="0" smtClean="0">
                <a:hlinkClick r:id="rId3"/>
              </a:rPr>
              <a:t>grants.nih.gov/grants/olaw/references/hrea1985.htm</a:t>
            </a:r>
            <a:endParaRPr lang="en-US" sz="1600" dirty="0" smtClean="0"/>
          </a:p>
          <a:p>
            <a:pPr marL="400050" lvl="1" indent="0">
              <a:buNone/>
            </a:pPr>
            <a:r>
              <a:rPr lang="en-US" sz="1600" dirty="0"/>
              <a:t> </a:t>
            </a:r>
          </a:p>
          <a:p>
            <a:r>
              <a:rPr lang="en-US" sz="1600" dirty="0"/>
              <a:t>U.S. Government Principles for the Utilization and Care of Vertebrate Animals Used in Testing, Research, and </a:t>
            </a:r>
            <a:r>
              <a:rPr lang="en-US" sz="1600" dirty="0" smtClean="0"/>
              <a:t>Training</a:t>
            </a:r>
          </a:p>
          <a:p>
            <a:pPr marL="400050" lvl="1" indent="0">
              <a:buNone/>
            </a:pPr>
            <a:r>
              <a:rPr lang="en-US" sz="1600" dirty="0" smtClean="0">
                <a:hlinkClick r:id="rId4"/>
              </a:rPr>
              <a:t>http</a:t>
            </a:r>
            <a:r>
              <a:rPr lang="en-US" sz="1600" dirty="0">
                <a:hlinkClick r:id="rId4"/>
              </a:rPr>
              <a:t>://grants.nih.gov/grants/olaw/references/phspol.htm#USGovPrinciples</a:t>
            </a:r>
            <a:r>
              <a:rPr lang="en-US" sz="1600" dirty="0"/>
              <a:t> </a:t>
            </a:r>
            <a:endParaRPr lang="en-US" sz="1600" dirty="0" smtClean="0"/>
          </a:p>
          <a:p>
            <a:pPr marL="0" indent="0">
              <a:buNone/>
            </a:pPr>
            <a:r>
              <a:rPr lang="en-US" sz="1600" dirty="0"/>
              <a:t> </a:t>
            </a:r>
          </a:p>
          <a:p>
            <a:r>
              <a:rPr lang="en-US" sz="1600" dirty="0"/>
              <a:t>Public Health Service Policy on Humane Care and Use of Laboratory Animals  </a:t>
            </a:r>
            <a:endParaRPr lang="en-US" sz="1600" dirty="0" smtClean="0"/>
          </a:p>
          <a:p>
            <a:pPr marL="400050" lvl="1" indent="0">
              <a:buNone/>
            </a:pPr>
            <a:r>
              <a:rPr lang="en-US" sz="1600" dirty="0" smtClean="0">
                <a:hlinkClick r:id="rId5"/>
              </a:rPr>
              <a:t>http</a:t>
            </a:r>
            <a:r>
              <a:rPr lang="en-US" sz="1600" dirty="0">
                <a:hlinkClick r:id="rId5"/>
              </a:rPr>
              <a:t>://</a:t>
            </a:r>
            <a:r>
              <a:rPr lang="en-US" sz="1600" dirty="0" smtClean="0">
                <a:hlinkClick r:id="rId5"/>
              </a:rPr>
              <a:t>grants.nih.gov/grants/olaw/references/phspol.htm</a:t>
            </a:r>
            <a:endParaRPr lang="en-US" sz="1600" dirty="0" smtClean="0"/>
          </a:p>
          <a:p>
            <a:pPr marL="400050" lvl="1" indent="0">
              <a:buNone/>
            </a:pPr>
            <a:endParaRPr lang="en-US" sz="1600" dirty="0"/>
          </a:p>
          <a:p>
            <a:r>
              <a:rPr lang="en-US" sz="1600" dirty="0"/>
              <a:t>The Guide for Care and Use of Laboratory Animals, NRC, Eighth Edition, 2011 </a:t>
            </a:r>
            <a:r>
              <a:rPr lang="en-US" sz="1600" dirty="0" smtClean="0">
                <a:hlinkClick r:id="rId6"/>
              </a:rPr>
              <a:t>http</a:t>
            </a:r>
            <a:r>
              <a:rPr lang="en-US" sz="1600" dirty="0">
                <a:hlinkClick r:id="rId6"/>
              </a:rPr>
              <a:t>://www.nap.edu/catalog.php?record_id=12910</a:t>
            </a:r>
            <a:r>
              <a:rPr lang="en-US" sz="1600" dirty="0"/>
              <a:t> </a:t>
            </a:r>
            <a:endParaRPr lang="en-US" sz="1600" dirty="0" smtClean="0"/>
          </a:p>
          <a:p>
            <a:pPr marL="0" indent="0">
              <a:buNone/>
            </a:pPr>
            <a:endParaRPr lang="en-US" sz="1600" dirty="0"/>
          </a:p>
          <a:p>
            <a:r>
              <a:rPr lang="en-US" sz="1600" dirty="0"/>
              <a:t>Animal Welfare Act, as amended, and implementing Animal Welfare Regulations (Title 9 CFR, Chapter I, part 1-4) under the USDA APHIS Veterinary Services  </a:t>
            </a:r>
            <a:r>
              <a:rPr lang="en-US" sz="1600" dirty="0">
                <a:hlinkClick r:id="rId7"/>
              </a:rPr>
              <a:t>http://www.aphis.usda.gov/animal_welfare/awa_info.shtml</a:t>
            </a:r>
            <a:r>
              <a:rPr lang="en-US" sz="1600" dirty="0"/>
              <a:t>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lstStyle/>
          <a:p>
            <a:r>
              <a:rPr lang="en-US" sz="4000" b="1" dirty="0" smtClean="0"/>
              <a:t>Screening</a:t>
            </a:r>
            <a:endParaRPr lang="en-US" sz="4000" b="1" dirty="0"/>
          </a:p>
        </p:txBody>
      </p:sp>
      <p:sp>
        <p:nvSpPr>
          <p:cNvPr id="3" name="Content Placeholder 2"/>
          <p:cNvSpPr>
            <a:spLocks noGrp="1"/>
          </p:cNvSpPr>
          <p:nvPr>
            <p:ph idx="1"/>
          </p:nvPr>
        </p:nvSpPr>
        <p:spPr>
          <a:xfrm>
            <a:off x="457200" y="1295400"/>
            <a:ext cx="8229600" cy="5181600"/>
          </a:xfrm>
        </p:spPr>
        <p:txBody>
          <a:bodyPr/>
          <a:lstStyle/>
          <a:p>
            <a:r>
              <a:rPr lang="en-US" dirty="0" smtClean="0"/>
              <a:t>Pre/Post-Screening </a:t>
            </a:r>
          </a:p>
          <a:p>
            <a:pPr lvl="1"/>
            <a:r>
              <a:rPr lang="en-US" sz="2400" dirty="0" smtClean="0"/>
              <a:t>ARM Applicant Red Flags</a:t>
            </a:r>
          </a:p>
          <a:p>
            <a:pPr lvl="1"/>
            <a:r>
              <a:rPr lang="en-US" sz="2400" dirty="0" smtClean="0">
                <a:hlinkClick r:id="rId3"/>
              </a:rPr>
              <a:t>Criminal Conviction Certification </a:t>
            </a:r>
            <a:endParaRPr lang="en-US" sz="2400" dirty="0" smtClean="0"/>
          </a:p>
          <a:p>
            <a:pPr lvl="1"/>
            <a:r>
              <a:rPr lang="en-US" sz="2400" dirty="0" smtClean="0"/>
              <a:t>Education and Experience Requirements </a:t>
            </a:r>
            <a:r>
              <a:rPr lang="en-US" sz="1400" dirty="0" smtClean="0">
                <a:hlinkClick r:id="rId4"/>
              </a:rPr>
              <a:t>(e.g., Lab Animal Tech)</a:t>
            </a:r>
            <a:endParaRPr lang="en-US" sz="1400" dirty="0" smtClean="0"/>
          </a:p>
          <a:p>
            <a:pPr lvl="1"/>
            <a:r>
              <a:rPr lang="en-US" sz="2400" dirty="0" smtClean="0">
                <a:hlinkClick r:id="rId5"/>
              </a:rPr>
              <a:t>Reference Checks</a:t>
            </a:r>
            <a:endParaRPr lang="en-US" sz="2400" dirty="0" smtClean="0"/>
          </a:p>
          <a:p>
            <a:pPr lvl="1"/>
            <a:r>
              <a:rPr lang="en-US" sz="2400" dirty="0" smtClean="0">
                <a:hlinkClick r:id="rId6"/>
              </a:rPr>
              <a:t>Background Checks</a:t>
            </a:r>
            <a:r>
              <a:rPr lang="en-US" sz="2400" dirty="0" smtClean="0"/>
              <a:t> </a:t>
            </a:r>
          </a:p>
          <a:p>
            <a:pPr lvl="1"/>
            <a:r>
              <a:rPr lang="en-US" sz="2400" dirty="0" smtClean="0"/>
              <a:t>Review UNM and/or UNMH Personnel File</a:t>
            </a:r>
          </a:p>
          <a:p>
            <a:pPr lvl="1"/>
            <a:r>
              <a:rPr lang="en-US" sz="2400" dirty="0" smtClean="0"/>
              <a:t>Social Media</a:t>
            </a:r>
          </a:p>
          <a:p>
            <a:pPr lvl="1"/>
            <a:endParaRPr lang="en-US" sz="1600" dirty="0" smtClean="0"/>
          </a:p>
          <a:p>
            <a:pPr>
              <a:buNone/>
            </a:pPr>
            <a:endParaRPr lang="en-US"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lstStyle/>
          <a:p>
            <a:r>
              <a:rPr lang="en-US" sz="4000" b="1" dirty="0" smtClean="0"/>
              <a:t>Interviewing</a:t>
            </a:r>
            <a:endParaRPr lang="en-US" sz="4000" b="1" dirty="0"/>
          </a:p>
        </p:txBody>
      </p:sp>
      <p:sp>
        <p:nvSpPr>
          <p:cNvPr id="3" name="Content Placeholder 2"/>
          <p:cNvSpPr>
            <a:spLocks noGrp="1"/>
          </p:cNvSpPr>
          <p:nvPr>
            <p:ph idx="1"/>
          </p:nvPr>
        </p:nvSpPr>
        <p:spPr>
          <a:xfrm>
            <a:off x="457200" y="1219200"/>
            <a:ext cx="8229600" cy="5257800"/>
          </a:xfrm>
        </p:spPr>
        <p:txBody>
          <a:bodyPr/>
          <a:lstStyle/>
          <a:p>
            <a:r>
              <a:rPr lang="en-US" dirty="0" smtClean="0"/>
              <a:t>Interview</a:t>
            </a:r>
          </a:p>
          <a:p>
            <a:pPr lvl="1"/>
            <a:r>
              <a:rPr lang="en-US" sz="2400" dirty="0" smtClean="0"/>
              <a:t>Initial contact</a:t>
            </a:r>
          </a:p>
          <a:p>
            <a:pPr lvl="1"/>
            <a:r>
              <a:rPr lang="en-US" sz="2400" dirty="0" smtClean="0">
                <a:cs typeface="Arial" charset="0"/>
                <a:hlinkClick r:id="rId4" action="ppaction://hlinksldjump"/>
              </a:rPr>
              <a:t>Review department’s values and mission statement</a:t>
            </a:r>
            <a:endParaRPr lang="en-US" sz="2400" dirty="0" smtClean="0"/>
          </a:p>
          <a:p>
            <a:pPr lvl="1"/>
            <a:r>
              <a:rPr lang="en-US" sz="2400" dirty="0" smtClean="0"/>
              <a:t>Interview questions</a:t>
            </a:r>
          </a:p>
          <a:p>
            <a:pPr lvl="1"/>
            <a:r>
              <a:rPr lang="en-US" sz="2400" dirty="0" smtClean="0"/>
              <a:t>Non-verbal communication</a:t>
            </a:r>
          </a:p>
          <a:p>
            <a:pPr lvl="1"/>
            <a:r>
              <a:rPr lang="en-US" sz="2400" dirty="0" smtClean="0"/>
              <a:t>Facility tour</a:t>
            </a:r>
          </a:p>
          <a:p>
            <a:pPr lvl="1"/>
            <a:endParaRPr lang="en-US" sz="1600" dirty="0" smtClean="0"/>
          </a:p>
          <a:p>
            <a:pPr lvl="1"/>
            <a:endParaRPr lang="en-US" sz="1600" dirty="0" smtClean="0"/>
          </a:p>
          <a:p>
            <a:pPr lvl="1">
              <a:buNone/>
            </a:pPr>
            <a:endParaRPr lang="en-US" sz="1600" dirty="0" smtClean="0"/>
          </a:p>
          <a:p>
            <a:pPr>
              <a:buNone/>
            </a:pPr>
            <a:endParaRPr lang="en-US" sz="2800" dirty="0"/>
          </a:p>
        </p:txBody>
      </p:sp>
      <p:graphicFrame>
        <p:nvGraphicFramePr>
          <p:cNvPr id="4" name="Object 3">
            <a:hlinkClick r:id="" action="ppaction://ole?verb=1"/>
          </p:cNvPr>
          <p:cNvGraphicFramePr>
            <a:graphicFrameLocks noChangeAspect="1"/>
          </p:cNvGraphicFramePr>
          <p:nvPr>
            <p:extLst>
              <p:ext uri="{D42A27DB-BD31-4B8C-83A1-F6EECF244321}">
                <p14:modId xmlns:p14="http://schemas.microsoft.com/office/powerpoint/2010/main" val="4025811817"/>
              </p:ext>
            </p:extLst>
          </p:nvPr>
        </p:nvGraphicFramePr>
        <p:xfrm>
          <a:off x="3124200" y="1676400"/>
          <a:ext cx="685800" cy="593725"/>
        </p:xfrm>
        <a:graphic>
          <a:graphicData uri="http://schemas.openxmlformats.org/presentationml/2006/ole">
            <mc:AlternateContent xmlns:mc="http://schemas.openxmlformats.org/markup-compatibility/2006">
              <mc:Choice xmlns:v="urn:schemas-microsoft-com:vml" Requires="v">
                <p:oleObj spid="_x0000_s2089" name="Document" showAsIcon="1" r:id="rId6" imgW="914400" imgH="792360" progId="Word.Document.8">
                  <p:embed/>
                </p:oleObj>
              </mc:Choice>
              <mc:Fallback>
                <p:oleObj name="Document" showAsIcon="1" r:id="rId6" imgW="914400" imgH="792360" progId="Word.Document.8">
                  <p:embed/>
                  <p:pic>
                    <p:nvPicPr>
                      <p:cNvPr id="0" name="Picture 2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24200" y="1676400"/>
                        <a:ext cx="685800" cy="593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a:hlinkClick r:id="" action="ppaction://ole?verb=1"/>
          </p:cNvPr>
          <p:cNvGraphicFramePr>
            <a:graphicFrameLocks noChangeAspect="1"/>
          </p:cNvGraphicFramePr>
          <p:nvPr>
            <p:extLst>
              <p:ext uri="{D42A27DB-BD31-4B8C-83A1-F6EECF244321}">
                <p14:modId xmlns:p14="http://schemas.microsoft.com/office/powerpoint/2010/main" val="1681153182"/>
              </p:ext>
            </p:extLst>
          </p:nvPr>
        </p:nvGraphicFramePr>
        <p:xfrm>
          <a:off x="3657600" y="2743200"/>
          <a:ext cx="685800" cy="594123"/>
        </p:xfrm>
        <a:graphic>
          <a:graphicData uri="http://schemas.openxmlformats.org/presentationml/2006/ole">
            <mc:AlternateContent xmlns:mc="http://schemas.openxmlformats.org/markup-compatibility/2006">
              <mc:Choice xmlns:v="urn:schemas-microsoft-com:vml" Requires="v">
                <p:oleObj spid="_x0000_s2090" name="Document" showAsIcon="1" r:id="rId9" imgW="914400" imgH="792360" progId="Word.Document.12">
                  <p:embed/>
                </p:oleObj>
              </mc:Choice>
              <mc:Fallback>
                <p:oleObj name="Document" showAsIcon="1" r:id="rId9" imgW="914400" imgH="792360" progId="Word.Document.12">
                  <p:embed/>
                  <p:pic>
                    <p:nvPicPr>
                      <p:cNvPr id="0" name="Picture 22"/>
                      <p:cNvPicPr>
                        <a:picLocks noChangeAspect="1" noChangeArrowheads="1"/>
                      </p:cNvPicPr>
                      <p:nvPr/>
                    </p:nvPicPr>
                    <p:blipFill>
                      <a:blip r:embed="rId10"/>
                      <a:srcRect/>
                      <a:stretch>
                        <a:fillRect/>
                      </a:stretch>
                    </p:blipFill>
                    <p:spPr bwMode="auto">
                      <a:xfrm>
                        <a:off x="3657600" y="2743200"/>
                        <a:ext cx="685800" cy="59412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a:lstStyle/>
          <a:p>
            <a:r>
              <a:rPr lang="en-US" sz="4000" b="1" dirty="0" smtClean="0"/>
              <a:t>Final Selection</a:t>
            </a:r>
            <a:endParaRPr lang="en-US" sz="4000" b="1" dirty="0"/>
          </a:p>
        </p:txBody>
      </p:sp>
      <p:sp>
        <p:nvSpPr>
          <p:cNvPr id="3" name="Content Placeholder 2"/>
          <p:cNvSpPr>
            <a:spLocks noGrp="1"/>
          </p:cNvSpPr>
          <p:nvPr>
            <p:ph idx="1"/>
          </p:nvPr>
        </p:nvSpPr>
        <p:spPr/>
        <p:txBody>
          <a:bodyPr/>
          <a:lstStyle/>
          <a:p>
            <a:r>
              <a:rPr lang="en-US" dirty="0" smtClean="0"/>
              <a:t>Tentative verbal offer </a:t>
            </a:r>
          </a:p>
          <a:p>
            <a:r>
              <a:rPr lang="en-US" dirty="0" smtClean="0"/>
              <a:t>Non-selected applicants</a:t>
            </a:r>
          </a:p>
          <a:p>
            <a:r>
              <a:rPr lang="en-US" dirty="0" smtClean="0">
                <a:hlinkClick r:id="rId3" action="ppaction://hlinkfile"/>
              </a:rPr>
              <a:t>Summary of hire</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36638"/>
          </a:xfrm>
        </p:spPr>
        <p:txBody>
          <a:bodyPr/>
          <a:lstStyle/>
          <a:p>
            <a:r>
              <a:rPr lang="en-US" sz="4000" b="1" dirty="0" smtClean="0">
                <a:latin typeface="+mn-lt"/>
              </a:rPr>
              <a:t>Post-Hire Next Steps</a:t>
            </a:r>
            <a:r>
              <a:rPr lang="en-US" dirty="0" smtClean="0">
                <a:latin typeface="Arial" charset="0"/>
              </a:rPr>
              <a:t/>
            </a:r>
            <a:br>
              <a:rPr lang="en-US" dirty="0" smtClean="0">
                <a:latin typeface="Arial" charset="0"/>
              </a:rPr>
            </a:br>
            <a:endParaRPr lang="en-US" dirty="0"/>
          </a:p>
        </p:txBody>
      </p:sp>
      <p:sp>
        <p:nvSpPr>
          <p:cNvPr id="3" name="Content Placeholder 2"/>
          <p:cNvSpPr>
            <a:spLocks noGrp="1"/>
          </p:cNvSpPr>
          <p:nvPr>
            <p:ph idx="1"/>
          </p:nvPr>
        </p:nvSpPr>
        <p:spPr>
          <a:xfrm>
            <a:off x="457200" y="1295400"/>
            <a:ext cx="8229600" cy="4221163"/>
          </a:xfrm>
        </p:spPr>
        <p:txBody>
          <a:bodyPr/>
          <a:lstStyle/>
          <a:p>
            <a:pPr>
              <a:defRPr/>
            </a:pPr>
            <a:r>
              <a:rPr lang="en-US" dirty="0" smtClean="0">
                <a:cs typeface="Arial" charset="0"/>
              </a:rPr>
              <a:t>Prepare for your new hire</a:t>
            </a:r>
          </a:p>
          <a:p>
            <a:pPr lvl="1">
              <a:defRPr/>
            </a:pPr>
            <a:r>
              <a:rPr lang="en-US" sz="2400" dirty="0" smtClean="0"/>
              <a:t>Establish department expectations</a:t>
            </a:r>
          </a:p>
          <a:p>
            <a:pPr lvl="1">
              <a:defRPr/>
            </a:pPr>
            <a:r>
              <a:rPr lang="en-US" sz="2400" dirty="0" smtClean="0"/>
              <a:t>Prepare work area</a:t>
            </a:r>
          </a:p>
          <a:p>
            <a:pPr lvl="1">
              <a:defRPr/>
            </a:pPr>
            <a:r>
              <a:rPr lang="en-US" sz="2400" dirty="0" smtClean="0"/>
              <a:t>Departmental orientation</a:t>
            </a:r>
          </a:p>
          <a:p>
            <a:pPr lvl="1">
              <a:defRPr/>
            </a:pPr>
            <a:r>
              <a:rPr lang="en-US" sz="2400" dirty="0" smtClean="0"/>
              <a:t>Probation/Trial Period</a:t>
            </a:r>
          </a:p>
          <a:p>
            <a:pPr lvl="2">
              <a:defRPr/>
            </a:pPr>
            <a:r>
              <a:rPr lang="en-US" dirty="0" smtClean="0"/>
              <a:t>HR Reports </a:t>
            </a:r>
            <a:r>
              <a:rPr lang="en-US" sz="1100" dirty="0" smtClean="0"/>
              <a:t>(Probation </a:t>
            </a:r>
            <a:r>
              <a:rPr lang="en-US" sz="1100" dirty="0" smtClean="0"/>
              <a:t>expiring within 6 months/Trial expiring within 30 working days)</a:t>
            </a:r>
          </a:p>
          <a:p>
            <a:pPr lvl="2">
              <a:buNone/>
              <a:defRPr/>
            </a:pPr>
            <a:endParaRPr lang="en-US" sz="1200" dirty="0" smtClean="0"/>
          </a:p>
          <a:p>
            <a:pPr lvl="1">
              <a:defRPr/>
            </a:pPr>
            <a:endParaRPr lang="en-US" dirty="0" smtClean="0"/>
          </a:p>
          <a:p>
            <a:pPr lvl="1" indent="0">
              <a:buNone/>
              <a:defRPr/>
            </a:pPr>
            <a:endParaRPr lang="en-US" sz="1400" dirty="0" smtClean="0"/>
          </a:p>
          <a:p>
            <a:pPr lvl="1">
              <a:buNone/>
              <a:defRPr/>
            </a:pPr>
            <a:endParaRPr lang="en-US" sz="3200" dirty="0" smtClean="0"/>
          </a:p>
          <a:p>
            <a:pPr lvl="1">
              <a:buNone/>
              <a:defRPr/>
            </a:pPr>
            <a:endParaRPr lang="en-US" sz="3200" dirty="0" smtClean="0">
              <a:cs typeface="Arial" charset="0"/>
            </a:endParaRPr>
          </a:p>
          <a:p>
            <a:endParaRPr lang="en-US" dirty="0"/>
          </a:p>
        </p:txBody>
      </p:sp>
      <p:graphicFrame>
        <p:nvGraphicFramePr>
          <p:cNvPr id="4" name="Object 3">
            <a:hlinkClick r:id="" action="ppaction://ole?verb=1"/>
          </p:cNvPr>
          <p:cNvGraphicFramePr>
            <a:graphicFrameLocks noChangeAspect="1"/>
          </p:cNvGraphicFramePr>
          <p:nvPr>
            <p:extLst>
              <p:ext uri="{D42A27DB-BD31-4B8C-83A1-F6EECF244321}">
                <p14:modId xmlns:p14="http://schemas.microsoft.com/office/powerpoint/2010/main" val="3703055433"/>
              </p:ext>
            </p:extLst>
          </p:nvPr>
        </p:nvGraphicFramePr>
        <p:xfrm>
          <a:off x="4572000" y="2819400"/>
          <a:ext cx="685800" cy="594122"/>
        </p:xfrm>
        <a:graphic>
          <a:graphicData uri="http://schemas.openxmlformats.org/presentationml/2006/ole">
            <mc:AlternateContent xmlns:mc="http://schemas.openxmlformats.org/markup-compatibility/2006">
              <mc:Choice xmlns:v="urn:schemas-microsoft-com:vml" Requires="v">
                <p:oleObj spid="_x0000_s3093" name="Document" showAsIcon="1" r:id="rId5" imgW="914400" imgH="792360" progId="Word.Document.12">
                  <p:embed/>
                </p:oleObj>
              </mc:Choice>
              <mc:Fallback>
                <p:oleObj name="Document" showAsIcon="1" r:id="rId5" imgW="914400" imgH="792360" progId="Word.Document.12">
                  <p:embed/>
                  <p:pic>
                    <p:nvPicPr>
                      <p:cNvPr id="0"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0" y="2819400"/>
                        <a:ext cx="685800" cy="5941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09600"/>
          </a:xfrm>
        </p:spPr>
        <p:txBody>
          <a:bodyPr/>
          <a:lstStyle/>
          <a:p>
            <a:r>
              <a:rPr lang="en-US" sz="4000" b="1" dirty="0" smtClean="0"/>
              <a:t>Financial Impact of Unsuitable Hires</a:t>
            </a:r>
            <a:endParaRPr lang="en-US" sz="4000" b="1" dirty="0"/>
          </a:p>
        </p:txBody>
      </p:sp>
      <p:sp>
        <p:nvSpPr>
          <p:cNvPr id="3" name="Content Placeholder 2"/>
          <p:cNvSpPr>
            <a:spLocks noGrp="1"/>
          </p:cNvSpPr>
          <p:nvPr>
            <p:ph idx="1"/>
          </p:nvPr>
        </p:nvSpPr>
        <p:spPr>
          <a:xfrm>
            <a:off x="457200" y="1371600"/>
            <a:ext cx="8229600" cy="4876800"/>
          </a:xfrm>
        </p:spPr>
        <p:txBody>
          <a:bodyPr/>
          <a:lstStyle/>
          <a:p>
            <a:r>
              <a:rPr lang="en-US" dirty="0" smtClean="0"/>
              <a:t>American Management Association reports cost of turnover is estimated at 25% to 250% of employee’s salary</a:t>
            </a:r>
          </a:p>
          <a:p>
            <a:pPr marL="914400" lvl="1"/>
            <a:r>
              <a:rPr lang="en-US" sz="2400" dirty="0" smtClean="0"/>
              <a:t>Separation costs</a:t>
            </a:r>
          </a:p>
          <a:p>
            <a:pPr marL="914400" lvl="1"/>
            <a:r>
              <a:rPr lang="en-US" sz="2400" dirty="0" smtClean="0"/>
              <a:t>Replacement costs</a:t>
            </a:r>
          </a:p>
          <a:p>
            <a:pPr marL="914400" lvl="1"/>
            <a:r>
              <a:rPr lang="en-US" sz="2400" dirty="0" smtClean="0"/>
              <a:t>Training</a:t>
            </a:r>
          </a:p>
          <a:p>
            <a:pPr marL="914400" lvl="1"/>
            <a:r>
              <a:rPr lang="en-US" sz="2400" dirty="0" smtClean="0"/>
              <a:t>Loss of productivity</a:t>
            </a:r>
          </a:p>
          <a:p>
            <a:pPr marL="914400" lvl="1"/>
            <a:r>
              <a:rPr lang="en-US" sz="2400" dirty="0" smtClean="0"/>
              <a:t>Compromise of research and experiments</a:t>
            </a:r>
          </a:p>
          <a:p>
            <a:r>
              <a:rPr lang="en-US" dirty="0" smtClean="0"/>
              <a:t>Intangible Costs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229600" cy="609600"/>
          </a:xfrm>
        </p:spPr>
        <p:txBody>
          <a:bodyPr/>
          <a:lstStyle/>
          <a:p>
            <a:r>
              <a:rPr lang="en-US" sz="4000" b="1" dirty="0" smtClean="0"/>
              <a:t>Resources - University Policies</a:t>
            </a:r>
            <a:endParaRPr lang="en-US" sz="40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20123715"/>
              </p:ext>
            </p:extLst>
          </p:nvPr>
        </p:nvGraphicFramePr>
        <p:xfrm>
          <a:off x="381000" y="1096910"/>
          <a:ext cx="8458199" cy="5303891"/>
        </p:xfrm>
        <a:graphic>
          <a:graphicData uri="http://schemas.openxmlformats.org/drawingml/2006/table">
            <a:tbl>
              <a:tblPr firstRow="1" bandRow="1">
                <a:tableStyleId>{21E4AEA4-8DFA-4A89-87EB-49C32662AFE0}</a:tableStyleId>
              </a:tblPr>
              <a:tblGrid>
                <a:gridCol w="3274141"/>
                <a:gridCol w="1364226"/>
                <a:gridCol w="3819832"/>
              </a:tblGrid>
              <a:tr h="628694">
                <a:tc>
                  <a:txBody>
                    <a:bodyPr/>
                    <a:lstStyle/>
                    <a:p>
                      <a:r>
                        <a:rPr lang="en-US" dirty="0" smtClean="0"/>
                        <a:t>Title of Policy</a:t>
                      </a:r>
                      <a:endParaRPr lang="en-US" dirty="0"/>
                    </a:p>
                  </a:txBody>
                  <a:tcPr/>
                </a:tc>
                <a:tc>
                  <a:txBody>
                    <a:bodyPr/>
                    <a:lstStyle/>
                    <a:p>
                      <a:r>
                        <a:rPr lang="en-US" dirty="0" smtClean="0"/>
                        <a:t>Policy Number</a:t>
                      </a:r>
                      <a:endParaRPr lang="en-US" dirty="0"/>
                    </a:p>
                  </a:txBody>
                  <a:tcPr/>
                </a:tc>
                <a:tc>
                  <a:txBody>
                    <a:bodyPr/>
                    <a:lstStyle/>
                    <a:p>
                      <a:r>
                        <a:rPr lang="en-US" dirty="0" smtClean="0"/>
                        <a:t>Link</a:t>
                      </a:r>
                      <a:r>
                        <a:rPr lang="en-US" baseline="0" dirty="0" smtClean="0"/>
                        <a:t> to Policy</a:t>
                      </a:r>
                      <a:endParaRPr lang="en-US" dirty="0"/>
                    </a:p>
                  </a:txBody>
                  <a:tcPr/>
                </a:tc>
              </a:tr>
              <a:tr h="605230">
                <a:tc>
                  <a:txBody>
                    <a:bodyPr/>
                    <a:lstStyle/>
                    <a:p>
                      <a:r>
                        <a:rPr lang="en-US" sz="1400" b="1" dirty="0" smtClean="0"/>
                        <a:t>Use of Animals in Education and Research</a:t>
                      </a:r>
                      <a:endParaRPr lang="en-US" sz="1400" b="1" dirty="0"/>
                    </a:p>
                  </a:txBody>
                  <a:tcPr/>
                </a:tc>
                <a:tc>
                  <a:txBody>
                    <a:bodyPr/>
                    <a:lstStyle/>
                    <a:p>
                      <a:r>
                        <a:rPr lang="en-US" sz="1400" b="1" dirty="0" smtClean="0"/>
                        <a:t>Regents’ Policy 5.15</a:t>
                      </a:r>
                      <a:endParaRPr lang="en-US" sz="1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hlinkClick r:id="rId3"/>
                        </a:rPr>
                        <a:t>UNM Regents' Policy Manual 5.15 - Use of Animals in Education and Research</a:t>
                      </a:r>
                      <a:endParaRPr lang="en-US" sz="1400" dirty="0"/>
                    </a:p>
                  </a:txBody>
                  <a:tcPr/>
                </a:tc>
              </a:tr>
              <a:tr h="605230">
                <a:tc>
                  <a:txBody>
                    <a:bodyPr/>
                    <a:lstStyle/>
                    <a:p>
                      <a:r>
                        <a:rPr lang="en-US" sz="1400" b="1" dirty="0" smtClean="0"/>
                        <a:t>Hiring, Promotion and</a:t>
                      </a:r>
                      <a:r>
                        <a:rPr lang="en-US" sz="1400" b="1" baseline="0" dirty="0" smtClean="0"/>
                        <a:t> </a:t>
                      </a:r>
                      <a:r>
                        <a:rPr lang="en-US" sz="1400" b="1" dirty="0" smtClean="0"/>
                        <a:t> Transfer</a:t>
                      </a:r>
                      <a:br>
                        <a:rPr lang="en-US" sz="1400" b="1" dirty="0" smtClean="0"/>
                      </a:br>
                      <a:endParaRPr lang="en-US" sz="1400" b="1" dirty="0"/>
                    </a:p>
                  </a:txBody>
                  <a:tcPr/>
                </a:tc>
                <a:tc>
                  <a:txBody>
                    <a:bodyPr/>
                    <a:lstStyle/>
                    <a:p>
                      <a:r>
                        <a:rPr lang="en-US" sz="1400" b="1" dirty="0" smtClean="0"/>
                        <a:t>Regents’ Policy 6.2</a:t>
                      </a:r>
                      <a:endParaRPr lang="en-US" sz="1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hlinkClick r:id="rId4"/>
                        </a:rPr>
                        <a:t>UNM Regents' Policy Manual 6.2 - Hiring, Promotion and Transfer</a:t>
                      </a:r>
                      <a:endParaRPr lang="en-US" sz="1400" dirty="0"/>
                    </a:p>
                  </a:txBody>
                  <a:tcPr/>
                </a:tc>
              </a:tr>
              <a:tr h="510930">
                <a:tc>
                  <a:txBody>
                    <a:bodyPr/>
                    <a:lstStyle/>
                    <a:p>
                      <a:r>
                        <a:rPr lang="en-US" sz="1400" b="1" dirty="0" smtClean="0"/>
                        <a:t>Equal Opportunity and Affirmative Action</a:t>
                      </a:r>
                      <a:endParaRPr lang="en-US" sz="1400" b="1" dirty="0"/>
                    </a:p>
                  </a:txBody>
                  <a:tcPr/>
                </a:tc>
                <a:tc>
                  <a:txBody>
                    <a:bodyPr/>
                    <a:lstStyle/>
                    <a:p>
                      <a:r>
                        <a:rPr lang="en-US" sz="1400" b="1" dirty="0" smtClean="0"/>
                        <a:t>UBPPM</a:t>
                      </a:r>
                      <a:r>
                        <a:rPr lang="en-US" sz="1400" b="1" baseline="0" dirty="0" smtClean="0"/>
                        <a:t> #3100</a:t>
                      </a:r>
                      <a:endParaRPr lang="en-US" sz="1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hlinkClick r:id="rId5"/>
                        </a:rPr>
                        <a:t>http://www.unm.edu/~ubppm/ubppmanual/3100.htm</a:t>
                      </a:r>
                      <a:endParaRPr lang="en-US" sz="1400" dirty="0"/>
                    </a:p>
                  </a:txBody>
                  <a:tcPr/>
                </a:tc>
              </a:tr>
              <a:tr h="510930">
                <a:tc>
                  <a:txBody>
                    <a:bodyPr/>
                    <a:lstStyle/>
                    <a:p>
                      <a:r>
                        <a:rPr lang="en-US" sz="1400" b="1" dirty="0" smtClean="0"/>
                        <a:t>Employee Classification</a:t>
                      </a:r>
                      <a:endParaRPr lang="en-US" sz="1400" b="1" dirty="0"/>
                    </a:p>
                  </a:txBody>
                  <a:tcPr/>
                </a:tc>
                <a:tc>
                  <a:txBody>
                    <a:bodyPr/>
                    <a:lstStyle/>
                    <a:p>
                      <a:r>
                        <a:rPr lang="en-US" sz="1400" b="1" dirty="0" smtClean="0"/>
                        <a:t>UBPPM #3200</a:t>
                      </a:r>
                      <a:endParaRPr lang="en-US" sz="1400" b="1" dirty="0"/>
                    </a:p>
                  </a:txBody>
                  <a:tcPr/>
                </a:tc>
                <a:tc>
                  <a:txBody>
                    <a:bodyPr/>
                    <a:lstStyle/>
                    <a:p>
                      <a:r>
                        <a:rPr lang="en-US" sz="1400" dirty="0" smtClean="0">
                          <a:hlinkClick r:id="rId6"/>
                        </a:rPr>
                        <a:t>http://www.unm.edu/~ubppm/ubppmanual/3200.htm</a:t>
                      </a:r>
                      <a:endParaRPr lang="en-US" sz="1400" dirty="0"/>
                    </a:p>
                  </a:txBody>
                  <a:tcPr/>
                </a:tc>
              </a:tr>
              <a:tr h="510930">
                <a:tc>
                  <a:txBody>
                    <a:bodyPr/>
                    <a:lstStyle/>
                    <a:p>
                      <a:r>
                        <a:rPr lang="en-US" sz="1400" b="1" dirty="0" smtClean="0"/>
                        <a:t>Recruitment and Hiring</a:t>
                      </a:r>
                      <a:endParaRPr lang="en-US" sz="1400" b="1" dirty="0"/>
                    </a:p>
                  </a:txBody>
                  <a:tcPr/>
                </a:tc>
                <a:tc>
                  <a:txBody>
                    <a:bodyPr/>
                    <a:lstStyle/>
                    <a:p>
                      <a:r>
                        <a:rPr lang="en-US" sz="1400" b="1" dirty="0" smtClean="0"/>
                        <a:t>UBPPM #3210</a:t>
                      </a:r>
                      <a:endParaRPr lang="en-US" sz="1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hlinkClick r:id="rId7"/>
                        </a:rPr>
                        <a:t>http://www.unm.edu/~ubppm/ubppmanual/3210.htm</a:t>
                      </a:r>
                      <a:endParaRPr lang="en-US" sz="1400" dirty="0"/>
                    </a:p>
                  </a:txBody>
                  <a:tcPr/>
                </a:tc>
              </a:tr>
              <a:tr h="5900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Background Checks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UBPPM #3280</a:t>
                      </a:r>
                    </a:p>
                    <a:p>
                      <a:endParaRPr lang="en-US" b="1" dirty="0"/>
                    </a:p>
                  </a:txBody>
                  <a:tcPr/>
                </a:tc>
                <a:tc>
                  <a:txBody>
                    <a:bodyPr/>
                    <a:lstStyle/>
                    <a:p>
                      <a:r>
                        <a:rPr lang="en-US" sz="1400" dirty="0" smtClean="0">
                          <a:hlinkClick r:id="rId8"/>
                        </a:rPr>
                        <a:t>http://www.unm.edu/~ubppm/ubppmanual/3280.htm</a:t>
                      </a:r>
                      <a:endParaRPr lang="en-US" sz="1400" dirty="0"/>
                    </a:p>
                  </a:txBody>
                  <a:tcPr/>
                </a:tc>
              </a:tr>
              <a:tr h="5772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Wage and Salary Administration</a:t>
                      </a:r>
                    </a:p>
                    <a:p>
                      <a:endParaRPr lang="en-US" sz="1400" b="1" dirty="0"/>
                    </a:p>
                  </a:txBody>
                  <a:tcPr/>
                </a:tc>
                <a:tc>
                  <a:txBody>
                    <a:bodyPr/>
                    <a:lstStyle/>
                    <a:p>
                      <a:r>
                        <a:rPr lang="en-US" sz="1400" b="1" dirty="0" smtClean="0"/>
                        <a:t>UBPPM #3500</a:t>
                      </a:r>
                      <a:endParaRPr lang="en-US" sz="1400" b="1" dirty="0"/>
                    </a:p>
                  </a:txBody>
                  <a:tcPr/>
                </a:tc>
                <a:tc>
                  <a:txBody>
                    <a:bodyPr/>
                    <a:lstStyle/>
                    <a:p>
                      <a:r>
                        <a:rPr lang="en-US" sz="1400" dirty="0" smtClean="0">
                          <a:hlinkClick r:id="rId9"/>
                        </a:rPr>
                        <a:t>http://www.unm.edu/~ubppm/ubppmanual/3500.htm</a:t>
                      </a:r>
                      <a:endParaRPr lang="en-US" sz="1400" dirty="0"/>
                    </a:p>
                  </a:txBody>
                  <a:tcPr/>
                </a:tc>
              </a:tr>
              <a:tr h="685430">
                <a:tc>
                  <a:txBody>
                    <a:bodyPr/>
                    <a:lstStyle/>
                    <a:p>
                      <a:r>
                        <a:rPr lang="en-US" sz="1400" b="1" dirty="0" smtClean="0"/>
                        <a:t>Campus Violence</a:t>
                      </a:r>
                      <a:endParaRPr lang="en-US" sz="1400" b="1" dirty="0"/>
                    </a:p>
                  </a:txBody>
                  <a:tcPr/>
                </a:tc>
                <a:tc>
                  <a:txBody>
                    <a:bodyPr/>
                    <a:lstStyle/>
                    <a:p>
                      <a:r>
                        <a:rPr lang="en-US" sz="1400" b="1" dirty="0" smtClean="0"/>
                        <a:t>UBPPM #2210</a:t>
                      </a:r>
                      <a:endParaRPr lang="en-US" sz="1400" b="1" dirty="0"/>
                    </a:p>
                  </a:txBody>
                  <a:tcPr/>
                </a:tc>
                <a:tc>
                  <a:txBody>
                    <a:bodyPr/>
                    <a:lstStyle/>
                    <a:p>
                      <a:r>
                        <a:rPr lang="en-US" sz="1400" dirty="0" smtClean="0">
                          <a:hlinkClick r:id="rId10"/>
                        </a:rPr>
                        <a:t>http://www.unm.edu/~ubppm/ubppmanual/2210.htm</a:t>
                      </a:r>
                      <a:endParaRPr lang="en-US" sz="1400" dirty="0" smtClean="0"/>
                    </a:p>
                    <a:p>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36638"/>
          </a:xfrm>
        </p:spPr>
        <p:txBody>
          <a:bodyPr/>
          <a:lstStyle/>
          <a:p>
            <a:r>
              <a:rPr lang="en-US" sz="4000" b="1" dirty="0" smtClean="0"/>
              <a:t>Additional Resources</a:t>
            </a:r>
            <a:endParaRPr lang="en-US" sz="4000" b="1" dirty="0"/>
          </a:p>
        </p:txBody>
      </p:sp>
      <p:sp>
        <p:nvSpPr>
          <p:cNvPr id="3" name="Content Placeholder 2"/>
          <p:cNvSpPr>
            <a:spLocks noGrp="1"/>
          </p:cNvSpPr>
          <p:nvPr>
            <p:ph idx="1"/>
          </p:nvPr>
        </p:nvSpPr>
        <p:spPr>
          <a:xfrm>
            <a:off x="457200" y="1066800"/>
            <a:ext cx="8229600" cy="5486400"/>
          </a:xfrm>
        </p:spPr>
        <p:txBody>
          <a:bodyPr/>
          <a:lstStyle/>
          <a:p>
            <a:pPr>
              <a:spcBef>
                <a:spcPts val="0"/>
              </a:spcBef>
              <a:buNone/>
            </a:pPr>
            <a:r>
              <a:rPr lang="en-US" sz="1800" b="1" dirty="0" smtClean="0"/>
              <a:t>National Association for Biomedical Research (NABR)</a:t>
            </a:r>
          </a:p>
          <a:p>
            <a:pPr>
              <a:spcBef>
                <a:spcPts val="0"/>
              </a:spcBef>
              <a:buNone/>
            </a:pPr>
            <a:r>
              <a:rPr lang="en-US" sz="1600" dirty="0" smtClean="0">
                <a:hlinkClick r:id="rId3"/>
              </a:rPr>
              <a:t>http://nabr.org/</a:t>
            </a:r>
            <a:endParaRPr lang="en-US" sz="1600" dirty="0" smtClean="0"/>
          </a:p>
          <a:p>
            <a:pPr>
              <a:buNone/>
            </a:pPr>
            <a:endParaRPr lang="en-US" sz="1600" b="1" dirty="0" smtClean="0"/>
          </a:p>
          <a:p>
            <a:pPr marL="0" indent="0">
              <a:spcBef>
                <a:spcPts val="0"/>
              </a:spcBef>
              <a:buNone/>
            </a:pPr>
            <a:r>
              <a:rPr lang="en-US" sz="1800" b="1" dirty="0" smtClean="0"/>
              <a:t>Division of Human Resources  </a:t>
            </a:r>
          </a:p>
          <a:p>
            <a:pPr marL="0" indent="0">
              <a:spcBef>
                <a:spcPts val="0"/>
              </a:spcBef>
              <a:buNone/>
            </a:pPr>
            <a:r>
              <a:rPr lang="en-US" sz="1600" dirty="0" smtClean="0">
                <a:hlinkClick r:id="rId4"/>
              </a:rPr>
              <a:t>http://hr.unm.edu/</a:t>
            </a:r>
            <a:endParaRPr lang="en-US" sz="1600" dirty="0" smtClean="0"/>
          </a:p>
          <a:p>
            <a:pPr lvl="1">
              <a:buFont typeface="Arial" pitchFamily="34" charset="0"/>
              <a:buChar char="•"/>
            </a:pPr>
            <a:r>
              <a:rPr lang="en-US" sz="1600" b="1" dirty="0" smtClean="0"/>
              <a:t>HR Presents</a:t>
            </a:r>
          </a:p>
          <a:p>
            <a:pPr lvl="2">
              <a:buNone/>
            </a:pPr>
            <a:r>
              <a:rPr lang="en-US" sz="1600" dirty="0" smtClean="0">
                <a:hlinkClick r:id="rId5"/>
              </a:rPr>
              <a:t>http://hr.unm.edu/abouthr/hrpresents.php</a:t>
            </a:r>
            <a:endParaRPr lang="en-US" sz="1600" dirty="0" smtClean="0"/>
          </a:p>
          <a:p>
            <a:pPr lvl="1">
              <a:spcBef>
                <a:spcPts val="0"/>
              </a:spcBef>
              <a:buFont typeface="Arial" pitchFamily="34" charset="0"/>
              <a:buChar char="•"/>
            </a:pPr>
            <a:r>
              <a:rPr lang="en-US" sz="1600" b="1" dirty="0" smtClean="0"/>
              <a:t>Recruitment Services		</a:t>
            </a:r>
          </a:p>
          <a:p>
            <a:pPr lvl="2">
              <a:spcBef>
                <a:spcPts val="0"/>
              </a:spcBef>
              <a:buNone/>
            </a:pPr>
            <a:r>
              <a:rPr lang="en-US" sz="1600" dirty="0" smtClean="0">
                <a:hlinkClick r:id="rId6"/>
              </a:rPr>
              <a:t>http://hr.unm.edu/employment/recruitment-services.php</a:t>
            </a:r>
            <a:endParaRPr lang="en-US" sz="1600" dirty="0" smtClean="0"/>
          </a:p>
          <a:p>
            <a:pPr lvl="1">
              <a:buFont typeface="Arial" pitchFamily="34" charset="0"/>
              <a:buChar char="•"/>
            </a:pPr>
            <a:r>
              <a:rPr lang="en-US" sz="1600" b="1" dirty="0" err="1" smtClean="0"/>
              <a:t>UNMJobs</a:t>
            </a:r>
            <a:r>
              <a:rPr lang="en-US" sz="1600" b="1" dirty="0" smtClean="0"/>
              <a:t> Department  Resources</a:t>
            </a:r>
          </a:p>
          <a:p>
            <a:pPr lvl="2">
              <a:buNone/>
            </a:pPr>
            <a:r>
              <a:rPr lang="en-US" sz="1600" dirty="0" smtClean="0">
                <a:hlinkClick r:id="rId7"/>
              </a:rPr>
              <a:t>http://unmjobsresources.unm.edu/departments.php</a:t>
            </a:r>
            <a:endParaRPr lang="en-US" sz="1600" dirty="0" smtClean="0"/>
          </a:p>
          <a:p>
            <a:pPr lvl="1">
              <a:buFont typeface="Arial" pitchFamily="34" charset="0"/>
              <a:buChar char="•"/>
            </a:pPr>
            <a:r>
              <a:rPr lang="en-US" sz="1600" b="1" dirty="0" smtClean="0"/>
              <a:t>Employee and Organizational Development </a:t>
            </a:r>
            <a:r>
              <a:rPr lang="en-US" sz="1600" dirty="0" smtClean="0"/>
              <a:t>(instructor led or online training)</a:t>
            </a:r>
          </a:p>
          <a:p>
            <a:pPr lvl="2">
              <a:buNone/>
            </a:pPr>
            <a:r>
              <a:rPr lang="en-US" sz="1600" dirty="0" smtClean="0">
                <a:hlinkClick r:id="rId8"/>
              </a:rPr>
              <a:t>http://hr.unm.edu/eod/consulting.php</a:t>
            </a:r>
            <a:endParaRPr lang="en-US" sz="1600" b="1" dirty="0" smtClean="0"/>
          </a:p>
          <a:p>
            <a:pPr lvl="2">
              <a:buFont typeface="Wingdings" pitchFamily="2" charset="2"/>
              <a:buChar char="Ø"/>
            </a:pPr>
            <a:r>
              <a:rPr lang="en-US" sz="1400" dirty="0" err="1" smtClean="0"/>
              <a:t>UNMJobs</a:t>
            </a:r>
            <a:r>
              <a:rPr lang="en-US" sz="1400" dirty="0" smtClean="0"/>
              <a:t> Department Originator</a:t>
            </a:r>
          </a:p>
          <a:p>
            <a:pPr lvl="2">
              <a:buFont typeface="Wingdings" pitchFamily="2" charset="2"/>
              <a:buChar char="Ø"/>
            </a:pPr>
            <a:r>
              <a:rPr lang="en-US" sz="1400" dirty="0" smtClean="0"/>
              <a:t>Best Hiring Practices</a:t>
            </a:r>
          </a:p>
          <a:p>
            <a:pPr lvl="2">
              <a:buFont typeface="Wingdings" pitchFamily="2" charset="2"/>
              <a:buChar char="Ø"/>
            </a:pPr>
            <a:r>
              <a:rPr lang="en-US" sz="1400" dirty="0" smtClean="0"/>
              <a:t>Designing a Recruitment Plan</a:t>
            </a:r>
          </a:p>
          <a:p>
            <a:pPr lvl="2">
              <a:buFont typeface="Wingdings" pitchFamily="2" charset="2"/>
              <a:buChar char="Ø"/>
            </a:pPr>
            <a:r>
              <a:rPr lang="en-US" sz="1400" dirty="0" smtClean="0"/>
              <a:t>Effective Interviewing</a:t>
            </a:r>
          </a:p>
          <a:p>
            <a:pPr lvl="1">
              <a:buNone/>
            </a:pPr>
            <a:endParaRPr lang="en-US" sz="1400" dirty="0" smtClean="0"/>
          </a:p>
          <a:p>
            <a:pPr>
              <a:spcBef>
                <a:spcPts val="0"/>
              </a:spcBef>
              <a:buNone/>
            </a:pPr>
            <a:r>
              <a:rPr lang="en-US" sz="1800" b="1" dirty="0" smtClean="0"/>
              <a:t>Office of Equal Opportunity</a:t>
            </a:r>
          </a:p>
          <a:p>
            <a:pPr>
              <a:spcBef>
                <a:spcPts val="0"/>
              </a:spcBef>
              <a:buNone/>
            </a:pPr>
            <a:r>
              <a:rPr lang="en-US" sz="1600" dirty="0" smtClean="0">
                <a:hlinkClick r:id="rId9"/>
              </a:rPr>
              <a:t>http://www.unm.edu/~oeounm</a:t>
            </a:r>
            <a:endParaRPr lang="en-US" sz="1600" dirty="0" smtClean="0"/>
          </a:p>
          <a:p>
            <a:pPr>
              <a:buNone/>
            </a:pPr>
            <a:endParaRPr lang="en-US" sz="1800" dirty="0" smtClean="0"/>
          </a:p>
          <a:p>
            <a:pPr>
              <a:buNone/>
            </a:pPr>
            <a:endParaRPr lang="en-US" sz="2000" dirty="0" smtClean="0"/>
          </a:p>
          <a:p>
            <a:pPr>
              <a:buNone/>
            </a:pPr>
            <a:endParaRPr lang="en-US" sz="2000"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0"/>
            <a:ext cx="8229600" cy="3840163"/>
          </a:xfrm>
        </p:spPr>
        <p:txBody>
          <a:bodyPr/>
          <a:lstStyle/>
          <a:p>
            <a:pPr algn="ctr">
              <a:buNone/>
            </a:pPr>
            <a:r>
              <a:rPr lang="en-US" sz="6000" b="1" dirty="0" smtClean="0"/>
              <a:t>Questions?</a:t>
            </a:r>
            <a:endParaRPr lang="en-US" sz="60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239000" cy="609600"/>
          </a:xfrm>
        </p:spPr>
        <p:txBody>
          <a:bodyPr/>
          <a:lstStyle/>
          <a:p>
            <a:r>
              <a:rPr lang="en-US" sz="4000" b="1" dirty="0" smtClean="0"/>
              <a:t>Objectives</a:t>
            </a:r>
            <a:endParaRPr lang="en-US" sz="4000" b="1" dirty="0"/>
          </a:p>
        </p:txBody>
      </p:sp>
      <p:sp>
        <p:nvSpPr>
          <p:cNvPr id="3" name="Content Placeholder 2"/>
          <p:cNvSpPr>
            <a:spLocks noGrp="1"/>
          </p:cNvSpPr>
          <p:nvPr>
            <p:ph idx="1"/>
          </p:nvPr>
        </p:nvSpPr>
        <p:spPr>
          <a:xfrm>
            <a:off x="457200" y="1676400"/>
            <a:ext cx="8153400" cy="4449763"/>
          </a:xfrm>
        </p:spPr>
        <p:txBody>
          <a:bodyPr/>
          <a:lstStyle/>
          <a:p>
            <a:r>
              <a:rPr lang="en-US" dirty="0" smtClean="0"/>
              <a:t>Review the current animal research environment</a:t>
            </a:r>
          </a:p>
          <a:p>
            <a:r>
              <a:rPr lang="en-US" dirty="0" smtClean="0"/>
              <a:t>Identify recruitment and hiring best practices that will mitigate risks</a:t>
            </a:r>
          </a:p>
          <a:p>
            <a:r>
              <a:rPr lang="en-US" dirty="0" smtClean="0"/>
              <a:t>Review post-hire next steps</a:t>
            </a:r>
          </a:p>
          <a:p>
            <a:r>
              <a:rPr lang="en-US" dirty="0" smtClean="0"/>
              <a:t>Review the impact of unsuitable hires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pPr indent="0" algn="ctr">
              <a:buNone/>
            </a:pPr>
            <a:r>
              <a:rPr lang="en-US" b="1" dirty="0" smtClean="0"/>
              <a:t>ARF Values &amp; Mission Statement</a:t>
            </a:r>
          </a:p>
          <a:p>
            <a:pPr indent="0" algn="ctr">
              <a:buNone/>
            </a:pPr>
            <a:endParaRPr lang="en-US" sz="2000" b="1" dirty="0" smtClean="0"/>
          </a:p>
          <a:p>
            <a:pPr indent="0" algn="just">
              <a:buNone/>
            </a:pPr>
            <a:r>
              <a:rPr lang="en-US" sz="2200" dirty="0" smtClean="0"/>
              <a:t>The primary function of the Animal Resource Facility (ARF) is to provide the best possible animal care and to assist investigators in fulfilling their obligation to plan and conduct animal research in accord with the highest scientific, humane, and ethical principles.  </a:t>
            </a:r>
          </a:p>
          <a:p>
            <a:pPr indent="0" algn="just">
              <a:buNone/>
            </a:pPr>
            <a:endParaRPr lang="en-US" sz="2200" dirty="0" smtClean="0"/>
          </a:p>
          <a:p>
            <a:pPr indent="0" algn="just">
              <a:buNone/>
            </a:pPr>
            <a:r>
              <a:rPr lang="en-US" sz="2200" dirty="0" smtClean="0"/>
              <a:t>We sustain these </a:t>
            </a:r>
            <a:r>
              <a:rPr lang="en-US" sz="2200" smtClean="0"/>
              <a:t>objectives through </a:t>
            </a:r>
            <a:r>
              <a:rPr lang="en-US" sz="2200" dirty="0" smtClean="0"/>
              <a:t>the development and maintenance of a comprehensive, high quality animal care and use program, which is fully accredited by the Association for the Assessment and Accreditation of Laboratory Animal Care International (AAALAC) and in compliance with all Federal, State and Local laws pertaining to animal welfare and laboratory animal research. </a:t>
            </a:r>
            <a:r>
              <a:rPr lang="en-US" sz="2200" dirty="0" smtClean="0">
                <a:hlinkClick r:id="rId3" action="ppaction://hlinksldjump"/>
                <a:hlinkMouseOver r:id="" action="ppaction://hlinkshowjump?jump=lastslideviewed"/>
              </a:rPr>
              <a:t>*</a:t>
            </a:r>
            <a:endParaRPr lang="en-US" sz="2200" dirty="0" smtClean="0"/>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36638"/>
          </a:xfrm>
        </p:spPr>
        <p:txBody>
          <a:bodyPr/>
          <a:lstStyle/>
          <a:p>
            <a:r>
              <a:rPr lang="en-US" sz="4000" b="1" dirty="0" smtClean="0"/>
              <a:t>Animal Research Environment</a:t>
            </a:r>
            <a:endParaRPr lang="en-US" sz="4000" b="1" dirty="0"/>
          </a:p>
        </p:txBody>
      </p:sp>
      <p:sp>
        <p:nvSpPr>
          <p:cNvPr id="3" name="Content Placeholder 2"/>
          <p:cNvSpPr>
            <a:spLocks noGrp="1"/>
          </p:cNvSpPr>
          <p:nvPr>
            <p:ph idx="1"/>
          </p:nvPr>
        </p:nvSpPr>
        <p:spPr>
          <a:xfrm>
            <a:off x="457200" y="1524000"/>
            <a:ext cx="8229600" cy="4602163"/>
          </a:xfrm>
        </p:spPr>
        <p:txBody>
          <a:bodyPr/>
          <a:lstStyle/>
          <a:p>
            <a:pPr>
              <a:lnSpc>
                <a:spcPct val="150000"/>
              </a:lnSpc>
            </a:pPr>
            <a:r>
              <a:rPr lang="en-US" dirty="0" smtClean="0"/>
              <a:t>250 Animal Rights Movement (ARM) groups</a:t>
            </a:r>
          </a:p>
          <a:p>
            <a:pPr>
              <a:lnSpc>
                <a:spcPct val="150000"/>
              </a:lnSpc>
            </a:pPr>
            <a:r>
              <a:rPr lang="en-US" dirty="0" smtClean="0"/>
              <a:t>ARM raises an estimated $240 million per year</a:t>
            </a:r>
          </a:p>
          <a:p>
            <a:r>
              <a:rPr lang="en-US" dirty="0" smtClean="0"/>
              <a:t>1990’s - ARM responsible for majority of terrorist acts committed in the United States</a:t>
            </a:r>
          </a:p>
          <a:p>
            <a:r>
              <a:rPr lang="en-US" dirty="0" smtClean="0"/>
              <a:t>ARM is responsible for $90 million in property damage</a:t>
            </a:r>
            <a:endParaRPr lang="en-US" dirty="0"/>
          </a:p>
        </p:txBody>
      </p:sp>
      <p:sp>
        <p:nvSpPr>
          <p:cNvPr id="4" name="TextBox 3"/>
          <p:cNvSpPr txBox="1">
            <a:spLocks noChangeArrowheads="1"/>
          </p:cNvSpPr>
          <p:nvPr/>
        </p:nvSpPr>
        <p:spPr bwMode="auto">
          <a:xfrm>
            <a:off x="4800600" y="5791200"/>
            <a:ext cx="4038600" cy="430887"/>
          </a:xfrm>
          <a:prstGeom prst="rect">
            <a:avLst/>
          </a:prstGeom>
          <a:noFill/>
          <a:ln w="9525">
            <a:noFill/>
            <a:miter lim="800000"/>
            <a:headEnd/>
            <a:tailEnd/>
          </a:ln>
        </p:spPr>
        <p:txBody>
          <a:bodyPr>
            <a:spAutoFit/>
          </a:bodyPr>
          <a:lstStyle/>
          <a:p>
            <a:pPr algn="r"/>
            <a:r>
              <a:rPr lang="en-US" sz="1100" i="1" dirty="0" smtClean="0">
                <a:latin typeface="Arial" charset="0"/>
                <a:cs typeface="Arial" charset="0"/>
              </a:rPr>
              <a:t>Source: National Association for Biomedical Research  - Crisis Management Manual (2007)</a:t>
            </a:r>
            <a:endParaRPr lang="en-US" sz="1100" i="1" dirty="0">
              <a:latin typeface="Arial" charset="0"/>
              <a:cs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lstStyle/>
          <a:p>
            <a:r>
              <a:rPr lang="en-US" sz="4000" b="1" dirty="0" smtClean="0"/>
              <a:t>Animal Research Environment</a:t>
            </a:r>
            <a:endParaRPr lang="en-US" sz="4000" b="1" dirty="0"/>
          </a:p>
        </p:txBody>
      </p:sp>
      <p:sp>
        <p:nvSpPr>
          <p:cNvPr id="3" name="Content Placeholder 2"/>
          <p:cNvSpPr>
            <a:spLocks noGrp="1"/>
          </p:cNvSpPr>
          <p:nvPr>
            <p:ph idx="1"/>
          </p:nvPr>
        </p:nvSpPr>
        <p:spPr>
          <a:xfrm>
            <a:off x="457200" y="1371600"/>
            <a:ext cx="8229600" cy="4754563"/>
          </a:xfrm>
        </p:spPr>
        <p:txBody>
          <a:bodyPr/>
          <a:lstStyle/>
          <a:p>
            <a:r>
              <a:rPr lang="en-US" dirty="0" smtClean="0"/>
              <a:t>Activists recruit current staff to infiltrate target areas</a:t>
            </a:r>
          </a:p>
          <a:p>
            <a:r>
              <a:rPr lang="en-US" dirty="0" smtClean="0"/>
              <a:t>Activists target animal research facilities through employment</a:t>
            </a:r>
          </a:p>
          <a:p>
            <a:r>
              <a:rPr lang="en-US" dirty="0" smtClean="0"/>
              <a:t>Once employed, activists will:</a:t>
            </a:r>
          </a:p>
          <a:p>
            <a:pPr lvl="1"/>
            <a:r>
              <a:rPr lang="en-US" sz="2400" dirty="0" smtClean="0">
                <a:cs typeface="Arial" charset="0"/>
              </a:rPr>
              <a:t>Gain access to research animals</a:t>
            </a:r>
          </a:p>
          <a:p>
            <a:pPr lvl="1"/>
            <a:r>
              <a:rPr lang="en-US" sz="2400" dirty="0" smtClean="0">
                <a:cs typeface="Arial" charset="0"/>
              </a:rPr>
              <a:t>Create undercover videos and photos </a:t>
            </a:r>
          </a:p>
          <a:p>
            <a:pPr lvl="1"/>
            <a:r>
              <a:rPr lang="en-US" sz="2400" dirty="0" smtClean="0">
                <a:cs typeface="Arial" charset="0"/>
              </a:rPr>
              <a:t>Disrupt research initiatives and projects</a:t>
            </a:r>
          </a:p>
          <a:p>
            <a:pPr lvl="1"/>
            <a:r>
              <a:rPr lang="en-US" sz="2400" dirty="0" smtClean="0">
                <a:cs typeface="Arial" charset="0"/>
              </a:rPr>
              <a:t>Malign the reputation of the University </a:t>
            </a:r>
            <a:endParaRPr lang="en-US" sz="2400" dirty="0" smtClean="0"/>
          </a:p>
          <a:p>
            <a:pPr lvl="1"/>
            <a:endParaRPr lang="en-US" sz="2400" dirty="0" smtClean="0">
              <a:cs typeface="Arial" charset="0"/>
            </a:endParaRPr>
          </a:p>
          <a:p>
            <a:pPr lvl="1"/>
            <a:endParaRPr lang="en-US" sz="2400" dirty="0" smtClean="0"/>
          </a:p>
          <a:p>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rtlCol="0">
            <a:normAutofit/>
          </a:bodyPr>
          <a:lstStyle/>
          <a:p>
            <a:pPr eaLnBrk="1" fontAlgn="auto" hangingPunct="1">
              <a:spcAft>
                <a:spcPts val="0"/>
              </a:spcAft>
              <a:defRPr/>
            </a:pPr>
            <a:r>
              <a:rPr lang="en-US" sz="4000" b="1" dirty="0" smtClean="0"/>
              <a:t>Targeted Risks</a:t>
            </a:r>
            <a:endParaRPr lang="en-US" sz="4000" b="1" dirty="0"/>
          </a:p>
        </p:txBody>
      </p:sp>
      <p:graphicFrame>
        <p:nvGraphicFramePr>
          <p:cNvPr id="4" name="Table 3"/>
          <p:cNvGraphicFramePr>
            <a:graphicFrameLocks noGrp="1"/>
          </p:cNvGraphicFramePr>
          <p:nvPr/>
        </p:nvGraphicFramePr>
        <p:xfrm>
          <a:off x="533400" y="1066800"/>
          <a:ext cx="8077200" cy="4499017"/>
        </p:xfrm>
        <a:graphic>
          <a:graphicData uri="http://schemas.openxmlformats.org/drawingml/2006/table">
            <a:tbl>
              <a:tblPr firstRow="1" bandRow="1">
                <a:effectLst>
                  <a:outerShdw blurRad="50800" dist="50800" dir="5400000" algn="ctr" rotWithShape="0">
                    <a:schemeClr val="tx1"/>
                  </a:outerShdw>
                </a:effectLst>
                <a:tableStyleId>{85BE263C-DBD7-4A20-BB59-AAB30ACAA65A}</a:tableStyleId>
              </a:tblPr>
              <a:tblGrid>
                <a:gridCol w="3779240"/>
                <a:gridCol w="2148980"/>
                <a:gridCol w="2148980"/>
              </a:tblGrid>
              <a:tr h="408263">
                <a:tc>
                  <a:txBody>
                    <a:bodyPr/>
                    <a:lstStyle/>
                    <a:p>
                      <a:pPr algn="ctr"/>
                      <a:r>
                        <a:rPr lang="en-US" dirty="0" smtClean="0"/>
                        <a:t>Position</a:t>
                      </a:r>
                      <a:r>
                        <a:rPr lang="en-US" baseline="0" dirty="0" smtClean="0"/>
                        <a:t>/Responsibility/Role</a:t>
                      </a:r>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dirty="0" smtClean="0"/>
                        <a:t>Safety Risk</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dirty="0" smtClean="0"/>
                        <a:t>Employment</a:t>
                      </a:r>
                      <a:r>
                        <a:rPr lang="en-US" baseline="0" dirty="0" smtClean="0"/>
                        <a:t> </a:t>
                      </a:r>
                      <a:r>
                        <a:rPr lang="en-US" dirty="0" smtClean="0"/>
                        <a:t>Infiltration</a:t>
                      </a:r>
                      <a:r>
                        <a:rPr lang="en-US" baseline="0" dirty="0" smtClean="0"/>
                        <a:t> </a:t>
                      </a:r>
                      <a:r>
                        <a:rPr lang="en-US" dirty="0" smtClean="0"/>
                        <a:t>Risk</a:t>
                      </a:r>
                      <a:endParaRPr 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738233">
                <a:tc>
                  <a:txBody>
                    <a:bodyPr/>
                    <a:lstStyle/>
                    <a:p>
                      <a:r>
                        <a:rPr lang="en-US" dirty="0" smtClean="0"/>
                        <a:t>Primary Investigator</a:t>
                      </a:r>
                      <a:r>
                        <a:rPr lang="en-US" baseline="0" dirty="0" smtClean="0"/>
                        <a:t> (PI) overseeing targeted research</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High*</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0" dirty="0" smtClean="0"/>
                        <a:t>Low</a:t>
                      </a:r>
                      <a:endParaRPr lang="en-US" b="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04675">
                <a:tc>
                  <a:txBody>
                    <a:bodyPr/>
                    <a:lstStyle/>
                    <a:p>
                      <a:r>
                        <a:rPr lang="en-US" dirty="0" smtClean="0"/>
                        <a:t>Senior Administrative Leaders</a:t>
                      </a:r>
                    </a:p>
                    <a:p>
                      <a:r>
                        <a:rPr lang="en-US" dirty="0" smtClean="0"/>
                        <a:t>(President, Dean, Program Directors)</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High</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0" dirty="0" smtClean="0"/>
                        <a:t>Low</a:t>
                      </a:r>
                      <a:endParaRPr lang="en-US" b="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06679">
                <a:tc>
                  <a:txBody>
                    <a:bodyPr/>
                    <a:lstStyle/>
                    <a:p>
                      <a:r>
                        <a:rPr lang="en-US" dirty="0" smtClean="0"/>
                        <a:t>Research Associates/Assistants</a:t>
                      </a:r>
                      <a:r>
                        <a:rPr lang="en-US" baseline="0" dirty="0" smtClean="0"/>
                        <a:t> and others who directly support (PIs) and/or their research</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Moderate</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0" dirty="0" smtClean="0"/>
                        <a:t>Moderate</a:t>
                      </a:r>
                      <a:endParaRPr lang="en-US" b="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04675">
                <a:tc>
                  <a:txBody>
                    <a:bodyPr/>
                    <a:lstStyle/>
                    <a:p>
                      <a:r>
                        <a:rPr lang="en-US" dirty="0" smtClean="0"/>
                        <a:t>Operational Managers responsible for facilities, security</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lt1"/>
                    </a:solidFill>
                  </a:tcPr>
                </a:tc>
                <a:tc>
                  <a:txBody>
                    <a:bodyPr/>
                    <a:lstStyle/>
                    <a:p>
                      <a:pPr algn="ctr"/>
                      <a:r>
                        <a:rPr lang="en-US" dirty="0" smtClean="0"/>
                        <a:t>Moderate</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t>High</a:t>
                      </a:r>
                      <a:endParaRPr lang="en-US" b="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04675">
                <a:tc>
                  <a:txBody>
                    <a:bodyPr/>
                    <a:lstStyle/>
                    <a:p>
                      <a:r>
                        <a:rPr lang="en-US" dirty="0" smtClean="0"/>
                        <a:t>Lab Employees, Operations, Administration, Student Employees</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dirty="0" smtClean="0"/>
                        <a:t>Low</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b="0" dirty="0" smtClean="0"/>
                        <a:t>High</a:t>
                      </a:r>
                      <a:endParaRPr lang="en-US" b="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
        <p:nvSpPr>
          <p:cNvPr id="2052" name="TextBox 4"/>
          <p:cNvSpPr txBox="1">
            <a:spLocks noChangeArrowheads="1"/>
          </p:cNvSpPr>
          <p:nvPr/>
        </p:nvSpPr>
        <p:spPr bwMode="auto">
          <a:xfrm>
            <a:off x="4876800" y="6096000"/>
            <a:ext cx="4038600" cy="400050"/>
          </a:xfrm>
          <a:prstGeom prst="rect">
            <a:avLst/>
          </a:prstGeom>
          <a:noFill/>
          <a:ln w="9525">
            <a:noFill/>
            <a:miter lim="800000"/>
            <a:headEnd/>
            <a:tailEnd/>
          </a:ln>
        </p:spPr>
        <p:txBody>
          <a:bodyPr>
            <a:spAutoFit/>
          </a:bodyPr>
          <a:lstStyle/>
          <a:p>
            <a:pPr algn="r"/>
            <a:r>
              <a:rPr lang="en-US" sz="1000">
                <a:cs typeface="Arial" charset="0"/>
              </a:rPr>
              <a:t>Source: Wake Forest University Risk Management Services – </a:t>
            </a:r>
            <a:r>
              <a:rPr lang="en-US" sz="1000" b="1" i="1">
                <a:cs typeface="Arial" charset="0"/>
              </a:rPr>
              <a:t>Workplace and Home Safety Guide for Research Staff </a:t>
            </a:r>
            <a:r>
              <a:rPr lang="en-US" sz="1000" i="1">
                <a:cs typeface="Arial" charset="0"/>
              </a:rPr>
              <a:t>(2010)</a:t>
            </a:r>
          </a:p>
        </p:txBody>
      </p:sp>
      <p:sp>
        <p:nvSpPr>
          <p:cNvPr id="2053" name="TextBox 6"/>
          <p:cNvSpPr txBox="1">
            <a:spLocks noChangeArrowheads="1"/>
          </p:cNvSpPr>
          <p:nvPr/>
        </p:nvSpPr>
        <p:spPr bwMode="auto">
          <a:xfrm>
            <a:off x="609600" y="5638800"/>
            <a:ext cx="7924800" cy="307975"/>
          </a:xfrm>
          <a:prstGeom prst="rect">
            <a:avLst/>
          </a:prstGeom>
          <a:noFill/>
          <a:ln w="9525">
            <a:noFill/>
            <a:miter lim="800000"/>
            <a:headEnd/>
            <a:tailEnd/>
          </a:ln>
        </p:spPr>
        <p:txBody>
          <a:bodyPr>
            <a:spAutoFit/>
          </a:bodyPr>
          <a:lstStyle/>
          <a:p>
            <a:r>
              <a:rPr lang="en-US" sz="1400" b="1">
                <a:latin typeface="Calibri" pitchFamily="34" charset="0"/>
              </a:rPr>
              <a:t>*Note: Visibility from media exposure or high-profile publications can sometimes increase this risk</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14600"/>
            <a:ext cx="8229600" cy="3611563"/>
          </a:xfrm>
        </p:spPr>
        <p:txBody>
          <a:bodyPr/>
          <a:lstStyle/>
          <a:p>
            <a:pPr algn="ctr">
              <a:buNone/>
            </a:pPr>
            <a:r>
              <a:rPr lang="en-US" sz="6000" b="1" dirty="0" smtClean="0"/>
              <a:t>Hiring Best Practices To Mitigate Risks</a:t>
            </a:r>
            <a:endParaRPr lang="en-US" sz="60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19200"/>
            <a:ext cx="8229600" cy="4906963"/>
          </a:xfrm>
        </p:spPr>
        <p:txBody>
          <a:bodyPr/>
          <a:lstStyle/>
          <a:p>
            <a:pPr marL="342900" lvl="1" indent="-342900" algn="ctr">
              <a:buNone/>
            </a:pPr>
            <a:endParaRPr lang="en-US" sz="4800" b="1" i="1" dirty="0" smtClean="0">
              <a:latin typeface="Arial" charset="0"/>
            </a:endParaRPr>
          </a:p>
          <a:p>
            <a:pPr marL="342900" lvl="1" indent="-342900" algn="ctr">
              <a:buNone/>
            </a:pPr>
            <a:r>
              <a:rPr lang="en-US" sz="5400" dirty="0" smtClean="0">
                <a:latin typeface="+mj-lt"/>
              </a:rPr>
              <a:t>One of the most important decisions a department will make is who to hire.</a:t>
            </a:r>
          </a:p>
          <a:p>
            <a:pPr>
              <a:buNone/>
            </a:pPr>
            <a:endParaRPr lang="en-US" dirty="0"/>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36638"/>
          </a:xfrm>
        </p:spPr>
        <p:txBody>
          <a:bodyPr/>
          <a:lstStyle/>
          <a:p>
            <a:r>
              <a:rPr lang="en-US" sz="4000" b="1" dirty="0" smtClean="0"/>
              <a:t>General Hiring Statistics</a:t>
            </a:r>
            <a:endParaRPr lang="en-US" sz="4000" b="1" dirty="0"/>
          </a:p>
        </p:txBody>
      </p:sp>
      <p:sp>
        <p:nvSpPr>
          <p:cNvPr id="3" name="Content Placeholder 2"/>
          <p:cNvSpPr>
            <a:spLocks noGrp="1"/>
          </p:cNvSpPr>
          <p:nvPr>
            <p:ph idx="1"/>
          </p:nvPr>
        </p:nvSpPr>
        <p:spPr>
          <a:xfrm>
            <a:off x="457200" y="1371600"/>
            <a:ext cx="8229600" cy="4754563"/>
          </a:xfrm>
        </p:spPr>
        <p:txBody>
          <a:bodyPr/>
          <a:lstStyle/>
          <a:p>
            <a:pPr marL="347472" indent="-347472">
              <a:defRPr/>
            </a:pPr>
            <a:r>
              <a:rPr lang="en-US" dirty="0" smtClean="0">
                <a:cs typeface="Arial" pitchFamily="34" charset="0"/>
              </a:rPr>
              <a:t>30% of applications contain false information.</a:t>
            </a:r>
          </a:p>
          <a:p>
            <a:pPr marL="347472" indent="-347472">
              <a:defRPr/>
            </a:pPr>
            <a:r>
              <a:rPr lang="en-US" dirty="0" smtClean="0">
                <a:cs typeface="Arial" pitchFamily="34" charset="0"/>
              </a:rPr>
              <a:t>40% of the information on a resume is misrepresented.</a:t>
            </a:r>
          </a:p>
          <a:p>
            <a:pPr marL="347472" indent="-347472">
              <a:defRPr/>
            </a:pPr>
            <a:r>
              <a:rPr lang="en-US" dirty="0" smtClean="0"/>
              <a:t>7</a:t>
            </a:r>
            <a:r>
              <a:rPr lang="en-US" dirty="0" smtClean="0">
                <a:cs typeface="Arial" charset="0"/>
              </a:rPr>
              <a:t>5% of performance problems can be linked back to hiring decisions.</a:t>
            </a:r>
          </a:p>
          <a:p>
            <a:pPr marL="347472" lvl="2" indent="-347472" algn="r">
              <a:buNone/>
              <a:defRPr/>
            </a:pPr>
            <a:r>
              <a:rPr lang="en-US" sz="1100" i="1" dirty="0" smtClean="0">
                <a:latin typeface="Arial" pitchFamily="34" charset="0"/>
                <a:cs typeface="Arial" pitchFamily="34" charset="0"/>
              </a:rPr>
              <a:t>Source: </a:t>
            </a:r>
            <a:r>
              <a:rPr lang="en-US" sz="1100" i="1" kern="0" dirty="0" smtClean="0">
                <a:solidFill>
                  <a:srgbClr val="000000"/>
                </a:solidFill>
                <a:latin typeface="Arial" pitchFamily="34" charset="0"/>
                <a:cs typeface="Arial" pitchFamily="34" charset="0"/>
              </a:rPr>
              <a:t>Based on American </a:t>
            </a:r>
            <a:r>
              <a:rPr lang="en-US" sz="1100" i="1" kern="0" dirty="0" err="1" smtClean="0">
                <a:solidFill>
                  <a:srgbClr val="000000"/>
                </a:solidFill>
                <a:latin typeface="Arial" pitchFamily="34" charset="0"/>
                <a:cs typeface="Arial" pitchFamily="34" charset="0"/>
              </a:rPr>
              <a:t>DataBank's</a:t>
            </a:r>
            <a:r>
              <a:rPr lang="en-US" sz="1100" i="1" kern="0" dirty="0" smtClean="0">
                <a:solidFill>
                  <a:srgbClr val="000000"/>
                </a:solidFill>
                <a:latin typeface="Arial" pitchFamily="34" charset="0"/>
                <a:cs typeface="Arial" pitchFamily="34" charset="0"/>
              </a:rPr>
              <a:t> research statistics (2008-2010)</a:t>
            </a:r>
          </a:p>
          <a:p>
            <a:pPr marL="347472" lvl="2" indent="-347472">
              <a:buFontTx/>
              <a:buNone/>
              <a:defRPr/>
            </a:pPr>
            <a:endParaRPr lang="en-US" sz="2000" b="1" dirty="0" smtClean="0">
              <a:cs typeface="Arial" charset="0"/>
            </a:endParaRPr>
          </a:p>
          <a:p>
            <a:pPr marL="347472" lvl="2" indent="-347472">
              <a:defRPr/>
            </a:pPr>
            <a:r>
              <a:rPr lang="en-US" sz="3200" dirty="0" smtClean="0"/>
              <a:t>Average settlement of a negligent hiring lawsuit is nearly $1 million. </a:t>
            </a:r>
            <a:r>
              <a:rPr lang="en-US" sz="2000" dirty="0" smtClean="0">
                <a:solidFill>
                  <a:srgbClr val="FF0000"/>
                </a:solidFill>
              </a:rPr>
              <a:t>(private and public sector)</a:t>
            </a:r>
          </a:p>
          <a:p>
            <a:pPr marL="0" lvl="2" indent="0" algn="r">
              <a:buNone/>
              <a:defRPr/>
            </a:pPr>
            <a:r>
              <a:rPr lang="en-US" sz="1100" i="1" dirty="0" smtClean="0">
                <a:latin typeface="Arial" pitchFamily="34" charset="0"/>
                <a:cs typeface="Arial" pitchFamily="34" charset="0"/>
              </a:rPr>
              <a:t>Source: Society for Human Resource Management (2008)</a:t>
            </a:r>
          </a:p>
          <a:p>
            <a:pPr marL="342900" lvl="2" indent="0">
              <a:buFontTx/>
              <a:buNone/>
              <a:defRPr/>
            </a:pPr>
            <a:endParaRPr lang="en-US" sz="1800" i="1" dirty="0" smtClean="0">
              <a:latin typeface="+mj-lt"/>
            </a:endParaRPr>
          </a:p>
          <a:p>
            <a:pPr marL="342900" lvl="2" indent="0">
              <a:buFontTx/>
              <a:buNone/>
              <a:defRPr/>
            </a:pPr>
            <a:r>
              <a:rPr lang="en-US" sz="1200" dirty="0" smtClean="0"/>
              <a:t/>
            </a:r>
            <a:br>
              <a:rPr lang="en-US" sz="1200" dirty="0" smtClean="0"/>
            </a:br>
            <a:endParaRPr lang="en-US" sz="1200" b="1"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449763"/>
          </a:xfrm>
        </p:spPr>
        <p:txBody>
          <a:bodyPr/>
          <a:lstStyle/>
          <a:p>
            <a:pPr algn="ctr">
              <a:buNone/>
            </a:pPr>
            <a:r>
              <a:rPr lang="en-US" sz="5400" dirty="0" smtClean="0"/>
              <a:t>“A candidate’s past is your company’s (organization’s) future. Make sure you know it.”</a:t>
            </a:r>
            <a:endParaRPr lang="en-US" sz="5400" dirty="0"/>
          </a:p>
        </p:txBody>
      </p:sp>
      <p:sp>
        <p:nvSpPr>
          <p:cNvPr id="4" name="TextBox 3"/>
          <p:cNvSpPr txBox="1"/>
          <p:nvPr/>
        </p:nvSpPr>
        <p:spPr>
          <a:xfrm>
            <a:off x="4415696" y="5715000"/>
            <a:ext cx="4493538" cy="261610"/>
          </a:xfrm>
          <a:prstGeom prst="rect">
            <a:avLst/>
          </a:prstGeom>
          <a:noFill/>
        </p:spPr>
        <p:txBody>
          <a:bodyPr wrap="none" rtlCol="0">
            <a:spAutoFit/>
          </a:bodyPr>
          <a:lstStyle/>
          <a:p>
            <a:pPr algn="r"/>
            <a:r>
              <a:rPr lang="en-US" sz="1100" i="1" dirty="0" smtClean="0">
                <a:latin typeface="Arial" pitchFamily="34" charset="0"/>
                <a:cs typeface="Arial" pitchFamily="34" charset="0"/>
              </a:rPr>
              <a:t>Source: Joel Adams, President and CEO of Devon Consulting (2006)</a:t>
            </a:r>
            <a:endParaRPr lang="en-US" sz="1100" i="1" dirty="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3385</TotalTime>
  <Words>1012</Words>
  <Application>Microsoft Office PowerPoint</Application>
  <PresentationFormat>On-screen Show (4:3)</PresentationFormat>
  <Paragraphs>204</Paragraphs>
  <Slides>20</Slides>
  <Notes>17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Office Theme</vt:lpstr>
      <vt:lpstr>Document</vt:lpstr>
      <vt:lpstr>Mitigating Risks in Animal Research through Hiring Best Practices</vt:lpstr>
      <vt:lpstr>Objectives</vt:lpstr>
      <vt:lpstr>Animal Research Environment</vt:lpstr>
      <vt:lpstr>Animal Research Environment</vt:lpstr>
      <vt:lpstr>Targeted Risks</vt:lpstr>
      <vt:lpstr>PowerPoint Presentation</vt:lpstr>
      <vt:lpstr>PowerPoint Presentation</vt:lpstr>
      <vt:lpstr>General Hiring Statistics</vt:lpstr>
      <vt:lpstr>PowerPoint Presentation</vt:lpstr>
      <vt:lpstr>Posting</vt:lpstr>
      <vt:lpstr>Animal Welfare Laws and Policies  (Associated with all NIH/DHHS funded animal research programs regulated by the Office of Laboratory Animal Welfare)</vt:lpstr>
      <vt:lpstr>Screening</vt:lpstr>
      <vt:lpstr>Interviewing</vt:lpstr>
      <vt:lpstr>Final Selection</vt:lpstr>
      <vt:lpstr>Post-Hire Next Steps </vt:lpstr>
      <vt:lpstr>Financial Impact of Unsuitable Hires</vt:lpstr>
      <vt:lpstr>Resources - University Policies</vt:lpstr>
      <vt:lpstr>Additional Resources</vt:lpstr>
      <vt:lpstr>PowerPoint Presentation</vt:lpstr>
      <vt:lpstr>PowerPoint Presentation</vt:lpstr>
    </vt:vector>
  </TitlesOfParts>
  <Company>University of New Mexico Financial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THeaton</dc:creator>
  <cp:lastModifiedBy>Authorized User</cp:lastModifiedBy>
  <cp:revision>193</cp:revision>
  <dcterms:created xsi:type="dcterms:W3CDTF">2010-07-30T19:15:06Z</dcterms:created>
  <dcterms:modified xsi:type="dcterms:W3CDTF">2014-05-30T14:38:43Z</dcterms:modified>
</cp:coreProperties>
</file>