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</p:sldMasterIdLst>
  <p:notesMasterIdLst>
    <p:notesMasterId r:id="rId11"/>
  </p:notesMasterIdLst>
  <p:handoutMasterIdLst>
    <p:handoutMasterId r:id="rId12"/>
  </p:handoutMasterIdLst>
  <p:sldIdLst>
    <p:sldId id="293" r:id="rId5"/>
    <p:sldId id="364" r:id="rId6"/>
    <p:sldId id="370" r:id="rId7"/>
    <p:sldId id="371" r:id="rId8"/>
    <p:sldId id="372" r:id="rId9"/>
    <p:sldId id="366" r:id="rId1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  <a:srgbClr val="C0C0C0"/>
    <a:srgbClr val="000000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5" autoAdjust="0"/>
    <p:restoredTop sz="99106" autoAdjust="0"/>
  </p:normalViewPr>
  <p:slideViewPr>
    <p:cSldViewPr>
      <p:cViewPr varScale="1">
        <p:scale>
          <a:sx n="75" d="100"/>
          <a:sy n="75" d="100"/>
        </p:scale>
        <p:origin x="96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865" y="-91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3F00703E-50A6-47AE-B7C3-32E362C9AA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2490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3C306A24-D1F1-452F-85E1-BC4C2EA60A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5686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DE7B13-FC92-402C-A322-08BC211CCD3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65675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685800" y="990600"/>
            <a:ext cx="5181600" cy="1905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7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88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36576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885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36625" y="1425575"/>
            <a:ext cx="7772400" cy="1143000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dt" sz="quarter" idx="10"/>
          </p:nvPr>
        </p:nvSpPr>
        <p:spPr>
          <a:xfrm>
            <a:off x="2667000" y="6553200"/>
            <a:ext cx="19050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5195888" y="6553200"/>
            <a:ext cx="3279775" cy="30480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525" y="6359525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0C83C9E9-1F76-4D0E-9FF2-8DB6533DCD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05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5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5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1C376A-4242-4F00-A770-5248646ECE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762000"/>
            <a:ext cx="20002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762000"/>
            <a:ext cx="58483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05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5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5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C5ED9-B37E-46ED-BADA-90ACD7791A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05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5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5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9043D-FA60-4C9F-A42F-E3214EA2C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05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5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5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65B4D-0ACC-463E-B4D4-1783FD252E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362200"/>
            <a:ext cx="39243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2362200"/>
            <a:ext cx="39243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05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5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05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742DA-629A-412B-B4DE-9F04092247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05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05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05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AF643-EEF6-489F-ACDE-3BE6DCEF47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05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05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5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EB7641-5E12-4A76-90ED-DD64F1394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5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05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05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AC567-3DDB-435A-9D44-DEF9D827F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05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5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05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45A18-AD5A-4D40-A10A-A2A6F025F9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05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5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05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71F2F-45FC-4416-B0EE-C694508950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050"/>
          <p:cNvGrpSpPr>
            <a:grpSpLocks/>
          </p:cNvGrpSpPr>
          <p:nvPr/>
        </p:nvGrpSpPr>
        <p:grpSpPr bwMode="auto">
          <a:xfrm>
            <a:off x="0" y="0"/>
            <a:ext cx="3200400" cy="6858000"/>
            <a:chOff x="0" y="0"/>
            <a:chExt cx="2016" cy="4320"/>
          </a:xfrm>
        </p:grpSpPr>
        <p:sp>
          <p:nvSpPr>
            <p:cNvPr id="77827" name="Rectangle 2051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7828" name="Rectangle 2052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7829" name="AutoShape 2053"/>
          <p:cNvSpPr>
            <a:spLocks noChangeArrowheads="1"/>
          </p:cNvSpPr>
          <p:nvPr/>
        </p:nvSpPr>
        <p:spPr bwMode="auto">
          <a:xfrm>
            <a:off x="762000" y="762000"/>
            <a:ext cx="5105400" cy="609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1028" name="Rectangle 2054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762000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205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362200"/>
            <a:ext cx="80010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7832" name="Rectangle 205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33" name="Rectangle 205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36875" y="6529388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34" name="Rectangle 205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3436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  <a:spAutoFit/>
          </a:bodyPr>
          <a:lstStyle>
            <a:lvl1pPr>
              <a:defRPr sz="26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004430A2-451B-40F4-A503-A4DD676056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2059"/>
          <p:cNvGrpSpPr>
            <a:grpSpLocks/>
          </p:cNvGrpSpPr>
          <p:nvPr/>
        </p:nvGrpSpPr>
        <p:grpSpPr bwMode="auto">
          <a:xfrm>
            <a:off x="228600" y="1981200"/>
            <a:ext cx="7391400" cy="319088"/>
            <a:chOff x="144" y="1248"/>
            <a:chExt cx="4656" cy="201"/>
          </a:xfrm>
        </p:grpSpPr>
        <p:sp>
          <p:nvSpPr>
            <p:cNvPr id="77836" name="AutoShape 2060"/>
            <p:cNvSpPr>
              <a:spLocks noChangeArrowheads="1"/>
            </p:cNvSpPr>
            <p:nvPr/>
          </p:nvSpPr>
          <p:spPr bwMode="auto">
            <a:xfrm>
              <a:off x="384" y="1248"/>
              <a:ext cx="4416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7837" name="AutoShape 2061"/>
            <p:cNvSpPr>
              <a:spLocks noChangeArrowheads="1"/>
            </p:cNvSpPr>
            <p:nvPr/>
          </p:nvSpPr>
          <p:spPr bwMode="auto">
            <a:xfrm flipH="1">
              <a:off x="144" y="1248"/>
              <a:ext cx="248" cy="201"/>
            </a:xfrm>
            <a:prstGeom prst="flowChartDelay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grants.nih.gov/grants/ElectronicReceipt/pdf_guidelines.htm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18038" y="4495800"/>
            <a:ext cx="3733800" cy="5334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808080"/>
                </a:solidFill>
              </a:rPr>
              <a:t>RAFT Session</a:t>
            </a:r>
            <a:r>
              <a:rPr lang="en-US" dirty="0" smtClean="0">
                <a:solidFill>
                  <a:srgbClr val="808080"/>
                </a:solidFill>
              </a:rPr>
              <a:t/>
            </a:r>
            <a:br>
              <a:rPr lang="en-US" dirty="0" smtClean="0">
                <a:solidFill>
                  <a:srgbClr val="808080"/>
                </a:solidFill>
              </a:rPr>
            </a:br>
            <a:r>
              <a:rPr lang="en-US" dirty="0" smtClean="0">
                <a:solidFill>
                  <a:srgbClr val="808080"/>
                </a:solidFill>
              </a:rPr>
              <a:t/>
            </a:r>
            <a:br>
              <a:rPr lang="en-US" dirty="0" smtClean="0">
                <a:solidFill>
                  <a:srgbClr val="808080"/>
                </a:solidFill>
              </a:rPr>
            </a:br>
            <a:r>
              <a:rPr lang="en-US" dirty="0" smtClean="0">
                <a:solidFill>
                  <a:srgbClr val="808080"/>
                </a:solidFill>
              </a:rPr>
              <a:t/>
            </a:r>
            <a:br>
              <a:rPr lang="en-US" dirty="0" smtClean="0">
                <a:solidFill>
                  <a:srgbClr val="808080"/>
                </a:solidFill>
              </a:rPr>
            </a:br>
            <a:r>
              <a:rPr lang="en-US" dirty="0" smtClean="0">
                <a:solidFill>
                  <a:srgbClr val="808080"/>
                </a:solidFill>
              </a:rPr>
              <a:t/>
            </a:r>
            <a:br>
              <a:rPr lang="en-US" dirty="0" smtClean="0">
                <a:solidFill>
                  <a:srgbClr val="808080"/>
                </a:solidFill>
              </a:rPr>
            </a:br>
            <a:r>
              <a:rPr lang="en-US" dirty="0" smtClean="0">
                <a:solidFill>
                  <a:srgbClr val="808080"/>
                </a:solidFill>
              </a:rPr>
              <a:t>11-21-2014</a:t>
            </a:r>
            <a:endParaRPr lang="en-US" dirty="0" smtClean="0">
              <a:solidFill>
                <a:srgbClr val="808080"/>
              </a:solidFill>
            </a:endParaRPr>
          </a:p>
        </p:txBody>
      </p:sp>
      <p:sp>
        <p:nvSpPr>
          <p:cNvPr id="3075" name="Rectangle 8"/>
          <p:cNvSpPr>
            <a:spLocks noChangeArrowheads="1"/>
          </p:cNvSpPr>
          <p:nvPr/>
        </p:nvSpPr>
        <p:spPr bwMode="auto">
          <a:xfrm>
            <a:off x="46038" y="2720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066800" y="1447800"/>
            <a:ext cx="7848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NIH PDF Guidelines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066800"/>
            <a:ext cx="8001000" cy="762000"/>
          </a:xfrm>
        </p:spPr>
        <p:txBody>
          <a:bodyPr/>
          <a:lstStyle/>
          <a:p>
            <a:r>
              <a:rPr lang="en-US" dirty="0" smtClean="0"/>
              <a:t>Margins</a:t>
            </a:r>
            <a:endParaRPr lang="en-US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914400" y="2362200"/>
            <a:ext cx="8001000" cy="4191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Must be at least one-half inch for all pages on ALL sides (top, bottom, left and right)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No information should appear in the margins, including:</a:t>
            </a:r>
          </a:p>
          <a:p>
            <a:pPr lvl="1"/>
            <a:r>
              <a:rPr lang="en-US" dirty="0" smtClean="0"/>
              <a:t>PI’s name</a:t>
            </a:r>
          </a:p>
          <a:p>
            <a:pPr lvl="1"/>
            <a:r>
              <a:rPr lang="en-US" dirty="0" smtClean="0"/>
              <a:t>Page numbers</a:t>
            </a:r>
          </a:p>
          <a:p>
            <a:pPr lvl="1"/>
            <a:r>
              <a:rPr lang="en-US" dirty="0" smtClean="0"/>
              <a:t>Logos</a:t>
            </a:r>
            <a:endParaRPr lang="en-US" dirty="0"/>
          </a:p>
          <a:p>
            <a:pPr lvl="0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8419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8001000" cy="1143000"/>
          </a:xfrm>
        </p:spPr>
        <p:txBody>
          <a:bodyPr/>
          <a:lstStyle/>
          <a:p>
            <a:r>
              <a:rPr lang="en-US" dirty="0" smtClean="0"/>
              <a:t>Hyperlinks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914400" y="2362200"/>
            <a:ext cx="8001000" cy="4191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Not allowed in the SF424 Research Plan documentation where PDFs are uploaded as part of the application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active links are allowed (check application guide and announcement instructions), then a valid URL must be displayed within the document </a:t>
            </a:r>
            <a:endParaRPr lang="en-US" dirty="0" smtClean="0"/>
          </a:p>
          <a:p>
            <a:pPr marL="0" indent="0">
              <a:buNone/>
            </a:pPr>
            <a:endParaRPr lang="en-US" sz="2200" dirty="0" smtClean="0"/>
          </a:p>
          <a:p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1263608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8001000" cy="1143000"/>
          </a:xfrm>
        </p:spPr>
        <p:txBody>
          <a:bodyPr/>
          <a:lstStyle/>
          <a:p>
            <a:r>
              <a:rPr lang="en-US" dirty="0" smtClean="0"/>
              <a:t>Attachment File Size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914400" y="2362200"/>
            <a:ext cx="8001000" cy="4191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Grants.gov recommends keeping size of attachments to 100MB or less</a:t>
            </a:r>
            <a:endParaRPr lang="en-US" dirty="0" smtClean="0"/>
          </a:p>
          <a:p>
            <a:endParaRPr lang="en-US" sz="2000" dirty="0" smtClean="0"/>
          </a:p>
          <a:p>
            <a:r>
              <a:rPr lang="en-US" dirty="0" smtClean="0"/>
              <a:t>NIH limits the size of attachments in a multi-project application to 35 MB</a:t>
            </a:r>
          </a:p>
          <a:p>
            <a:endParaRPr lang="en-US" sz="2000" dirty="0"/>
          </a:p>
          <a:p>
            <a:r>
              <a:rPr lang="en-US" dirty="0" smtClean="0"/>
              <a:t>Can us image compression (JPEG or PNG) to keep file sizes down</a:t>
            </a:r>
          </a:p>
          <a:p>
            <a:pPr lvl="1"/>
            <a:r>
              <a:rPr lang="en-US" dirty="0" smtClean="0"/>
              <a:t>Maximum size of images should be ~1200 X 1500 pixels</a:t>
            </a:r>
            <a:endParaRPr lang="en-US" dirty="0" smtClean="0"/>
          </a:p>
          <a:p>
            <a:pPr marL="0" indent="0">
              <a:buNone/>
            </a:pPr>
            <a:endParaRPr lang="en-US" sz="2200" dirty="0" smtClean="0"/>
          </a:p>
          <a:p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1052512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8001000" cy="1143000"/>
          </a:xfrm>
        </p:spPr>
        <p:txBody>
          <a:bodyPr/>
          <a:lstStyle/>
          <a:p>
            <a:r>
              <a:rPr lang="en-US" dirty="0" smtClean="0"/>
              <a:t>Guidelines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914400" y="2362200"/>
            <a:ext cx="8001000" cy="4191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200" dirty="0">
                <a:hlinkClick r:id="rId2"/>
              </a:rPr>
              <a:t>http://</a:t>
            </a:r>
            <a:r>
              <a:rPr lang="en-US" sz="2200" dirty="0" smtClean="0">
                <a:hlinkClick r:id="rId2"/>
              </a:rPr>
              <a:t>grants.nih.gov/grants/ElectronicReceipt/pdf_guidelines.htm</a:t>
            </a:r>
            <a:endParaRPr lang="en-US" sz="2200" dirty="0" smtClean="0"/>
          </a:p>
          <a:p>
            <a:pPr marL="0" indent="0">
              <a:buNone/>
            </a:pPr>
            <a:endParaRPr lang="en-US" sz="2200" dirty="0" smtClean="0"/>
          </a:p>
          <a:p>
            <a:r>
              <a:rPr lang="en-US" sz="2200" dirty="0" smtClean="0"/>
              <a:t>Last updated 2/14/14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143453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Q &amp; A</a:t>
            </a:r>
            <a:endParaRPr lang="en-US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362200"/>
            <a:ext cx="8001000" cy="3962400"/>
          </a:xfrm>
        </p:spPr>
        <p:txBody>
          <a:bodyPr/>
          <a:lstStyle/>
          <a:p>
            <a:pPr eaLnBrk="1" hangingPunct="1"/>
            <a:endParaRPr lang="en-US" dirty="0" smtClean="0">
              <a:cs typeface="Arial" charset="0"/>
            </a:endParaRPr>
          </a:p>
          <a:p>
            <a:pPr eaLnBrk="1" hangingPunct="1"/>
            <a:r>
              <a:rPr lang="en-US" sz="3600" dirty="0" smtClean="0">
                <a:cs typeface="Arial" charset="0"/>
              </a:rPr>
              <a:t>Questions</a:t>
            </a:r>
            <a:r>
              <a:rPr lang="en-US" dirty="0" smtClean="0">
                <a:cs typeface="Arial" charset="0"/>
              </a:rPr>
              <a:t>?</a:t>
            </a:r>
          </a:p>
          <a:p>
            <a:pPr eaLnBrk="1" hangingPunct="1"/>
            <a:endParaRPr lang="en-US" dirty="0">
              <a:cs typeface="Arial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8121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CC0000"/>
      </a:accent1>
      <a:accent2>
        <a:srgbClr val="B2B2B2"/>
      </a:accent2>
      <a:accent3>
        <a:srgbClr val="FFFFFF"/>
      </a:accent3>
      <a:accent4>
        <a:srgbClr val="000000"/>
      </a:accent4>
      <a:accent5>
        <a:srgbClr val="E2AAAA"/>
      </a:accent5>
      <a:accent6>
        <a:srgbClr val="A1A1A1"/>
      </a:accent6>
      <a:hlink>
        <a:srgbClr val="B2B2B2"/>
      </a:hlink>
      <a:folHlink>
        <a:srgbClr val="B2B2B2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apsules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5AEAE64D923D4195C5EBDAB9859BA3" ma:contentTypeVersion="0" ma:contentTypeDescription="Create a new document." ma:contentTypeScope="" ma:versionID="981bdb586bc246b922801e604b498ce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36AE103-25B1-4205-AFEE-8FF4EDE40A3C}">
  <ds:schemaRefs>
    <ds:schemaRef ds:uri="http://purl.org/dc/terms/"/>
    <ds:schemaRef ds:uri="http://purl.org/dc/dcmitype/"/>
    <ds:schemaRef ds:uri="http://www.w3.org/XML/1998/namespace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334F0143-423D-4FB9-B8AE-5A6BB00A16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2EC914C-90F4-438F-A36D-E4E3AD2EA8D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Designs\Capsules.pot</Template>
  <TotalTime>4081</TotalTime>
  <Words>147</Words>
  <Application>Microsoft Office PowerPoint</Application>
  <PresentationFormat>On-screen Show (4:3)</PresentationFormat>
  <Paragraphs>29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Wingdings</vt:lpstr>
      <vt:lpstr>Capsules</vt:lpstr>
      <vt:lpstr>RAFT Session    11-21-2014</vt:lpstr>
      <vt:lpstr>Margins</vt:lpstr>
      <vt:lpstr>Hyperlinks </vt:lpstr>
      <vt:lpstr>Attachment File Size </vt:lpstr>
      <vt:lpstr>Guidelines </vt:lpstr>
      <vt:lpstr>Q &amp; A</vt:lpstr>
    </vt:vector>
  </TitlesOfParts>
  <Company>University of New Mexico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HR Symposium &lt;Insert Date&gt;</dc:title>
  <dc:creator>UNM HR</dc:creator>
  <cp:lastModifiedBy>Becky Welch</cp:lastModifiedBy>
  <cp:revision>284</cp:revision>
  <dcterms:created xsi:type="dcterms:W3CDTF">2006-03-29T18:42:58Z</dcterms:created>
  <dcterms:modified xsi:type="dcterms:W3CDTF">2014-11-20T21:03:19Z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0x010100D05AEAE64D923D4195C5EBDAB9859BA3</vt:lpwstr>
  </property>
</Properties>
</file>