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138" r:id="rId2"/>
    <p:sldId id="1139" r:id="rId3"/>
    <p:sldId id="1140" r:id="rId4"/>
    <p:sldId id="1157" r:id="rId5"/>
    <p:sldId id="1158" r:id="rId6"/>
    <p:sldId id="1143" r:id="rId7"/>
    <p:sldId id="1154" r:id="rId8"/>
    <p:sldId id="1155" r:id="rId9"/>
    <p:sldId id="1159" r:id="rId10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69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39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9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9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4947" algn="l" defTabSz="91397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1939" algn="l" defTabSz="91397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8924" algn="l" defTabSz="91397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5917" algn="l" defTabSz="91397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0" autoAdjust="0"/>
    <p:restoredTop sz="93976" autoAdjust="0"/>
  </p:normalViewPr>
  <p:slideViewPr>
    <p:cSldViewPr>
      <p:cViewPr>
        <p:scale>
          <a:sx n="80" d="100"/>
          <a:sy n="80" d="100"/>
        </p:scale>
        <p:origin x="-900" y="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HSC NIH</a:t>
            </a:r>
            <a:r>
              <a:rPr lang="en-US" baseline="0" dirty="0" smtClean="0"/>
              <a:t> </a:t>
            </a:r>
            <a:r>
              <a:rPr lang="en-US" sz="2800" baseline="0" dirty="0">
                <a:solidFill>
                  <a:schemeClr val="accent2"/>
                </a:solidFill>
              </a:rPr>
              <a:t>R01 Mechanism </a:t>
            </a:r>
            <a:r>
              <a:rPr lang="en-US" baseline="0" dirty="0"/>
              <a:t>Award Dollar Trend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Data!$A$3</c:f>
              <c:strCache>
                <c:ptCount val="1"/>
                <c:pt idx="0">
                  <c:v>R01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$26.2M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$22M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$19.6M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$17.9M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$22.4M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poly"/>
            <c:order val="2"/>
            <c:dispRSqr val="0"/>
            <c:dispEq val="0"/>
          </c:trendline>
          <c:cat>
            <c:strRef>
              <c:f>Data!$B$2:$F$2</c:f>
              <c:strCache>
                <c:ptCount val="5"/>
                <c:pt idx="0">
                  <c:v>FY10</c:v>
                </c:pt>
                <c:pt idx="1">
                  <c:v>FY11</c:v>
                </c:pt>
                <c:pt idx="2">
                  <c:v>FY12</c:v>
                </c:pt>
                <c:pt idx="3">
                  <c:v>FY13</c:v>
                </c:pt>
                <c:pt idx="4">
                  <c:v>FY14</c:v>
                </c:pt>
              </c:strCache>
            </c:strRef>
          </c:cat>
          <c:val>
            <c:numRef>
              <c:f>Data!$B$3:$F$3</c:f>
              <c:numCache>
                <c:formatCode>"$"#,##0</c:formatCode>
                <c:ptCount val="5"/>
                <c:pt idx="0">
                  <c:v>26195130</c:v>
                </c:pt>
                <c:pt idx="1">
                  <c:v>21538045</c:v>
                </c:pt>
                <c:pt idx="2">
                  <c:v>19554770</c:v>
                </c:pt>
                <c:pt idx="3">
                  <c:v>17904243</c:v>
                </c:pt>
                <c:pt idx="4">
                  <c:v>22372627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3537792"/>
        <c:axId val="603539328"/>
      </c:barChart>
      <c:catAx>
        <c:axId val="603537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03539328"/>
        <c:crosses val="autoZero"/>
        <c:auto val="1"/>
        <c:lblAlgn val="ctr"/>
        <c:lblOffset val="100"/>
        <c:noMultiLvlLbl val="0"/>
      </c:catAx>
      <c:valAx>
        <c:axId val="603539328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03537792"/>
        <c:crosses val="autoZero"/>
        <c:crossBetween val="between"/>
        <c:dispUnits>
          <c:builtInUnit val="millions"/>
          <c:dispUnitsLbl>
            <c:layout/>
          </c:dispUnitsLbl>
        </c:dispUnits>
      </c:valAx>
      <c:spPr>
        <a:solidFill>
          <a:schemeClr val="bg2"/>
        </a:solidFill>
      </c:spPr>
    </c:plotArea>
    <c:plotVisOnly val="1"/>
    <c:dispBlanksAs val="gap"/>
    <c:showDLblsOverMax val="0"/>
  </c:chart>
  <c:spPr>
    <a:gradFill>
      <a:gsLst>
        <a:gs pos="0">
          <a:schemeClr val="accent5">
            <a:lumMod val="40000"/>
            <a:lumOff val="60000"/>
          </a:schemeClr>
        </a:gs>
        <a:gs pos="50000">
          <a:schemeClr val="accent5">
            <a:lumMod val="75000"/>
          </a:schemeClr>
        </a:gs>
        <a:gs pos="100000">
          <a:schemeClr val="accent5">
            <a:lumMod val="20000"/>
            <a:lumOff val="80000"/>
          </a:schemeClr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HSC NIH </a:t>
            </a:r>
            <a:r>
              <a:rPr lang="en-US" sz="3200" b="1" i="0" baseline="0" dirty="0">
                <a:solidFill>
                  <a:schemeClr val="accent2"/>
                </a:solidFill>
                <a:effectLst/>
              </a:rPr>
              <a:t>R03 Mechanism </a:t>
            </a:r>
            <a:r>
              <a:rPr lang="en-US" sz="1800" b="1" i="0" baseline="0" dirty="0">
                <a:effectLst/>
              </a:rPr>
              <a:t>Award Dollar Trend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Data!$A$7</c:f>
              <c:strCache>
                <c:ptCount val="1"/>
                <c:pt idx="0">
                  <c:v>R03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908017908017909E-2"/>
                  <c:y val="-1.164483153779811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$383,761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52014652014652E-2"/>
                  <c:y val="-9.315865230238534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$649,473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80016280016341E-2"/>
                  <c:y val="-1.6302764152917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$944,755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652014652014652E-2"/>
                  <c:y val="-2.09606967680366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$44,909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52014652014652E-2"/>
                  <c:y val="-2.32896630755962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$75,500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Data!$B$6:$F$6</c:f>
              <c:strCache>
                <c:ptCount val="5"/>
                <c:pt idx="0">
                  <c:v>FY10</c:v>
                </c:pt>
                <c:pt idx="1">
                  <c:v>FY11</c:v>
                </c:pt>
                <c:pt idx="2">
                  <c:v>FY12</c:v>
                </c:pt>
                <c:pt idx="3">
                  <c:v>FY13</c:v>
                </c:pt>
                <c:pt idx="4">
                  <c:v>FY14</c:v>
                </c:pt>
              </c:strCache>
            </c:strRef>
          </c:cat>
          <c:val>
            <c:numRef>
              <c:f>Data!$B$7:$F$7</c:f>
              <c:numCache>
                <c:formatCode>"$"#,##0</c:formatCode>
                <c:ptCount val="5"/>
                <c:pt idx="0">
                  <c:v>383761</c:v>
                </c:pt>
                <c:pt idx="1">
                  <c:v>649473</c:v>
                </c:pt>
                <c:pt idx="2">
                  <c:v>944775</c:v>
                </c:pt>
                <c:pt idx="3">
                  <c:v>44909</c:v>
                </c:pt>
                <c:pt idx="4">
                  <c:v>75500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549952"/>
        <c:axId val="141551488"/>
        <c:axId val="0"/>
      </c:bar3DChart>
      <c:catAx>
        <c:axId val="141549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1551488"/>
        <c:crosses val="autoZero"/>
        <c:auto val="1"/>
        <c:lblAlgn val="ctr"/>
        <c:lblOffset val="100"/>
        <c:noMultiLvlLbl val="0"/>
      </c:catAx>
      <c:valAx>
        <c:axId val="141551488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1549952"/>
        <c:crosses val="autoZero"/>
        <c:crossBetween val="between"/>
        <c:dispUnits>
          <c:builtInUnit val="hundredThousands"/>
          <c:dispUnitsLbl>
            <c:layout/>
          </c:dispUnitsLbl>
        </c:dispUnits>
      </c:valAx>
    </c:plotArea>
    <c:plotVisOnly val="1"/>
    <c:dispBlanksAs val="gap"/>
    <c:showDLblsOverMax val="0"/>
  </c:chart>
  <c:spPr>
    <a:gradFill>
      <a:gsLst>
        <a:gs pos="0">
          <a:schemeClr val="accent4">
            <a:lumMod val="20000"/>
            <a:lumOff val="80000"/>
          </a:schemeClr>
        </a:gs>
        <a:gs pos="82000">
          <a:schemeClr val="bg1"/>
        </a:gs>
        <a:gs pos="100000">
          <a:schemeClr val="accent4">
            <a:lumMod val="60000"/>
            <a:lumOff val="40000"/>
          </a:schemeClr>
        </a:gs>
      </a:gsLst>
      <a:lin ang="5400000" scaled="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FY14</a:t>
            </a:r>
            <a:r>
              <a:rPr lang="en-US" baseline="0" dirty="0"/>
              <a:t> Awarded NIH Mechanisms</a:t>
            </a:r>
            <a:endParaRPr lang="en-US" dirty="0"/>
          </a:p>
        </c:rich>
      </c:tx>
      <c:layout>
        <c:manualLayout>
          <c:xMode val="edge"/>
          <c:yMode val="edge"/>
          <c:x val="0.5751190152955018"/>
          <c:y val="0.12536517438106695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Data!$B$14</c:f>
              <c:strCache>
                <c:ptCount val="1"/>
                <c:pt idx="0">
                  <c:v>$'s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8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89007408556689"/>
                  <c:y val="0.38920758602354816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$26,250,551</a:t>
                    </a:r>
                  </a:p>
                  <a:p>
                    <a:r>
                      <a:rPr lang="en-US" sz="1200" b="1" dirty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643652302082948E-2"/>
                  <c:y val="-2.997922515187121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$9,908,329</a:t>
                    </a:r>
                  </a:p>
                  <a:p>
                    <a:r>
                      <a:rPr lang="en-US" sz="1200" b="1" dirty="0"/>
                      <a:t>19%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802503135383939E-3"/>
                  <c:y val="-1.233976120552677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$7,624,143</a:t>
                    </a:r>
                  </a:p>
                  <a:p>
                    <a:r>
                      <a:rPr lang="en-US" sz="1200" b="1" dirty="0"/>
                      <a:t>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0848363782113441E-2"/>
                  <c:y val="5.525152590648825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$5,069,957</a:t>
                    </a:r>
                  </a:p>
                  <a:p>
                    <a:r>
                      <a:rPr lang="en-US" sz="1200" b="1" dirty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7082929289011287E-2"/>
                  <c:y val="3.079820623901298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$1,814,634</a:t>
                    </a:r>
                  </a:p>
                  <a:p>
                    <a:r>
                      <a:rPr lang="en-US" sz="1200" b="1" dirty="0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 dirty="0"/>
                      <a:t>$648,466</a:t>
                    </a:r>
                  </a:p>
                  <a:p>
                    <a:r>
                      <a:rPr lang="en-US" sz="1200" b="1" dirty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 dirty="0"/>
                      <a:t>$459,124</a:t>
                    </a:r>
                  </a:p>
                  <a:p>
                    <a:r>
                      <a:rPr lang="en-US" sz="1200" b="1" dirty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200" b="1" dirty="0"/>
                      <a:t>$155,048</a:t>
                    </a:r>
                  </a:p>
                  <a:p>
                    <a:r>
                      <a:rPr lang="en-US" sz="1200" b="1" dirty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Data!$A$15:$A$23</c:f>
              <c:strCache>
                <c:ptCount val="9"/>
                <c:pt idx="0">
                  <c:v>R Series</c:v>
                </c:pt>
                <c:pt idx="1">
                  <c:v>U Series</c:v>
                </c:pt>
                <c:pt idx="2">
                  <c:v>P Series</c:v>
                </c:pt>
                <c:pt idx="3">
                  <c:v>Contract</c:v>
                </c:pt>
                <c:pt idx="4">
                  <c:v>K Series</c:v>
                </c:pt>
                <c:pt idx="5">
                  <c:v>T Series</c:v>
                </c:pt>
                <c:pt idx="6">
                  <c:v>G Series</c:v>
                </c:pt>
                <c:pt idx="7">
                  <c:v>D Series</c:v>
                </c:pt>
                <c:pt idx="8">
                  <c:v>F Series</c:v>
                </c:pt>
              </c:strCache>
            </c:strRef>
          </c:cat>
          <c:val>
            <c:numRef>
              <c:f>Data!$B$15:$B$23</c:f>
              <c:numCache>
                <c:formatCode>"$"#,##0</c:formatCode>
                <c:ptCount val="9"/>
                <c:pt idx="0">
                  <c:v>26250551</c:v>
                </c:pt>
                <c:pt idx="1">
                  <c:v>9908329</c:v>
                </c:pt>
                <c:pt idx="2">
                  <c:v>7624143</c:v>
                </c:pt>
                <c:pt idx="3">
                  <c:v>5069957</c:v>
                </c:pt>
                <c:pt idx="4">
                  <c:v>1814634</c:v>
                </c:pt>
                <c:pt idx="5">
                  <c:v>648466</c:v>
                </c:pt>
                <c:pt idx="6">
                  <c:v>490983</c:v>
                </c:pt>
                <c:pt idx="7">
                  <c:v>459124</c:v>
                </c:pt>
                <c:pt idx="8">
                  <c:v>155048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302199294053766"/>
          <c:y val="0.43437317998393493"/>
          <c:w val="0.18563153743713071"/>
          <c:h val="0.54341812757332808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gradFill>
      <a:gsLst>
        <a:gs pos="0">
          <a:schemeClr val="accent5">
            <a:lumMod val="40000"/>
            <a:lumOff val="60000"/>
          </a:schemeClr>
        </a:gs>
        <a:gs pos="50000">
          <a:schemeClr val="accent3">
            <a:lumMod val="20000"/>
            <a:lumOff val="80000"/>
          </a:schemeClr>
        </a:gs>
        <a:gs pos="100000">
          <a:schemeClr val="accent5">
            <a:lumMod val="20000"/>
            <a:lumOff val="80000"/>
          </a:schemeClr>
        </a:gs>
      </a:gsLst>
      <a:lin ang="5400000" scaled="0"/>
    </a:gra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275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275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D0D749-24D7-4684-8DC1-F773CED4E301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1744"/>
            <a:ext cx="3038372" cy="4627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771744"/>
            <a:ext cx="3038372" cy="4627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67FAEE-D2D0-4919-9303-BC41F3144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6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1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1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C5B189-5D44-4DE9-9C9B-E17C4C313342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452"/>
            <a:ext cx="5608320" cy="415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324"/>
            <a:ext cx="3038372" cy="461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773324"/>
            <a:ext cx="3038372" cy="461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F8935C-D102-41D6-9A54-E8EA51ACF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92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8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77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7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5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47" algn="l" defTabSz="913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39" algn="l" defTabSz="913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24" algn="l" defTabSz="913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17" algn="l" defTabSz="913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10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699" rIns="45699"/>
          <a:lstStyle>
            <a:lvl1pPr marL="0" marR="63978" indent="0" algn="r">
              <a:buNone/>
              <a:defRPr>
                <a:solidFill>
                  <a:schemeClr val="tx2"/>
                </a:solidFill>
              </a:defRPr>
            </a:lvl1pPr>
            <a:lvl2pPr marL="456988" indent="0" algn="ctr">
              <a:buNone/>
            </a:lvl2pPr>
            <a:lvl3pPr marL="913977" indent="0" algn="ctr">
              <a:buNone/>
            </a:lvl3pPr>
            <a:lvl4pPr marL="1370970" indent="0" algn="ctr">
              <a:buNone/>
            </a:lvl4pPr>
            <a:lvl5pPr marL="1827959" indent="0" algn="ctr">
              <a:buNone/>
            </a:lvl5pPr>
            <a:lvl6pPr marL="2284947" indent="0" algn="ctr">
              <a:buNone/>
            </a:lvl6pPr>
            <a:lvl7pPr marL="2741939" indent="0" algn="ctr">
              <a:buNone/>
            </a:lvl7pPr>
            <a:lvl8pPr marL="3198924" indent="0" algn="ctr">
              <a:buNone/>
            </a:lvl8pPr>
            <a:lvl9pPr marL="3655917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A9135F-D1F4-4E44-B639-97EAAC741BD6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B1FA0F-3B4D-484C-A292-366E807D79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57CAE-C64D-4EBF-9B2D-A2ED929510C1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18EAA-9E49-4AAF-A688-8411F8C66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9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BFED-A0F4-4F77-BAFB-6929286DE63B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C60B-F33B-40AF-B4DA-F287FE6AA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47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AFA0-CE84-43A6-89FF-5DE93B6B58AF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47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47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3F38A-0C94-4B49-B923-7F5496697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BC05-09E2-4E07-99A8-1EA7F2C24ECB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AF5D-571E-4E82-B976-FD3228F8F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D4307C-2592-4A96-BB35-6FC535D73912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75149-B2AE-46AB-942B-C6AD465BF6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C698FB-3EED-49D6-A30C-67FC09BCF522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445C0D-F5B4-49E7-BEC9-8D1F8B45C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795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795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303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303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2C195A-3C83-46D9-A218-053C1E66B8EC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BBDCDE-BAE0-4BDA-BC55-D5FDCDDBB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EBDD87-ADCF-46A4-B6BB-36AB6F2DE286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148BD5-F4C1-408B-8C1A-410A2EE2C9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6842-C74C-4D1D-B736-66CB10FFA171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4E99F-9A25-45AF-A6E0-004A8219F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55B246-6B94-4BB5-8879-6A999DC3834F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64B5AE-DFE7-4FB5-BB39-AC5EE0543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9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7" tIns="45699" rIns="91397" bIns="45699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9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7" tIns="45699" rIns="91397" bIns="45699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28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84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9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3" y="5443402"/>
            <a:ext cx="7162800" cy="648232"/>
          </a:xfrm>
          <a:noFill/>
        </p:spPr>
        <p:txBody>
          <a:bodyPr tIns="0"/>
          <a:lstStyle>
            <a:lvl1pPr marL="0" marR="18279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BDFF7E-BC99-4633-A67A-D69884D769D9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01AC81-18C3-445B-B56E-C3B4276CDB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9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7" tIns="45699" rIns="91397" bIns="45699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9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7" tIns="45699" rIns="91397" bIns="45699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28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97" tIns="45699" rIns="91397" bIns="4569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7"/>
            <a:ext cx="1919288" cy="365125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F0A6B69-70BE-4D39-B2D0-C5768DD791E7}" type="datetimeFigureOut">
              <a:rPr lang="en-US"/>
              <a:pPr>
                <a:defRPr/>
              </a:pPr>
              <a:t>2/5/2015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47"/>
            <a:ext cx="2351087" cy="365125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7"/>
            <a:ext cx="366712" cy="365125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A924BB5-0E6A-4005-89E1-E031BA44A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4" r:id="rId2"/>
    <p:sldLayoutId id="2147483704" r:id="rId3"/>
    <p:sldLayoutId id="2147483705" r:id="rId4"/>
    <p:sldLayoutId id="2147483706" r:id="rId5"/>
    <p:sldLayoutId id="2147483707" r:id="rId6"/>
    <p:sldLayoutId id="2147483695" r:id="rId7"/>
    <p:sldLayoutId id="2147483708" r:id="rId8"/>
    <p:sldLayoutId id="2147483709" r:id="rId9"/>
    <p:sldLayoutId id="2147483696" r:id="rId10"/>
    <p:sldLayoutId id="2147483697" r:id="rId11"/>
    <p:sldLayoutId id="214748370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6988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3977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097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7959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  <a:extLst/>
    </p:titleStyle>
    <p:bodyStyle>
      <a:lvl1pPr marL="364955" indent="-255471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426" indent="-228493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442" indent="-228493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471" indent="-228493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70" indent="-228493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99462" indent="-228493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7959" indent="-228493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6455" indent="-228493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4947" indent="-228493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/>
          </p:cNvSpPr>
          <p:nvPr>
            <p:ph type="subTitle" idx="4294967295"/>
          </p:nvPr>
        </p:nvSpPr>
        <p:spPr>
          <a:xfrm>
            <a:off x="1524000" y="838200"/>
            <a:ext cx="6400800" cy="4114800"/>
          </a:xfrm>
        </p:spPr>
        <p:txBody>
          <a:bodyPr/>
          <a:lstStyle/>
          <a:p>
            <a:pPr marL="109487" indent="0" algn="ctr">
              <a:buClr>
                <a:schemeClr val="tx1"/>
              </a:buClr>
              <a:buSzPct val="90000"/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What is the NIH RePORTER?</a:t>
            </a:r>
          </a:p>
          <a:p>
            <a:pPr marL="109487" indent="0" algn="ctr">
              <a:buClr>
                <a:schemeClr val="tx1"/>
              </a:buClr>
              <a:buSzPct val="90000"/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109487" indent="0" algn="ctr">
              <a:buClr>
                <a:schemeClr val="tx1"/>
              </a:buClr>
              <a:buSzPct val="90000"/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And How Will it Help My PI?</a:t>
            </a:r>
            <a:endParaRPr lang="en-US" sz="6000" b="1" dirty="0">
              <a:solidFill>
                <a:schemeClr val="bg1"/>
              </a:solidFill>
            </a:endParaRPr>
          </a:p>
          <a:p>
            <a:pPr marL="109487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8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300"/>
          </a:xfrm>
        </p:spPr>
        <p:txBody>
          <a:bodyPr>
            <a:normAutofit/>
          </a:bodyPr>
          <a:lstStyle/>
          <a:p>
            <a:pPr marL="365590" indent="-25591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800" dirty="0"/>
              <a:t>NIH’s </a:t>
            </a:r>
            <a:r>
              <a:rPr lang="en-US" sz="4800" u="sng" dirty="0"/>
              <a:t>Re</a:t>
            </a:r>
            <a:r>
              <a:rPr lang="en-US" sz="4800" dirty="0"/>
              <a:t>search </a:t>
            </a:r>
            <a:r>
              <a:rPr lang="en-US" sz="4800" u="sng" dirty="0"/>
              <a:t>P</a:t>
            </a:r>
            <a:r>
              <a:rPr lang="en-US" sz="4800" dirty="0"/>
              <a:t>ortfolio </a:t>
            </a:r>
            <a:r>
              <a:rPr lang="en-US" sz="4800" u="sng" dirty="0"/>
              <a:t>O</a:t>
            </a:r>
            <a:r>
              <a:rPr lang="en-US" sz="4800" dirty="0"/>
              <a:t>nline </a:t>
            </a:r>
            <a:r>
              <a:rPr lang="en-US" sz="4800" u="sng" dirty="0"/>
              <a:t>R</a:t>
            </a:r>
            <a:r>
              <a:rPr lang="en-US" sz="4800" dirty="0"/>
              <a:t>eporting </a:t>
            </a:r>
            <a:r>
              <a:rPr lang="en-US" sz="4800" u="sng" dirty="0"/>
              <a:t>T</a:t>
            </a:r>
            <a:r>
              <a:rPr lang="en-US" sz="4800" dirty="0"/>
              <a:t>ools, better known as </a:t>
            </a:r>
            <a:r>
              <a:rPr lang="en-US" sz="4800" dirty="0">
                <a:solidFill>
                  <a:schemeClr val="accent2"/>
                </a:solidFill>
              </a:rPr>
              <a:t>RePORT</a:t>
            </a:r>
            <a:r>
              <a:rPr lang="en-US" sz="4800" dirty="0"/>
              <a:t>, </a:t>
            </a:r>
            <a:r>
              <a:rPr lang="en-US" sz="4800" dirty="0" smtClean="0"/>
              <a:t>provides </a:t>
            </a:r>
            <a:r>
              <a:rPr lang="en-US" sz="4800" dirty="0"/>
              <a:t>easy access to info on NIH funded research.</a:t>
            </a:r>
            <a:endParaRPr lang="en-US" sz="4800" dirty="0"/>
          </a:p>
        </p:txBody>
      </p:sp>
      <p:pic>
        <p:nvPicPr>
          <p:cNvPr id="3789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1"/>
            <a:ext cx="830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9" y="685800"/>
            <a:ext cx="2638351" cy="523220"/>
          </a:xfrm>
          <a:ln>
            <a:miter lim="800000"/>
            <a:headEnd/>
            <a:tailEnd/>
          </a:ln>
        </p:spPr>
        <p:txBody>
          <a:bodyPr wrap="none" lIns="91397" tIns="45699" rIns="91397" bIns="45699" numCol="1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741939" algn="ctr"/>
                <a:tab pos="5483873" algn="r"/>
              </a:tabLst>
              <a:defRPr/>
            </a:pPr>
            <a: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b="0" dirty="0"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789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228609"/>
            <a:ext cx="12287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1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ubtitle 2"/>
          <p:cNvSpPr>
            <a:spLocks noGrp="1"/>
          </p:cNvSpPr>
          <p:nvPr>
            <p:ph type="subTitle" idx="4294967295"/>
          </p:nvPr>
        </p:nvSpPr>
        <p:spPr>
          <a:xfrm>
            <a:off x="2286000" y="381001"/>
            <a:ext cx="6705600" cy="6096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Where do I find RePORTER?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38914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990601"/>
            <a:ext cx="830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228601" y="776297"/>
            <a:ext cx="2282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97" tIns="45699" rIns="91397" bIns="45699" anchor="ctr">
            <a:spAutoFit/>
          </a:bodyPr>
          <a:lstStyle/>
          <a:p>
            <a:pPr>
              <a:tabLst>
                <a:tab pos="2741939" algn="ctr"/>
                <a:tab pos="5483873" algn="r"/>
              </a:tabLst>
            </a:pPr>
            <a:r>
              <a:rPr lang="en-US" sz="1200" dirty="0">
                <a:solidFill>
                  <a:prstClr val="black"/>
                </a:solidFill>
                <a:ea typeface="Times New Roman" pitchFamily="18" charset="0"/>
                <a:cs typeface="Arial" charset="0"/>
              </a:rPr>
              <a:t>HEALTH SCIENCES CENTER</a:t>
            </a:r>
          </a:p>
        </p:txBody>
      </p:sp>
      <p:pic>
        <p:nvPicPr>
          <p:cNvPr id="38916" name="Picture 3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228600"/>
            <a:ext cx="12192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381001" y="1219205"/>
            <a:ext cx="8382000" cy="384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7" tIns="45699" rIns="91397" bIns="45699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</a:rPr>
              <a:t>Google NIH RePORTER</a:t>
            </a:r>
          </a:p>
          <a:p>
            <a:r>
              <a:rPr lang="en-US" sz="6000" b="1" dirty="0" smtClean="0">
                <a:latin typeface="Times New Roman" pitchFamily="18" charset="0"/>
              </a:rPr>
              <a:t>Or Bookmark:</a:t>
            </a:r>
          </a:p>
          <a:p>
            <a:endParaRPr lang="en-US" sz="6000" b="1" dirty="0">
              <a:latin typeface="Times New Roman" pitchFamily="18" charset="0"/>
            </a:endParaRPr>
          </a:p>
          <a:p>
            <a:r>
              <a:rPr lang="en-US" sz="3200" b="1" u="sng" dirty="0">
                <a:latin typeface="Times New Roman" pitchFamily="18" charset="0"/>
              </a:rPr>
              <a:t>http://</a:t>
            </a:r>
            <a:r>
              <a:rPr lang="en-US" sz="3200" b="1" u="sng" dirty="0" smtClean="0">
                <a:latin typeface="Times New Roman" pitchFamily="18" charset="0"/>
              </a:rPr>
              <a:t>projectreporter.nih.gov/reporter.cfm</a:t>
            </a:r>
          </a:p>
          <a:p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438400" y="533401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 marL="364955" indent="-255471" algn="l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426" indent="-228493" algn="l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442" indent="-228493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471" indent="-228493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70" indent="-228493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9462" indent="-228493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959" indent="-228493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6455" indent="-228493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4947" indent="-228493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3" pitchFamily="18" charset="2"/>
              <a:buNone/>
            </a:pP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2590800" y="685801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 marL="364955" indent="-255471" algn="l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426" indent="-228493" algn="l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442" indent="-228493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471" indent="-228493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70" indent="-228493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9462" indent="-228493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959" indent="-228493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6455" indent="-228493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4947" indent="-228493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3" pitchFamily="18" charset="2"/>
              <a:buNone/>
            </a:pP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300"/>
          </a:xfrm>
        </p:spPr>
        <p:txBody>
          <a:bodyPr>
            <a:normAutofit lnSpcReduction="10000"/>
          </a:bodyPr>
          <a:lstStyle/>
          <a:p>
            <a:pPr marL="365590" indent="-255915" fontAlgn="auto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/>
              <a:t>Look at what is being done in your field</a:t>
            </a:r>
          </a:p>
          <a:p>
            <a:pPr marL="365590" indent="-255915" fontAlgn="auto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/>
              <a:t>Look at WHO is funding what</a:t>
            </a:r>
          </a:p>
          <a:p>
            <a:pPr marL="365590" indent="-255915" fontAlgn="auto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/>
              <a:t>Put in your Proposal Cover Letter                      </a:t>
            </a:r>
            <a:r>
              <a:rPr lang="en-US" sz="2800" b="1" u="sng" dirty="0" smtClean="0"/>
              <a:t>What Institute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What Study Section</a:t>
            </a:r>
          </a:p>
          <a:p>
            <a:pPr marL="365590" indent="-255915" fontAlgn="auto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/>
              <a:t>Find others who might collaborate on your grant</a:t>
            </a:r>
          </a:p>
          <a:p>
            <a:pPr marL="365590" indent="-255915" fontAlgn="auto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/>
              <a:t>Find grant topics your PI could add value to, and collaborate with them</a:t>
            </a:r>
            <a:endParaRPr lang="en-US" sz="2800" b="1" dirty="0"/>
          </a:p>
        </p:txBody>
      </p:sp>
      <p:pic>
        <p:nvPicPr>
          <p:cNvPr id="3789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1"/>
            <a:ext cx="830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9" y="685800"/>
            <a:ext cx="2638351" cy="523220"/>
          </a:xfrm>
          <a:ln>
            <a:miter lim="800000"/>
            <a:headEnd/>
            <a:tailEnd/>
          </a:ln>
        </p:spPr>
        <p:txBody>
          <a:bodyPr wrap="none" lIns="91397" tIns="45699" rIns="91397" bIns="45699" numCol="1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741939" algn="ctr"/>
                <a:tab pos="5483873" algn="r"/>
              </a:tabLst>
              <a:defRPr/>
            </a:pPr>
            <a: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b="0" dirty="0"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789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228609"/>
            <a:ext cx="12287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02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300"/>
          </a:xfrm>
        </p:spPr>
        <p:txBody>
          <a:bodyPr>
            <a:normAutofit/>
          </a:bodyPr>
          <a:lstStyle/>
          <a:p>
            <a:pPr marL="365590" indent="-25591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800" dirty="0" smtClean="0"/>
              <a:t>Trends at HSC….</a:t>
            </a:r>
            <a:endParaRPr lang="en-US" sz="4800" dirty="0"/>
          </a:p>
        </p:txBody>
      </p:sp>
      <p:pic>
        <p:nvPicPr>
          <p:cNvPr id="3789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1"/>
            <a:ext cx="830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9" y="685800"/>
            <a:ext cx="2638351" cy="523220"/>
          </a:xfrm>
          <a:ln>
            <a:miter lim="800000"/>
            <a:headEnd/>
            <a:tailEnd/>
          </a:ln>
        </p:spPr>
        <p:txBody>
          <a:bodyPr wrap="none" lIns="91397" tIns="45699" rIns="91397" bIns="45699" numCol="1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741939" algn="ctr"/>
                <a:tab pos="5483873" algn="r"/>
              </a:tabLst>
              <a:defRPr/>
            </a:pPr>
            <a: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b="0" dirty="0"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789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228609"/>
            <a:ext cx="12287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02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1"/>
            <a:ext cx="830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57201" y="453955"/>
            <a:ext cx="1795621" cy="514322"/>
          </a:xfrm>
        </p:spPr>
        <p:txBody>
          <a:bodyPr wrap="none">
            <a:spAutoFit/>
          </a:bodyPr>
          <a:lstStyle/>
          <a:p>
            <a:pPr>
              <a:tabLst>
                <a:tab pos="2741939" algn="ctr"/>
                <a:tab pos="5483873" algn="r"/>
              </a:tabLst>
              <a:defRPr/>
            </a:pPr>
            <a:r>
              <a:rPr lang="en-US" sz="900" dirty="0">
                <a:ea typeface="Times New Roman" pitchFamily="18" charset="0"/>
                <a:cs typeface="Arial" pitchFamily="34" charset="0"/>
              </a:rPr>
              <a:t/>
            </a:r>
            <a:br>
              <a:rPr lang="en-US" sz="900" dirty="0">
                <a:ea typeface="Times New Roman" pitchFamily="18" charset="0"/>
                <a:cs typeface="Arial" pitchFamily="34" charset="0"/>
              </a:rPr>
            </a:br>
            <a:r>
              <a:rPr lang="en-US" sz="900" dirty="0">
                <a:ea typeface="Times New Roman" pitchFamily="18" charset="0"/>
                <a:cs typeface="Arial" pitchFamily="34" charset="0"/>
              </a:rPr>
              <a:t/>
            </a:r>
            <a:br>
              <a:rPr lang="en-US" sz="900" dirty="0">
                <a:ea typeface="Times New Roman" pitchFamily="18" charset="0"/>
                <a:cs typeface="Arial" pitchFamily="34" charset="0"/>
              </a:rPr>
            </a:br>
            <a:r>
              <a:rPr lang="en-US" sz="900" dirty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900" dirty="0">
              <a:cs typeface="Arial" pitchFamily="34" charset="0"/>
            </a:endParaRPr>
          </a:p>
        </p:txBody>
      </p:sp>
      <p:pic>
        <p:nvPicPr>
          <p:cNvPr id="40964" name="Picture 3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228600"/>
            <a:ext cx="12192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52" name="Chart 30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016454"/>
              </p:ext>
            </p:extLst>
          </p:nvPr>
        </p:nvGraphicFramePr>
        <p:xfrm>
          <a:off x="381000" y="14478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2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 descr="C:\Program Files\Microsoft Office\MEDIA\OFFICE12\Lines\BD14539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914400"/>
            <a:ext cx="76200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3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"/>
            <a:ext cx="12192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1" y="609609"/>
            <a:ext cx="1795621" cy="23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97" tIns="45699" rIns="91397" bIns="45699">
            <a:spAutoFit/>
          </a:bodyPr>
          <a:lstStyle/>
          <a:p>
            <a:pPr>
              <a:tabLst>
                <a:tab pos="2741939" algn="ctr"/>
                <a:tab pos="5483873" algn="r"/>
              </a:tabLst>
            </a:pPr>
            <a:r>
              <a:rPr lang="en-US" sz="900" b="1" dirty="0">
                <a:solidFill>
                  <a:prstClr val="black"/>
                </a:solidFill>
                <a:ea typeface="Times New Roman" pitchFamily="18" charset="0"/>
                <a:cs typeface="Arial" charset="0"/>
              </a:rPr>
              <a:t>HEALTH SCIENCES CENTER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040826"/>
              </p:ext>
            </p:extLst>
          </p:nvPr>
        </p:nvGraphicFramePr>
        <p:xfrm>
          <a:off x="381001" y="1219200"/>
          <a:ext cx="8154808" cy="5063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181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868453"/>
              </p:ext>
            </p:extLst>
          </p:nvPr>
        </p:nvGraphicFramePr>
        <p:xfrm>
          <a:off x="304800" y="228601"/>
          <a:ext cx="8134350" cy="609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000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300"/>
          </a:xfrm>
        </p:spPr>
        <p:txBody>
          <a:bodyPr>
            <a:normAutofit/>
          </a:bodyPr>
          <a:lstStyle/>
          <a:p>
            <a:pPr marL="365590" indent="-255915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800" u="sng" dirty="0" smtClean="0"/>
              <a:t>Live Demo-</a:t>
            </a:r>
          </a:p>
          <a:p>
            <a:pPr marL="365590" indent="-25591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800" dirty="0" smtClean="0"/>
              <a:t>Find Info</a:t>
            </a:r>
          </a:p>
          <a:p>
            <a:pPr marL="365590" indent="-25591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800" dirty="0" smtClean="0"/>
              <a:t>Match with an Institute</a:t>
            </a:r>
            <a:endParaRPr lang="en-US" sz="5800" dirty="0" smtClean="0"/>
          </a:p>
          <a:p>
            <a:pPr marL="365590" indent="-255915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8800" dirty="0" smtClean="0"/>
          </a:p>
          <a:p>
            <a:pPr marL="109675" indent="0" fontAlgn="auto">
              <a:spcAft>
                <a:spcPts val="0"/>
              </a:spcAft>
              <a:buNone/>
              <a:defRPr/>
            </a:pPr>
            <a:endParaRPr lang="en-US" sz="4800" dirty="0"/>
          </a:p>
        </p:txBody>
      </p:sp>
      <p:pic>
        <p:nvPicPr>
          <p:cNvPr id="3789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1"/>
            <a:ext cx="830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9" y="685800"/>
            <a:ext cx="2638351" cy="523220"/>
          </a:xfrm>
          <a:ln>
            <a:miter lim="800000"/>
            <a:headEnd/>
            <a:tailEnd/>
          </a:ln>
        </p:spPr>
        <p:txBody>
          <a:bodyPr wrap="none" lIns="91397" tIns="45699" rIns="91397" bIns="45699" numCol="1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741939" algn="ctr"/>
                <a:tab pos="5483873" algn="r"/>
              </a:tabLst>
              <a:defRPr/>
            </a:pPr>
            <a: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en-US" sz="1400" b="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b="0" dirty="0"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789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228609"/>
            <a:ext cx="12287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67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SC Grants Management Training General Workshop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HSC Grants Management Training General Workshop</Template>
  <TotalTime>4007</TotalTime>
  <Words>188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HSC Grants Management Training General Workshop</vt:lpstr>
      <vt:lpstr>PowerPoint Presentation</vt:lpstr>
      <vt:lpstr> HEALTH SCIENCES CENTER</vt:lpstr>
      <vt:lpstr>PowerPoint Presentation</vt:lpstr>
      <vt:lpstr> HEALTH SCIENCES CENTER</vt:lpstr>
      <vt:lpstr> HEALTH SCIENCES CENTER</vt:lpstr>
      <vt:lpstr>  HEALTH SCIENCES CENTER</vt:lpstr>
      <vt:lpstr>PowerPoint Presentation</vt:lpstr>
      <vt:lpstr>PowerPoint Presentation</vt:lpstr>
      <vt:lpstr> HEALTH SCIENCES CENTER</vt:lpstr>
    </vt:vector>
  </TitlesOfParts>
  <Company>UNM Health Sciences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 Management Training General Workshop</dc:title>
  <dc:creator>Lomas2211</dc:creator>
  <cp:lastModifiedBy>Rena Vinyard</cp:lastModifiedBy>
  <cp:revision>187</cp:revision>
  <cp:lastPrinted>2012-05-03T13:49:36Z</cp:lastPrinted>
  <dcterms:created xsi:type="dcterms:W3CDTF">2010-06-11T20:20:55Z</dcterms:created>
  <dcterms:modified xsi:type="dcterms:W3CDTF">2015-02-06T01:41:13Z</dcterms:modified>
</cp:coreProperties>
</file>