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22" r:id="rId3"/>
    <p:sldId id="277" r:id="rId4"/>
    <p:sldId id="344" r:id="rId5"/>
    <p:sldId id="354" r:id="rId6"/>
    <p:sldId id="355" r:id="rId7"/>
    <p:sldId id="341" r:id="rId8"/>
    <p:sldId id="307" r:id="rId9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DA2"/>
    <a:srgbClr val="BB1C3F"/>
    <a:srgbClr val="5E5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0"/>
    <p:restoredTop sz="84455" autoAdjust="0"/>
  </p:normalViewPr>
  <p:slideViewPr>
    <p:cSldViewPr snapToGrid="0" snapToObjects="1">
      <p:cViewPr varScale="1">
        <p:scale>
          <a:sx n="82" d="100"/>
          <a:sy n="82" d="100"/>
        </p:scale>
        <p:origin x="96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0AACF-F9B8-6F4E-BD53-6E1B0A11ACB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76070-4F21-5941-8FBB-5DF0321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6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17EF2-C7AE-194C-9749-64CBAA35D692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D8E83-CCFC-2145-9D8F-33963A98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33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3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50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8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11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90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84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9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2" y="2618326"/>
            <a:ext cx="754380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0FCB-658E-0C4B-8DF1-E27038DB5EFB}" type="datetime1">
              <a:rPr lang="x-none" smtClean="0"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 H E   U N I V E R S I T Y   O F   N E W   M E X I C 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2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50FF-F4BA-5642-816F-72C41EB69097}" type="datetime1">
              <a:rPr lang="x-none" smtClean="0"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 H E   U N I V E R S I T Y   O F   N E W   M E X I C 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822325" y="1554480"/>
            <a:ext cx="754380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3"/>
          <a:stretch/>
        </p:blipFill>
        <p:spPr>
          <a:xfrm>
            <a:off x="0" y="0"/>
            <a:ext cx="3030053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1554480"/>
            <a:ext cx="4869180" cy="45994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3BA70B1-B395-4845-B58C-55123F842F6E}" type="datetime1">
              <a:rPr lang="x-none" smtClean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 H E   U N I V E R S I T Y   O F   N E W   M E X I C O</a:t>
            </a:r>
            <a:endParaRPr lang="en-US" dirty="0"/>
          </a:p>
        </p:txBody>
      </p:sp>
      <p:sp>
        <p:nvSpPr>
          <p:cNvPr id="12" name="Title 7"/>
          <p:cNvSpPr txBox="1">
            <a:spLocks/>
          </p:cNvSpPr>
          <p:nvPr userDrawn="1"/>
        </p:nvSpPr>
        <p:spPr>
          <a:xfrm>
            <a:off x="3600450" y="594359"/>
            <a:ext cx="4766310" cy="788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19"/>
          <a:stretch/>
        </p:blipFill>
        <p:spPr>
          <a:xfrm>
            <a:off x="1" y="0"/>
            <a:ext cx="9155430" cy="1864084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28813"/>
            <a:ext cx="9142413" cy="4929187"/>
          </a:xfrm>
          <a:noFill/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insert full screen picture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3" y="1864084"/>
            <a:ext cx="9141619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75252"/>
            <a:ext cx="7584948" cy="1199218"/>
          </a:xfrm>
        </p:spPr>
        <p:txBody>
          <a:bodyPr lIns="91440" tIns="0" rIns="91440" bIns="0" anchor="b">
            <a:noAutofit/>
          </a:bodyPr>
          <a:lstStyle>
            <a:lvl1pPr>
              <a:defRPr sz="35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51" y="6412131"/>
            <a:ext cx="2762586" cy="4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2" y="2618326"/>
            <a:ext cx="754380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0FCB-658E-0C4B-8DF1-E27038DB5EFB}" type="datetime1">
              <a:rPr lang="x-none" smtClean="0"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 H E   U N I V E R S I T Y   O F   N E W   M E X I C 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1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493F-3F2E-3645-AA69-CC023903D365}" type="datetime1">
              <a:rPr lang="x-none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 H E   U N I V E R S I T Y   O F   N E W   M E X I C O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6788-CB9D-364D-A4C5-9FBCB75FF38B}" type="datetime1">
              <a:rPr lang="x-none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 H E   U N I V E R S I T Y   O F   N E W   M E X I C O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22325" y="1520190"/>
            <a:ext cx="7543800" cy="46062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57B2-623C-994B-986B-6A1F5404E8D2}" type="datetime1">
              <a:rPr lang="x-none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 H E   U N I V E R S I T Y   O F   N E W   M E X I C O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096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3EB-86A3-9A42-AD11-A320B0AB2DFA}" type="datetime1">
              <a:rPr lang="x-none" smtClean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 H E   U N I V E R S I T Y   O F   N E W   M E X I C O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22325" y="1553760"/>
            <a:ext cx="3657600" cy="4595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21225" y="1554478"/>
            <a:ext cx="3657600" cy="4595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,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0FCB-658E-0C4B-8DF1-E27038DB5EFB}" type="datetime1">
              <a:rPr lang="x-none" smtClean="0"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 H E   U N I V E R S I T Y   O F   N E W   M E X I C O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5858994" y="1554480"/>
            <a:ext cx="2507766" cy="45994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22325" y="1554480"/>
            <a:ext cx="4846320" cy="45994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3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0FCB-658E-0C4B-8DF1-E27038DB5EFB}" type="datetime1">
              <a:rPr lang="x-none" smtClean="0"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 H E   U N I V E R S I T Y   O F   N E W   M E X I C O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22960" y="1554480"/>
            <a:ext cx="2507766" cy="45994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</a:t>
            </a:r>
            <a:r>
              <a:rPr lang="en-US" dirty="0" err="1"/>
              <a:t>picturea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21075" y="1554480"/>
            <a:ext cx="4845050" cy="45994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3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0972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54480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290762"/>
            <a:ext cx="3703320" cy="3669772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  <a:lvl2pPr marL="288036" indent="-137160">
              <a:buFont typeface="Wingdings" charset="2"/>
              <a:buChar char="§"/>
              <a:defRPr/>
            </a:lvl2pPr>
            <a:lvl3pPr marL="425196" indent="-137160">
              <a:buFont typeface="Wingdings" charset="2"/>
              <a:buChar char="§"/>
              <a:defRPr/>
            </a:lvl3pPr>
            <a:lvl4pPr marL="562356" indent="-137160">
              <a:buFont typeface="Wingdings" charset="2"/>
              <a:buChar char="§"/>
              <a:defRPr/>
            </a:lvl4pPr>
            <a:lvl5pPr marL="699516" indent="-137160"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554480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290762"/>
            <a:ext cx="3703320" cy="3669772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F7DA-C87D-AE42-8294-458AEFB2D26F}" type="datetime1">
              <a:rPr lang="x-none" smtClean="0"/>
              <a:t>11/9/2016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 H E   U N I V E R S I T Y   O F   N E W   M E X I C 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26"/>
          <a:stretch/>
        </p:blipFill>
        <p:spPr>
          <a:xfrm>
            <a:off x="-2" y="6400304"/>
            <a:ext cx="9143839" cy="4576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6334316"/>
            <a:ext cx="9144001" cy="65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101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14666"/>
            <a:ext cx="7543800" cy="43544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02950FCB-658E-0C4B-8DF1-E27038DB5EFB}" type="datetime1">
              <a:rPr lang="x-none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526931"/>
            <a:ext cx="3617103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 H E   U N I V E R S I T Y   O F   N E W   M E X I C O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1540" y="138853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51" y="6412131"/>
            <a:ext cx="2762586" cy="4604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49" r:id="rId3"/>
    <p:sldLayoutId id="2147483660" r:id="rId4"/>
    <p:sldLayoutId id="2147483651" r:id="rId5"/>
    <p:sldLayoutId id="2147483652" r:id="rId6"/>
    <p:sldLayoutId id="2147483662" r:id="rId7"/>
    <p:sldLayoutId id="2147483663" r:id="rId8"/>
    <p:sldLayoutId id="2147483653" r:id="rId9"/>
    <p:sldLayoutId id="2147483654" r:id="rId10"/>
    <p:sldLayoutId id="2147483656" r:id="rId11"/>
    <p:sldLayoutId id="2147483667" r:id="rId12"/>
  </p:sldLayoutIdLst>
  <p:hf sldNum="0"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125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25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" charset="2"/>
        <a:buChar char="§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25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25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25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" charset="2"/>
        <a:buChar char="§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r.unm.edu/flsa-update-overtime" TargetMode="External"/><Relationship Id="rId2" Type="http://schemas.openxmlformats.org/officeDocument/2006/relationships/hyperlink" Target="https://hr.unm.edu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4800" dirty="0"/>
            </a:br>
            <a:r>
              <a:rPr lang="en-US" sz="4000" dirty="0"/>
              <a:t>FLSA Update to Overtime Regulations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62712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200" dirty="0">
                <a:solidFill>
                  <a:srgbClr val="5E5D60"/>
                </a:solidFill>
              </a:rPr>
              <a:t>RAFT Session</a:t>
            </a:r>
          </a:p>
          <a:p>
            <a:pPr algn="ctr"/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328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0888"/>
            <a:ext cx="7543800" cy="110144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FLSA – </a:t>
            </a:r>
            <a:r>
              <a:rPr lang="en-US" dirty="0">
                <a:solidFill>
                  <a:schemeClr val="tx2"/>
                </a:solidFill>
              </a:rPr>
              <a:t>Revised</a:t>
            </a:r>
            <a:r>
              <a:rPr lang="en-US" dirty="0">
                <a:solidFill>
                  <a:schemeClr val="tx1"/>
                </a:solidFill>
              </a:rPr>
              <a:t> Overtime Rule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2960" y="1434617"/>
            <a:ext cx="7543800" cy="4780026"/>
          </a:xfrm>
        </p:spPr>
        <p:txBody>
          <a:bodyPr>
            <a:normAutofit/>
          </a:bodyPr>
          <a:lstStyle/>
          <a:p>
            <a:pPr marL="173038" indent="-173038">
              <a:buFont typeface="Arial" charset="0"/>
              <a:buChar char="•"/>
            </a:pPr>
            <a:r>
              <a:rPr lang="en-US" b="1" dirty="0"/>
              <a:t>Salary threshold increased to $913/week ($47,476 annually)</a:t>
            </a:r>
          </a:p>
          <a:p>
            <a:pPr marL="742950" lvl="1" indent="-285750"/>
            <a:r>
              <a:rPr lang="en-US" sz="1800" dirty="0"/>
              <a:t>Exempt employees below this threshold will become eligible for overtime (or comp time)</a:t>
            </a:r>
          </a:p>
          <a:p>
            <a:pPr marL="742950" lvl="1" indent="-285750"/>
            <a:r>
              <a:rPr lang="en-US" sz="1800" dirty="0"/>
              <a:t>Cannot prorate part-time to get an annualized equivalent (no change from previous rule)</a:t>
            </a:r>
          </a:p>
          <a:p>
            <a:pPr marL="457200" lvl="1" indent="0">
              <a:buNone/>
            </a:pPr>
            <a:endParaRPr lang="en-US" sz="1800" dirty="0"/>
          </a:p>
          <a:p>
            <a:pPr marL="173038" indent="-173038">
              <a:buFont typeface="Arial" charset="0"/>
              <a:buChar char="•"/>
            </a:pPr>
            <a:r>
              <a:rPr lang="en-US" b="1" dirty="0"/>
              <a:t>Federally mandated effective date for implementation is December 1, 2016</a:t>
            </a:r>
            <a:endParaRPr lang="en-US" sz="1800" dirty="0"/>
          </a:p>
          <a:p>
            <a:pPr>
              <a:buFont typeface="Arial" charset="0"/>
              <a:buChar char="•"/>
            </a:pPr>
            <a:endParaRPr lang="en-US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1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83313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FLSA – </a:t>
            </a:r>
            <a:r>
              <a:rPr lang="en-US" dirty="0">
                <a:solidFill>
                  <a:schemeClr val="tx2"/>
                </a:solidFill>
              </a:rPr>
              <a:t>Revised</a:t>
            </a:r>
            <a:r>
              <a:rPr lang="en-US" dirty="0">
                <a:solidFill>
                  <a:schemeClr val="tx1"/>
                </a:solidFill>
              </a:rPr>
              <a:t> Overtime Rule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173038" indent="-173038">
              <a:buFont typeface="Arial" charset="0"/>
              <a:buChar char="•"/>
            </a:pPr>
            <a:r>
              <a:rPr lang="en-US" sz="2200" b="1" dirty="0"/>
              <a:t>Salary threshold will </a:t>
            </a:r>
            <a:r>
              <a:rPr lang="en-US" sz="2200" b="1" i="1" dirty="0"/>
              <a:t>increase</a:t>
            </a:r>
            <a:r>
              <a:rPr lang="en-US" sz="2200" b="1" dirty="0"/>
              <a:t> every three years</a:t>
            </a:r>
            <a:endParaRPr lang="en-US" sz="2200" dirty="0"/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Threshold set at 40</a:t>
            </a:r>
            <a:r>
              <a:rPr lang="en-US" sz="2000" baseline="30000" dirty="0"/>
              <a:t>th</a:t>
            </a:r>
            <a:r>
              <a:rPr lang="en-US" sz="2000" dirty="0"/>
              <a:t> percentile in lowest – wage census region (currently in the South)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Next increase increment scheduled for </a:t>
            </a:r>
            <a:r>
              <a:rPr lang="en-US" sz="2000" b="1" dirty="0"/>
              <a:t>January 1, 2020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150-day notice period provided to employers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Estimated threshold for next increase is </a:t>
            </a:r>
            <a:r>
              <a:rPr lang="en-US" sz="2000" b="1" dirty="0"/>
              <a:t>$51,168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91" y="347567"/>
            <a:ext cx="7543800" cy="833132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>
                <a:solidFill>
                  <a:schemeClr val="tx2"/>
                </a:solidFill>
              </a:rPr>
              <a:t>UNM</a:t>
            </a:r>
            <a:r>
              <a:rPr lang="en-US" dirty="0"/>
              <a:t> is Implementing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70856" y="1694815"/>
            <a:ext cx="7978503" cy="4318000"/>
          </a:xfrm>
        </p:spPr>
        <p:txBody>
          <a:bodyPr>
            <a:normAutofit/>
          </a:bodyPr>
          <a:lstStyle/>
          <a:p>
            <a:pPr marL="173038" lvl="0" indent="-173038">
              <a:buClr>
                <a:srgbClr val="C10037"/>
              </a:buClr>
              <a:buFont typeface="Arial" charset="0"/>
              <a:buChar char="•"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All classifications (job title) </a:t>
            </a:r>
            <a:r>
              <a:rPr lang="en-US" b="1" dirty="0">
                <a:solidFill>
                  <a:schemeClr val="tx2"/>
                </a:solidFill>
              </a:rPr>
              <a:t>grade </a:t>
            </a:r>
            <a:r>
              <a:rPr lang="en-US" b="1" dirty="0">
                <a:solidFill>
                  <a:srgbClr val="C00000"/>
                </a:solidFill>
              </a:rPr>
              <a:t>12 and below 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will become </a:t>
            </a:r>
            <a:r>
              <a:rPr lang="en-US" b="1" dirty="0">
                <a:solidFill>
                  <a:srgbClr val="000000"/>
                </a:solidFill>
              </a:rPr>
              <a:t>nonexempt*</a:t>
            </a:r>
            <a:endParaRPr lang="en-US" b="1" dirty="0">
              <a:solidFill>
                <a:srgbClr val="248DA2"/>
              </a:solidFill>
            </a:endParaRPr>
          </a:p>
          <a:p>
            <a:pPr marL="685800" lvl="1" indent="-252413">
              <a:buClr>
                <a:srgbClr val="C10037"/>
              </a:buClr>
            </a:pPr>
            <a:r>
              <a:rPr lang="en-US" sz="1800" dirty="0">
                <a:solidFill>
                  <a:srgbClr val="000000"/>
                </a:solidFill>
              </a:rPr>
              <a:t>Employees who are already nonexempt will remain nonexempt</a:t>
            </a:r>
          </a:p>
          <a:p>
            <a:pPr marL="173038" lvl="0" indent="-173038">
              <a:spcAft>
                <a:spcPts val="600"/>
              </a:spcAft>
              <a:buClr>
                <a:srgbClr val="C10037"/>
              </a:buCl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All classifications </a:t>
            </a:r>
            <a:r>
              <a:rPr lang="en-US" b="1" dirty="0">
                <a:solidFill>
                  <a:srgbClr val="BB1C3F"/>
                </a:solidFill>
              </a:rPr>
              <a:t>grade 13 and above </a:t>
            </a:r>
            <a:r>
              <a:rPr lang="en-US" dirty="0">
                <a:solidFill>
                  <a:srgbClr val="000000"/>
                </a:solidFill>
              </a:rPr>
              <a:t>who are currently exempt will remain exempt</a:t>
            </a:r>
          </a:p>
          <a:p>
            <a:pPr marL="173038" lvl="0" indent="-173038">
              <a:spcAft>
                <a:spcPts val="600"/>
              </a:spcAft>
              <a:buClr>
                <a:srgbClr val="C10037"/>
              </a:buCl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All employees who are </a:t>
            </a:r>
            <a:r>
              <a:rPr lang="en-US" b="1" dirty="0">
                <a:solidFill>
                  <a:srgbClr val="BB1C3F"/>
                </a:solidFill>
              </a:rPr>
              <a:t>grade 13 below the threshold </a:t>
            </a:r>
            <a:r>
              <a:rPr lang="en-US" dirty="0">
                <a:solidFill>
                  <a:srgbClr val="000000"/>
                </a:solidFill>
              </a:rPr>
              <a:t>($47,476) will be brought to the threshold on </a:t>
            </a:r>
            <a:r>
              <a:rPr lang="en-US" b="1" dirty="0">
                <a:solidFill>
                  <a:srgbClr val="248DA2"/>
                </a:solidFill>
              </a:rPr>
              <a:t>December 1, 2016</a:t>
            </a:r>
          </a:p>
          <a:p>
            <a:pPr marL="173038" lvl="0" indent="-173038">
              <a:spcAft>
                <a:spcPts val="600"/>
              </a:spcAft>
              <a:buClr>
                <a:srgbClr val="C10037"/>
              </a:buCl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New minimum salary for grades 13 and 14 set at threshold</a:t>
            </a:r>
          </a:p>
          <a:p>
            <a:pPr marL="0" lvl="0" indent="0" algn="r">
              <a:spcAft>
                <a:spcPts val="600"/>
              </a:spcAft>
              <a:buClr>
                <a:srgbClr val="C10037"/>
              </a:buClr>
              <a:buNone/>
            </a:pPr>
            <a:r>
              <a:rPr lang="en-US" sz="1400" dirty="0">
                <a:solidFill>
                  <a:srgbClr val="000000"/>
                </a:solidFill>
              </a:rPr>
              <a:t>*</a:t>
            </a:r>
            <a:r>
              <a:rPr lang="en-US" sz="1400" i="1" dirty="0">
                <a:solidFill>
                  <a:schemeClr val="tx1"/>
                </a:solidFill>
              </a:rPr>
              <a:t>See next slide for exceptions</a:t>
            </a:r>
          </a:p>
          <a:p>
            <a:pPr lvl="1">
              <a:buClr>
                <a:srgbClr val="C10037"/>
              </a:buClr>
              <a:buFont typeface="Wingdings" panose="05000000000000000000" pitchFamily="2" charset="2"/>
              <a:buChar char="§"/>
            </a:pPr>
            <a:endParaRPr lang="en-US" sz="2400" b="1" u="sng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0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91" y="347567"/>
            <a:ext cx="7543800" cy="833132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>
                <a:solidFill>
                  <a:schemeClr val="tx2"/>
                </a:solidFill>
              </a:rPr>
              <a:t>UNM</a:t>
            </a:r>
            <a:r>
              <a:rPr lang="en-US" dirty="0"/>
              <a:t> is Implementing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70856" y="1694815"/>
            <a:ext cx="7978503" cy="4318000"/>
          </a:xfrm>
        </p:spPr>
        <p:txBody>
          <a:bodyPr>
            <a:normAutofit/>
          </a:bodyPr>
          <a:lstStyle/>
          <a:p>
            <a:pPr marL="173038" lvl="0" indent="-173038">
              <a:buClr>
                <a:srgbClr val="C10037"/>
              </a:buClr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Option 1 </a:t>
            </a:r>
          </a:p>
          <a:p>
            <a:pPr marL="392494" lvl="1" indent="-173038">
              <a:buClr>
                <a:srgbClr val="C10037"/>
              </a:buClr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Employees can elect to change to a bi-weekly pay schedule on </a:t>
            </a:r>
            <a:r>
              <a:rPr lang="en-US" sz="1800" b="1" dirty="0">
                <a:solidFill>
                  <a:srgbClr val="248DA2"/>
                </a:solidFill>
              </a:rPr>
              <a:t>November 12, 2016 </a:t>
            </a:r>
          </a:p>
          <a:p>
            <a:pPr marL="685800" lvl="1" indent="-252413">
              <a:buClr>
                <a:srgbClr val="C10037"/>
              </a:buClr>
            </a:pPr>
            <a:r>
              <a:rPr lang="en-US" sz="1800" dirty="0">
                <a:solidFill>
                  <a:srgbClr val="000000"/>
                </a:solidFill>
              </a:rPr>
              <a:t>Employees selecting this option will begin tracking their time on this date</a:t>
            </a:r>
          </a:p>
          <a:p>
            <a:pPr marL="685800" lvl="1" indent="-252413">
              <a:buClr>
                <a:srgbClr val="C10037"/>
              </a:buClr>
            </a:pPr>
            <a:r>
              <a:rPr lang="en-US" sz="1800" dirty="0">
                <a:solidFill>
                  <a:srgbClr val="000000"/>
                </a:solidFill>
              </a:rPr>
              <a:t>Any overtime worked will be paid on the regular bi-weekly check</a:t>
            </a:r>
          </a:p>
          <a:p>
            <a:pPr marL="685800" lvl="1" indent="-252413">
              <a:buClr>
                <a:srgbClr val="C10037"/>
              </a:buClr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buClr>
                <a:srgbClr val="C10037"/>
              </a:buClr>
              <a:buFont typeface="Wingdings" panose="05000000000000000000" pitchFamily="2" charset="2"/>
              <a:buChar char="§"/>
            </a:pPr>
            <a:endParaRPr lang="en-US" sz="2400" b="1" u="sng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04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91" y="347567"/>
            <a:ext cx="7543800" cy="833132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>
                <a:solidFill>
                  <a:schemeClr val="tx2"/>
                </a:solidFill>
              </a:rPr>
              <a:t>UNM</a:t>
            </a:r>
            <a:r>
              <a:rPr lang="en-US" dirty="0"/>
              <a:t> is Implementing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70856" y="1694815"/>
            <a:ext cx="7978503" cy="4318000"/>
          </a:xfrm>
        </p:spPr>
        <p:txBody>
          <a:bodyPr>
            <a:normAutofit/>
          </a:bodyPr>
          <a:lstStyle/>
          <a:p>
            <a:pPr marL="173038" lvl="0" indent="-173038">
              <a:buClr>
                <a:srgbClr val="C10037"/>
              </a:buClr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Option 2 </a:t>
            </a:r>
          </a:p>
          <a:p>
            <a:pPr marL="392494" lvl="1" indent="-173038">
              <a:buClr>
                <a:srgbClr val="C10037"/>
              </a:buClr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Employees can elect to change to a bi-weekly pay schedule in 2017</a:t>
            </a:r>
          </a:p>
          <a:p>
            <a:pPr marL="666814" lvl="3" indent="-173038">
              <a:buClr>
                <a:srgbClr val="C10037"/>
              </a:buClr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April 1, May 13, or September 30</a:t>
            </a:r>
            <a:endParaRPr lang="en-US" sz="1600" b="1" dirty="0">
              <a:solidFill>
                <a:schemeClr val="tx1"/>
              </a:solidFill>
            </a:endParaRPr>
          </a:p>
          <a:p>
            <a:pPr marL="392494" lvl="1" indent="-173038">
              <a:buClr>
                <a:srgbClr val="C10037"/>
              </a:buCl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Employees selecting this option will begin tracking their time on </a:t>
            </a:r>
            <a:r>
              <a:rPr lang="en-US" sz="1800" dirty="0">
                <a:solidFill>
                  <a:srgbClr val="00B0F0"/>
                </a:solidFill>
              </a:rPr>
              <a:t>November 26, 2017</a:t>
            </a:r>
          </a:p>
          <a:p>
            <a:pPr marL="666814" lvl="3" indent="-173038">
              <a:buClr>
                <a:srgbClr val="C10037"/>
              </a:buClr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Payroll developing a monthly time sheet to track time worked and leaves</a:t>
            </a:r>
          </a:p>
          <a:p>
            <a:pPr marL="392494" lvl="1" indent="-173038">
              <a:buClr>
                <a:srgbClr val="C10037"/>
              </a:buCl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Any overtime worked will be paid after the first of the following month</a:t>
            </a:r>
          </a:p>
          <a:p>
            <a:pPr marL="666814" lvl="3" indent="-173038">
              <a:buClr>
                <a:srgbClr val="C10037"/>
              </a:buClr>
              <a:buFont typeface="Arial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Per IRS rules supplemental payments have a flat 25% tax for </a:t>
            </a:r>
            <a:r>
              <a:rPr lang="en-US" sz="1300">
                <a:solidFill>
                  <a:srgbClr val="000000"/>
                </a:solidFill>
              </a:rPr>
              <a:t>federal taxes</a:t>
            </a:r>
            <a:endParaRPr lang="en-US" sz="1300" dirty="0">
              <a:solidFill>
                <a:srgbClr val="000000"/>
              </a:solidFill>
            </a:endParaRPr>
          </a:p>
          <a:p>
            <a:pPr marL="685800" lvl="1" indent="-252413">
              <a:buClr>
                <a:srgbClr val="C10037"/>
              </a:buClr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buClr>
                <a:srgbClr val="C10037"/>
              </a:buClr>
              <a:buFont typeface="Wingdings" panose="05000000000000000000" pitchFamily="2" charset="2"/>
              <a:buChar char="§"/>
            </a:pPr>
            <a:endParaRPr lang="en-US" sz="2400" b="1" u="sng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854" y="286607"/>
            <a:ext cx="7543800" cy="833132"/>
          </a:xfrm>
        </p:spPr>
        <p:txBody>
          <a:bodyPr/>
          <a:lstStyle/>
          <a:p>
            <a:pPr algn="ctr"/>
            <a:r>
              <a:rPr lang="en-US" dirty="0"/>
              <a:t>Payroll Impact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8343" y="1520190"/>
            <a:ext cx="8482148" cy="4606290"/>
          </a:xfrm>
        </p:spPr>
        <p:txBody>
          <a:bodyPr>
            <a:normAutofit/>
          </a:bodyPr>
          <a:lstStyle/>
          <a:p>
            <a:r>
              <a:rPr lang="en-US" sz="2100" b="1" dirty="0"/>
              <a:t>IMPACTS TO CONSIDER – </a:t>
            </a:r>
            <a:r>
              <a:rPr lang="en-US" sz="2100" b="1" dirty="0">
                <a:solidFill>
                  <a:srgbClr val="BB1C3F"/>
                </a:solidFill>
              </a:rPr>
              <a:t>Employee Focus</a:t>
            </a:r>
            <a:endParaRPr lang="en-US" sz="2100" dirty="0">
              <a:solidFill>
                <a:srgbClr val="BB1C3F"/>
              </a:solidFill>
            </a:endParaRPr>
          </a:p>
          <a:p>
            <a:pPr marL="173038" lvl="0" indent="-173038">
              <a:buFont typeface="Arial" charset="0"/>
              <a:buChar char="•"/>
            </a:pPr>
            <a:r>
              <a:rPr lang="en-US" b="1" dirty="0"/>
              <a:t>Review your </a:t>
            </a:r>
            <a:r>
              <a:rPr lang="en-US" b="1" i="1" dirty="0"/>
              <a:t>Paystub, Direct Deposit</a:t>
            </a:r>
            <a:r>
              <a:rPr lang="en-US" b="1" dirty="0"/>
              <a:t> &amp; </a:t>
            </a:r>
            <a:r>
              <a:rPr lang="en-US" b="1" i="1" dirty="0"/>
              <a:t>W-4 </a:t>
            </a:r>
            <a:r>
              <a:rPr lang="en-US" b="1" dirty="0"/>
              <a:t>on </a:t>
            </a:r>
            <a:r>
              <a:rPr lang="en-US" b="1" dirty="0" err="1"/>
              <a:t>MyUNM</a:t>
            </a:r>
            <a:r>
              <a:rPr lang="en-US" b="1" dirty="0"/>
              <a:t> / </a:t>
            </a:r>
            <a:r>
              <a:rPr lang="en-US" b="1" dirty="0" err="1"/>
              <a:t>LoboWeb</a:t>
            </a:r>
            <a:r>
              <a:rPr lang="en-US" b="1" dirty="0"/>
              <a:t> and Bill</a:t>
            </a:r>
            <a:r>
              <a:rPr lang="en-US" b="1" i="1" dirty="0"/>
              <a:t> Payments </a:t>
            </a:r>
          </a:p>
          <a:p>
            <a:pPr marL="400050" lvl="1" indent="-139700">
              <a:buFont typeface="Wingdings" panose="05000000000000000000" pitchFamily="2" charset="2"/>
              <a:buChar char="§"/>
            </a:pPr>
            <a:r>
              <a:rPr lang="en-US" dirty="0"/>
              <a:t>Change "fixed" amounts </a:t>
            </a:r>
          </a:p>
          <a:p>
            <a:pPr marL="537210" lvl="2" indent="-139700">
              <a:buFont typeface="Wingdings" panose="05000000000000000000" pitchFamily="2" charset="2"/>
              <a:buChar char="§"/>
            </a:pPr>
            <a:r>
              <a:rPr lang="en-US" dirty="0"/>
              <a:t>Example: If you have a $500 fixed amount going to a bank account, consider that this will be deposited on a different pay frequency, two to three times a month vs. once a month</a:t>
            </a:r>
          </a:p>
          <a:p>
            <a:pPr marL="173038" indent="-173038">
              <a:buFont typeface="Arial" charset="0"/>
              <a:buChar char="•"/>
            </a:pPr>
            <a:r>
              <a:rPr lang="en-US" b="1" dirty="0"/>
              <a:t>Automatic payments from your bank account(s)</a:t>
            </a:r>
          </a:p>
          <a:p>
            <a:pPr marL="400050" lvl="1" indent="-139700">
              <a:buFont typeface="Wingdings" panose="05000000000000000000" pitchFamily="2" charset="2"/>
              <a:buChar char="§"/>
            </a:pPr>
            <a:r>
              <a:rPr lang="en-US" dirty="0"/>
              <a:t>Consider making adjustments to your automatic bill payments in the month of October</a:t>
            </a:r>
          </a:p>
          <a:p>
            <a:pPr marL="400050" lvl="1" indent="-139700">
              <a:buFont typeface="Wingdings" panose="05000000000000000000" pitchFamily="2" charset="2"/>
              <a:buChar char="§"/>
            </a:pPr>
            <a:r>
              <a:rPr lang="en-US" dirty="0"/>
              <a:t>Contact financial institutions to check if automatic payments dates need to be adjusted</a:t>
            </a:r>
          </a:p>
          <a:p>
            <a:pPr marL="173038" lvl="0" indent="-173038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3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833132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184622" y="1527313"/>
            <a:ext cx="6492240" cy="46024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Contact your HR representative: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hr.unm.edu/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Under the </a:t>
            </a:r>
            <a:r>
              <a:rPr lang="en-US" b="1" i="1" dirty="0"/>
              <a:t>Department Resources </a:t>
            </a:r>
            <a:r>
              <a:rPr lang="en-US" dirty="0"/>
              <a:t>tab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Select </a:t>
            </a:r>
            <a:r>
              <a:rPr lang="en-US" b="1" i="1" dirty="0"/>
              <a:t>Find Your Consultant</a:t>
            </a:r>
          </a:p>
          <a:p>
            <a:pPr marL="150876" lvl="1" indent="0">
              <a:buNone/>
            </a:pPr>
            <a:endParaRPr lang="en-US" i="1" u="sng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Refer to the UNM HR FLSA web page:</a:t>
            </a:r>
          </a:p>
          <a:p>
            <a:pPr lvl="1"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Fair Labor Standards Act (FLSA) - Up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date to Overtime Regulations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hlinkClick r:id="rId3"/>
              </a:rPr>
              <a:t>hr.unm.edu/flsa-update-overtime</a:t>
            </a:r>
            <a:endParaRPr lang="en-US" sz="16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2">
              <a:buClr>
                <a:srgbClr val="C10037"/>
              </a:buClr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Includes FAQs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15087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53725"/>
      </p:ext>
    </p:extLst>
  </p:cSld>
  <p:clrMapOvr>
    <a:masterClrMapping/>
  </p:clrMapOvr>
</p:sld>
</file>

<file path=ppt/theme/theme1.xml><?xml version="1.0" encoding="utf-8"?>
<a:theme xmlns:a="http://schemas.openxmlformats.org/drawingml/2006/main" name="NEO PPT Template">
  <a:themeElements>
    <a:clrScheme name="The University of New Mexico">
      <a:dk1>
        <a:srgbClr val="000000"/>
      </a:dk1>
      <a:lt1>
        <a:srgbClr val="FFFFFF"/>
      </a:lt1>
      <a:dk2>
        <a:srgbClr val="C10037"/>
      </a:dk2>
      <a:lt2>
        <a:srgbClr val="A4A3A7"/>
      </a:lt2>
      <a:accent1>
        <a:srgbClr val="C10037"/>
      </a:accent1>
      <a:accent2>
        <a:srgbClr val="007A86"/>
      </a:accent2>
      <a:accent3>
        <a:srgbClr val="777D12"/>
      </a:accent3>
      <a:accent4>
        <a:srgbClr val="F4A137"/>
      </a:accent4>
      <a:accent5>
        <a:srgbClr val="620C69"/>
      </a:accent5>
      <a:accent6>
        <a:srgbClr val="D8581F"/>
      </a:accent6>
      <a:hlink>
        <a:srgbClr val="007A86"/>
      </a:hlink>
      <a:folHlink>
        <a:srgbClr val="00356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O PPT Template" id="{13695E02-A076-234E-BA92-B90ADB141510}" vid="{88A1158D-5523-E941-A10D-28BFD9CB5F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NEO PPT Template.potx</Template>
  <TotalTime>2600</TotalTime>
  <Words>634</Words>
  <Application>Microsoft Office PowerPoint</Application>
  <PresentationFormat>On-screen Show (4:3)</PresentationFormat>
  <Paragraphs>68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NEO PPT Template</vt:lpstr>
      <vt:lpstr> FLSA Update to Overtime Regulations</vt:lpstr>
      <vt:lpstr>FLSA – Revised Overtime Rule</vt:lpstr>
      <vt:lpstr>FLSA – Revised Overtime Rule</vt:lpstr>
      <vt:lpstr>How UNM is Implementing</vt:lpstr>
      <vt:lpstr>How UNM is Implementing</vt:lpstr>
      <vt:lpstr>How UNM is Implementing</vt:lpstr>
      <vt:lpstr>Payroll Impact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Resources Template</dc:title>
  <dc:creator>Ethan Gregory Rule</dc:creator>
  <cp:lastModifiedBy>Michael Brown</cp:lastModifiedBy>
  <cp:revision>400</cp:revision>
  <cp:lastPrinted>2016-08-02T22:38:34Z</cp:lastPrinted>
  <dcterms:created xsi:type="dcterms:W3CDTF">2016-07-15T23:02:32Z</dcterms:created>
  <dcterms:modified xsi:type="dcterms:W3CDTF">2016-11-10T02:03:51Z</dcterms:modified>
</cp:coreProperties>
</file>