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6" r:id="rId5"/>
    <p:sldId id="260" r:id="rId6"/>
    <p:sldId id="261" r:id="rId7"/>
    <p:sldId id="259" r:id="rId8"/>
    <p:sldId id="265" r:id="rId9"/>
    <p:sldId id="267" r:id="rId10"/>
    <p:sldId id="268" r:id="rId11"/>
    <p:sldId id="264" r:id="rId1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C620F-6F92-4168-8B95-7BC6488CD0D2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A943C-806D-401C-91FF-B78A08EEFB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55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1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2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7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3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6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9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0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1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8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A24B1-C1D4-4F18-9FD5-930DEF0977C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2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policy.unm.ed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sz="4400" dirty="0" smtClean="0"/>
              <a:t>Policy Update</a:t>
            </a:r>
          </a:p>
          <a:p>
            <a:pPr algn="r"/>
            <a:r>
              <a:rPr lang="en-US" sz="4400" dirty="0" smtClean="0"/>
              <a:t>RAFT November 10, 2016</a:t>
            </a:r>
          </a:p>
          <a:p>
            <a:pPr algn="r"/>
            <a:r>
              <a:rPr lang="en-US" sz="2600" dirty="0" smtClean="0"/>
              <a:t>Jason </a:t>
            </a:r>
            <a:r>
              <a:rPr lang="en-US" sz="2600" dirty="0"/>
              <a:t>Galloway, Associate Controller Contract and Grant Accounting</a:t>
            </a:r>
          </a:p>
          <a:p>
            <a:pPr algn="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42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14400" y="1972019"/>
            <a:ext cx="10972800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en-US" sz="3200" dirty="0">
                <a:solidFill>
                  <a:schemeClr val="tx1">
                    <a:tint val="75000"/>
                  </a:schemeClr>
                </a:solidFill>
              </a:rPr>
              <a:t>UAP 4030 – Travel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</a:pP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Per Diem Meal and Incidental Expenses:</a:t>
            </a: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For overnight travel, travelers may be paid 75% of the allowable per diem rate for the business destination, on both the day of departure and the day of return.</a:t>
            </a: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7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4568" y="3582610"/>
            <a:ext cx="100462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Arial" panose="020B0604020202020204" pitchFamily="34" charset="0"/>
            </a:pPr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</a:rPr>
              <a:t>Questions</a:t>
            </a:r>
          </a:p>
          <a:p>
            <a:pPr algn="ctr">
              <a:lnSpc>
                <a:spcPct val="90000"/>
              </a:lnSpc>
              <a:buFont typeface="Arial" panose="020B0604020202020204" pitchFamily="34" charset="0"/>
            </a:pPr>
            <a:endParaRPr lang="en-US" sz="3600" dirty="0" smtClean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90000"/>
              </a:lnSpc>
              <a:buFont typeface="Arial" panose="020B0604020202020204" pitchFamily="34" charset="0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Jason Galloway</a:t>
            </a:r>
          </a:p>
          <a:p>
            <a:pPr algn="ctr">
              <a:lnSpc>
                <a:spcPct val="90000"/>
              </a:lnSpc>
              <a:buFont typeface="Arial" panose="020B0604020202020204" pitchFamily="34" charset="0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505-272-0163</a:t>
            </a:r>
          </a:p>
          <a:p>
            <a:pPr algn="ctr">
              <a:lnSpc>
                <a:spcPct val="90000"/>
              </a:lnSpc>
              <a:buFont typeface="Arial" panose="020B0604020202020204" pitchFamily="34" charset="0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jgalloway@salud.unm.edu</a:t>
            </a: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90000"/>
              </a:lnSpc>
              <a:buFont typeface="Arial" panose="020B0604020202020204" pitchFamily="34" charset="0"/>
            </a:pPr>
            <a:endParaRPr lang="en-US" sz="36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Goals and Objectives</a:t>
            </a:r>
          </a:p>
          <a:p>
            <a:endParaRPr lang="en-US" dirty="0" smtClean="0"/>
          </a:p>
          <a:p>
            <a:endParaRPr lang="en-US" sz="32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Update on Polices Posted for Campus Review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Where to find Polices Posted for Campus Review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Policies specific to UNM’s Chrome River Implementation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31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Policies Under Review and recently approved/changed are found under the “Recent News” section of the Policy website.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://policy.unm.edu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630" y="500388"/>
            <a:ext cx="7362825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37243" y="1466777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 Placeholder 14"/>
          <p:cNvSpPr txBox="1">
            <a:spLocks/>
          </p:cNvSpPr>
          <p:nvPr/>
        </p:nvSpPr>
        <p:spPr>
          <a:xfrm>
            <a:off x="984250" y="1942119"/>
            <a:ext cx="10515600" cy="4299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13" name="Text Placeholder 14"/>
          <p:cNvSpPr txBox="1">
            <a:spLocks/>
          </p:cNvSpPr>
          <p:nvPr/>
        </p:nvSpPr>
        <p:spPr>
          <a:xfrm>
            <a:off x="1136650" y="2094519"/>
            <a:ext cx="10515600" cy="4299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350" y="571500"/>
            <a:ext cx="7353300" cy="5715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935686" y="2008414"/>
            <a:ext cx="1665514" cy="43860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4"/>
          <p:cNvSpPr txBox="1">
            <a:spLocks/>
          </p:cNvSpPr>
          <p:nvPr/>
        </p:nvSpPr>
        <p:spPr>
          <a:xfrm>
            <a:off x="771159" y="1878546"/>
            <a:ext cx="10515600" cy="554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16 Policies Posted for Review: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8900" y="2826583"/>
            <a:ext cx="5829301" cy="413589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3225 – Separation of Employment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3230 – Performance Review and Recognition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3300 – Paid Time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3400 – Annual Leave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3410 – Sick Leave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3700 – Education Benefits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5300 – Universal Restroom Initiative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6130 – Emergency Control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285751" y="2789464"/>
            <a:ext cx="6153150" cy="413385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1030 – Gifts to the University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2010 – Contracts Signature Authority and Review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2015 – Contract Management and Monitoring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2140 – Use and Possession of Alcohol on University Property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2180 – Foreign Nationals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2300 – Inspection of Public Records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2610 – Time and Leave Reporting</a:t>
            </a: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UAP 3200 – Employee Classifications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9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4"/>
          <p:cNvSpPr txBox="1">
            <a:spLocks/>
          </p:cNvSpPr>
          <p:nvPr/>
        </p:nvSpPr>
        <p:spPr>
          <a:xfrm>
            <a:off x="380999" y="1870382"/>
            <a:ext cx="11547022" cy="47508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Chrome River Policy Updates (</a:t>
            </a:r>
            <a:r>
              <a:rPr lang="en-US" sz="3200" dirty="0"/>
              <a:t>Effective December 1, </a:t>
            </a:r>
            <a:r>
              <a:rPr lang="en-US" sz="3200" dirty="0" smtClean="0"/>
              <a:t>2016</a:t>
            </a:r>
            <a:r>
              <a:rPr lang="en-US" sz="3200" dirty="0" smtClean="0"/>
              <a:t>):</a:t>
            </a:r>
            <a:endParaRPr lang="en-US" sz="3200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UAP 2110 – Long Distance Telephone Calls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UAP 2170 -  Honorarium Payments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UAP 2480 – Incentives for Program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UAP 4020 – Moving Expenses and Relocation Allowance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UAP 4030 – Travel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UAP 4040 – Employee Recruitment Expense Reimbursement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UAP 4320 – Purchasing Goods Off Campus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UAP 4370 – Receiving and Paying for Off Campus Purchases with a Purchase 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UAP 7210 – Petty Cash Fund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56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14400" y="1972019"/>
            <a:ext cx="10972800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UAP 4020 – Moving Expenses and Relocation Allowance (Formerly Moving Expenses)</a:t>
            </a: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</a:pP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Payment Options:</a:t>
            </a: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Moving vendors paid directly by UNM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Employee receive reimbursement for standard moving expenses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Relocation Allowance – in lieu of requesting reimbursement for actual moving expenses or having UNM pay certain moving 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expenses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(Expenses are defined on Unrestricted Accounting – Main website)</a:t>
            </a:r>
            <a:r>
              <a:rPr lang="en-US" sz="3200" dirty="0">
                <a:solidFill>
                  <a:schemeClr val="tx1">
                    <a:tint val="75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188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14400" y="1972019"/>
            <a:ext cx="109728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UAP 4030 – Travel</a:t>
            </a: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</a:pP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Reimbursement Eligibility: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Travelers must be on official University business and travel at least fifty (50) miles away from their assigned work location.  Previously twenty (20) miles.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Approval of Reimbursement Requests: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Dean, Director, Department Head or PI can delegate their authority to a person within the department with appropriate authority, such as department administrator or financial manager.</a:t>
            </a: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30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456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W Galloway</dc:creator>
  <cp:lastModifiedBy>Jason W Galloway</cp:lastModifiedBy>
  <cp:revision>37</cp:revision>
  <cp:lastPrinted>2015-04-10T14:14:18Z</cp:lastPrinted>
  <dcterms:created xsi:type="dcterms:W3CDTF">2015-02-05T20:49:28Z</dcterms:created>
  <dcterms:modified xsi:type="dcterms:W3CDTF">2016-11-10T17:08:10Z</dcterms:modified>
</cp:coreProperties>
</file>