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61" r:id="rId3"/>
    <p:sldId id="258" r:id="rId4"/>
    <p:sldId id="262" r:id="rId5"/>
    <p:sldId id="259" r:id="rId6"/>
    <p:sldId id="278" r:id="rId7"/>
    <p:sldId id="279" r:id="rId8"/>
    <p:sldId id="281" r:id="rId9"/>
    <p:sldId id="282" r:id="rId10"/>
    <p:sldId id="263" r:id="rId11"/>
    <p:sldId id="265" r:id="rId12"/>
    <p:sldId id="264" r:id="rId13"/>
    <p:sldId id="266" r:id="rId14"/>
    <p:sldId id="268" r:id="rId15"/>
    <p:sldId id="260" r:id="rId16"/>
    <p:sldId id="267" r:id="rId17"/>
    <p:sldId id="269" r:id="rId18"/>
    <p:sldId id="271" r:id="rId19"/>
    <p:sldId id="273" r:id="rId20"/>
    <p:sldId id="272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71" autoAdjust="0"/>
  </p:normalViewPr>
  <p:slideViewPr>
    <p:cSldViewPr>
      <p:cViewPr varScale="1">
        <p:scale>
          <a:sx n="86" d="100"/>
          <a:sy n="86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FA04-EF42-4091-8024-3C4158687FF5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B628C-BAD5-4C0E-BA15-E064BE8674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Welcome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Please leave computer off until after the PowerPoint presentation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Please hold questions until the end of the presentation (They may be answered during the presentation)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5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0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six types of Expense Reports in Chrome River. 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The first 2 deal with PCard reconciliation, 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Travel is the most common report, and deals with all Employee reimbursements related to Travel.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 Other allows for Employee reimbursement (Goods) that are not travel related.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Student includes all student reimbursements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Non-Employee includes ONLY Travel related expense for non-employees, participant fees, and honorariums.  All other non-employee payments (ie: vendors) will be paid using the Invoice module in Chrome River </a:t>
            </a:r>
          </a:p>
          <a:p>
            <a:r>
              <a:rPr lang="en-US" baseline="0" dirty="0" smtClean="0"/>
              <a:t>There are two types of Invoice Reports in Chrome River: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Payment – non-procurement payments to companies, universities and government </a:t>
            </a:r>
            <a:r>
              <a:rPr lang="en-US" baseline="0" dirty="0" smtClean="0"/>
              <a:t>entities</a:t>
            </a:r>
            <a:endParaRPr lang="en-US" baseline="0" dirty="0" smtClean="0"/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Non-Traditional payment which replaces the  Zpayment type.  It is infrequently used across campus, but used frequently by specific department, such as payroll (garnishments) and PPD (utilities).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3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dirty="0" smtClean="0"/>
              <a:t>From Banner to Chrome River:</a:t>
            </a:r>
          </a:p>
          <a:p>
            <a:pPr marL="616894" lvl="1" indent="-1682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5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Log in to CAS to access the UNM Chrome River website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r>
              <a:rPr lang="en-US" baseline="0" dirty="0" smtClean="0"/>
              <a:t>Not necessary if already logged into MyUNM</a:t>
            </a:r>
          </a:p>
          <a:p>
            <a:pPr marL="168244" indent="-1682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4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7BF-5562-4A76-ADC2-81863B765C1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4994FE-9F18-4882-83DA-AC801CD7A59C}" type="datetime1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79DB2-B6D4-43CE-BFC7-B5458A36F5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3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BF9E-CE69-4197-B226-E6BB428DF2CC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5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817-DB37-40A7-8BBB-EB8693CDBCDC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243A-9FE1-4EAF-B732-687CD90B8A5C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4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F13C-029B-407F-87A8-2F958D6490C8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93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0854-B369-4C31-A97D-B4565E1C2DE2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8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920C-2961-4E99-B34A-86F9B0A8E973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0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BD6F-B143-4006-9378-A2A2A7C7D51A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0F1-948D-4745-9D9E-C3DACB32F3D1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1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CE42-D0AD-4811-847C-C31B114E9EE1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1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5A63-22AC-4D96-88CF-929C1DEAC976}" type="datetime1">
              <a:rPr lang="en-US" smtClean="0">
                <a:solidFill>
                  <a:srgbClr val="1CADE4"/>
                </a:solidFill>
              </a:rPr>
              <a:pPr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DB2-B6D4-43CE-BFC7-B5458A36F5DF}" type="slidenum">
              <a:rPr lang="en-US" smtClean="0">
                <a:solidFill>
                  <a:srgbClr val="1CADE4"/>
                </a:solidFill>
              </a:rPr>
              <a:pPr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7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 defTabSz="457200"/>
            <a:fld id="{EAA62C1A-31B3-45A7-A771-160F6DD9FCE6}" type="datetime1">
              <a:rPr lang="en-US" smtClean="0">
                <a:solidFill>
                  <a:srgbClr val="1CADE4"/>
                </a:solidFill>
              </a:rPr>
              <a:pPr defTabSz="457200"/>
              <a:t>11/10/2016</a:t>
            </a:fld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defTabSz="457200"/>
            <a:fld id="{D6C79DB2-B6D4-43CE-BFC7-B5458A36F5DF}" type="slidenum">
              <a:rPr lang="en-US" smtClean="0">
                <a:solidFill>
                  <a:srgbClr val="1CADE4"/>
                </a:solidFill>
              </a:rPr>
              <a:pPr defTabSz="457200"/>
              <a:t>‹#›</a:t>
            </a:fld>
            <a:endParaRPr lang="en-US" dirty="0">
              <a:solidFill>
                <a:srgbClr val="1C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8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xpensememo@chromefile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7312" y="1981200"/>
            <a:ext cx="78867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Chrome River Expense Management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sz="3200" b="1" dirty="0" smtClean="0"/>
              <a:t>RAFT Session</a:t>
            </a:r>
          </a:p>
          <a:p>
            <a:pPr marL="0" indent="0" algn="r">
              <a:buNone/>
            </a:pPr>
            <a:r>
              <a:rPr lang="en-US" sz="3200" b="1" dirty="0" smtClean="0"/>
              <a:t>November 10, 2016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42089"/>
            <a:ext cx="8367712" cy="11835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495800"/>
            <a:ext cx="3429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PCard Process Flow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04800"/>
            <a:ext cx="8534401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mployee CR Process Flo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t="4401" r="1612" b="8136"/>
          <a:stretch/>
        </p:blipFill>
        <p:spPr bwMode="auto">
          <a:xfrm>
            <a:off x="228600" y="304800"/>
            <a:ext cx="8610600" cy="621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4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 descr="Student CR Process Flo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6509" r="1165" b="12501"/>
          <a:stretch/>
        </p:blipFill>
        <p:spPr bwMode="auto">
          <a:xfrm>
            <a:off x="304800" y="304801"/>
            <a:ext cx="8455152" cy="615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6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Non-Emp CR Process Flo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" t="2031" r="1647" b="13726"/>
          <a:stretch/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9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762000"/>
          </a:xfrm>
        </p:spPr>
        <p:txBody>
          <a:bodyPr/>
          <a:lstStyle/>
          <a:p>
            <a:r>
              <a:rPr lang="en-US" dirty="0" smtClean="0"/>
              <a:t>UNM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7239000" cy="457200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en-US" dirty="0" smtClean="0"/>
              <a:t>Must Log-in to Central Authorization Services (CAS) in order to access UNM Chrome River website. 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239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3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371600"/>
            <a:ext cx="7404653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PCard </a:t>
            </a:r>
            <a:r>
              <a:rPr lang="en-US" dirty="0"/>
              <a:t>Reconciliations</a:t>
            </a:r>
          </a:p>
          <a:p>
            <a:pPr lvl="1" algn="ctr"/>
            <a:r>
              <a:rPr lang="en-US" sz="2400" dirty="0"/>
              <a:t>Last Bank of America </a:t>
            </a:r>
            <a:r>
              <a:rPr lang="en-US" sz="2400" dirty="0" smtClean="0"/>
              <a:t>PCard </a:t>
            </a:r>
            <a:r>
              <a:rPr lang="en-US" sz="2400" dirty="0"/>
              <a:t>statement to reconcile </a:t>
            </a:r>
          </a:p>
          <a:p>
            <a:pPr marL="457200" lvl="1" indent="0" algn="ctr">
              <a:buNone/>
            </a:pPr>
            <a:endParaRPr lang="en-US" sz="1300" dirty="0"/>
          </a:p>
          <a:p>
            <a:pPr marL="457200" lvl="1" indent="0" algn="ctr">
              <a:buNone/>
            </a:pPr>
            <a:r>
              <a:rPr lang="en-US" sz="2400" b="1" dirty="0"/>
              <a:t>Statement dated </a:t>
            </a:r>
            <a:r>
              <a:rPr lang="en-US" sz="2400" b="1" dirty="0" smtClean="0"/>
              <a:t>December </a:t>
            </a:r>
            <a:r>
              <a:rPr lang="en-US" sz="2400" b="1" dirty="0"/>
              <a:t>5,  2016</a:t>
            </a:r>
          </a:p>
          <a:p>
            <a:pPr marL="457200" lvl="1" indent="0" algn="ctr">
              <a:buNone/>
            </a:pPr>
            <a:endParaRPr lang="en-US" sz="1500" b="1" dirty="0"/>
          </a:p>
          <a:p>
            <a:pPr lvl="1"/>
            <a:r>
              <a:rPr lang="en-US" sz="2400" dirty="0" smtClean="0"/>
              <a:t>Items prior to December 6, 2016 need </a:t>
            </a:r>
            <a:r>
              <a:rPr lang="en-US" sz="2400" dirty="0"/>
              <a:t>to be allocated using </a:t>
            </a:r>
            <a:r>
              <a:rPr lang="en-US" sz="2400" dirty="0" smtClean="0"/>
              <a:t>FWAINVT </a:t>
            </a:r>
            <a:r>
              <a:rPr lang="en-US" sz="2400" dirty="0"/>
              <a:t>no later than </a:t>
            </a:r>
            <a:r>
              <a:rPr lang="en-US" sz="2400" dirty="0" smtClean="0"/>
              <a:t>Tuesday, December 20, </a:t>
            </a:r>
            <a:r>
              <a:rPr lang="en-US" sz="2400" dirty="0"/>
              <a:t>2016</a:t>
            </a:r>
          </a:p>
          <a:p>
            <a:pPr marL="514350" indent="-457200"/>
            <a:r>
              <a:rPr lang="en-US" sz="3200" dirty="0"/>
              <a:t>Banner Direct Pay Invoices</a:t>
            </a:r>
          </a:p>
          <a:p>
            <a:pPr marL="914400" lvl="1" indent="-457200"/>
            <a:r>
              <a:rPr lang="en-US" sz="2400" dirty="0"/>
              <a:t>Must be completed by </a:t>
            </a:r>
            <a:r>
              <a:rPr lang="en-US" sz="2400" dirty="0" smtClean="0"/>
              <a:t>Wednesday, November </a:t>
            </a:r>
            <a:r>
              <a:rPr lang="en-US" sz="2400" dirty="0"/>
              <a:t>30, 2016</a:t>
            </a:r>
          </a:p>
          <a:p>
            <a:pPr marL="914400" lvl="1" indent="-457200"/>
            <a:r>
              <a:rPr lang="en-US" sz="2400" dirty="0" smtClean="0"/>
              <a:t>FZADPEZ </a:t>
            </a:r>
            <a:r>
              <a:rPr lang="en-US" sz="2400" dirty="0"/>
              <a:t>form becomes query only as of </a:t>
            </a:r>
            <a:r>
              <a:rPr lang="en-US" sz="2400" dirty="0" smtClean="0"/>
              <a:t>12/1/2016</a:t>
            </a:r>
            <a:endParaRPr lang="en-US" sz="2400" dirty="0"/>
          </a:p>
          <a:p>
            <a:pPr marL="914400" lvl="1" indent="-457200"/>
            <a:r>
              <a:rPr lang="en-US" sz="2400" dirty="0"/>
              <a:t>Disapproved DPEZ/DPI documents after </a:t>
            </a:r>
            <a:r>
              <a:rPr lang="en-US" sz="2400" dirty="0" smtClean="0"/>
              <a:t>11/30/2016 </a:t>
            </a:r>
            <a:r>
              <a:rPr lang="en-US" sz="2400" dirty="0"/>
              <a:t>will need to be recreated in Chrome </a:t>
            </a:r>
            <a:r>
              <a:rPr lang="en-US" sz="2400" dirty="0" smtClean="0"/>
              <a:t>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Expense Report  Naming Conventions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295400"/>
            <a:ext cx="7404653" cy="4800600"/>
          </a:xfrm>
        </p:spPr>
        <p:txBody>
          <a:bodyPr/>
          <a:lstStyle/>
          <a:p>
            <a:r>
              <a:rPr lang="en-US" dirty="0" smtClean="0"/>
              <a:t>Helpful information for future tracking</a:t>
            </a:r>
          </a:p>
          <a:p>
            <a:r>
              <a:rPr lang="en-US" dirty="0" smtClean="0"/>
              <a:t>Beneficial information for reviewers</a:t>
            </a:r>
          </a:p>
          <a:p>
            <a:r>
              <a:rPr lang="en-US" dirty="0" smtClean="0"/>
              <a:t>45 Character Limit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077200" cy="4005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30490" cy="1356360"/>
          </a:xfrm>
        </p:spPr>
        <p:txBody>
          <a:bodyPr/>
          <a:lstStyle/>
          <a:p>
            <a:r>
              <a:rPr lang="en-US" sz="3800" dirty="0">
                <a:solidFill>
                  <a:srgbClr val="1CADE4"/>
                </a:solidFill>
              </a:rPr>
              <a:t>Expense Report  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752600"/>
            <a:ext cx="740465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Funding Type (Restricted/Unrestricted)</a:t>
            </a:r>
          </a:p>
          <a:p>
            <a:r>
              <a:rPr lang="en-US" dirty="0" smtClean="0"/>
              <a:t>Initiator</a:t>
            </a:r>
          </a:p>
          <a:p>
            <a:r>
              <a:rPr lang="en-US" dirty="0" smtClean="0"/>
              <a:t>Expense Type Codes</a:t>
            </a:r>
          </a:p>
          <a:p>
            <a:pPr lvl="1"/>
            <a:r>
              <a:rPr lang="en-US" dirty="0" smtClean="0"/>
              <a:t>PCard</a:t>
            </a:r>
            <a:r>
              <a:rPr lang="en-US" dirty="0"/>
              <a:t> </a:t>
            </a:r>
            <a:r>
              <a:rPr lang="en-US" dirty="0" smtClean="0"/>
              <a:t>- P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 smtClean="0"/>
              <a:t>Travel - ET</a:t>
            </a:r>
            <a:endParaRPr lang="en-US" dirty="0" smtClean="0"/>
          </a:p>
          <a:p>
            <a:pPr lvl="1"/>
            <a:r>
              <a:rPr lang="en-US" dirty="0" smtClean="0"/>
              <a:t>Other Employee 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/>
              <a:t>EG </a:t>
            </a:r>
          </a:p>
          <a:p>
            <a:pPr lvl="1"/>
            <a:r>
              <a:rPr lang="en-US" dirty="0" smtClean="0"/>
              <a:t>Student Travel - ST</a:t>
            </a:r>
            <a:endParaRPr lang="en-US" dirty="0" smtClean="0"/>
          </a:p>
          <a:p>
            <a:pPr lvl="1"/>
            <a:r>
              <a:rPr lang="en-US" dirty="0" smtClean="0"/>
              <a:t>Student Other - SG</a:t>
            </a:r>
          </a:p>
          <a:p>
            <a:pPr lvl="1"/>
            <a:r>
              <a:rPr lang="en-US" dirty="0" smtClean="0"/>
              <a:t>Non-Employee Travel </a:t>
            </a:r>
            <a:r>
              <a:rPr lang="en-US" dirty="0" smtClean="0"/>
              <a:t>- </a:t>
            </a:r>
            <a:r>
              <a:rPr lang="en-US" dirty="0" smtClean="0"/>
              <a:t>NET</a:t>
            </a:r>
            <a:endParaRPr lang="en-US" dirty="0" smtClean="0"/>
          </a:p>
          <a:p>
            <a:pPr lvl="1"/>
            <a:r>
              <a:rPr lang="en-US" dirty="0" smtClean="0"/>
              <a:t>Non-Employee Other - NEG</a:t>
            </a:r>
          </a:p>
          <a:p>
            <a:pPr marL="205740" lvl="1" indent="0">
              <a:buNone/>
            </a:pPr>
            <a:endParaRPr lang="en-US" dirty="0" smtClean="0"/>
          </a:p>
          <a:p>
            <a:pPr marL="3429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15000"/>
            <a:ext cx="7391400" cy="60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6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81000"/>
            <a:ext cx="7406640" cy="1143000"/>
          </a:xfrm>
        </p:spPr>
        <p:txBody>
          <a:bodyPr/>
          <a:lstStyle/>
          <a:p>
            <a:r>
              <a:rPr lang="en-US" dirty="0" smtClean="0"/>
              <a:t>Department PCard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752601"/>
            <a:ext cx="7721599" cy="45484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Last name </a:t>
            </a:r>
            <a:r>
              <a:rPr lang="en-US" dirty="0" smtClean="0"/>
              <a:t>of reconciler if not PCard  holder, </a:t>
            </a:r>
            <a:r>
              <a:rPr lang="en-US" dirty="0" smtClean="0"/>
              <a:t>“</a:t>
            </a:r>
            <a:r>
              <a:rPr lang="en-US" dirty="0" smtClean="0"/>
              <a:t>PCard</a:t>
            </a:r>
            <a:r>
              <a:rPr lang="en-US" dirty="0" smtClean="0"/>
              <a:t>”, week ending xx/xx/xx</a:t>
            </a:r>
          </a:p>
          <a:p>
            <a:pPr lvl="2"/>
            <a:r>
              <a:rPr lang="en-US" dirty="0" smtClean="0"/>
              <a:t>Putz</a:t>
            </a:r>
            <a:r>
              <a:rPr lang="en-US" dirty="0" smtClean="0"/>
              <a:t> – </a:t>
            </a:r>
            <a:r>
              <a:rPr lang="en-US" dirty="0" smtClean="0"/>
              <a:t>PCard </a:t>
            </a:r>
            <a:r>
              <a:rPr lang="en-US" dirty="0" smtClean="0"/>
              <a:t>– week ending 12/10/16</a:t>
            </a:r>
          </a:p>
          <a:p>
            <a:pPr lvl="2"/>
            <a:r>
              <a:rPr lang="en-US" dirty="0" smtClean="0"/>
              <a:t>Brandt – </a:t>
            </a:r>
            <a:r>
              <a:rPr lang="en-US" dirty="0" smtClean="0"/>
              <a:t>PCard </a:t>
            </a:r>
            <a:r>
              <a:rPr lang="en-US" dirty="0" smtClean="0"/>
              <a:t>– week ending 12/11/16</a:t>
            </a:r>
          </a:p>
          <a:p>
            <a:pPr lvl="2"/>
            <a:r>
              <a:rPr lang="en-US" dirty="0" smtClean="0"/>
              <a:t>Allison – </a:t>
            </a:r>
            <a:r>
              <a:rPr lang="en-US" dirty="0" smtClean="0"/>
              <a:t>PCard </a:t>
            </a:r>
            <a:r>
              <a:rPr lang="en-US" dirty="0" smtClean="0"/>
              <a:t>– week ending 12/12/16</a:t>
            </a:r>
            <a:endParaRPr lang="en-US" sz="300" dirty="0"/>
          </a:p>
          <a:p>
            <a:r>
              <a:rPr lang="en-US" dirty="0" smtClean="0"/>
              <a:t>Assign days of the week for staff to do their weekly reconciliation.   If </a:t>
            </a:r>
            <a:r>
              <a:rPr lang="en-US" dirty="0" smtClean="0"/>
              <a:t>their </a:t>
            </a:r>
            <a:r>
              <a:rPr lang="en-US" dirty="0" smtClean="0"/>
              <a:t>day falls on a holiday, </a:t>
            </a:r>
            <a:r>
              <a:rPr lang="en-US" dirty="0" smtClean="0"/>
              <a:t>use </a:t>
            </a:r>
            <a:r>
              <a:rPr lang="en-US" dirty="0" smtClean="0"/>
              <a:t>the previous working day before (i.e. Friday for Labor Day) or the next available working day.  (Monday for Thanksgiving and day after Thanksgiving)</a:t>
            </a:r>
          </a:p>
          <a:p>
            <a:r>
              <a:rPr lang="en-US" dirty="0" smtClean="0"/>
              <a:t>Continue to request </a:t>
            </a:r>
            <a:r>
              <a:rPr lang="en-US" dirty="0" smtClean="0"/>
              <a:t>PCard </a:t>
            </a:r>
            <a:r>
              <a:rPr lang="en-US" dirty="0" smtClean="0"/>
              <a:t>Special Exceptions for necessary items.  Email approval must be added to file when uploaded into Chrome River.</a:t>
            </a:r>
          </a:p>
          <a:p>
            <a:r>
              <a:rPr lang="en-US" dirty="0" smtClean="0"/>
              <a:t>Email Receipts to Chrome River </a:t>
            </a:r>
            <a:r>
              <a:rPr lang="en-US" b="1" dirty="0" smtClean="0">
                <a:hlinkClick r:id="rId2"/>
              </a:rPr>
              <a:t>expensememo@chromefile.com</a:t>
            </a:r>
            <a:r>
              <a:rPr lang="en-US" b="1" dirty="0" smtClean="0"/>
              <a:t> </a:t>
            </a:r>
            <a:r>
              <a:rPr lang="en-US" dirty="0" smtClean="0"/>
              <a:t>System can match receipts with transactions to facilitate quick and easy reconciliations.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Expense Report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Naming the report is CRUCIAL</a:t>
            </a:r>
          </a:p>
          <a:p>
            <a:pPr lvl="1"/>
            <a:r>
              <a:rPr lang="en-US" dirty="0"/>
              <a:t>If processing an expense report for UNM staff or faculty member to travel</a:t>
            </a:r>
          </a:p>
          <a:p>
            <a:pPr lvl="2"/>
            <a:r>
              <a:rPr lang="en-US" dirty="0" smtClean="0"/>
              <a:t>Name </a:t>
            </a:r>
            <a:r>
              <a:rPr lang="en-US" dirty="0"/>
              <a:t>of Conference, location, time period</a:t>
            </a:r>
          </a:p>
          <a:p>
            <a:pPr lvl="3"/>
            <a:r>
              <a:rPr lang="en-US" dirty="0"/>
              <a:t>AAMC – Seattle – 11/12-11/14/16</a:t>
            </a:r>
          </a:p>
          <a:p>
            <a:pPr lvl="3"/>
            <a:r>
              <a:rPr lang="en-US" dirty="0"/>
              <a:t>WGEA – Tucson – 4/1-4/5/17</a:t>
            </a:r>
          </a:p>
          <a:p>
            <a:pPr lvl="1"/>
            <a:r>
              <a:rPr lang="en-US" dirty="0"/>
              <a:t>If processing an expense report for anyone else to travel</a:t>
            </a:r>
          </a:p>
          <a:p>
            <a:pPr lvl="2"/>
            <a:r>
              <a:rPr lang="en-US" dirty="0"/>
              <a:t>Last name of traveler, name of Conference, location, time period</a:t>
            </a:r>
          </a:p>
          <a:p>
            <a:pPr lvl="3"/>
            <a:r>
              <a:rPr lang="en-US" dirty="0"/>
              <a:t>Student: Garcia, AAMC – Seattle – 11/12-11/14/16</a:t>
            </a:r>
          </a:p>
          <a:p>
            <a:pPr lvl="3"/>
            <a:r>
              <a:rPr lang="en-US" dirty="0"/>
              <a:t>Keynote Speaker: Weil, UNM convocation – </a:t>
            </a:r>
            <a:r>
              <a:rPr lang="en-US" dirty="0" smtClean="0"/>
              <a:t>5/13-5/15/17</a:t>
            </a:r>
          </a:p>
          <a:p>
            <a:pPr marL="20574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que o viajante NÃO pode levar para o exterior como bagagem :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120894"/>
            <a:ext cx="1111747" cy="19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Chrome </a:t>
            </a:r>
            <a:r>
              <a:rPr lang="en-US" dirty="0" smtClean="0"/>
              <a:t>River</a:t>
            </a:r>
          </a:p>
          <a:p>
            <a:pPr marL="34290" indent="0">
              <a:buNone/>
            </a:pPr>
            <a:endParaRPr lang="en-US" dirty="0" smtClean="0"/>
          </a:p>
          <a:p>
            <a:r>
              <a:rPr lang="en-US" dirty="0" smtClean="0"/>
              <a:t>Approval Queues in Chrome </a:t>
            </a:r>
            <a:r>
              <a:rPr lang="en-US" dirty="0" smtClean="0"/>
              <a:t>River</a:t>
            </a:r>
          </a:p>
          <a:p>
            <a:pPr marL="34290" indent="0">
              <a:buNone/>
            </a:pPr>
            <a:endParaRPr lang="en-US" dirty="0" smtClean="0"/>
          </a:p>
          <a:p>
            <a:r>
              <a:rPr lang="en-US" dirty="0" smtClean="0"/>
              <a:t>Department Naming </a:t>
            </a:r>
            <a:r>
              <a:rPr lang="en-US" dirty="0" smtClean="0"/>
              <a:t>Conventions</a:t>
            </a:r>
          </a:p>
          <a:p>
            <a:pPr marL="34290" indent="0">
              <a:buNone/>
            </a:pPr>
            <a:endParaRPr lang="en-US" dirty="0" smtClean="0"/>
          </a:p>
          <a:p>
            <a:r>
              <a:rPr lang="en-US" dirty="0" smtClean="0"/>
              <a:t>Department  </a:t>
            </a:r>
            <a:r>
              <a:rPr lang="en-US" dirty="0" smtClean="0"/>
              <a:t>Champions</a:t>
            </a:r>
          </a:p>
          <a:p>
            <a:pPr marL="34290" indent="0">
              <a:buNone/>
            </a:pPr>
            <a:endParaRPr lang="en-US" dirty="0" smtClean="0"/>
          </a:p>
          <a:p>
            <a:r>
              <a:rPr lang="en-US" dirty="0" smtClean="0"/>
              <a:t>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762000"/>
          </a:xfrm>
        </p:spPr>
        <p:txBody>
          <a:bodyPr/>
          <a:lstStyle/>
          <a:p>
            <a:r>
              <a:rPr lang="en-US" dirty="0" smtClean="0"/>
              <a:t>All Other Expense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930400"/>
            <a:ext cx="7721599" cy="4110963"/>
          </a:xfrm>
        </p:spPr>
        <p:txBody>
          <a:bodyPr>
            <a:normAutofit/>
          </a:bodyPr>
          <a:lstStyle/>
          <a:p>
            <a:r>
              <a:rPr lang="en-US" b="1" u="sng" dirty="0"/>
              <a:t>Naming the report is CRUCIAL</a:t>
            </a:r>
          </a:p>
          <a:p>
            <a:pPr lvl="1"/>
            <a:r>
              <a:rPr lang="en-US" dirty="0" smtClean="0"/>
              <a:t>If processing an expense report for UNM staff or faculty member to be reimbursed for a purchase</a:t>
            </a:r>
          </a:p>
          <a:p>
            <a:pPr lvl="2"/>
            <a:r>
              <a:rPr lang="en-US" dirty="0" smtClean="0"/>
              <a:t>Name of Vendor, description of purchase, date</a:t>
            </a:r>
            <a:endParaRPr lang="en-US" dirty="0"/>
          </a:p>
          <a:p>
            <a:pPr lvl="3"/>
            <a:r>
              <a:rPr lang="en-US" dirty="0" smtClean="0"/>
              <a:t>Staples, office supplies, 11/15/17</a:t>
            </a:r>
            <a:endParaRPr lang="en-US" dirty="0"/>
          </a:p>
          <a:p>
            <a:pPr lvl="3"/>
            <a:r>
              <a:rPr lang="en-US" dirty="0" smtClean="0"/>
              <a:t>Dion’s, Fall Festival, 10/31/17</a:t>
            </a:r>
          </a:p>
          <a:p>
            <a:pPr lvl="1"/>
            <a:r>
              <a:rPr lang="en-US" dirty="0"/>
              <a:t>If processing an expense report for </a:t>
            </a:r>
            <a:r>
              <a:rPr lang="en-US" dirty="0" smtClean="0"/>
              <a:t>anyone else </a:t>
            </a:r>
            <a:r>
              <a:rPr lang="en-US" dirty="0"/>
              <a:t>to be reimbursed for a purchase</a:t>
            </a:r>
          </a:p>
          <a:p>
            <a:pPr lvl="2"/>
            <a:r>
              <a:rPr lang="en-US" dirty="0" smtClean="0"/>
              <a:t>Last name of requestor, name </a:t>
            </a:r>
            <a:r>
              <a:rPr lang="en-US" dirty="0"/>
              <a:t>of Vendor, description of purchase, date</a:t>
            </a:r>
          </a:p>
          <a:p>
            <a:pPr lvl="3"/>
            <a:r>
              <a:rPr lang="en-US" dirty="0" smtClean="0"/>
              <a:t>Student: Garcia, Smith’s, Water for LC bowling, 3/31/17</a:t>
            </a:r>
            <a:endParaRPr lang="en-US" dirty="0"/>
          </a:p>
          <a:p>
            <a:pPr lvl="3"/>
            <a:r>
              <a:rPr lang="en-US" dirty="0" smtClean="0"/>
              <a:t>Circuit Rider (not UNM faculty): Sanchez, SurveyMonkey, surveys for LCME, 2/1/17</a:t>
            </a:r>
            <a:endParaRPr lang="en-US" dirty="0"/>
          </a:p>
        </p:txBody>
      </p:sp>
      <p:pic>
        <p:nvPicPr>
          <p:cNvPr id="4" name="Picture 3" descr="Use Your Receipt as a Bookmark!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7" y="5087389"/>
            <a:ext cx="951140" cy="100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Chrome River </a:t>
            </a:r>
            <a:r>
              <a:rPr lang="en-US" b="1" dirty="0" smtClean="0"/>
              <a:t>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US" dirty="0" smtClean="0"/>
              <a:t>Department </a:t>
            </a:r>
            <a:r>
              <a:rPr lang="en-US" dirty="0"/>
              <a:t>Champions are the FIRST level of support for their departments and/or colleges. Champions are a core group of UNM Employees who are part of a shared-support community that will be training, disseminating information, identifying issues and sharing resolutions with users in their department(s) as well as other Champions</a:t>
            </a:r>
            <a:r>
              <a:rPr lang="en-US" dirty="0" smtClean="0"/>
              <a:t>.</a:t>
            </a:r>
          </a:p>
          <a:p>
            <a:pPr marL="34290" indent="0">
              <a:buNone/>
            </a:pPr>
            <a:endParaRPr lang="en-US" sz="1100" dirty="0"/>
          </a:p>
          <a:p>
            <a:pPr marL="34290" indent="0">
              <a:buNone/>
            </a:pPr>
            <a:r>
              <a:rPr lang="en-US" dirty="0" smtClean="0"/>
              <a:t>Department Champions have been involved in testing sessions and are assisting with EOD training sessions as either the trainer, prompter or facilitator.</a:t>
            </a:r>
          </a:p>
          <a:p>
            <a:pPr marL="34290" indent="0" algn="ctr">
              <a:buNone/>
            </a:pP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Thank you!</a:t>
            </a: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 River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Department Scheduled Training</a:t>
            </a:r>
          </a:p>
          <a:p>
            <a:pPr lvl="1"/>
            <a:r>
              <a:rPr lang="en-US" dirty="0" smtClean="0"/>
              <a:t>Pediatrics</a:t>
            </a:r>
          </a:p>
          <a:p>
            <a:pPr lvl="1"/>
            <a:r>
              <a:rPr lang="en-US" dirty="0" smtClean="0"/>
              <a:t>Pathology</a:t>
            </a:r>
          </a:p>
          <a:p>
            <a:pPr lvl="1"/>
            <a:r>
              <a:rPr lang="en-US" dirty="0" smtClean="0"/>
              <a:t>Emergency Medicine</a:t>
            </a:r>
          </a:p>
          <a:p>
            <a:pPr lvl="1"/>
            <a:r>
              <a:rPr lang="en-US" dirty="0" smtClean="0"/>
              <a:t>Internal Medicine</a:t>
            </a:r>
          </a:p>
          <a:p>
            <a:pPr lvl="1"/>
            <a:r>
              <a:rPr lang="en-US" dirty="0" smtClean="0"/>
              <a:t>Neurology</a:t>
            </a:r>
          </a:p>
          <a:p>
            <a:pPr lvl="1"/>
            <a:r>
              <a:rPr lang="en-US" dirty="0" smtClean="0"/>
              <a:t>Neurosurgery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Cancer Center</a:t>
            </a:r>
          </a:p>
          <a:p>
            <a:pPr lvl="1"/>
            <a:r>
              <a:rPr lang="en-US" dirty="0" smtClean="0"/>
              <a:t>Family and Community Medicine</a:t>
            </a:r>
          </a:p>
          <a:p>
            <a:pPr lvl="1"/>
            <a:r>
              <a:rPr lang="en-US" dirty="0" smtClean="0"/>
              <a:t>SOM Education Offices</a:t>
            </a:r>
          </a:p>
          <a:p>
            <a:pPr lvl="1"/>
            <a:r>
              <a:rPr lang="en-US" dirty="0" smtClean="0"/>
              <a:t>College of Nursing</a:t>
            </a:r>
          </a:p>
          <a:p>
            <a:pPr lvl="1"/>
            <a:r>
              <a:rPr lang="en-US" dirty="0" smtClean="0"/>
              <a:t>College of Pharmacy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 River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dirty="0" smtClean="0"/>
              <a:t>EOD Scheduled Training</a:t>
            </a:r>
          </a:p>
          <a:p>
            <a:pPr lvl="1"/>
            <a:r>
              <a:rPr lang="en-US" dirty="0" smtClean="0"/>
              <a:t>Main Campus Location:  Business Center Room 1007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HSC Campus Location:  Med II Computer Classroom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Coming Soon……Training on Demand</a:t>
            </a:r>
          </a:p>
          <a:p>
            <a:pPr lvl="2"/>
            <a:r>
              <a:rPr lang="en-US" dirty="0" smtClean="0"/>
              <a:t>Computer based training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Chrome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Chrome River Expense will replace current </a:t>
            </a:r>
            <a:r>
              <a:rPr lang="en-US" sz="3200" dirty="0" smtClean="0"/>
              <a:t>PCard Allocation and  </a:t>
            </a:r>
            <a:r>
              <a:rPr lang="en-US" sz="3200" dirty="0"/>
              <a:t>Reconciliation </a:t>
            </a:r>
            <a:r>
              <a:rPr lang="en-US" sz="3200" dirty="0" smtClean="0"/>
              <a:t>process</a:t>
            </a:r>
          </a:p>
          <a:p>
            <a:endParaRPr lang="en-US" sz="3200" dirty="0"/>
          </a:p>
          <a:p>
            <a:r>
              <a:rPr lang="en-US" sz="3200" dirty="0" smtClean="0"/>
              <a:t>Chrome </a:t>
            </a:r>
            <a:r>
              <a:rPr lang="en-US" sz="3200" dirty="0"/>
              <a:t>River will replace current DPEZ/DPI process</a:t>
            </a:r>
          </a:p>
          <a:p>
            <a:pPr lvl="1"/>
            <a:r>
              <a:rPr lang="en-US" sz="3200" dirty="0"/>
              <a:t>Expense Module</a:t>
            </a:r>
          </a:p>
          <a:p>
            <a:pPr lvl="2"/>
            <a:r>
              <a:rPr lang="en-US" sz="3200" dirty="0" smtClean="0"/>
              <a:t>Employee</a:t>
            </a:r>
          </a:p>
          <a:p>
            <a:pPr lvl="2"/>
            <a:r>
              <a:rPr lang="en-US" sz="3200" dirty="0" smtClean="0"/>
              <a:t>Student Reimbursement</a:t>
            </a:r>
          </a:p>
          <a:p>
            <a:pPr lvl="2"/>
            <a:r>
              <a:rPr lang="en-US" sz="3200" dirty="0" smtClean="0"/>
              <a:t>Non-employee Reimbursements</a:t>
            </a: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  <a:p>
            <a:pPr lvl="1"/>
            <a:r>
              <a:rPr lang="en-US" sz="3200" dirty="0"/>
              <a:t>Invoice Module</a:t>
            </a:r>
          </a:p>
          <a:p>
            <a:pPr lvl="2"/>
            <a:r>
              <a:rPr lang="en-US" sz="3200" dirty="0"/>
              <a:t>Third party payments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48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Types of Chrome River 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566160" cy="40233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3429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1" y="1600200"/>
            <a:ext cx="5638800" cy="448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Expense Module Report Types:</a:t>
            </a:r>
          </a:p>
          <a:p>
            <a:pPr lvl="1"/>
            <a:r>
              <a:rPr lang="en-US" sz="2800" b="1" dirty="0" smtClean="0"/>
              <a:t>PCard </a:t>
            </a:r>
          </a:p>
          <a:p>
            <a:pPr lvl="1"/>
            <a:r>
              <a:rPr lang="en-US" sz="2800" b="1" dirty="0" smtClean="0"/>
              <a:t>PCard – Travel </a:t>
            </a:r>
            <a:endParaRPr lang="en-US" sz="2800" b="1" dirty="0"/>
          </a:p>
          <a:p>
            <a:pPr lvl="1"/>
            <a:r>
              <a:rPr lang="en-US" sz="2800" b="1" dirty="0" smtClean="0"/>
              <a:t>Employee Travel</a:t>
            </a:r>
          </a:p>
          <a:p>
            <a:pPr lvl="1"/>
            <a:r>
              <a:rPr lang="en-US" sz="2800" b="1" dirty="0" smtClean="0"/>
              <a:t>Employee Other</a:t>
            </a:r>
          </a:p>
          <a:p>
            <a:pPr lvl="1"/>
            <a:r>
              <a:rPr lang="en-US" sz="2800" b="1" dirty="0" smtClean="0"/>
              <a:t>Student</a:t>
            </a:r>
          </a:p>
          <a:p>
            <a:pPr lvl="1"/>
            <a:r>
              <a:rPr lang="en-US" sz="2800" b="1" dirty="0" smtClean="0"/>
              <a:t>Non-Employee</a:t>
            </a:r>
          </a:p>
          <a:p>
            <a:pPr marL="34290" indent="0">
              <a:buNone/>
            </a:pPr>
            <a:r>
              <a:rPr lang="en-US" sz="3200" b="1" dirty="0" smtClean="0"/>
              <a:t>Invoice Module Report Types</a:t>
            </a:r>
          </a:p>
          <a:p>
            <a:pPr lvl="1"/>
            <a:r>
              <a:rPr lang="en-US" sz="2800" b="1" dirty="0" smtClean="0"/>
              <a:t>Payment</a:t>
            </a:r>
          </a:p>
          <a:p>
            <a:pPr lvl="1"/>
            <a:r>
              <a:rPr lang="en-US" sz="2800" b="1" dirty="0" smtClean="0"/>
              <a:t>Non-Traditional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2209800"/>
            <a:ext cx="3962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PCard reconciliations</a:t>
            </a:r>
            <a:r>
              <a:rPr lang="en-US" sz="2200" dirty="0" smtClean="0"/>
              <a:t>,</a:t>
            </a:r>
          </a:p>
          <a:p>
            <a:r>
              <a:rPr lang="en-US" sz="2200" dirty="0" smtClean="0"/>
              <a:t>Payments </a:t>
            </a:r>
            <a:r>
              <a:rPr lang="en-US" sz="2200" dirty="0"/>
              <a:t>to </a:t>
            </a:r>
            <a:r>
              <a:rPr lang="en-US" sz="2200" u="sng" dirty="0" smtClean="0"/>
              <a:t>Individuals,</a:t>
            </a:r>
            <a:r>
              <a:rPr lang="en-US" sz="2200" dirty="0" smtClean="0"/>
              <a:t> examples:  Travel Reimbursements</a:t>
            </a:r>
            <a:r>
              <a:rPr lang="en-US" sz="2200" dirty="0"/>
              <a:t>, Honoraria</a:t>
            </a:r>
            <a:r>
              <a:rPr lang="en-US" sz="2200" dirty="0" smtClean="0"/>
              <a:t>, etc.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4953000"/>
            <a:ext cx="3962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/>
              <a:t>Non-Procurement DPI Payments to </a:t>
            </a:r>
            <a:r>
              <a:rPr lang="en-US" sz="2200" u="sng" dirty="0"/>
              <a:t>Organizations</a:t>
            </a:r>
            <a:r>
              <a:rPr lang="en-US" sz="2200" dirty="0"/>
              <a:t>, </a:t>
            </a:r>
            <a:r>
              <a:rPr lang="en-US" sz="2200" dirty="0" smtClean="0"/>
              <a:t>examples:  </a:t>
            </a:r>
            <a:r>
              <a:rPr lang="en-US" sz="2200" dirty="0"/>
              <a:t>Dues </a:t>
            </a:r>
            <a:r>
              <a:rPr lang="en-US" sz="2200" dirty="0" smtClean="0"/>
              <a:t>and Fees, Refunds</a:t>
            </a:r>
            <a:r>
              <a:rPr lang="en-US" sz="2200" dirty="0"/>
              <a:t>, Monetary Awards, </a:t>
            </a:r>
            <a:r>
              <a:rPr lang="en-US" sz="2200" dirty="0" smtClean="0"/>
              <a:t>etc.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3715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6001"/>
              </p:ext>
            </p:extLst>
          </p:nvPr>
        </p:nvGraphicFramePr>
        <p:xfrm>
          <a:off x="381000" y="1600200"/>
          <a:ext cx="8382001" cy="4506214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30943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64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2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33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6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BANNER FORM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CHROME RIVER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REPORT TYPE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PLATFORM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 FWAINVT Allocation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 Allocation &amp; Reconciliation (now combined)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 FWAINVT Allocation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 Allocation &amp; Reconciliation for Travel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PCard Travel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UNM Employee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Reimbursement for Employee Travel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Travel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UNM Employee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Reimbursement for Other Employee Expenses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Employee Other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UNM Student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Reimbursement for Students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Student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UNM Foreign Student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Reimbursement for Students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Student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US Individual or US Company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Travel Reimbursement for a non-Employee (Person)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Expense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Non-Employee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Mercury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US Individual or US Company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Payments to US Entity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Invoice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Invoice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Platinum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DPI/DP-EZ for Foreign Individual or Foreign Company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Payments to Foreign Entity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Invoice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Invoice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Platinum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5" marR="56955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/>
              <a:t>Crosswalk from Banner Processes to Chrome River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01900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new methodology </a:t>
            </a:r>
            <a:br>
              <a:rPr lang="en-US" dirty="0" smtClean="0"/>
            </a:br>
            <a:r>
              <a:rPr lang="en-US" dirty="0" smtClean="0"/>
              <a:t>Going Simple with Chrome River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634837"/>
            <a:ext cx="7391400" cy="461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Electronic Approvals – No more Wet Signatures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Same Approval Routing for 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P-card Allocation and Reconciliation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Expense Module Reimbursements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Invoice payments to External Vendors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of Chrome River Reporting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Monitoring Expense reimbursement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9675"/>
            <a:ext cx="7315199" cy="9467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Department Approval routing</a:t>
            </a:r>
            <a:br>
              <a:rPr lang="en-US" dirty="0" smtClean="0"/>
            </a:br>
            <a:r>
              <a:rPr lang="en-US" dirty="0" smtClean="0"/>
              <a:t>Current vs. Future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52600"/>
            <a:ext cx="7315200" cy="42672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Electronic Banner Approvals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By Org - Level 3 thru Level 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By $ Threshold (Level 10 &amp; Level 20)</a:t>
            </a:r>
          </a:p>
          <a:p>
            <a:pPr marL="457200"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Future Chrome River Approvals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Required – Org Level Approver 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US" sz="1850" dirty="0" smtClean="0"/>
              <a:t>Can use Org Level 3, 5 or 6</a:t>
            </a:r>
            <a:endParaRPr lang="en-US" sz="18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Optional – Department Choice Approver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US" sz="1850" dirty="0" smtClean="0"/>
              <a:t>Only available at Org Level 6</a:t>
            </a:r>
            <a:endParaRPr lang="en-US" sz="18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“Missing Receipt” Approver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US" sz="1850" dirty="0" smtClean="0"/>
              <a:t>Currently Org Level 3 Fiscal Agent 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US" sz="1850" dirty="0" smtClean="0"/>
              <a:t>Can assign at Org Level 5</a:t>
            </a:r>
          </a:p>
          <a:p>
            <a:pPr lvl="2"/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410"/>
            <a:ext cx="7181747" cy="102945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Identifying Chrome River Approver Criteria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357747"/>
            <a:ext cx="7391400" cy="4966854"/>
          </a:xfrm>
        </p:spPr>
        <p:txBody>
          <a:bodyPr>
            <a:normAutofit fontScale="92500" lnSpcReduction="20000"/>
          </a:bodyPr>
          <a:lstStyle/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dirty="0" smtClean="0"/>
              <a:t>Approver’s Criteria and Responsibility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b="1" dirty="0" smtClean="0"/>
              <a:t>Fiscal Review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 smtClean="0"/>
              <a:t>Correct Index review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 smtClean="0"/>
              <a:t>Budget Availability</a:t>
            </a:r>
            <a:endParaRPr lang="en-US" sz="25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/>
              <a:t>Account code </a:t>
            </a:r>
            <a:r>
              <a:rPr lang="en-US" sz="2500" b="1" dirty="0" smtClean="0"/>
              <a:t>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b="1" dirty="0" smtClean="0"/>
              <a:t>Business Operations Review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/>
              <a:t>Expense follows University Policy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/>
              <a:t>Expense follows Internal Department Policy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500" b="1" dirty="0"/>
              <a:t>If </a:t>
            </a:r>
            <a:r>
              <a:rPr lang="en-US" sz="2500" b="1" dirty="0" smtClean="0"/>
              <a:t>restrictions, </a:t>
            </a:r>
            <a:r>
              <a:rPr lang="en-US" sz="2500" b="1" dirty="0"/>
              <a:t>e</a:t>
            </a:r>
            <a:r>
              <a:rPr lang="en-US" sz="2500" b="1" dirty="0" smtClean="0"/>
              <a:t>xpense </a:t>
            </a:r>
            <a:r>
              <a:rPr lang="en-US" sz="2500" b="1" dirty="0"/>
              <a:t>is allowable by Grant, Contract, or Donor </a:t>
            </a:r>
            <a:r>
              <a:rPr lang="en-US" sz="2500" b="1" dirty="0" smtClean="0"/>
              <a:t>Designation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2875" b="1" dirty="0" smtClean="0"/>
              <a:t>Dean, Director, </a:t>
            </a:r>
            <a:r>
              <a:rPr lang="en-US" sz="2875" b="1" dirty="0" smtClean="0"/>
              <a:t>Department Head and PI delegation allowed.  Accomplished via Chrome River Approval Group Update Form.  </a:t>
            </a:r>
            <a:endParaRPr lang="en-US" sz="25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410"/>
            <a:ext cx="7181747" cy="102945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Identifying Chrome River Approver Criteria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357747"/>
            <a:ext cx="7391400" cy="4814454"/>
          </a:xfrm>
        </p:spPr>
        <p:txBody>
          <a:bodyPr>
            <a:normAutofit/>
          </a:bodyPr>
          <a:lstStyle/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dirty="0" smtClean="0"/>
              <a:t>Department Org Approver</a:t>
            </a:r>
            <a:r>
              <a:rPr lang="en-US" sz="2500" b="1" dirty="0" smtClean="0"/>
              <a:t> (Required)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500" b="1" dirty="0"/>
              <a:t>If the ORG Approver can fulfill all fiscal, and operational responsibilities above, then “Department Choice” Approver is not necessary</a:t>
            </a:r>
            <a:r>
              <a:rPr lang="en-US" sz="2500" b="1" dirty="0" smtClean="0"/>
              <a:t>.</a:t>
            </a:r>
          </a:p>
          <a:p>
            <a:pPr marL="457200" lvl="2"/>
            <a:endParaRPr lang="en-US" sz="2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dirty="0" smtClean="0"/>
              <a:t>Department Choice Approver </a:t>
            </a:r>
            <a:r>
              <a:rPr lang="en-US" sz="2500" b="1" dirty="0" smtClean="0"/>
              <a:t>(Optional)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b="1" dirty="0" smtClean="0"/>
              <a:t>If fiscal and operational responsibilities are split, use the Department Choice Approver to accomplish all responsibilities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1303</Words>
  <Application>Microsoft Office PowerPoint</Application>
  <PresentationFormat>On-screen Show (4:3)</PresentationFormat>
  <Paragraphs>255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Basis</vt:lpstr>
      <vt:lpstr>PowerPoint Presentation</vt:lpstr>
      <vt:lpstr>Today’s Topics</vt:lpstr>
      <vt:lpstr>Chrome River</vt:lpstr>
      <vt:lpstr>Types of Chrome River  Reports</vt:lpstr>
      <vt:lpstr>Crosswalk from Banner Processes to Chrome River  </vt:lpstr>
      <vt:lpstr>A new methodology  Going Simple with Chrome River</vt:lpstr>
      <vt:lpstr>Department Approval routing Current vs. Future </vt:lpstr>
      <vt:lpstr>Identifying Chrome River Approver Criteria</vt:lpstr>
      <vt:lpstr>Identifying Chrome River Approver Criteria</vt:lpstr>
      <vt:lpstr>PowerPoint Presentation</vt:lpstr>
      <vt:lpstr>PowerPoint Presentation</vt:lpstr>
      <vt:lpstr>PowerPoint Presentation</vt:lpstr>
      <vt:lpstr>PowerPoint Presentation</vt:lpstr>
      <vt:lpstr>UNM Help</vt:lpstr>
      <vt:lpstr>Important Dates</vt:lpstr>
      <vt:lpstr>Expense Report  Naming Conventions</vt:lpstr>
      <vt:lpstr>Expense Report  Naming Conventions</vt:lpstr>
      <vt:lpstr>Department PCard Ideas</vt:lpstr>
      <vt:lpstr>Travel Expense Report Ideas</vt:lpstr>
      <vt:lpstr>All Other Expense Reports</vt:lpstr>
      <vt:lpstr>Chrome River Champions</vt:lpstr>
      <vt:lpstr>Chrome River Training</vt:lpstr>
      <vt:lpstr>Chrome River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Putz</dc:creator>
  <cp:lastModifiedBy>Laura Putz</cp:lastModifiedBy>
  <cp:revision>29</cp:revision>
  <dcterms:created xsi:type="dcterms:W3CDTF">2016-11-10T12:46:13Z</dcterms:created>
  <dcterms:modified xsi:type="dcterms:W3CDTF">2016-11-10T17:08:11Z</dcterms:modified>
</cp:coreProperties>
</file>