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7" r:id="rId3"/>
    <p:sldId id="259" r:id="rId4"/>
    <p:sldId id="264" r:id="rId5"/>
    <p:sldId id="268" r:id="rId6"/>
    <p:sldId id="269" r:id="rId7"/>
    <p:sldId id="270" r:id="rId8"/>
    <p:sldId id="263" r:id="rId9"/>
    <p:sldId id="266" r:id="rId10"/>
  </p:sldIdLst>
  <p:sldSz cx="12192000" cy="6858000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6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5E3E19EF-AE34-4B5E-95A5-666D0918AEA1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CC83FF45-45E5-4448-A5DF-199D322B69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945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7072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7A048F2-A6CD-4621-92EE-8D87795F6EF8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63638"/>
            <a:ext cx="5583238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80004"/>
            <a:ext cx="5563870" cy="3665458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30"/>
            <a:ext cx="3013763" cy="467071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F060F14-85A6-4B96-97F7-969F3ED624C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96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0F14-85A6-4B96-97F7-969F3ED624C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977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0F14-85A6-4B96-97F7-969F3ED624C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623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0F14-85A6-4B96-97F7-969F3ED624C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90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0F14-85A6-4B96-97F7-969F3ED624C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295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0F14-85A6-4B96-97F7-969F3ED624C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65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0F14-85A6-4B96-97F7-969F3ED624C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3933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0F14-85A6-4B96-97F7-969F3ED624C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610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0F14-85A6-4B96-97F7-969F3ED624C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86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0F14-85A6-4B96-97F7-969F3ED624C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277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13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130464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447303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372754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3950398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794723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98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1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32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6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94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639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57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60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0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37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1C856-13C6-43E0-8730-A16C36A6BF16}" type="datetimeFigureOut">
              <a:rPr lang="en-US" smtClean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5854263-E6B3-4981-B9DC-CCCEF1EC1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761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policy/nihgps_2013/nihgps_ch11.ht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grants.nih.gov/grants/policy/nihgps_2013/nihgps_ch11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galloway@salud.unm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licy.unm.edu/news/2016/03/policies-posted-for-30-day,-all-campus-review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2500" y="2117726"/>
            <a:ext cx="83185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ambria" panose="02040503050406030204" pitchFamily="18" charset="0"/>
              </a:rPr>
              <a:t>Proposed Policy Updates</a:t>
            </a:r>
            <a:endParaRPr lang="en-US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193800" y="3783984"/>
            <a:ext cx="89154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Cambria" panose="02040503050406030204" pitchFamily="18" charset="0"/>
              </a:rPr>
              <a:t>Research Administration Forum Training - RAFT </a:t>
            </a:r>
          </a:p>
          <a:p>
            <a:r>
              <a:rPr lang="en-US" sz="2800" dirty="0" smtClean="0">
                <a:latin typeface="Cambria" panose="02040503050406030204" pitchFamily="18" charset="0"/>
              </a:rPr>
              <a:t>April 7, 2016</a:t>
            </a:r>
            <a:endParaRPr lang="en-US" sz="2800" dirty="0">
              <a:latin typeface="Cambria" panose="020405030504060302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600" y="3809286"/>
            <a:ext cx="4190870" cy="1368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6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32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Revisions to Existing Policies – Related to the Chrome River Software Implementation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0300"/>
            <a:ext cx="8596668" cy="5537199"/>
          </a:xfrm>
        </p:spPr>
        <p:txBody>
          <a:bodyPr>
            <a:normAutofit/>
          </a:bodyPr>
          <a:lstStyle/>
          <a:p>
            <a:endParaRPr lang="en-US" dirty="0" smtClean="0">
              <a:hlinkClick r:id="rId3"/>
            </a:endParaRPr>
          </a:p>
          <a:p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1600201"/>
            <a:ext cx="8596668" cy="4441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Cambria" panose="02040503050406030204" pitchFamily="18" charset="0"/>
              </a:rPr>
              <a:t>Minor Changes were proposed related to the following policies: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UAP 2110 – “Long Distance Telephone Charges”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UAP 2170 – “Honorarium Payments”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UAP 2480 – “Incentives for Program Participants”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UAP 4040 – “Employee Recruitment Expense Reimbursement”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UAP 7210 – “Petty Cash Fund”</a:t>
            </a:r>
          </a:p>
          <a:p>
            <a:pPr marL="0" indent="0">
              <a:buNone/>
            </a:pPr>
            <a:endParaRPr lang="en-US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9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74002" cy="132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Revisions to Existing Policies – Related to the Chrome River Software Implementation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30300"/>
            <a:ext cx="8596668" cy="5537199"/>
          </a:xfrm>
        </p:spPr>
        <p:txBody>
          <a:bodyPr>
            <a:normAutofit/>
          </a:bodyPr>
          <a:lstStyle/>
          <a:p>
            <a:endParaRPr lang="en-US" dirty="0" smtClean="0">
              <a:hlinkClick r:id="rId3"/>
            </a:endParaRPr>
          </a:p>
          <a:p>
            <a:endParaRPr lang="en-US" dirty="0">
              <a:latin typeface="Cambria" panose="02040503050406030204" pitchFamily="18" charset="0"/>
            </a:endParaRP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77334" y="1600201"/>
            <a:ext cx="8596668" cy="4441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latin typeface="Cambria" panose="02040503050406030204" pitchFamily="18" charset="0"/>
              </a:rPr>
              <a:t>Substantive Changes were proposed related to the following policies: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UAP 4020 – “Moving Expenses and Relocation Allowance”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UAP 4030 – “Travel”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UAP 4320 – “Purchasing Goods Off Campus”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UAP 4370 – “Receiving and Paying Off Campus Purchases with a Purchase Order”</a:t>
            </a:r>
          </a:p>
          <a:p>
            <a:pPr marL="0" indent="0">
              <a:buNone/>
            </a:pPr>
            <a:endParaRPr lang="en-US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Proposed Revision </a:t>
            </a:r>
            <a:r>
              <a:rPr lang="en-US" dirty="0" smtClean="0">
                <a:latin typeface="Cambria" panose="02040503050406030204" pitchFamily="18" charset="0"/>
              </a:rPr>
              <a:t>Highlights </a:t>
            </a:r>
            <a:r>
              <a:rPr lang="en-US" dirty="0" smtClean="0">
                <a:latin typeface="Cambria" panose="02040503050406030204" pitchFamily="18" charset="0"/>
              </a:rPr>
              <a:t>for Policy 4020: Moving Expenses and Relocation Allowances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099955"/>
          </a:xfrm>
        </p:spPr>
        <p:txBody>
          <a:bodyPr>
            <a:normAutofit/>
          </a:bodyPr>
          <a:lstStyle/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2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Standard </a:t>
            </a:r>
            <a:r>
              <a:rPr lang="en-US" sz="2400" dirty="0" smtClean="0">
                <a:latin typeface="Cambria" panose="02040503050406030204" pitchFamily="18" charset="0"/>
              </a:rPr>
              <a:t>Mileage Rate allowed for moving expense in lieu of submitting itemized receipts for fuel costs.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Relocation Allowance Option.</a:t>
            </a:r>
          </a:p>
          <a:p>
            <a:endParaRPr lang="en-US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0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Proposed Revision </a:t>
            </a:r>
            <a:r>
              <a:rPr lang="en-US" dirty="0" smtClean="0">
                <a:latin typeface="Cambria" panose="02040503050406030204" pitchFamily="18" charset="0"/>
              </a:rPr>
              <a:t>Highlights </a:t>
            </a:r>
            <a:r>
              <a:rPr lang="en-US" dirty="0" smtClean="0">
                <a:latin typeface="Cambria" panose="02040503050406030204" pitchFamily="18" charset="0"/>
              </a:rPr>
              <a:t>for Policy </a:t>
            </a:r>
            <a:r>
              <a:rPr lang="en-US" dirty="0" smtClean="0">
                <a:latin typeface="Cambria" panose="02040503050406030204" pitchFamily="18" charset="0"/>
              </a:rPr>
              <a:t>4030</a:t>
            </a:r>
            <a:r>
              <a:rPr lang="en-US" dirty="0" smtClean="0">
                <a:latin typeface="Cambria" panose="02040503050406030204" pitchFamily="18" charset="0"/>
              </a:rPr>
              <a:t>: </a:t>
            </a:r>
            <a:r>
              <a:rPr lang="en-US" dirty="0" smtClean="0">
                <a:latin typeface="Cambria" panose="02040503050406030204" pitchFamily="18" charset="0"/>
              </a:rPr>
              <a:t>Travel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099955"/>
          </a:xfrm>
        </p:spPr>
        <p:txBody>
          <a:bodyPr>
            <a:normAutofit/>
          </a:bodyPr>
          <a:lstStyle/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Approval of Reimbursement Requests – Format and Delegates</a:t>
            </a:r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Day Trip Meal Allowance.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Travel Day partial per diem.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Mileage Eligibility</a:t>
            </a:r>
            <a:endParaRPr lang="en-US" sz="2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2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en-US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4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Proposed Revision Highlight for Policy </a:t>
            </a:r>
            <a:r>
              <a:rPr lang="en-US" dirty="0" smtClean="0">
                <a:latin typeface="Cambria" panose="02040503050406030204" pitchFamily="18" charset="0"/>
              </a:rPr>
              <a:t>4320</a:t>
            </a:r>
            <a:r>
              <a:rPr lang="en-US" dirty="0" smtClean="0">
                <a:latin typeface="Cambria" panose="02040503050406030204" pitchFamily="18" charset="0"/>
              </a:rPr>
              <a:t>: </a:t>
            </a:r>
            <a:r>
              <a:rPr lang="en-US" dirty="0" smtClean="0">
                <a:latin typeface="Cambria" panose="02040503050406030204" pitchFamily="18" charset="0"/>
              </a:rPr>
              <a:t>Purchasing Goods Off Campus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706" y="2360221"/>
            <a:ext cx="8596668" cy="3328059"/>
          </a:xfrm>
        </p:spPr>
        <p:txBody>
          <a:bodyPr>
            <a:normAutofit/>
          </a:bodyPr>
          <a:lstStyle/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200" dirty="0" smtClean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Approval of Reimbursement Requests </a:t>
            </a:r>
            <a:r>
              <a:rPr lang="en-US" sz="2400" dirty="0" smtClean="0">
                <a:latin typeface="Cambria" panose="02040503050406030204" pitchFamily="18" charset="0"/>
              </a:rPr>
              <a:t>– Format and Delegates</a:t>
            </a:r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6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 panose="02040503050406030204" pitchFamily="18" charset="0"/>
              </a:rPr>
              <a:t>Proposed Revision </a:t>
            </a:r>
            <a:r>
              <a:rPr lang="en-US" dirty="0" smtClean="0">
                <a:latin typeface="Cambria" panose="02040503050406030204" pitchFamily="18" charset="0"/>
              </a:rPr>
              <a:t>Highlights </a:t>
            </a:r>
            <a:r>
              <a:rPr lang="en-US" dirty="0" smtClean="0">
                <a:latin typeface="Cambria" panose="02040503050406030204" pitchFamily="18" charset="0"/>
              </a:rPr>
              <a:t>for Policy </a:t>
            </a:r>
            <a:r>
              <a:rPr lang="en-US" dirty="0" smtClean="0">
                <a:latin typeface="Cambria" panose="02040503050406030204" pitchFamily="18" charset="0"/>
              </a:rPr>
              <a:t>4370: Receiving and Paying for Off Campus Purchases With a Purchase Order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201"/>
            <a:ext cx="8596668" cy="4099955"/>
          </a:xfrm>
        </p:spPr>
        <p:txBody>
          <a:bodyPr>
            <a:normAutofit/>
          </a:bodyPr>
          <a:lstStyle/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200" dirty="0" smtClean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References update to LoboMart.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2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7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ambria" panose="02040503050406030204" pitchFamily="18" charset="0"/>
              </a:rPr>
              <a:t>Questions?</a:t>
            </a:r>
            <a:endParaRPr lang="en-US" sz="5400" dirty="0">
              <a:latin typeface="Cambria" panose="02040503050406030204" pitchFamily="18" charset="0"/>
            </a:endParaRPr>
          </a:p>
        </p:txBody>
      </p:sp>
      <p:pic>
        <p:nvPicPr>
          <p:cNvPr id="2050" name="Picture 2" descr="http://www.nsacct.org/images/nsa-blog/question-mark.jpg?sfvrsn=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83339" y="1930400"/>
            <a:ext cx="3046615" cy="3046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658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Cambria" panose="02040503050406030204" pitchFamily="18" charset="0"/>
              </a:rPr>
              <a:t>Contact Information </a:t>
            </a:r>
            <a:endParaRPr lang="en-US" sz="54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402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HSC Contract and Grant Accounting</a:t>
            </a:r>
          </a:p>
          <a:p>
            <a:pPr marL="0" indent="0" algn="ctr">
              <a:buNone/>
            </a:pPr>
            <a:endParaRPr lang="en-US" sz="2800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Jason Galloway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mbria" panose="02040503050406030204" pitchFamily="18" charset="0"/>
                <a:hlinkClick r:id="rId3"/>
              </a:rPr>
              <a:t>postaward@salud.unm.edu</a:t>
            </a:r>
            <a:endParaRPr lang="en-US" sz="2800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ambria" panose="02040503050406030204" pitchFamily="18" charset="0"/>
              </a:rPr>
              <a:t>505-272-9383</a:t>
            </a:r>
          </a:p>
          <a:p>
            <a:pPr marL="0" indent="0" algn="ctr">
              <a:buNone/>
            </a:pPr>
            <a:endParaRPr lang="en-US" sz="2800" dirty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Cambria" panose="02040503050406030204" pitchFamily="18" charset="0"/>
                <a:hlinkClick r:id="rId4"/>
              </a:rPr>
              <a:t>http://policy.unm.edu/news/2016/03/policies-posted-for-30-day,-</a:t>
            </a:r>
            <a:r>
              <a:rPr lang="en-US" sz="2800" dirty="0" smtClean="0">
                <a:latin typeface="Cambria" panose="02040503050406030204" pitchFamily="18" charset="0"/>
                <a:hlinkClick r:id="rId4"/>
              </a:rPr>
              <a:t>all-campus-review.html</a:t>
            </a:r>
            <a:endParaRPr lang="en-US" sz="2800" dirty="0" smtClean="0">
              <a:latin typeface="Cambria" panose="02040503050406030204" pitchFamily="18" charset="0"/>
            </a:endParaRPr>
          </a:p>
          <a:p>
            <a:pPr marL="0" indent="0" algn="ctr">
              <a:buNone/>
            </a:pPr>
            <a:endParaRPr lang="en-US" sz="28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89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2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F0000"/>
      </a:accent1>
      <a:accent2>
        <a:srgbClr val="D6290C"/>
      </a:accent2>
      <a:accent3>
        <a:srgbClr val="23A5BF"/>
      </a:accent3>
      <a:accent4>
        <a:srgbClr val="E76618"/>
      </a:accent4>
      <a:accent5>
        <a:srgbClr val="C42F1A"/>
      </a:accent5>
      <a:accent6>
        <a:srgbClr val="918655"/>
      </a:accent6>
      <a:hlink>
        <a:srgbClr val="0066FF"/>
      </a:hlink>
      <a:folHlink>
        <a:srgbClr val="0066FF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812</TotalTime>
  <Words>270</Words>
  <Application>Microsoft Office PowerPoint</Application>
  <PresentationFormat>Widescreen</PresentationFormat>
  <Paragraphs>63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Trebuchet MS</vt:lpstr>
      <vt:lpstr>Wingdings 3</vt:lpstr>
      <vt:lpstr>Facet</vt:lpstr>
      <vt:lpstr>Proposed Policy Updates</vt:lpstr>
      <vt:lpstr>Revisions to Existing Policies – Related to the Chrome River Software Implementation</vt:lpstr>
      <vt:lpstr>Revisions to Existing Policies – Related to the Chrome River Software Implementation</vt:lpstr>
      <vt:lpstr>Proposed Revision Highlights for Policy 4020: Moving Expenses and Relocation Allowances</vt:lpstr>
      <vt:lpstr>Proposed Revision Highlights for Policy 4030: Travel</vt:lpstr>
      <vt:lpstr>Proposed Revision Highlight for Policy 4320: Purchasing Goods Off Campus</vt:lpstr>
      <vt:lpstr>Proposed Revision Highlights for Policy 4370: Receiving and Paying for Off Campus Purchases With a Purchase Order</vt:lpstr>
      <vt:lpstr>Questions?</vt:lpstr>
      <vt:lpstr>Contact Information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W Galloway</dc:creator>
  <cp:lastModifiedBy>Jason W Galloway</cp:lastModifiedBy>
  <cp:revision>49</cp:revision>
  <cp:lastPrinted>2014-09-26T15:40:45Z</cp:lastPrinted>
  <dcterms:created xsi:type="dcterms:W3CDTF">2014-09-15T16:34:15Z</dcterms:created>
  <dcterms:modified xsi:type="dcterms:W3CDTF">2016-04-07T16:09:10Z</dcterms:modified>
</cp:coreProperties>
</file>