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6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8" r:id="rId12"/>
    <p:sldId id="265" r:id="rId13"/>
    <p:sldId id="25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8CA5A5-467F-48C6-B1D5-AE9DDACA416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6B19A8-4CCB-4307-BABD-BE216AAD9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60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D99778-C677-491D-8992-D30C8A51CD1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D0FAAA-1648-43E2-B49F-5D2C0B3D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4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0FAAA-1648-43E2-B49F-5D2C0B3DD6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13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0FAAA-1648-43E2-B49F-5D2C0B3DD6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46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0FAAA-1648-43E2-B49F-5D2C0B3DD6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67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0FAAA-1648-43E2-B49F-5D2C0B3DD6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81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0FAAA-1648-43E2-B49F-5D2C0B3DD6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3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0FAAA-1648-43E2-B49F-5D2C0B3DD6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6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0FAAA-1648-43E2-B49F-5D2C0B3DD6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8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0FAAA-1648-43E2-B49F-5D2C0B3DD6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2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0FAAA-1648-43E2-B49F-5D2C0B3DD6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5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0FAAA-1648-43E2-B49F-5D2C0B3DD6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5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0FAAA-1648-43E2-B49F-5D2C0B3DD6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89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0FAAA-1648-43E2-B49F-5D2C0B3DD6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47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0FAAA-1648-43E2-B49F-5D2C0B3DD6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4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25D6-8067-4EC9-B60A-327FB5AB3C0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09E2-541A-4CD4-8C6E-864856C40E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25D6-8067-4EC9-B60A-327FB5AB3C0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09E2-541A-4CD4-8C6E-864856C40E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25D6-8067-4EC9-B60A-327FB5AB3C0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09E2-541A-4CD4-8C6E-864856C40E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25D6-8067-4EC9-B60A-327FB5AB3C0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09E2-541A-4CD4-8C6E-864856C40E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25D6-8067-4EC9-B60A-327FB5AB3C0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09E2-541A-4CD4-8C6E-864856C40E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25D6-8067-4EC9-B60A-327FB5AB3C0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09E2-541A-4CD4-8C6E-864856C40E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25D6-8067-4EC9-B60A-327FB5AB3C0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09E2-541A-4CD4-8C6E-864856C40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25D6-8067-4EC9-B60A-327FB5AB3C0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09E2-541A-4CD4-8C6E-864856C40E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25D6-8067-4EC9-B60A-327FB5AB3C0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09E2-541A-4CD4-8C6E-864856C40E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25D6-8067-4EC9-B60A-327FB5AB3C0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09E2-541A-4CD4-8C6E-864856C40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25D6-8067-4EC9-B60A-327FB5AB3C0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09E2-541A-4CD4-8C6E-864856C40E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60725D6-8067-4EC9-B60A-327FB5AB3C0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11309E2-541A-4CD4-8C6E-864856C40E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tech-kid.com/full-fridge-clipart.html&amp;ei=ZMJwVd2mFoPvtQX4mYP4Cg&amp;psig=AFQjCNHJmyoTSUEYCm6DzJ6LwKPKLVcjxQ&amp;ust=143353954576941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Wwest@unm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regensberg@unm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8686800" cy="1524000"/>
          </a:xfrm>
        </p:spPr>
        <p:txBody>
          <a:bodyPr/>
          <a:lstStyle/>
          <a:p>
            <a:pPr algn="ctr"/>
            <a:r>
              <a:rPr lang="en-US" sz="6000" dirty="0" smtClean="0"/>
              <a:t>Physical Plant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Department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3849" y="4953000"/>
            <a:ext cx="6858000" cy="990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200" b="1" dirty="0" smtClean="0"/>
              <a:t>Special Activities/ Movers Division</a:t>
            </a:r>
          </a:p>
          <a:p>
            <a:pPr algn="ctr"/>
            <a:r>
              <a:rPr lang="en-US" sz="3200" b="1" dirty="0" smtClean="0"/>
              <a:t>277-7246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19" y="685800"/>
            <a:ext cx="608186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9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Fridge &amp; Freezer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PPD Special </a:t>
            </a:r>
            <a:r>
              <a:rPr lang="en-US" dirty="0" smtClean="0"/>
              <a:t>Activities will pick up your old, unwanted and broken refrigerators </a:t>
            </a:r>
            <a:r>
              <a:rPr lang="en-US" dirty="0" smtClean="0"/>
              <a:t>and </a:t>
            </a:r>
            <a:r>
              <a:rPr lang="en-US" dirty="0" smtClean="0"/>
              <a:t>freezers!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000" dirty="0" smtClean="0"/>
              <a:t>Complete </a:t>
            </a:r>
            <a:r>
              <a:rPr lang="en-US" sz="2000" dirty="0" smtClean="0"/>
              <a:t>and </a:t>
            </a:r>
            <a:r>
              <a:rPr lang="en-US" sz="2000" dirty="0" smtClean="0"/>
              <a:t>submit a disposal form request to Surplus Properties. </a:t>
            </a:r>
          </a:p>
          <a:p>
            <a:pPr lvl="1"/>
            <a:r>
              <a:rPr lang="en-US" sz="2000" dirty="0" smtClean="0"/>
              <a:t>Once approved for disposal, submit a service request on the PPD iservice desk website for pick up. </a:t>
            </a:r>
          </a:p>
          <a:p>
            <a:pPr lvl="1"/>
            <a:r>
              <a:rPr lang="en-US" sz="2000" dirty="0" smtClean="0"/>
              <a:t>We will then schedule and pick up your unwanted machine!</a:t>
            </a:r>
          </a:p>
          <a:p>
            <a:pPr marL="32004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We do charge a nominal </a:t>
            </a:r>
            <a:r>
              <a:rPr lang="en-US" sz="2000" dirty="0" smtClean="0"/>
              <a:t>fee of $50.00 for disposal and </a:t>
            </a:r>
          </a:p>
          <a:p>
            <a:pPr marL="320040" lvl="1" indent="0">
              <a:buNone/>
            </a:pPr>
            <a:r>
              <a:rPr lang="en-US" sz="2000" dirty="0" smtClean="0"/>
              <a:t>     recycling of the </a:t>
            </a:r>
            <a:r>
              <a:rPr lang="en-US" sz="2000" dirty="0" smtClean="0"/>
              <a:t>unit.</a:t>
            </a:r>
            <a:endParaRPr lang="en-US" sz="2000" dirty="0"/>
          </a:p>
        </p:txBody>
      </p:sp>
      <p:sp>
        <p:nvSpPr>
          <p:cNvPr id="4" name="AutoShape 2" descr="Image result for fridge clipar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images.clipartpanda.com/fridge-clipart-refridgerator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29000"/>
            <a:ext cx="1506882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PPD Work Control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533400"/>
            <a:ext cx="6189583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4724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Website: iServicedesk.unm.edu  OR   Call: 277-1600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0"/>
            <a:ext cx="6781800" cy="16002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Thank you for your time!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PPD Environmental </a:t>
            </a:r>
            <a:r>
              <a:rPr lang="en-US" dirty="0" smtClean="0"/>
              <a:t>Services Department is dedicated to efficiency and </a:t>
            </a:r>
            <a:r>
              <a:rPr lang="en-US" dirty="0" smtClean="0"/>
              <a:t>professionalism, </a:t>
            </a:r>
            <a:r>
              <a:rPr lang="en-US" dirty="0" smtClean="0"/>
              <a:t>and we look forward to working with you on your next event or move.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Please remember that when you work with the </a:t>
            </a:r>
            <a:r>
              <a:rPr lang="en-US" dirty="0" smtClean="0"/>
              <a:t>PPD Special </a:t>
            </a:r>
            <a:r>
              <a:rPr lang="en-US" dirty="0" smtClean="0"/>
              <a:t>Activities division you are ensuring your </a:t>
            </a:r>
            <a:r>
              <a:rPr lang="en-US" dirty="0" smtClean="0"/>
              <a:t>department’s </a:t>
            </a:r>
            <a:r>
              <a:rPr lang="en-US" dirty="0" smtClean="0"/>
              <a:t>funds remain on campus and support </a:t>
            </a:r>
            <a:r>
              <a:rPr lang="en-US" dirty="0" smtClean="0"/>
              <a:t>the UNM community!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834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543800" cy="38862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Willie West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Manager, </a:t>
            </a:r>
            <a:r>
              <a:rPr lang="en-US" sz="2800" dirty="0" smtClean="0"/>
              <a:t>PPD Environmental </a:t>
            </a:r>
            <a:r>
              <a:rPr lang="en-US" sz="2800" dirty="0" smtClean="0"/>
              <a:t>Services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Office: 277-0615	</a:t>
            </a:r>
            <a:r>
              <a:rPr lang="en-US" sz="2800" dirty="0" smtClean="0">
                <a:hlinkClick r:id="rId3"/>
              </a:rPr>
              <a:t>WWest@unm.edu</a:t>
            </a:r>
            <a:r>
              <a:rPr lang="en-US" sz="2800" dirty="0" smtClean="0"/>
              <a:t> </a:t>
            </a:r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Jessica Regensberg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	Supervisor, </a:t>
            </a:r>
            <a:r>
              <a:rPr lang="en-US" sz="2800" dirty="0" smtClean="0"/>
              <a:t>PPD Special </a:t>
            </a:r>
            <a:r>
              <a:rPr lang="en-US" sz="2800" dirty="0" smtClean="0"/>
              <a:t>Activities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Office: 277-7246	</a:t>
            </a:r>
            <a:r>
              <a:rPr lang="en-US" sz="2800" dirty="0" smtClean="0">
                <a:hlinkClick r:id="rId4"/>
              </a:rPr>
              <a:t>JRegensberg@unm.edu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Willie West,</a:t>
            </a:r>
            <a:br>
              <a:rPr lang="en-US" dirty="0" smtClean="0"/>
            </a:br>
            <a:r>
              <a:rPr lang="en-US" sz="4000" dirty="0" smtClean="0"/>
              <a:t>Manager, Environmental Services</a:t>
            </a:r>
            <a:endParaRPr lang="en-US" sz="4000" dirty="0"/>
          </a:p>
        </p:txBody>
      </p:sp>
      <p:pic>
        <p:nvPicPr>
          <p:cNvPr id="7170" name="Picture 2" descr="I:\All_PPD\Shared\Photos\Campus Beauty Shots\Duck Pond\Duck Pond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UNM Posting Guidelines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42594"/>
            <a:ext cx="3646589" cy="4715417"/>
          </a:xfrm>
        </p:spPr>
      </p:pic>
      <p:sp>
        <p:nvSpPr>
          <p:cNvPr id="6" name="TextBox 5"/>
          <p:cNvSpPr txBox="1"/>
          <p:nvPr/>
        </p:nvSpPr>
        <p:spPr>
          <a:xfrm>
            <a:off x="4648200" y="653534"/>
            <a:ext cx="4191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POSTING DO’S:</a:t>
            </a:r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Utilize sidewalks exposed to regular foot traffic and weather exposure for chalking.  Use non-permanent chalk.</a:t>
            </a:r>
          </a:p>
          <a:p>
            <a:endParaRPr lang="en-US" b="1" dirty="0" smtClean="0"/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Utilize outdoor &amp; indoor campus kiosks for </a:t>
            </a:r>
            <a:r>
              <a:rPr lang="en-US" b="1" dirty="0" smtClean="0"/>
              <a:t>fliers</a:t>
            </a:r>
            <a:r>
              <a:rPr lang="en-US" b="1" dirty="0" smtClean="0"/>
              <a:t>.  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</a:t>
            </a:r>
            <a:r>
              <a:rPr lang="en-US" sz="1200" b="1" dirty="0" smtClean="0"/>
              <a:t>(Postings are cleaned off once a month on exterior kiosks)</a:t>
            </a:r>
          </a:p>
          <a:p>
            <a:endParaRPr lang="en-US" b="1" dirty="0" smtClean="0"/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Utilize Sandwich Boards</a:t>
            </a:r>
          </a:p>
          <a:p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990600" cy="116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192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UNM Posting Guidelines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3716527" cy="4805854"/>
          </a:xfrm>
        </p:spPr>
      </p:pic>
      <p:sp>
        <p:nvSpPr>
          <p:cNvPr id="5" name="TextBox 4"/>
          <p:cNvSpPr txBox="1"/>
          <p:nvPr/>
        </p:nvSpPr>
        <p:spPr>
          <a:xfrm>
            <a:off x="4683210" y="533400"/>
            <a:ext cx="36987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POSTING VIOLATIONS:</a:t>
            </a:r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DON’T: Chalk on buildings, underexposed sidewalks, vertical walls, balconies. </a:t>
            </a:r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DON’T: Attach </a:t>
            </a:r>
            <a:r>
              <a:rPr lang="en-US" b="1" dirty="0" smtClean="0"/>
              <a:t>fliers </a:t>
            </a:r>
            <a:r>
              <a:rPr lang="en-US" b="1" dirty="0" smtClean="0"/>
              <a:t>or postings to structures, art installations, trees or other landscape materials, buildings, ramps, light poles, etc.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DON’T: Stake signs or posters into the ground.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DON’T: Use glue or adhesives to secure postings/flyers.  </a:t>
            </a: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0502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Outdoor Event Guidelines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914400"/>
            <a:ext cx="7543800" cy="3886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Reserve space with appropriate organization/department.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Sponsoring organization is responsible for trash removal for events.  Need a pick up?  Give us a call!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Special Activities &amp; the Grounds </a:t>
            </a:r>
            <a:r>
              <a:rPr lang="en-US" dirty="0" smtClean="0"/>
              <a:t>&amp; Landscaping needs to be informed of ALL tents/canopies  being setup on campus. Safety &amp; Risk Services does too!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No vehicles on landscaped surfaces.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If you have questions or concerns about your event, </a:t>
            </a:r>
          </a:p>
          <a:p>
            <a:pPr marL="0" indent="0" algn="ctr">
              <a:buNone/>
            </a:pPr>
            <a:r>
              <a:rPr lang="en-US" i="1" dirty="0" smtClean="0"/>
              <a:t>call us we can help!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453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Jessica Regensberg</a:t>
            </a:r>
            <a:br>
              <a:rPr lang="en-US" dirty="0" smtClean="0"/>
            </a:br>
            <a:r>
              <a:rPr lang="en-US" sz="3600" dirty="0" smtClean="0"/>
              <a:t>Supervisor, Special Activities / Movers</a:t>
            </a:r>
            <a:endParaRPr lang="en-US" sz="3600" dirty="0"/>
          </a:p>
        </p:txBody>
      </p:sp>
      <p:pic>
        <p:nvPicPr>
          <p:cNvPr id="8194" name="Picture 2" descr="I:\All_PPD\Shared\Photos\Campus Beauty Shots\UNM Sculpture 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998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Activities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0238" y="533400"/>
            <a:ext cx="7620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PPD Special </a:t>
            </a:r>
            <a:r>
              <a:rPr lang="en-US" dirty="0" smtClean="0"/>
              <a:t>Activities division is responsible for supporting all special events and moving activities on: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UNM Main Campus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North Campus (HSC)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South Campus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work very closely with many campus constituents, such as:</a:t>
            </a:r>
          </a:p>
          <a:p>
            <a:r>
              <a:rPr lang="en-US" dirty="0" smtClean="0"/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Office of the President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Student Activities Center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UNM Police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Athletics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Alumni Relations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Safety &amp; Risk Services (SRS)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Parking &amp; Transportation Services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38" y="2971800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Rentals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7543800" cy="4495800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endParaRPr lang="en-US" sz="1800" dirty="0" smtClean="0"/>
          </a:p>
          <a:p>
            <a:pPr marL="285750" indent="-285750"/>
            <a:r>
              <a:rPr lang="en-US" sz="1800" dirty="0" smtClean="0"/>
              <a:t>We </a:t>
            </a:r>
            <a:r>
              <a:rPr lang="en-US" sz="1800" dirty="0"/>
              <a:t>offer a complete line of competitively priced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equipment and </a:t>
            </a:r>
            <a:r>
              <a:rPr lang="en-US" sz="1800" dirty="0"/>
              <a:t>event rentals for you to choose </a:t>
            </a:r>
            <a:r>
              <a:rPr lang="en-US" sz="1800" dirty="0" smtClean="0"/>
              <a:t>from.</a:t>
            </a:r>
          </a:p>
          <a:p>
            <a:pPr marL="0" indent="0">
              <a:buNone/>
            </a:pPr>
            <a:endParaRPr lang="en-US" sz="1400" dirty="0"/>
          </a:p>
          <a:p>
            <a:pPr marL="742950" lvl="1" indent="-285750"/>
            <a:r>
              <a:rPr lang="en-US" sz="1800" dirty="0" smtClean="0"/>
              <a:t>Tables</a:t>
            </a:r>
          </a:p>
          <a:p>
            <a:pPr marL="742950" lvl="1" indent="-285750"/>
            <a:endParaRPr lang="en-US" sz="1800" dirty="0"/>
          </a:p>
          <a:p>
            <a:pPr marL="742950" lvl="1" indent="-285750"/>
            <a:r>
              <a:rPr lang="en-US" sz="1800" dirty="0" smtClean="0"/>
              <a:t>Chairs</a:t>
            </a:r>
          </a:p>
          <a:p>
            <a:pPr marL="742950" lvl="1" indent="-285750"/>
            <a:endParaRPr lang="en-US" sz="1800" dirty="0"/>
          </a:p>
          <a:p>
            <a:pPr marL="742950" lvl="1" indent="-285750"/>
            <a:r>
              <a:rPr lang="en-US" sz="1800" dirty="0" smtClean="0"/>
              <a:t>Podiums</a:t>
            </a:r>
          </a:p>
          <a:p>
            <a:pPr marL="742950" lvl="1" indent="-285750"/>
            <a:endParaRPr lang="en-US" sz="1800" dirty="0"/>
          </a:p>
          <a:p>
            <a:pPr marL="742950" lvl="1" indent="-285750"/>
            <a:r>
              <a:rPr lang="en-US" sz="1800" dirty="0"/>
              <a:t>Pop-up </a:t>
            </a:r>
            <a:r>
              <a:rPr lang="en-US" sz="1800" dirty="0" smtClean="0"/>
              <a:t>canopies</a:t>
            </a:r>
          </a:p>
          <a:p>
            <a:pPr marL="742950" lvl="1" indent="-285750"/>
            <a:endParaRPr lang="en-US" sz="1800" dirty="0"/>
          </a:p>
          <a:p>
            <a:pPr marL="742950" lvl="1" indent="-285750"/>
            <a:r>
              <a:rPr lang="en-US" sz="1800" dirty="0"/>
              <a:t>Stage </a:t>
            </a:r>
            <a:r>
              <a:rPr lang="en-US" sz="1800" dirty="0" smtClean="0"/>
              <a:t>rentals</a:t>
            </a:r>
          </a:p>
          <a:p>
            <a:pPr marL="742950" lvl="1" indent="-285750"/>
            <a:endParaRPr lang="en-US" sz="1800" dirty="0"/>
          </a:p>
          <a:p>
            <a:pPr marL="742950" lvl="1" indent="-285750"/>
            <a:r>
              <a:rPr lang="en-US" sz="1800" dirty="0" smtClean="0"/>
              <a:t>Trashcans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742950" lvl="1" indent="-285750"/>
            <a:r>
              <a:rPr lang="en-US" sz="1800" dirty="0" smtClean="0"/>
              <a:t>Generators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F:\Graduation\Graduation_2014 Spring\S&amp;P Convocation_Tall Tree Grove\IMG_0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99951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09" y="1015314"/>
            <a:ext cx="2876691" cy="1621664"/>
          </a:xfrm>
          <a:prstGeom prst="rect">
            <a:avLst/>
          </a:prstGeom>
        </p:spPr>
      </p:pic>
      <p:pic>
        <p:nvPicPr>
          <p:cNvPr id="4099" name="Picture 3" descr="C:\Users\jregensberg\AppData\Local\Microsoft\Windows\Temporary Internet Files\Content.Outlook\ZP2RXANI\IMAG2647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77982"/>
            <a:ext cx="3124200" cy="17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regensberg\AppData\Local\Microsoft\Windows\Temporary Internet Files\Content.Outlook\ZP2RXANI\IMAG3085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98789"/>
            <a:ext cx="297378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3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PPD Movers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75438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PPD Movers </a:t>
            </a:r>
            <a:r>
              <a:rPr lang="en-US" dirty="0" smtClean="0"/>
              <a:t>are available to assist UNM Departments with on-campus office moves. 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 smtClean="0"/>
              <a:t>Moves should be scheduled, as soon as possible but preferably, a minimum of </a:t>
            </a:r>
            <a:r>
              <a:rPr lang="en-US" dirty="0" smtClean="0"/>
              <a:t>2 </a:t>
            </a:r>
            <a:r>
              <a:rPr lang="en-US" dirty="0" smtClean="0"/>
              <a:t>weeks in advance.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 smtClean="0"/>
              <a:t>I&amp;G funded departments are not charged for labor or truck rental.  Auxiliary departments are charged per PPD Equipment &amp; Shop Rates.  Please call for a quote!</a:t>
            </a:r>
          </a:p>
        </p:txBody>
      </p:sp>
      <p:pic>
        <p:nvPicPr>
          <p:cNvPr id="5123" name="Picture 3" descr="C:\Users\jregensberg\AppData\Local\Microsoft\Windows\Temporary Internet Files\Content.Outlook\ZP2RXANI\photo 3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regensberg\AppData\Local\Microsoft\Windows\Temporary Internet Files\Content.Outlook\ZP2RXANI\IMG_0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05" y="3774989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256</TotalTime>
  <Words>533</Words>
  <Application>Microsoft Office PowerPoint</Application>
  <PresentationFormat>On-screen Show (4:3)</PresentationFormat>
  <Paragraphs>116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NewsPrint</vt:lpstr>
      <vt:lpstr>Physical Plant  Department</vt:lpstr>
      <vt:lpstr>Willie West, Manager, Environmental Services</vt:lpstr>
      <vt:lpstr>UNM Posting Guidelines</vt:lpstr>
      <vt:lpstr>UNM Posting Guidelines</vt:lpstr>
      <vt:lpstr>Outdoor Event Guidelines</vt:lpstr>
      <vt:lpstr>Jessica Regensberg Supervisor, Special Activities / Movers</vt:lpstr>
      <vt:lpstr>Special Activities</vt:lpstr>
      <vt:lpstr>Equipment Rentals</vt:lpstr>
      <vt:lpstr>The PPD Movers</vt:lpstr>
      <vt:lpstr>Fridge &amp; Freezer Disposal</vt:lpstr>
      <vt:lpstr>PPD Work Control</vt:lpstr>
      <vt:lpstr>Thank you for your time!</vt:lpstr>
      <vt:lpstr>Contact Info.</vt:lpstr>
    </vt:vector>
  </TitlesOfParts>
  <Company>UNM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Plant Dept.</dc:title>
  <dc:creator>JRegensberg</dc:creator>
  <cp:lastModifiedBy>Administrator</cp:lastModifiedBy>
  <cp:revision>24</cp:revision>
  <cp:lastPrinted>2015-06-05T14:15:10Z</cp:lastPrinted>
  <dcterms:created xsi:type="dcterms:W3CDTF">2015-06-04T18:18:10Z</dcterms:created>
  <dcterms:modified xsi:type="dcterms:W3CDTF">2015-06-05T14:15:10Z</dcterms:modified>
</cp:coreProperties>
</file>