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7"/>
  </p:notesMasterIdLst>
  <p:handoutMasterIdLst>
    <p:handoutMasterId r:id="rId8"/>
  </p:handoutMasterIdLst>
  <p:sldIdLst>
    <p:sldId id="352" r:id="rId2"/>
    <p:sldId id="323" r:id="rId3"/>
    <p:sldId id="351" r:id="rId4"/>
    <p:sldId id="353" r:id="rId5"/>
    <p:sldId id="355"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0487AB6-95CF-422F-935A-917515D08FA4}">
          <p14:sldIdLst>
            <p14:sldId id="352"/>
            <p14:sldId id="323"/>
            <p14:sldId id="351"/>
            <p14:sldId id="353"/>
            <p14:sldId id="35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AFD6F"/>
    <a:srgbClr val="FFFF99"/>
    <a:srgbClr val="000099"/>
    <a:srgbClr val="000066"/>
    <a:srgbClr val="0000CC"/>
    <a:srgbClr val="1A1587"/>
    <a:srgbClr val="369A40"/>
    <a:srgbClr val="F7FFAB"/>
    <a:srgbClr val="E3FA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29" autoAdjust="0"/>
    <p:restoredTop sz="95295" autoAdjust="0"/>
  </p:normalViewPr>
  <p:slideViewPr>
    <p:cSldViewPr>
      <p:cViewPr>
        <p:scale>
          <a:sx n="110" d="100"/>
          <a:sy n="110" d="100"/>
        </p:scale>
        <p:origin x="-48" y="131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5" tIns="46588" rIns="93175" bIns="46588" rtlCol="0"/>
          <a:lstStyle>
            <a:lvl1pPr algn="l">
              <a:defRPr sz="1200"/>
            </a:lvl1pPr>
          </a:lstStyle>
          <a:p>
            <a:endParaRPr lang="en-US" dirty="0"/>
          </a:p>
        </p:txBody>
      </p:sp>
      <p:sp>
        <p:nvSpPr>
          <p:cNvPr id="3" name="Date Placeholder 2"/>
          <p:cNvSpPr>
            <a:spLocks noGrp="1"/>
          </p:cNvSpPr>
          <p:nvPr>
            <p:ph type="dt" sz="quarter" idx="1"/>
          </p:nvPr>
        </p:nvSpPr>
        <p:spPr>
          <a:xfrm>
            <a:off x="3970939" y="0"/>
            <a:ext cx="3037840" cy="464820"/>
          </a:xfrm>
          <a:prstGeom prst="rect">
            <a:avLst/>
          </a:prstGeom>
        </p:spPr>
        <p:txBody>
          <a:bodyPr vert="horz" lIns="93175" tIns="46588" rIns="93175" bIns="46588" rtlCol="0"/>
          <a:lstStyle>
            <a:lvl1pPr algn="r">
              <a:defRPr sz="1200"/>
            </a:lvl1pPr>
          </a:lstStyle>
          <a:p>
            <a:fld id="{D49B8B35-A3ED-4F9B-BF91-03716067C417}" type="datetimeFigureOut">
              <a:rPr lang="en-US" smtClean="0"/>
              <a:t>9/25/2014</a:t>
            </a:fld>
            <a:endParaRPr lang="en-US" dirty="0"/>
          </a:p>
        </p:txBody>
      </p:sp>
      <p:sp>
        <p:nvSpPr>
          <p:cNvPr id="4" name="Footer Placeholder 3"/>
          <p:cNvSpPr>
            <a:spLocks noGrp="1"/>
          </p:cNvSpPr>
          <p:nvPr>
            <p:ph type="ftr" sz="quarter" idx="2"/>
          </p:nvPr>
        </p:nvSpPr>
        <p:spPr>
          <a:xfrm>
            <a:off x="0" y="8829966"/>
            <a:ext cx="3037840" cy="464820"/>
          </a:xfrm>
          <a:prstGeom prst="rect">
            <a:avLst/>
          </a:prstGeom>
        </p:spPr>
        <p:txBody>
          <a:bodyPr vert="horz" lIns="93175" tIns="46588" rIns="93175" bIns="4658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9" y="8829966"/>
            <a:ext cx="3037840" cy="464820"/>
          </a:xfrm>
          <a:prstGeom prst="rect">
            <a:avLst/>
          </a:prstGeom>
        </p:spPr>
        <p:txBody>
          <a:bodyPr vert="horz" lIns="93175" tIns="46588" rIns="93175" bIns="46588" rtlCol="0" anchor="b"/>
          <a:lstStyle>
            <a:lvl1pPr algn="r">
              <a:defRPr sz="1200"/>
            </a:lvl1pPr>
          </a:lstStyle>
          <a:p>
            <a:fld id="{604C64FE-CDB7-489F-90FB-801FADA41904}" type="slidenum">
              <a:rPr lang="en-US" smtClean="0"/>
              <a:t>‹#›</a:t>
            </a:fld>
            <a:endParaRPr lang="en-US" dirty="0"/>
          </a:p>
        </p:txBody>
      </p:sp>
    </p:spTree>
    <p:extLst>
      <p:ext uri="{BB962C8B-B14F-4D97-AF65-F5344CB8AC3E}">
        <p14:creationId xmlns:p14="http://schemas.microsoft.com/office/powerpoint/2010/main" val="1761496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5" tIns="46588" rIns="93175" bIns="46588"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75" tIns="46588" rIns="93175" bIns="46588" rtlCol="0"/>
          <a:lstStyle>
            <a:lvl1pPr algn="r">
              <a:defRPr sz="1200"/>
            </a:lvl1pPr>
          </a:lstStyle>
          <a:p>
            <a:fld id="{6E2B3F18-07C7-425C-B49B-FA94CEA8CE67}" type="datetimeFigureOut">
              <a:rPr lang="en-US" smtClean="0"/>
              <a:t>9/25/2014</a:t>
            </a:fld>
            <a:endParaRPr lang="en-US" dirty="0"/>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3175" tIns="46588" rIns="93175" bIns="46588"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5" tIns="46588" rIns="93175" bIns="4658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3037840" cy="464820"/>
          </a:xfrm>
          <a:prstGeom prst="rect">
            <a:avLst/>
          </a:prstGeom>
        </p:spPr>
        <p:txBody>
          <a:bodyPr vert="horz" lIns="93175" tIns="46588" rIns="93175" bIns="4658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6"/>
            <a:ext cx="3037840" cy="464820"/>
          </a:xfrm>
          <a:prstGeom prst="rect">
            <a:avLst/>
          </a:prstGeom>
        </p:spPr>
        <p:txBody>
          <a:bodyPr vert="horz" lIns="93175" tIns="46588" rIns="93175" bIns="46588" rtlCol="0" anchor="b"/>
          <a:lstStyle>
            <a:lvl1pPr algn="r">
              <a:defRPr sz="1200"/>
            </a:lvl1pPr>
          </a:lstStyle>
          <a:p>
            <a:fld id="{00D7B1B8-5E2E-4A17-AEE4-DA4A100255CC}" type="slidenum">
              <a:rPr lang="en-US" smtClean="0"/>
              <a:t>‹#›</a:t>
            </a:fld>
            <a:endParaRPr lang="en-US" dirty="0"/>
          </a:p>
        </p:txBody>
      </p:sp>
    </p:spTree>
    <p:extLst>
      <p:ext uri="{BB962C8B-B14F-4D97-AF65-F5344CB8AC3E}">
        <p14:creationId xmlns:p14="http://schemas.microsoft.com/office/powerpoint/2010/main" val="4384431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4C1341-0705-43C0-88B0-B30D21D51C41}" type="datetimeFigureOut">
              <a:rPr lang="en-US" smtClean="0"/>
              <a:t>9/25/2014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2ABC49-97F9-427E-98C5-E6BE21D9B312}" type="slidenum">
              <a:rPr lang="en-US" smtClean="0"/>
              <a:t>‹#›</a:t>
            </a:fld>
            <a:endParaRPr lang="en-US" dirty="0"/>
          </a:p>
        </p:txBody>
      </p:sp>
    </p:spTree>
    <p:extLst>
      <p:ext uri="{BB962C8B-B14F-4D97-AF65-F5344CB8AC3E}">
        <p14:creationId xmlns:p14="http://schemas.microsoft.com/office/powerpoint/2010/main" val="3366928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4C1341-0705-43C0-88B0-B30D21D51C41}" type="datetimeFigureOut">
              <a:rPr lang="en-US" smtClean="0"/>
              <a:t>9/25/2014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2ABC49-97F9-427E-98C5-E6BE21D9B312}" type="slidenum">
              <a:rPr lang="en-US" smtClean="0"/>
              <a:t>‹#›</a:t>
            </a:fld>
            <a:endParaRPr lang="en-US" dirty="0"/>
          </a:p>
        </p:txBody>
      </p:sp>
    </p:spTree>
    <p:extLst>
      <p:ext uri="{BB962C8B-B14F-4D97-AF65-F5344CB8AC3E}">
        <p14:creationId xmlns:p14="http://schemas.microsoft.com/office/powerpoint/2010/main" val="4093415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4C1341-0705-43C0-88B0-B30D21D51C41}" type="datetimeFigureOut">
              <a:rPr lang="en-US" smtClean="0"/>
              <a:t>9/25/2014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2ABC49-97F9-427E-98C5-E6BE21D9B312}" type="slidenum">
              <a:rPr lang="en-US" smtClean="0"/>
              <a:t>‹#›</a:t>
            </a:fld>
            <a:endParaRPr lang="en-US" dirty="0"/>
          </a:p>
        </p:txBody>
      </p:sp>
    </p:spTree>
    <p:extLst>
      <p:ext uri="{BB962C8B-B14F-4D97-AF65-F5344CB8AC3E}">
        <p14:creationId xmlns:p14="http://schemas.microsoft.com/office/powerpoint/2010/main" val="2951060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4C1341-0705-43C0-88B0-B30D21D51C41}" type="datetimeFigureOut">
              <a:rPr lang="en-US" smtClean="0"/>
              <a:pPr/>
              <a:t>9/25/2014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2ABC49-97F9-427E-98C5-E6BE21D9B312}" type="slidenum">
              <a:rPr lang="en-US" smtClean="0"/>
              <a:pPr/>
              <a:t>‹#›</a:t>
            </a:fld>
            <a:endParaRPr lang="en-US" dirty="0"/>
          </a:p>
        </p:txBody>
      </p:sp>
    </p:spTree>
    <p:extLst>
      <p:ext uri="{BB962C8B-B14F-4D97-AF65-F5344CB8AC3E}">
        <p14:creationId xmlns:p14="http://schemas.microsoft.com/office/powerpoint/2010/main" val="2606881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4C1341-0705-43C0-88B0-B30D21D51C41}" type="datetimeFigureOut">
              <a:rPr lang="en-US" smtClean="0"/>
              <a:t>9/25/2014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2ABC49-97F9-427E-98C5-E6BE21D9B312}" type="slidenum">
              <a:rPr lang="en-US" smtClean="0"/>
              <a:t>‹#›</a:t>
            </a:fld>
            <a:endParaRPr lang="en-US" dirty="0"/>
          </a:p>
        </p:txBody>
      </p:sp>
    </p:spTree>
    <p:extLst>
      <p:ext uri="{BB962C8B-B14F-4D97-AF65-F5344CB8AC3E}">
        <p14:creationId xmlns:p14="http://schemas.microsoft.com/office/powerpoint/2010/main" val="1609218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4C1341-0705-43C0-88B0-B30D21D51C41}" type="datetimeFigureOut">
              <a:rPr lang="en-US" smtClean="0"/>
              <a:t>9/25/2014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2ABC49-97F9-427E-98C5-E6BE21D9B312}" type="slidenum">
              <a:rPr lang="en-US" smtClean="0"/>
              <a:t>‹#›</a:t>
            </a:fld>
            <a:endParaRPr lang="en-US" dirty="0"/>
          </a:p>
        </p:txBody>
      </p:sp>
    </p:spTree>
    <p:extLst>
      <p:ext uri="{BB962C8B-B14F-4D97-AF65-F5344CB8AC3E}">
        <p14:creationId xmlns:p14="http://schemas.microsoft.com/office/powerpoint/2010/main" val="524036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4C1341-0705-43C0-88B0-B30D21D51C41}" type="datetimeFigureOut">
              <a:rPr lang="en-US" smtClean="0"/>
              <a:t>9/25/2014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22ABC49-97F9-427E-98C5-E6BE21D9B312}" type="slidenum">
              <a:rPr lang="en-US" smtClean="0"/>
              <a:t>‹#›</a:t>
            </a:fld>
            <a:endParaRPr lang="en-US" dirty="0"/>
          </a:p>
        </p:txBody>
      </p:sp>
    </p:spTree>
    <p:extLst>
      <p:ext uri="{BB962C8B-B14F-4D97-AF65-F5344CB8AC3E}">
        <p14:creationId xmlns:p14="http://schemas.microsoft.com/office/powerpoint/2010/main" val="3165254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4C1341-0705-43C0-88B0-B30D21D51C41}" type="datetimeFigureOut">
              <a:rPr lang="en-US" smtClean="0"/>
              <a:t>9/25/2014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22ABC49-97F9-427E-98C5-E6BE21D9B312}" type="slidenum">
              <a:rPr lang="en-US" smtClean="0"/>
              <a:t>‹#›</a:t>
            </a:fld>
            <a:endParaRPr lang="en-US" dirty="0"/>
          </a:p>
        </p:txBody>
      </p:sp>
    </p:spTree>
    <p:extLst>
      <p:ext uri="{BB962C8B-B14F-4D97-AF65-F5344CB8AC3E}">
        <p14:creationId xmlns:p14="http://schemas.microsoft.com/office/powerpoint/2010/main" val="1374378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2A855-2D12-47D6-B949-1B1878DEC1B9}" type="datetimeFigureOut">
              <a:rPr lang="en-US" smtClean="0"/>
              <a:t>9/25/2014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C77BAFB-4C8D-445A-9728-12E5E9FF9FD3}" type="slidenum">
              <a:rPr lang="en-US" smtClean="0"/>
              <a:t>‹#›</a:t>
            </a:fld>
            <a:endParaRPr lang="en-US" dirty="0"/>
          </a:p>
        </p:txBody>
      </p:sp>
    </p:spTree>
    <p:extLst>
      <p:ext uri="{BB962C8B-B14F-4D97-AF65-F5344CB8AC3E}">
        <p14:creationId xmlns:p14="http://schemas.microsoft.com/office/powerpoint/2010/main" val="3562338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4C1341-0705-43C0-88B0-B30D21D51C41}" type="datetimeFigureOut">
              <a:rPr lang="en-US" smtClean="0"/>
              <a:t>9/25/2014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2ABC49-97F9-427E-98C5-E6BE21D9B312}" type="slidenum">
              <a:rPr lang="en-US" smtClean="0"/>
              <a:t>‹#›</a:t>
            </a:fld>
            <a:endParaRPr lang="en-US" dirty="0"/>
          </a:p>
        </p:txBody>
      </p:sp>
    </p:spTree>
    <p:extLst>
      <p:ext uri="{BB962C8B-B14F-4D97-AF65-F5344CB8AC3E}">
        <p14:creationId xmlns:p14="http://schemas.microsoft.com/office/powerpoint/2010/main" val="336304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4C1341-0705-43C0-88B0-B30D21D51C41}" type="datetimeFigureOut">
              <a:rPr lang="en-US" smtClean="0"/>
              <a:t>9/25/2014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2ABC49-97F9-427E-98C5-E6BE21D9B312}" type="slidenum">
              <a:rPr lang="en-US" smtClean="0"/>
              <a:t>‹#›</a:t>
            </a:fld>
            <a:endParaRPr lang="en-US" dirty="0"/>
          </a:p>
        </p:txBody>
      </p:sp>
    </p:spTree>
    <p:extLst>
      <p:ext uri="{BB962C8B-B14F-4D97-AF65-F5344CB8AC3E}">
        <p14:creationId xmlns:p14="http://schemas.microsoft.com/office/powerpoint/2010/main" val="302330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12A855-2D12-47D6-B949-1B1878DEC1B9}" type="datetimeFigureOut">
              <a:rPr lang="en-US" smtClean="0"/>
              <a:t>9/25/2014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77BAFB-4C8D-445A-9728-12E5E9FF9FD3}" type="slidenum">
              <a:rPr lang="en-US" smtClean="0"/>
              <a:t>‹#›</a:t>
            </a:fld>
            <a:endParaRPr lang="en-US" dirty="0"/>
          </a:p>
        </p:txBody>
      </p:sp>
    </p:spTree>
    <p:extLst>
      <p:ext uri="{BB962C8B-B14F-4D97-AF65-F5344CB8AC3E}">
        <p14:creationId xmlns:p14="http://schemas.microsoft.com/office/powerpoint/2010/main" val="196374133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99"/>
          </a:solidFill>
          <a:ln>
            <a:solidFill>
              <a:srgbClr val="0033CC"/>
            </a:solidFill>
          </a:ln>
        </p:spPr>
        <p:txBody>
          <a:bodyPr>
            <a:normAutofit fontScale="90000"/>
          </a:bodyPr>
          <a:lstStyle/>
          <a:p>
            <a:r>
              <a:rPr lang="en-US" dirty="0" smtClean="0"/>
              <a:t>Updated Rules for Proposals</a:t>
            </a:r>
            <a:br>
              <a:rPr lang="en-US" dirty="0" smtClean="0"/>
            </a:br>
            <a:r>
              <a:rPr lang="en-US" sz="2200" dirty="0" smtClean="0"/>
              <a:t>Due to Upcoming Changes in</a:t>
            </a:r>
            <a:br>
              <a:rPr lang="en-US" sz="2200" dirty="0" smtClean="0"/>
            </a:br>
            <a:r>
              <a:rPr lang="en-US" sz="2200" dirty="0" smtClean="0"/>
              <a:t>OMB Circular</a:t>
            </a:r>
            <a:endParaRPr lang="en-US" sz="2200" dirty="0"/>
          </a:p>
        </p:txBody>
      </p:sp>
      <p:sp>
        <p:nvSpPr>
          <p:cNvPr id="3" name="Content Placeholder 2"/>
          <p:cNvSpPr>
            <a:spLocks noGrp="1"/>
          </p:cNvSpPr>
          <p:nvPr>
            <p:ph idx="1"/>
          </p:nvPr>
        </p:nvSpPr>
        <p:spPr/>
        <p:txBody>
          <a:bodyPr>
            <a:normAutofit/>
          </a:bodyPr>
          <a:lstStyle/>
          <a:p>
            <a:pPr marL="0" indent="0">
              <a:buNone/>
            </a:pPr>
            <a:r>
              <a:rPr lang="en-US" dirty="0" smtClean="0">
                <a:solidFill>
                  <a:srgbClr val="FF0000"/>
                </a:solidFill>
              </a:rPr>
              <a:t>Who</a:t>
            </a:r>
            <a:r>
              <a:rPr lang="en-US" dirty="0" smtClean="0"/>
              <a:t> – </a:t>
            </a:r>
            <a:r>
              <a:rPr lang="en-US" sz="2800" dirty="0" smtClean="0"/>
              <a:t>Federal Government is making major changes to the OMB Circulars  (More on that next month)</a:t>
            </a:r>
          </a:p>
          <a:p>
            <a:pPr marL="0" indent="0">
              <a:buNone/>
            </a:pPr>
            <a:r>
              <a:rPr lang="en-US" dirty="0" smtClean="0">
                <a:solidFill>
                  <a:srgbClr val="FF0000"/>
                </a:solidFill>
              </a:rPr>
              <a:t>What</a:t>
            </a:r>
            <a:r>
              <a:rPr lang="en-US" dirty="0" smtClean="0"/>
              <a:t> – </a:t>
            </a:r>
            <a:r>
              <a:rPr lang="en-US" sz="2800" dirty="0" smtClean="0"/>
              <a:t>Among other things, will allow more ‘give’ in </a:t>
            </a:r>
            <a:r>
              <a:rPr lang="en-US" sz="2800" u="sng" dirty="0" smtClean="0"/>
              <a:t>Admin Salaries </a:t>
            </a:r>
            <a:r>
              <a:rPr lang="en-US" sz="2800" dirty="0" smtClean="0"/>
              <a:t>and </a:t>
            </a:r>
            <a:r>
              <a:rPr lang="en-US" sz="2800" u="sng" dirty="0" smtClean="0"/>
              <a:t>Computers</a:t>
            </a:r>
          </a:p>
          <a:p>
            <a:pPr marL="0" indent="0">
              <a:buNone/>
            </a:pPr>
            <a:r>
              <a:rPr lang="en-US" dirty="0" smtClean="0">
                <a:solidFill>
                  <a:srgbClr val="FF0000"/>
                </a:solidFill>
              </a:rPr>
              <a:t>Where</a:t>
            </a:r>
            <a:r>
              <a:rPr lang="en-US" dirty="0" smtClean="0"/>
              <a:t> – </a:t>
            </a:r>
            <a:r>
              <a:rPr lang="en-US" sz="2800" dirty="0" smtClean="0"/>
              <a:t>With the right wording, will be allowable in </a:t>
            </a:r>
            <a:r>
              <a:rPr lang="en-US" sz="2800" u="sng" dirty="0" smtClean="0"/>
              <a:t>upcoming awards </a:t>
            </a:r>
            <a:r>
              <a:rPr lang="en-US" sz="2800" dirty="0" smtClean="0"/>
              <a:t>to UNMHSC</a:t>
            </a:r>
          </a:p>
          <a:p>
            <a:pPr marL="0" indent="0">
              <a:buNone/>
            </a:pPr>
            <a:r>
              <a:rPr lang="en-US" dirty="0" smtClean="0">
                <a:solidFill>
                  <a:srgbClr val="FF0000"/>
                </a:solidFill>
              </a:rPr>
              <a:t>When </a:t>
            </a:r>
            <a:r>
              <a:rPr lang="en-US" dirty="0" smtClean="0"/>
              <a:t>– </a:t>
            </a:r>
            <a:r>
              <a:rPr lang="en-US" sz="2800" dirty="0" smtClean="0"/>
              <a:t>Awards Received after </a:t>
            </a:r>
            <a:r>
              <a:rPr lang="en-US" sz="2800" u="sng" dirty="0" smtClean="0"/>
              <a:t>12-26-14</a:t>
            </a:r>
            <a:r>
              <a:rPr lang="en-US" sz="2800" dirty="0" smtClean="0"/>
              <a:t> </a:t>
            </a:r>
            <a:r>
              <a:rPr lang="en-US" sz="1400" dirty="0" smtClean="0"/>
              <a:t>(New &amp; Non-Competing)</a:t>
            </a:r>
          </a:p>
          <a:p>
            <a:pPr marL="0" indent="0">
              <a:buNone/>
            </a:pPr>
            <a:r>
              <a:rPr lang="en-US" dirty="0" smtClean="0">
                <a:solidFill>
                  <a:srgbClr val="FF0000"/>
                </a:solidFill>
              </a:rPr>
              <a:t>How</a:t>
            </a:r>
            <a:r>
              <a:rPr lang="en-US" dirty="0" smtClean="0"/>
              <a:t> – </a:t>
            </a:r>
            <a:r>
              <a:rPr lang="en-US" sz="2800" dirty="0" smtClean="0"/>
              <a:t>By writing your </a:t>
            </a:r>
            <a:r>
              <a:rPr lang="en-US" sz="2800" u="sng" dirty="0" smtClean="0"/>
              <a:t>Budget Justification </a:t>
            </a:r>
            <a:r>
              <a:rPr lang="en-US" sz="2800" dirty="0" smtClean="0"/>
              <a:t>correctly!</a:t>
            </a:r>
            <a:endParaRPr lang="en-US" sz="2800" dirty="0"/>
          </a:p>
        </p:txBody>
      </p:sp>
    </p:spTree>
    <p:extLst>
      <p:ext uri="{BB962C8B-B14F-4D97-AF65-F5344CB8AC3E}">
        <p14:creationId xmlns:p14="http://schemas.microsoft.com/office/powerpoint/2010/main" val="28133390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0"/>
            <a:ext cx="8153400" cy="762000"/>
          </a:xfrm>
          <a:solidFill>
            <a:srgbClr val="FFFF99"/>
          </a:solidFill>
          <a:ln>
            <a:solidFill>
              <a:schemeClr val="tx1"/>
            </a:solidFill>
          </a:ln>
        </p:spPr>
        <p:txBody>
          <a:bodyPr anchor="ctr" anchorCtr="0">
            <a:normAutofit/>
          </a:bodyPr>
          <a:lstStyle/>
          <a:p>
            <a:pPr algn="l"/>
            <a:r>
              <a:rPr lang="en-US" sz="3200" b="1" dirty="0"/>
              <a:t>Significant Changes – </a:t>
            </a:r>
            <a:r>
              <a:rPr lang="en-US" sz="3200" b="1" dirty="0" smtClean="0"/>
              <a:t>COMPUTERS</a:t>
            </a:r>
            <a:endParaRPr lang="en-US" sz="3200" b="1" dirty="0"/>
          </a:p>
        </p:txBody>
      </p:sp>
      <p:sp>
        <p:nvSpPr>
          <p:cNvPr id="4" name="Subtitle 3"/>
          <p:cNvSpPr>
            <a:spLocks noGrp="1"/>
          </p:cNvSpPr>
          <p:nvPr>
            <p:ph type="subTitle" idx="1"/>
          </p:nvPr>
        </p:nvSpPr>
        <p:spPr>
          <a:xfrm>
            <a:off x="533400" y="1447800"/>
            <a:ext cx="7848600" cy="4495800"/>
          </a:xfrm>
        </p:spPr>
        <p:txBody>
          <a:bodyPr>
            <a:normAutofit/>
          </a:bodyPr>
          <a:lstStyle/>
          <a:p>
            <a:pPr algn="l"/>
            <a:r>
              <a:rPr lang="en-US" sz="2800" b="1" u="sng" dirty="0">
                <a:solidFill>
                  <a:schemeClr val="tx2">
                    <a:lumMod val="75000"/>
                  </a:schemeClr>
                </a:solidFill>
              </a:rPr>
              <a:t>Computing Devices </a:t>
            </a:r>
            <a:r>
              <a:rPr lang="en-US" sz="2800" dirty="0" smtClean="0">
                <a:solidFill>
                  <a:schemeClr val="tx2">
                    <a:lumMod val="75000"/>
                  </a:schemeClr>
                </a:solidFill>
              </a:rPr>
              <a:t> </a:t>
            </a:r>
            <a:r>
              <a:rPr lang="en-US" sz="2800" dirty="0">
                <a:solidFill>
                  <a:schemeClr val="tx2">
                    <a:lumMod val="75000"/>
                  </a:schemeClr>
                </a:solidFill>
              </a:rPr>
              <a:t>– A computing device is a </a:t>
            </a:r>
            <a:r>
              <a:rPr lang="en-US" sz="2800" dirty="0">
                <a:solidFill>
                  <a:schemeClr val="accent2">
                    <a:lumMod val="75000"/>
                  </a:schemeClr>
                </a:solidFill>
              </a:rPr>
              <a:t>supply </a:t>
            </a:r>
            <a:r>
              <a:rPr lang="en-US" sz="2800" dirty="0">
                <a:solidFill>
                  <a:schemeClr val="tx2">
                    <a:lumMod val="75000"/>
                  </a:schemeClr>
                </a:solidFill>
              </a:rPr>
              <a:t>if it does not meet the equipment capitalization threshold </a:t>
            </a:r>
            <a:r>
              <a:rPr lang="en-US" sz="2800" dirty="0" smtClean="0">
                <a:solidFill>
                  <a:schemeClr val="tx2">
                    <a:lumMod val="75000"/>
                  </a:schemeClr>
                </a:solidFill>
              </a:rPr>
              <a:t>of $5,000.</a:t>
            </a:r>
            <a:endParaRPr lang="en-US" sz="2800" dirty="0">
              <a:solidFill>
                <a:schemeClr val="tx2">
                  <a:lumMod val="75000"/>
                </a:schemeClr>
              </a:solidFill>
            </a:endParaRPr>
          </a:p>
          <a:p>
            <a:pPr algn="l"/>
            <a:r>
              <a:rPr lang="en-US" sz="1300" dirty="0" smtClean="0">
                <a:solidFill>
                  <a:schemeClr val="tx2">
                    <a:lumMod val="75000"/>
                  </a:schemeClr>
                </a:solidFill>
              </a:rPr>
              <a:t>    </a:t>
            </a:r>
            <a:endParaRPr lang="en-US" sz="1300" dirty="0">
              <a:solidFill>
                <a:schemeClr val="tx2">
                  <a:lumMod val="75000"/>
                </a:schemeClr>
              </a:solidFill>
            </a:endParaRPr>
          </a:p>
          <a:p>
            <a:pPr algn="l"/>
            <a:r>
              <a:rPr lang="en-US" sz="2800" b="1" i="1" dirty="0" smtClean="0">
                <a:solidFill>
                  <a:schemeClr val="tx2">
                    <a:lumMod val="60000"/>
                    <a:lumOff val="40000"/>
                  </a:schemeClr>
                </a:solidFill>
              </a:rPr>
              <a:t>This </a:t>
            </a:r>
            <a:r>
              <a:rPr lang="en-US" sz="2800" b="1" i="1" dirty="0">
                <a:solidFill>
                  <a:schemeClr val="tx2">
                    <a:lumMod val="60000"/>
                    <a:lumOff val="40000"/>
                  </a:schemeClr>
                </a:solidFill>
              </a:rPr>
              <a:t>Definition Affects Part E: Cost Principles</a:t>
            </a:r>
          </a:p>
          <a:p>
            <a:pPr marL="514350" indent="-514350" algn="l">
              <a:buFont typeface="Arial" panose="020B0604020202020204" pitchFamily="34" charset="0"/>
              <a:buChar char="•"/>
            </a:pPr>
            <a:endParaRPr lang="en-US" sz="1300" dirty="0">
              <a:solidFill>
                <a:schemeClr val="tx2">
                  <a:lumMod val="75000"/>
                </a:schemeClr>
              </a:solidFill>
            </a:endParaRPr>
          </a:p>
          <a:p>
            <a:pPr algn="l"/>
            <a:r>
              <a:rPr lang="en-US" sz="2800" b="1" u="sng" dirty="0">
                <a:solidFill>
                  <a:schemeClr val="tx2">
                    <a:lumMod val="75000"/>
                  </a:schemeClr>
                </a:solidFill>
              </a:rPr>
              <a:t>Materials and Supplies… </a:t>
            </a:r>
            <a:r>
              <a:rPr lang="en-US" sz="2800" dirty="0" smtClean="0">
                <a:solidFill>
                  <a:schemeClr val="tx2">
                    <a:lumMod val="75000"/>
                  </a:schemeClr>
                </a:solidFill>
              </a:rPr>
              <a:t> </a:t>
            </a:r>
            <a:r>
              <a:rPr lang="en-US" sz="2800" dirty="0">
                <a:solidFill>
                  <a:schemeClr val="tx2">
                    <a:lumMod val="75000"/>
                  </a:schemeClr>
                </a:solidFill>
              </a:rPr>
              <a:t>– For computing devices, </a:t>
            </a:r>
            <a:r>
              <a:rPr lang="en-US" sz="2800" dirty="0">
                <a:solidFill>
                  <a:schemeClr val="accent2">
                    <a:lumMod val="75000"/>
                  </a:schemeClr>
                </a:solidFill>
              </a:rPr>
              <a:t>charging as a direct cost is allowable </a:t>
            </a:r>
            <a:r>
              <a:rPr lang="en-US" sz="2800" dirty="0">
                <a:solidFill>
                  <a:schemeClr val="tx2">
                    <a:lumMod val="75000"/>
                  </a:schemeClr>
                </a:solidFill>
              </a:rPr>
              <a:t>for devices that are </a:t>
            </a:r>
            <a:r>
              <a:rPr lang="en-US" sz="2800" b="1" dirty="0">
                <a:solidFill>
                  <a:srgbClr val="FF0000"/>
                </a:solidFill>
              </a:rPr>
              <a:t>essential and allocable</a:t>
            </a:r>
            <a:r>
              <a:rPr lang="en-US" sz="2800" dirty="0">
                <a:solidFill>
                  <a:schemeClr val="tx2">
                    <a:lumMod val="75000"/>
                  </a:schemeClr>
                </a:solidFill>
              </a:rPr>
              <a:t>, but not solely dedicated, to the performance of a Federal Award</a:t>
            </a:r>
            <a:r>
              <a:rPr lang="en-US" sz="2800" dirty="0" smtClean="0">
                <a:solidFill>
                  <a:schemeClr val="tx2">
                    <a:lumMod val="75000"/>
                  </a:schemeClr>
                </a:solidFill>
              </a:rPr>
              <a:t>.</a:t>
            </a:r>
          </a:p>
          <a:p>
            <a:pPr marL="514350" indent="-514350" algn="l">
              <a:buFont typeface="Arial" panose="020B0604020202020204" pitchFamily="34" charset="0"/>
              <a:buChar char="•"/>
            </a:pPr>
            <a:endParaRPr lang="en-US" sz="2800" dirty="0">
              <a:solidFill>
                <a:schemeClr val="tx2">
                  <a:lumMod val="75000"/>
                </a:schemeClr>
              </a:solidFill>
            </a:endParaRPr>
          </a:p>
          <a:p>
            <a:pPr algn="l"/>
            <a:endParaRPr lang="en-US" sz="2600" dirty="0" smtClean="0">
              <a:solidFill>
                <a:schemeClr val="tx2">
                  <a:lumMod val="75000"/>
                </a:schemeClr>
              </a:solidFill>
            </a:endParaRPr>
          </a:p>
        </p:txBody>
      </p:sp>
    </p:spTree>
    <p:extLst>
      <p:ext uri="{BB962C8B-B14F-4D97-AF65-F5344CB8AC3E}">
        <p14:creationId xmlns:p14="http://schemas.microsoft.com/office/powerpoint/2010/main" val="746386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0"/>
            <a:ext cx="8153400" cy="762000"/>
          </a:xfrm>
          <a:solidFill>
            <a:srgbClr val="FFFF99"/>
          </a:solidFill>
          <a:ln>
            <a:solidFill>
              <a:schemeClr val="tx1"/>
            </a:solidFill>
          </a:ln>
        </p:spPr>
        <p:txBody>
          <a:bodyPr anchor="ctr" anchorCtr="0">
            <a:normAutofit/>
          </a:bodyPr>
          <a:lstStyle/>
          <a:p>
            <a:pPr algn="l"/>
            <a:r>
              <a:rPr lang="en-US" sz="3200" b="1" dirty="0"/>
              <a:t>Significant Changes – </a:t>
            </a:r>
            <a:r>
              <a:rPr lang="en-US" sz="3200" b="1" dirty="0" smtClean="0"/>
              <a:t>Admin Salaries</a:t>
            </a:r>
            <a:endParaRPr lang="en-US" sz="3200" b="1" dirty="0"/>
          </a:p>
        </p:txBody>
      </p:sp>
      <p:sp>
        <p:nvSpPr>
          <p:cNvPr id="4" name="Subtitle 3"/>
          <p:cNvSpPr>
            <a:spLocks noGrp="1"/>
          </p:cNvSpPr>
          <p:nvPr>
            <p:ph type="subTitle" idx="1"/>
          </p:nvPr>
        </p:nvSpPr>
        <p:spPr>
          <a:xfrm>
            <a:off x="533400" y="1447800"/>
            <a:ext cx="7848600" cy="4800600"/>
          </a:xfrm>
          <a:noFill/>
          <a:effectLst>
            <a:glow rad="63500">
              <a:schemeClr val="accent2">
                <a:satMod val="175000"/>
                <a:alpha val="40000"/>
              </a:schemeClr>
            </a:glow>
          </a:effectLst>
        </p:spPr>
        <p:txBody>
          <a:bodyPr>
            <a:normAutofit fontScale="47500" lnSpcReduction="20000"/>
          </a:bodyPr>
          <a:lstStyle/>
          <a:p>
            <a:pPr algn="l"/>
            <a:r>
              <a:rPr lang="en-US" sz="4400" b="1" u="sng" dirty="0" smtClean="0">
                <a:solidFill>
                  <a:schemeClr val="tx2">
                    <a:lumMod val="75000"/>
                  </a:schemeClr>
                </a:solidFill>
              </a:rPr>
              <a:t>Clerical and Admin Salaries </a:t>
            </a:r>
            <a:r>
              <a:rPr lang="en-US" sz="4400" dirty="0" smtClean="0">
                <a:solidFill>
                  <a:schemeClr val="tx2">
                    <a:lumMod val="75000"/>
                  </a:schemeClr>
                </a:solidFill>
              </a:rPr>
              <a:t>– </a:t>
            </a:r>
            <a:endParaRPr lang="en-US" sz="4400" dirty="0" smtClean="0">
              <a:solidFill>
                <a:schemeClr val="tx2">
                  <a:lumMod val="75000"/>
                </a:schemeClr>
              </a:solidFill>
            </a:endParaRPr>
          </a:p>
          <a:p>
            <a:pPr marL="685800" indent="-571500" algn="l">
              <a:buFont typeface="Arial" panose="020B0604020202020204" pitchFamily="34" charset="0"/>
              <a:buChar char="•"/>
            </a:pPr>
            <a:r>
              <a:rPr lang="en-US" sz="3600" dirty="0">
                <a:solidFill>
                  <a:schemeClr val="tx1"/>
                </a:solidFill>
              </a:rPr>
              <a:t>“The salaries of administrative and clerical staff should normally be treated as indirect (F&amp;A) costs. </a:t>
            </a:r>
            <a:r>
              <a:rPr lang="en-US" sz="3600" b="1" dirty="0">
                <a:solidFill>
                  <a:srgbClr val="FF0000"/>
                </a:solidFill>
              </a:rPr>
              <a:t>Direct charging of these costs may be appropriate </a:t>
            </a:r>
            <a:r>
              <a:rPr lang="en-US" sz="3600" b="1" u="sng" dirty="0">
                <a:solidFill>
                  <a:srgbClr val="FF0000"/>
                </a:solidFill>
              </a:rPr>
              <a:t>only</a:t>
            </a:r>
            <a:r>
              <a:rPr lang="en-US" sz="3600" b="1" dirty="0">
                <a:solidFill>
                  <a:srgbClr val="FF0000"/>
                </a:solidFill>
              </a:rPr>
              <a:t> if </a:t>
            </a:r>
            <a:r>
              <a:rPr lang="en-US" sz="3600" b="1" u="sng" dirty="0">
                <a:solidFill>
                  <a:srgbClr val="FF0000"/>
                </a:solidFill>
              </a:rPr>
              <a:t>all</a:t>
            </a:r>
            <a:r>
              <a:rPr lang="en-US" sz="3600" b="1" dirty="0">
                <a:solidFill>
                  <a:srgbClr val="FF0000"/>
                </a:solidFill>
              </a:rPr>
              <a:t> of the following conditions are met: </a:t>
            </a:r>
            <a:endParaRPr lang="en-US" sz="3600" b="1" dirty="0" smtClean="0">
              <a:solidFill>
                <a:srgbClr val="FF0000"/>
              </a:solidFill>
            </a:endParaRPr>
          </a:p>
          <a:p>
            <a:pPr marL="114300" algn="l"/>
            <a:endParaRPr lang="en-US" sz="3600" b="1" dirty="0">
              <a:solidFill>
                <a:srgbClr val="FF0000"/>
              </a:solidFill>
            </a:endParaRPr>
          </a:p>
          <a:p>
            <a:pPr marL="1348740" lvl="2" indent="-571500" algn="l">
              <a:buFont typeface="Courier New" pitchFamily="49" charset="0"/>
              <a:buChar char="o"/>
            </a:pPr>
            <a:r>
              <a:rPr lang="en-US" sz="4200" b="1" dirty="0">
                <a:solidFill>
                  <a:schemeClr val="accent5"/>
                </a:solidFill>
              </a:rPr>
              <a:t>Administrative or clerical services are integral to a project or activity; </a:t>
            </a:r>
          </a:p>
          <a:p>
            <a:pPr marL="1348740" lvl="2" indent="-571500" algn="l">
              <a:buFont typeface="Courier New" pitchFamily="49" charset="0"/>
              <a:buChar char="o"/>
            </a:pPr>
            <a:r>
              <a:rPr lang="en-US" sz="4200" b="1" dirty="0">
                <a:solidFill>
                  <a:schemeClr val="accent5"/>
                </a:solidFill>
              </a:rPr>
              <a:t>Individuals involved can be specifically identified with the project or activity;</a:t>
            </a:r>
          </a:p>
          <a:p>
            <a:pPr marL="1348740" lvl="2" indent="-571500" algn="l">
              <a:buFont typeface="Courier New" pitchFamily="49" charset="0"/>
              <a:buChar char="o"/>
            </a:pPr>
            <a:r>
              <a:rPr lang="en-US" sz="4200" b="1" dirty="0">
                <a:solidFill>
                  <a:schemeClr val="accent5"/>
                </a:solidFill>
              </a:rPr>
              <a:t>Such </a:t>
            </a:r>
            <a:r>
              <a:rPr lang="en-US" sz="4200" b="1" u="sng" dirty="0">
                <a:solidFill>
                  <a:schemeClr val="accent5"/>
                </a:solidFill>
              </a:rPr>
              <a:t>costs are explicitly included in the budget or have the prior written approval of the Federal awarding agency</a:t>
            </a:r>
            <a:r>
              <a:rPr lang="en-US" sz="4200" b="1" dirty="0">
                <a:solidFill>
                  <a:schemeClr val="accent5"/>
                </a:solidFill>
              </a:rPr>
              <a:t>; and</a:t>
            </a:r>
          </a:p>
          <a:p>
            <a:pPr marL="1348740" lvl="2" indent="-571500" algn="l">
              <a:buFont typeface="Courier New" pitchFamily="49" charset="0"/>
              <a:buChar char="o"/>
            </a:pPr>
            <a:r>
              <a:rPr lang="en-US" sz="4200" b="1" dirty="0">
                <a:solidFill>
                  <a:schemeClr val="accent5"/>
                </a:solidFill>
              </a:rPr>
              <a:t>The costs are not also recovered as indirect costs</a:t>
            </a:r>
            <a:r>
              <a:rPr lang="en-US" sz="4200" b="1" dirty="0" smtClean="0">
                <a:solidFill>
                  <a:schemeClr val="accent5"/>
                </a:solidFill>
              </a:rPr>
              <a:t>.”</a:t>
            </a:r>
          </a:p>
          <a:p>
            <a:pPr marL="777240" lvl="2" algn="l"/>
            <a:endParaRPr lang="en-US" sz="3600" dirty="0">
              <a:solidFill>
                <a:schemeClr val="tx1"/>
              </a:solidFill>
            </a:endParaRPr>
          </a:p>
          <a:p>
            <a:pPr marL="571500" indent="-571500" algn="l">
              <a:buFont typeface="Arial" panose="020B0604020202020204" pitchFamily="34" charset="0"/>
              <a:buChar char="•"/>
            </a:pPr>
            <a:r>
              <a:rPr lang="en-US" sz="3600" dirty="0">
                <a:solidFill>
                  <a:schemeClr val="tx1"/>
                </a:solidFill>
              </a:rPr>
              <a:t>Removal of “major project” </a:t>
            </a:r>
            <a:r>
              <a:rPr lang="en-US" sz="3600" dirty="0" smtClean="0">
                <a:solidFill>
                  <a:schemeClr val="tx1"/>
                </a:solidFill>
              </a:rPr>
              <a:t>requirement</a:t>
            </a:r>
          </a:p>
          <a:p>
            <a:pPr marL="571500" indent="-571500" algn="l">
              <a:buFont typeface="Arial" panose="020B0604020202020204" pitchFamily="34" charset="0"/>
              <a:buChar char="•"/>
            </a:pPr>
            <a:r>
              <a:rPr lang="en-US" sz="3600" dirty="0" smtClean="0">
                <a:solidFill>
                  <a:schemeClr val="tx1"/>
                </a:solidFill>
              </a:rPr>
              <a:t>Recognition of administrative workload</a:t>
            </a:r>
          </a:p>
          <a:p>
            <a:pPr marL="571500" indent="-571500" algn="l">
              <a:buFont typeface="Arial" panose="020B0604020202020204" pitchFamily="34" charset="0"/>
              <a:buChar char="•"/>
            </a:pPr>
            <a:endParaRPr lang="en-US" sz="3600" dirty="0">
              <a:solidFill>
                <a:schemeClr val="tx1"/>
              </a:solidFill>
            </a:endParaRPr>
          </a:p>
          <a:p>
            <a:pPr algn="l"/>
            <a:r>
              <a:rPr lang="en-US" sz="3600" b="1" dirty="0" smtClean="0">
                <a:solidFill>
                  <a:schemeClr val="tx1"/>
                </a:solidFill>
              </a:rPr>
              <a:t>NOTE:  Include specific </a:t>
            </a:r>
            <a:r>
              <a:rPr lang="en-US" sz="3600" b="1" u="sng" dirty="0" smtClean="0">
                <a:solidFill>
                  <a:schemeClr val="tx1"/>
                </a:solidFill>
              </a:rPr>
              <a:t>budget lines </a:t>
            </a:r>
            <a:r>
              <a:rPr lang="en-US" sz="3600" b="1" dirty="0" smtClean="0">
                <a:solidFill>
                  <a:schemeClr val="tx1"/>
                </a:solidFill>
              </a:rPr>
              <a:t>in proposals for projects that would be funded after December 26, 2014.</a:t>
            </a:r>
          </a:p>
        </p:txBody>
      </p:sp>
    </p:spTree>
    <p:extLst>
      <p:ext uri="{BB962C8B-B14F-4D97-AF65-F5344CB8AC3E}">
        <p14:creationId xmlns:p14="http://schemas.microsoft.com/office/powerpoint/2010/main" val="33566267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AFD6F"/>
          </a:solidFill>
          <a:ln>
            <a:solidFill>
              <a:srgbClr val="0033CC"/>
            </a:solidFill>
          </a:ln>
        </p:spPr>
        <p:txBody>
          <a:bodyPr/>
          <a:lstStyle/>
          <a:p>
            <a:r>
              <a:rPr lang="en-US" dirty="0" smtClean="0"/>
              <a:t>Show Me the Money $	</a:t>
            </a:r>
            <a:endParaRPr lang="en-US" dirty="0"/>
          </a:p>
        </p:txBody>
      </p:sp>
      <p:sp>
        <p:nvSpPr>
          <p:cNvPr id="3" name="Content Placeholder 2"/>
          <p:cNvSpPr>
            <a:spLocks noGrp="1"/>
          </p:cNvSpPr>
          <p:nvPr>
            <p:ph idx="1"/>
          </p:nvPr>
        </p:nvSpPr>
        <p:spPr/>
        <p:txBody>
          <a:bodyPr>
            <a:normAutofit fontScale="92500"/>
          </a:bodyPr>
          <a:lstStyle/>
          <a:p>
            <a:r>
              <a:rPr lang="en-US" u="sng" dirty="0" smtClean="0">
                <a:solidFill>
                  <a:schemeClr val="accent2">
                    <a:lumMod val="50000"/>
                  </a:schemeClr>
                </a:solidFill>
              </a:rPr>
              <a:t>Budget Justification Example - COMPUTER</a:t>
            </a:r>
            <a:r>
              <a:rPr lang="en-US" dirty="0" smtClean="0"/>
              <a:t>:</a:t>
            </a:r>
          </a:p>
          <a:p>
            <a:pPr marL="0" indent="0">
              <a:buNone/>
            </a:pPr>
            <a:r>
              <a:rPr lang="en-US" dirty="0" smtClean="0"/>
              <a:t>$2000 will be needed for a desk top computer, monitor and printer, which will be essential for the new Program Manager to perform key grant functions, including scheduling, data management and project tracking for this grant.  The desk top printer is essential, to ensure confidentiality of printed core statistics on subjects.</a:t>
            </a:r>
          </a:p>
          <a:p>
            <a:pPr marL="0" indent="0" algn="ctr">
              <a:buNone/>
            </a:pPr>
            <a:r>
              <a:rPr lang="en-US" dirty="0" smtClean="0">
                <a:solidFill>
                  <a:srgbClr val="FF0000"/>
                </a:solidFill>
              </a:rPr>
              <a:t>(Key: Essential &amp; Allocable)</a:t>
            </a:r>
            <a:endParaRPr lang="en-US" dirty="0">
              <a:solidFill>
                <a:srgbClr val="FF0000"/>
              </a:solidFill>
            </a:endParaRPr>
          </a:p>
        </p:txBody>
      </p:sp>
    </p:spTree>
    <p:extLst>
      <p:ext uri="{BB962C8B-B14F-4D97-AF65-F5344CB8AC3E}">
        <p14:creationId xmlns:p14="http://schemas.microsoft.com/office/powerpoint/2010/main" val="13719566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AFD6F"/>
          </a:solidFill>
          <a:ln>
            <a:solidFill>
              <a:srgbClr val="0033CC"/>
            </a:solidFill>
          </a:ln>
        </p:spPr>
        <p:txBody>
          <a:bodyPr/>
          <a:lstStyle/>
          <a:p>
            <a:r>
              <a:rPr lang="en-US" dirty="0" smtClean="0"/>
              <a:t>Show Me the Money $	</a:t>
            </a:r>
            <a:endParaRPr lang="en-US" dirty="0"/>
          </a:p>
        </p:txBody>
      </p:sp>
      <p:sp>
        <p:nvSpPr>
          <p:cNvPr id="3" name="Content Placeholder 2"/>
          <p:cNvSpPr>
            <a:spLocks noGrp="1"/>
          </p:cNvSpPr>
          <p:nvPr>
            <p:ph idx="1"/>
          </p:nvPr>
        </p:nvSpPr>
        <p:spPr/>
        <p:txBody>
          <a:bodyPr>
            <a:normAutofit fontScale="92500" lnSpcReduction="20000"/>
          </a:bodyPr>
          <a:lstStyle/>
          <a:p>
            <a:r>
              <a:rPr lang="en-US" u="sng" dirty="0" smtClean="0">
                <a:solidFill>
                  <a:schemeClr val="accent2">
                    <a:lumMod val="50000"/>
                  </a:schemeClr>
                </a:solidFill>
              </a:rPr>
              <a:t>Budget Justification Example – Admin Salaries</a:t>
            </a:r>
            <a:r>
              <a:rPr lang="en-US" dirty="0" smtClean="0"/>
              <a:t>:</a:t>
            </a:r>
          </a:p>
          <a:p>
            <a:pPr marL="0" indent="0">
              <a:buNone/>
            </a:pPr>
            <a:r>
              <a:rPr lang="en-US" dirty="0" smtClean="0"/>
              <a:t>Barney Fife, Admin Assistant II,  3 CM.  Mr. Fife is responsible for the monthly mailing of survey cards to the study subjects, following up, then entering the data into the master database.  This is an essential </a:t>
            </a:r>
            <a:r>
              <a:rPr lang="en-US" smtClean="0"/>
              <a:t>&amp; integral </a:t>
            </a:r>
            <a:r>
              <a:rPr lang="en-US" dirty="0" smtClean="0"/>
              <a:t>task under this study, and it is a time consuming task, but accumulation of 500 New Mexico participant opinions is critical to Aim 2.   This portion of Mr. Fife’s effort is not part of general administrative costs in UNM’s F&amp;A Rate Agreement.</a:t>
            </a:r>
          </a:p>
          <a:p>
            <a:pPr marL="0" indent="0">
              <a:buNone/>
            </a:pPr>
            <a:r>
              <a:rPr lang="en-US" sz="3000" dirty="0" smtClean="0">
                <a:solidFill>
                  <a:srgbClr val="FF0000"/>
                </a:solidFill>
              </a:rPr>
              <a:t>(Key: Integral, Specific, Explicit in Budget, Not F&amp;A)</a:t>
            </a:r>
            <a:endParaRPr lang="en-US" sz="3000" dirty="0">
              <a:solidFill>
                <a:srgbClr val="FF0000"/>
              </a:solidFill>
            </a:endParaRPr>
          </a:p>
        </p:txBody>
      </p:sp>
    </p:spTree>
    <p:extLst>
      <p:ext uri="{BB962C8B-B14F-4D97-AF65-F5344CB8AC3E}">
        <p14:creationId xmlns:p14="http://schemas.microsoft.com/office/powerpoint/2010/main" val="37483038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5528</TotalTime>
  <Words>475</Words>
  <Application>Microsoft Office PowerPoint</Application>
  <PresentationFormat>On-screen Show (4:3)</PresentationFormat>
  <Paragraphs>33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Updated Rules for Proposals Due to Upcoming Changes in OMB Circular</vt:lpstr>
      <vt:lpstr>Significant Changes – COMPUTERS</vt:lpstr>
      <vt:lpstr>Significant Changes – Admin Salaries</vt:lpstr>
      <vt:lpstr>Show Me the Money $ </vt:lpstr>
      <vt:lpstr>Show Me the Money $ </vt:lpstr>
    </vt:vector>
  </TitlesOfParts>
  <Company>University of Minnesota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OmniCircular Implementation</dc:title>
  <dc:creator>Pamela A Webb</dc:creator>
  <cp:lastModifiedBy>Rena Vinyard</cp:lastModifiedBy>
  <cp:revision>215</cp:revision>
  <cp:lastPrinted>2014-09-23T14:19:00Z</cp:lastPrinted>
  <dcterms:created xsi:type="dcterms:W3CDTF">2014-01-21T22:28:25Z</dcterms:created>
  <dcterms:modified xsi:type="dcterms:W3CDTF">2014-09-26T00:38:20Z</dcterms:modified>
</cp:coreProperties>
</file>