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3" r:id="rId1"/>
  </p:sldMasterIdLst>
  <p:notesMasterIdLst>
    <p:notesMasterId r:id="rId18"/>
  </p:notesMasterIdLst>
  <p:sldIdLst>
    <p:sldId id="256" r:id="rId2"/>
    <p:sldId id="257" r:id="rId3"/>
    <p:sldId id="272" r:id="rId4"/>
    <p:sldId id="260" r:id="rId5"/>
    <p:sldId id="264" r:id="rId6"/>
    <p:sldId id="273" r:id="rId7"/>
    <p:sldId id="265" r:id="rId8"/>
    <p:sldId id="266" r:id="rId9"/>
    <p:sldId id="267" r:id="rId10"/>
    <p:sldId id="268" r:id="rId11"/>
    <p:sldId id="269" r:id="rId12"/>
    <p:sldId id="270" r:id="rId13"/>
    <p:sldId id="271" r:id="rId14"/>
    <p:sldId id="259" r:id="rId15"/>
    <p:sldId id="274" r:id="rId16"/>
    <p:sldId id="275" r:id="rId17"/>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196" autoAdjust="0"/>
    <p:restoredTop sz="79577" autoAdjust="0"/>
  </p:normalViewPr>
  <p:slideViewPr>
    <p:cSldViewPr snapToGrid="0" showGuides="1">
      <p:cViewPr varScale="1">
        <p:scale>
          <a:sx n="70" d="100"/>
          <a:sy n="70" d="100"/>
        </p:scale>
        <p:origin x="-1114" y="-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D66C0175-371B-4FD8-A163-0942642DFA45}" type="datetimeFigureOut">
              <a:rPr lang="en-US" smtClean="0"/>
              <a:t>9/25/2015</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04912BF3-BFCC-4EE0-AF4F-582298E300B1}" type="slidenum">
              <a:rPr lang="en-US" smtClean="0"/>
              <a:t>‹#›</a:t>
            </a:fld>
            <a:endParaRPr lang="en-US" dirty="0"/>
          </a:p>
        </p:txBody>
      </p:sp>
    </p:spTree>
    <p:extLst>
      <p:ext uri="{BB962C8B-B14F-4D97-AF65-F5344CB8AC3E}">
        <p14:creationId xmlns:p14="http://schemas.microsoft.com/office/powerpoint/2010/main" val="41740198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4912BF3-BFCC-4EE0-AF4F-582298E300B1}" type="slidenum">
              <a:rPr lang="en-US" smtClean="0"/>
              <a:t>1</a:t>
            </a:fld>
            <a:endParaRPr lang="en-US" dirty="0"/>
          </a:p>
        </p:txBody>
      </p:sp>
    </p:spTree>
    <p:extLst>
      <p:ext uri="{BB962C8B-B14F-4D97-AF65-F5344CB8AC3E}">
        <p14:creationId xmlns:p14="http://schemas.microsoft.com/office/powerpoint/2010/main" val="34428577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FOROLDS</a:t>
            </a:r>
            <a:r>
              <a:rPr lang="en-US" baseline="0" dirty="0" smtClean="0"/>
              <a:t> as an example:</a:t>
            </a:r>
          </a:p>
          <a:p>
            <a:r>
              <a:rPr lang="en-US" baseline="0" dirty="0" smtClean="0"/>
              <a:t>Notification</a:t>
            </a:r>
          </a:p>
          <a:p>
            <a:r>
              <a:rPr lang="en-US" baseline="0" dirty="0" smtClean="0"/>
              <a:t>*You may select “never” “Always” or (the default) “on Error”</a:t>
            </a:r>
          </a:p>
        </p:txBody>
      </p:sp>
      <p:sp>
        <p:nvSpPr>
          <p:cNvPr id="4" name="Slide Number Placeholder 3"/>
          <p:cNvSpPr>
            <a:spLocks noGrp="1"/>
          </p:cNvSpPr>
          <p:nvPr>
            <p:ph type="sldNum" sz="quarter" idx="10"/>
          </p:nvPr>
        </p:nvSpPr>
        <p:spPr/>
        <p:txBody>
          <a:bodyPr/>
          <a:lstStyle/>
          <a:p>
            <a:fld id="{04912BF3-BFCC-4EE0-AF4F-582298E300B1}" type="slidenum">
              <a:rPr lang="en-US" smtClean="0"/>
              <a:t>10</a:t>
            </a:fld>
            <a:endParaRPr lang="en-US" dirty="0"/>
          </a:p>
        </p:txBody>
      </p:sp>
    </p:spTree>
    <p:extLst>
      <p:ext uri="{BB962C8B-B14F-4D97-AF65-F5344CB8AC3E}">
        <p14:creationId xmlns:p14="http://schemas.microsoft.com/office/powerpoint/2010/main" val="12839575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FOROLDS</a:t>
            </a:r>
            <a:r>
              <a:rPr lang="en-US" baseline="0" dirty="0" smtClean="0"/>
              <a:t> as an example:</a:t>
            </a:r>
          </a:p>
          <a:p>
            <a:r>
              <a:rPr lang="en-US" baseline="0" dirty="0" smtClean="0"/>
              <a:t>Notification</a:t>
            </a:r>
          </a:p>
          <a:p>
            <a:pPr marL="174708" indent="-174708">
              <a:buFont typeface="Arial" panose="020B0604020202020204" pitchFamily="34" charset="0"/>
              <a:buChar char="•"/>
            </a:pPr>
            <a:r>
              <a:rPr lang="en-US" baseline="0" dirty="0" smtClean="0"/>
              <a:t>You must select a reply address (your email is recommended so you know if the report did not successfully run)</a:t>
            </a:r>
          </a:p>
          <a:p>
            <a:pPr marL="174708" indent="-174708">
              <a:buFont typeface="Arial" panose="020B0604020202020204" pitchFamily="34" charset="0"/>
              <a:buChar char="•"/>
            </a:pPr>
            <a:r>
              <a:rPr lang="en-US" baseline="0" dirty="0" smtClean="0"/>
              <a:t>You must also select either a “Brief Message To:” or “Full Message To:” address</a:t>
            </a:r>
          </a:p>
          <a:p>
            <a:pPr marL="174708" indent="-174708">
              <a:buFont typeface="Arial" panose="020B0604020202020204" pitchFamily="34" charset="0"/>
              <a:buChar char="•"/>
            </a:pPr>
            <a:r>
              <a:rPr lang="en-US" baseline="0" dirty="0" smtClean="0"/>
              <a:t>Save and Close the file</a:t>
            </a:r>
          </a:p>
        </p:txBody>
      </p:sp>
      <p:sp>
        <p:nvSpPr>
          <p:cNvPr id="4" name="Slide Number Placeholder 3"/>
          <p:cNvSpPr>
            <a:spLocks noGrp="1"/>
          </p:cNvSpPr>
          <p:nvPr>
            <p:ph type="sldNum" sz="quarter" idx="10"/>
          </p:nvPr>
        </p:nvSpPr>
        <p:spPr/>
        <p:txBody>
          <a:bodyPr/>
          <a:lstStyle/>
          <a:p>
            <a:fld id="{04912BF3-BFCC-4EE0-AF4F-582298E300B1}" type="slidenum">
              <a:rPr lang="en-US" smtClean="0"/>
              <a:t>11</a:t>
            </a:fld>
            <a:endParaRPr lang="en-US" dirty="0"/>
          </a:p>
        </p:txBody>
      </p:sp>
    </p:spTree>
    <p:extLst>
      <p:ext uri="{BB962C8B-B14F-4D97-AF65-F5344CB8AC3E}">
        <p14:creationId xmlns:p14="http://schemas.microsoft.com/office/powerpoint/2010/main" val="147787196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FOROLDS</a:t>
            </a:r>
            <a:r>
              <a:rPr lang="en-US" baseline="0" dirty="0" smtClean="0"/>
              <a:t> as an example:</a:t>
            </a:r>
          </a:p>
          <a:p>
            <a:r>
              <a:rPr lang="en-US" baseline="0" dirty="0" smtClean="0"/>
              <a:t>Save the report in the next screen that appears.  Your scheduled report will be saved in your “My Content” area of MyReports</a:t>
            </a:r>
          </a:p>
        </p:txBody>
      </p:sp>
      <p:sp>
        <p:nvSpPr>
          <p:cNvPr id="4" name="Slide Number Placeholder 3"/>
          <p:cNvSpPr>
            <a:spLocks noGrp="1"/>
          </p:cNvSpPr>
          <p:nvPr>
            <p:ph type="sldNum" sz="quarter" idx="10"/>
          </p:nvPr>
        </p:nvSpPr>
        <p:spPr/>
        <p:txBody>
          <a:bodyPr/>
          <a:lstStyle/>
          <a:p>
            <a:fld id="{04912BF3-BFCC-4EE0-AF4F-582298E300B1}" type="slidenum">
              <a:rPr lang="en-US" smtClean="0"/>
              <a:t>12</a:t>
            </a:fld>
            <a:endParaRPr lang="en-US" dirty="0"/>
          </a:p>
        </p:txBody>
      </p:sp>
    </p:spTree>
    <p:extLst>
      <p:ext uri="{BB962C8B-B14F-4D97-AF65-F5344CB8AC3E}">
        <p14:creationId xmlns:p14="http://schemas.microsoft.com/office/powerpoint/2010/main" val="296002735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FOROLDS</a:t>
            </a:r>
            <a:r>
              <a:rPr lang="en-US" baseline="0" dirty="0" smtClean="0"/>
              <a:t> as an example: Here is the report in the My Content folder.  By right clicking on the report you can run the report now.  You can also change the title, or do the other items listed, including edit or delete the report.</a:t>
            </a:r>
          </a:p>
        </p:txBody>
      </p:sp>
      <p:sp>
        <p:nvSpPr>
          <p:cNvPr id="4" name="Slide Number Placeholder 3"/>
          <p:cNvSpPr>
            <a:spLocks noGrp="1"/>
          </p:cNvSpPr>
          <p:nvPr>
            <p:ph type="sldNum" sz="quarter" idx="10"/>
          </p:nvPr>
        </p:nvSpPr>
        <p:spPr/>
        <p:txBody>
          <a:bodyPr/>
          <a:lstStyle/>
          <a:p>
            <a:fld id="{04912BF3-BFCC-4EE0-AF4F-582298E300B1}" type="slidenum">
              <a:rPr lang="en-US" smtClean="0"/>
              <a:t>13</a:t>
            </a:fld>
            <a:endParaRPr lang="en-US" dirty="0"/>
          </a:p>
        </p:txBody>
      </p:sp>
    </p:spTree>
    <p:extLst>
      <p:ext uri="{BB962C8B-B14F-4D97-AF65-F5344CB8AC3E}">
        <p14:creationId xmlns:p14="http://schemas.microsoft.com/office/powerpoint/2010/main" val="389714195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4912BF3-BFCC-4EE0-AF4F-582298E300B1}" type="slidenum">
              <a:rPr lang="en-US" smtClean="0"/>
              <a:t>14</a:t>
            </a:fld>
            <a:endParaRPr lang="en-US" dirty="0"/>
          </a:p>
        </p:txBody>
      </p:sp>
    </p:spTree>
    <p:extLst>
      <p:ext uri="{BB962C8B-B14F-4D97-AF65-F5344CB8AC3E}">
        <p14:creationId xmlns:p14="http://schemas.microsoft.com/office/powerpoint/2010/main" val="251973562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r>
              <a:rPr lang="en-US" smtClean="0"/>
              <a:t>Submit Original Documentation </a:t>
            </a:r>
          </a:p>
          <a:p>
            <a:endParaRPr lang="en-US"/>
          </a:p>
        </p:txBody>
      </p:sp>
      <p:sp>
        <p:nvSpPr>
          <p:cNvPr id="4" name="Slide Number Placeholder 3"/>
          <p:cNvSpPr>
            <a:spLocks noGrp="1"/>
          </p:cNvSpPr>
          <p:nvPr>
            <p:ph type="sldNum" sz="quarter" idx="10"/>
          </p:nvPr>
        </p:nvSpPr>
        <p:spPr/>
        <p:txBody>
          <a:bodyPr/>
          <a:lstStyle/>
          <a:p>
            <a:fld id="{04912BF3-BFCC-4EE0-AF4F-582298E300B1}" type="slidenum">
              <a:rPr lang="en-US" smtClean="0"/>
              <a:t>15</a:t>
            </a:fld>
            <a:endParaRPr lang="en-US" dirty="0"/>
          </a:p>
        </p:txBody>
      </p:sp>
    </p:spTree>
    <p:extLst>
      <p:ext uri="{BB962C8B-B14F-4D97-AF65-F5344CB8AC3E}">
        <p14:creationId xmlns:p14="http://schemas.microsoft.com/office/powerpoint/2010/main" val="56621649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4912BF3-BFCC-4EE0-AF4F-582298E300B1}" type="slidenum">
              <a:rPr lang="en-US" smtClean="0"/>
              <a:t>16</a:t>
            </a:fld>
            <a:endParaRPr lang="en-US" dirty="0"/>
          </a:p>
        </p:txBody>
      </p:sp>
    </p:spTree>
    <p:extLst>
      <p:ext uri="{BB962C8B-B14F-4D97-AF65-F5344CB8AC3E}">
        <p14:creationId xmlns:p14="http://schemas.microsoft.com/office/powerpoint/2010/main" val="39708650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4912BF3-BFCC-4EE0-AF4F-582298E300B1}" type="slidenum">
              <a:rPr lang="en-US" smtClean="0"/>
              <a:t>2</a:t>
            </a:fld>
            <a:endParaRPr lang="en-US" dirty="0"/>
          </a:p>
        </p:txBody>
      </p:sp>
    </p:spTree>
    <p:extLst>
      <p:ext uri="{BB962C8B-B14F-4D97-AF65-F5344CB8AC3E}">
        <p14:creationId xmlns:p14="http://schemas.microsoft.com/office/powerpoint/2010/main" val="14065562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4912BF3-BFCC-4EE0-AF4F-582298E300B1}" type="slidenum">
              <a:rPr lang="en-US" smtClean="0"/>
              <a:t>3</a:t>
            </a:fld>
            <a:endParaRPr lang="en-US" dirty="0"/>
          </a:p>
        </p:txBody>
      </p:sp>
    </p:spTree>
    <p:extLst>
      <p:ext uri="{BB962C8B-B14F-4D97-AF65-F5344CB8AC3E}">
        <p14:creationId xmlns:p14="http://schemas.microsoft.com/office/powerpoint/2010/main" val="10331641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FOROLDS</a:t>
            </a:r>
            <a:r>
              <a:rPr lang="en-US" baseline="0" dirty="0" smtClean="0"/>
              <a:t> as an example</a:t>
            </a:r>
            <a:endParaRPr lang="en-US" dirty="0"/>
          </a:p>
        </p:txBody>
      </p:sp>
      <p:sp>
        <p:nvSpPr>
          <p:cNvPr id="4" name="Slide Number Placeholder 3"/>
          <p:cNvSpPr>
            <a:spLocks noGrp="1"/>
          </p:cNvSpPr>
          <p:nvPr>
            <p:ph type="sldNum" sz="quarter" idx="10"/>
          </p:nvPr>
        </p:nvSpPr>
        <p:spPr/>
        <p:txBody>
          <a:bodyPr/>
          <a:lstStyle/>
          <a:p>
            <a:fld id="{04912BF3-BFCC-4EE0-AF4F-582298E300B1}" type="slidenum">
              <a:rPr lang="en-US" smtClean="0"/>
              <a:t>4</a:t>
            </a:fld>
            <a:endParaRPr lang="en-US" dirty="0"/>
          </a:p>
        </p:txBody>
      </p:sp>
    </p:spTree>
    <p:extLst>
      <p:ext uri="{BB962C8B-B14F-4D97-AF65-F5344CB8AC3E}">
        <p14:creationId xmlns:p14="http://schemas.microsoft.com/office/powerpoint/2010/main" val="11255605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FOROLDS</a:t>
            </a:r>
            <a:r>
              <a:rPr lang="en-US" baseline="0" dirty="0" smtClean="0"/>
              <a:t> as an example:</a:t>
            </a:r>
          </a:p>
          <a:p>
            <a:r>
              <a:rPr lang="en-US" baseline="0" dirty="0" smtClean="0"/>
              <a:t>For one index, for prior month, to be run when month end has closed for reconciliation purposes.  You can select either pdf or Excel.  (html does not work)</a:t>
            </a:r>
          </a:p>
          <a:p>
            <a:endParaRPr lang="en-US" baseline="0" dirty="0" smtClean="0"/>
          </a:p>
          <a:p>
            <a:r>
              <a:rPr lang="en-US" baseline="0" dirty="0" smtClean="0"/>
              <a:t>When criteria are selected, select “Schedule Report”</a:t>
            </a:r>
            <a:endParaRPr lang="en-US" dirty="0"/>
          </a:p>
        </p:txBody>
      </p:sp>
      <p:sp>
        <p:nvSpPr>
          <p:cNvPr id="4" name="Slide Number Placeholder 3"/>
          <p:cNvSpPr>
            <a:spLocks noGrp="1"/>
          </p:cNvSpPr>
          <p:nvPr>
            <p:ph type="sldNum" sz="quarter" idx="10"/>
          </p:nvPr>
        </p:nvSpPr>
        <p:spPr/>
        <p:txBody>
          <a:bodyPr/>
          <a:lstStyle/>
          <a:p>
            <a:fld id="{04912BF3-BFCC-4EE0-AF4F-582298E300B1}" type="slidenum">
              <a:rPr lang="en-US" smtClean="0"/>
              <a:t>5</a:t>
            </a:fld>
            <a:endParaRPr lang="en-US" dirty="0"/>
          </a:p>
        </p:txBody>
      </p:sp>
    </p:spTree>
    <p:extLst>
      <p:ext uri="{BB962C8B-B14F-4D97-AF65-F5344CB8AC3E}">
        <p14:creationId xmlns:p14="http://schemas.microsoft.com/office/powerpoint/2010/main" val="14175188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4912BF3-BFCC-4EE0-AF4F-582298E300B1}" type="slidenum">
              <a:rPr lang="en-US" smtClean="0"/>
              <a:t>6</a:t>
            </a:fld>
            <a:endParaRPr lang="en-US" dirty="0"/>
          </a:p>
        </p:txBody>
      </p:sp>
    </p:spTree>
    <p:extLst>
      <p:ext uri="{BB962C8B-B14F-4D97-AF65-F5344CB8AC3E}">
        <p14:creationId xmlns:p14="http://schemas.microsoft.com/office/powerpoint/2010/main" val="23536846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FOROLDS</a:t>
            </a:r>
            <a:r>
              <a:rPr lang="en-US" baseline="0" dirty="0" smtClean="0"/>
              <a:t> as an example:</a:t>
            </a:r>
          </a:p>
          <a:p>
            <a:r>
              <a:rPr lang="en-US" baseline="0" dirty="0" smtClean="0"/>
              <a:t>When “Schedule Report” is selected, this screen appears  You must select How often you want the report to recur, who it is to be distributed to, and who to notify it has been run.</a:t>
            </a:r>
            <a:endParaRPr lang="en-US" dirty="0"/>
          </a:p>
        </p:txBody>
      </p:sp>
      <p:sp>
        <p:nvSpPr>
          <p:cNvPr id="4" name="Slide Number Placeholder 3"/>
          <p:cNvSpPr>
            <a:spLocks noGrp="1"/>
          </p:cNvSpPr>
          <p:nvPr>
            <p:ph type="sldNum" sz="quarter" idx="10"/>
          </p:nvPr>
        </p:nvSpPr>
        <p:spPr/>
        <p:txBody>
          <a:bodyPr/>
          <a:lstStyle/>
          <a:p>
            <a:fld id="{04912BF3-BFCC-4EE0-AF4F-582298E300B1}" type="slidenum">
              <a:rPr lang="en-US" smtClean="0"/>
              <a:t>7</a:t>
            </a:fld>
            <a:endParaRPr lang="en-US" dirty="0"/>
          </a:p>
        </p:txBody>
      </p:sp>
    </p:spTree>
    <p:extLst>
      <p:ext uri="{BB962C8B-B14F-4D97-AF65-F5344CB8AC3E}">
        <p14:creationId xmlns:p14="http://schemas.microsoft.com/office/powerpoint/2010/main" val="20510425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FOROLDS</a:t>
            </a:r>
            <a:r>
              <a:rPr lang="en-US" baseline="0" dirty="0" smtClean="0"/>
              <a:t> as an example:</a:t>
            </a:r>
          </a:p>
          <a:p>
            <a:r>
              <a:rPr lang="en-US" baseline="0" dirty="0" smtClean="0"/>
              <a:t>Recurrence monthly on the second Monday of every month.</a:t>
            </a:r>
          </a:p>
        </p:txBody>
      </p:sp>
      <p:sp>
        <p:nvSpPr>
          <p:cNvPr id="4" name="Slide Number Placeholder 3"/>
          <p:cNvSpPr>
            <a:spLocks noGrp="1"/>
          </p:cNvSpPr>
          <p:nvPr>
            <p:ph type="sldNum" sz="quarter" idx="10"/>
          </p:nvPr>
        </p:nvSpPr>
        <p:spPr/>
        <p:txBody>
          <a:bodyPr/>
          <a:lstStyle/>
          <a:p>
            <a:fld id="{04912BF3-BFCC-4EE0-AF4F-582298E300B1}" type="slidenum">
              <a:rPr lang="en-US" smtClean="0"/>
              <a:t>8</a:t>
            </a:fld>
            <a:endParaRPr lang="en-US" dirty="0"/>
          </a:p>
        </p:txBody>
      </p:sp>
    </p:spTree>
    <p:extLst>
      <p:ext uri="{BB962C8B-B14F-4D97-AF65-F5344CB8AC3E}">
        <p14:creationId xmlns:p14="http://schemas.microsoft.com/office/powerpoint/2010/main" val="6115637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FOROLDS</a:t>
            </a:r>
            <a:r>
              <a:rPr lang="en-US" baseline="0" dirty="0" smtClean="0"/>
              <a:t> as an example:</a:t>
            </a:r>
          </a:p>
          <a:p>
            <a:r>
              <a:rPr lang="en-US" baseline="0" dirty="0" smtClean="0"/>
              <a:t>Distribution</a:t>
            </a:r>
          </a:p>
          <a:p>
            <a:r>
              <a:rPr lang="en-US" baseline="0" dirty="0" smtClean="0"/>
              <a:t>*You may select email addresses (shown here), or Distribution List or File, or Dynamic distribution list</a:t>
            </a:r>
          </a:p>
          <a:p>
            <a:r>
              <a:rPr lang="en-US" baseline="0" dirty="0" smtClean="0"/>
              <a:t>*You may change the title of the report (the default is shown here)</a:t>
            </a:r>
          </a:p>
          <a:p>
            <a:r>
              <a:rPr lang="en-US" baseline="0" dirty="0" smtClean="0"/>
              <a:t>*Generally, you will want to send the report as an attachment</a:t>
            </a:r>
          </a:p>
        </p:txBody>
      </p:sp>
      <p:sp>
        <p:nvSpPr>
          <p:cNvPr id="4" name="Slide Number Placeholder 3"/>
          <p:cNvSpPr>
            <a:spLocks noGrp="1"/>
          </p:cNvSpPr>
          <p:nvPr>
            <p:ph type="sldNum" sz="quarter" idx="10"/>
          </p:nvPr>
        </p:nvSpPr>
        <p:spPr/>
        <p:txBody>
          <a:bodyPr/>
          <a:lstStyle/>
          <a:p>
            <a:fld id="{04912BF3-BFCC-4EE0-AF4F-582298E300B1}" type="slidenum">
              <a:rPr lang="en-US" smtClean="0"/>
              <a:t>9</a:t>
            </a:fld>
            <a:endParaRPr lang="en-US" dirty="0"/>
          </a:p>
        </p:txBody>
      </p:sp>
    </p:spTree>
    <p:extLst>
      <p:ext uri="{BB962C8B-B14F-4D97-AF65-F5344CB8AC3E}">
        <p14:creationId xmlns:p14="http://schemas.microsoft.com/office/powerpoint/2010/main" val="25190827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6490F18-2269-4AD4-B243-C7F86ABCC79F}" type="datetimeFigureOut">
              <a:rPr lang="en-US" smtClean="0"/>
              <a:t>9/25/2015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810A0FC-5CE4-4761-B2A0-A099A2F0D39B}" type="slidenum">
              <a:rPr lang="en-US" smtClean="0"/>
              <a:t>‹#›</a:t>
            </a:fld>
            <a:endParaRPr lang="en-US" dirty="0"/>
          </a:p>
        </p:txBody>
      </p:sp>
    </p:spTree>
    <p:extLst>
      <p:ext uri="{BB962C8B-B14F-4D97-AF65-F5344CB8AC3E}">
        <p14:creationId xmlns:p14="http://schemas.microsoft.com/office/powerpoint/2010/main" val="11834221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6490F18-2269-4AD4-B243-C7F86ABCC79F}" type="datetimeFigureOut">
              <a:rPr lang="en-US" smtClean="0"/>
              <a:t>9/25/2015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810A0FC-5CE4-4761-B2A0-A099A2F0D39B}" type="slidenum">
              <a:rPr lang="en-US" smtClean="0"/>
              <a:t>‹#›</a:t>
            </a:fld>
            <a:endParaRPr lang="en-US" dirty="0"/>
          </a:p>
        </p:txBody>
      </p:sp>
    </p:spTree>
    <p:extLst>
      <p:ext uri="{BB962C8B-B14F-4D97-AF65-F5344CB8AC3E}">
        <p14:creationId xmlns:p14="http://schemas.microsoft.com/office/powerpoint/2010/main" val="21258516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6490F18-2269-4AD4-B243-C7F86ABCC79F}" type="datetimeFigureOut">
              <a:rPr lang="en-US" smtClean="0"/>
              <a:t>9/25/2015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810A0FC-5CE4-4761-B2A0-A099A2F0D39B}" type="slidenum">
              <a:rPr lang="en-US" smtClean="0"/>
              <a:t>‹#›</a:t>
            </a:fld>
            <a:endParaRPr lang="en-US" dirty="0"/>
          </a:p>
        </p:txBody>
      </p:sp>
    </p:spTree>
    <p:extLst>
      <p:ext uri="{BB962C8B-B14F-4D97-AF65-F5344CB8AC3E}">
        <p14:creationId xmlns:p14="http://schemas.microsoft.com/office/powerpoint/2010/main" val="39421496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6490F18-2269-4AD4-B243-C7F86ABCC79F}" type="datetimeFigureOut">
              <a:rPr lang="en-US" smtClean="0"/>
              <a:t>9/25/2015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810A0FC-5CE4-4761-B2A0-A099A2F0D39B}" type="slidenum">
              <a:rPr lang="en-US" smtClean="0"/>
              <a:t>‹#›</a:t>
            </a:fld>
            <a:endParaRPr lang="en-US" dirty="0"/>
          </a:p>
        </p:txBody>
      </p:sp>
    </p:spTree>
    <p:extLst>
      <p:ext uri="{BB962C8B-B14F-4D97-AF65-F5344CB8AC3E}">
        <p14:creationId xmlns:p14="http://schemas.microsoft.com/office/powerpoint/2010/main" val="31060694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6490F18-2269-4AD4-B243-C7F86ABCC79F}" type="datetimeFigureOut">
              <a:rPr lang="en-US" smtClean="0"/>
              <a:t>9/25/2015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810A0FC-5CE4-4761-B2A0-A099A2F0D39B}" type="slidenum">
              <a:rPr lang="en-US" smtClean="0"/>
              <a:t>‹#›</a:t>
            </a:fld>
            <a:endParaRPr lang="en-US" dirty="0"/>
          </a:p>
        </p:txBody>
      </p:sp>
    </p:spTree>
    <p:extLst>
      <p:ext uri="{BB962C8B-B14F-4D97-AF65-F5344CB8AC3E}">
        <p14:creationId xmlns:p14="http://schemas.microsoft.com/office/powerpoint/2010/main" val="8699148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6490F18-2269-4AD4-B243-C7F86ABCC79F}" type="datetimeFigureOut">
              <a:rPr lang="en-US" smtClean="0"/>
              <a:t>9/25/2015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810A0FC-5CE4-4761-B2A0-A099A2F0D39B}" type="slidenum">
              <a:rPr lang="en-US" smtClean="0"/>
              <a:t>‹#›</a:t>
            </a:fld>
            <a:endParaRPr lang="en-US" dirty="0"/>
          </a:p>
        </p:txBody>
      </p:sp>
    </p:spTree>
    <p:extLst>
      <p:ext uri="{BB962C8B-B14F-4D97-AF65-F5344CB8AC3E}">
        <p14:creationId xmlns:p14="http://schemas.microsoft.com/office/powerpoint/2010/main" val="41753690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6490F18-2269-4AD4-B243-C7F86ABCC79F}" type="datetimeFigureOut">
              <a:rPr lang="en-US" smtClean="0"/>
              <a:t>9/25/2015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810A0FC-5CE4-4761-B2A0-A099A2F0D39B}" type="slidenum">
              <a:rPr lang="en-US" smtClean="0"/>
              <a:t>‹#›</a:t>
            </a:fld>
            <a:endParaRPr lang="en-US" dirty="0"/>
          </a:p>
        </p:txBody>
      </p:sp>
    </p:spTree>
    <p:extLst>
      <p:ext uri="{BB962C8B-B14F-4D97-AF65-F5344CB8AC3E}">
        <p14:creationId xmlns:p14="http://schemas.microsoft.com/office/powerpoint/2010/main" val="1184354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6490F18-2269-4AD4-B243-C7F86ABCC79F}" type="datetimeFigureOut">
              <a:rPr lang="en-US" smtClean="0"/>
              <a:t>9/25/2015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810A0FC-5CE4-4761-B2A0-A099A2F0D39B}" type="slidenum">
              <a:rPr lang="en-US" smtClean="0"/>
              <a:t>‹#›</a:t>
            </a:fld>
            <a:endParaRPr lang="en-US" dirty="0"/>
          </a:p>
        </p:txBody>
      </p:sp>
    </p:spTree>
    <p:extLst>
      <p:ext uri="{BB962C8B-B14F-4D97-AF65-F5344CB8AC3E}">
        <p14:creationId xmlns:p14="http://schemas.microsoft.com/office/powerpoint/2010/main" val="42807618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490F18-2269-4AD4-B243-C7F86ABCC79F}" type="datetimeFigureOut">
              <a:rPr lang="en-US" smtClean="0"/>
              <a:t>9/25/2015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810A0FC-5CE4-4761-B2A0-A099A2F0D39B}" type="slidenum">
              <a:rPr lang="en-US" smtClean="0"/>
              <a:t>‹#›</a:t>
            </a:fld>
            <a:endParaRPr lang="en-US" dirty="0"/>
          </a:p>
        </p:txBody>
      </p:sp>
    </p:spTree>
    <p:extLst>
      <p:ext uri="{BB962C8B-B14F-4D97-AF65-F5344CB8AC3E}">
        <p14:creationId xmlns:p14="http://schemas.microsoft.com/office/powerpoint/2010/main" val="34868058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490F18-2269-4AD4-B243-C7F86ABCC79F}" type="datetimeFigureOut">
              <a:rPr lang="en-US" smtClean="0"/>
              <a:t>9/25/2015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810A0FC-5CE4-4761-B2A0-A099A2F0D39B}" type="slidenum">
              <a:rPr lang="en-US" smtClean="0"/>
              <a:t>‹#›</a:t>
            </a:fld>
            <a:endParaRPr lang="en-US" dirty="0"/>
          </a:p>
        </p:txBody>
      </p:sp>
    </p:spTree>
    <p:extLst>
      <p:ext uri="{BB962C8B-B14F-4D97-AF65-F5344CB8AC3E}">
        <p14:creationId xmlns:p14="http://schemas.microsoft.com/office/powerpoint/2010/main" val="6888226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490F18-2269-4AD4-B243-C7F86ABCC79F}" type="datetimeFigureOut">
              <a:rPr lang="en-US" smtClean="0"/>
              <a:t>9/25/2015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810A0FC-5CE4-4761-B2A0-A099A2F0D39B}" type="slidenum">
              <a:rPr lang="en-US" smtClean="0"/>
              <a:t>‹#›</a:t>
            </a:fld>
            <a:endParaRPr lang="en-US" dirty="0"/>
          </a:p>
        </p:txBody>
      </p:sp>
    </p:spTree>
    <p:extLst>
      <p:ext uri="{BB962C8B-B14F-4D97-AF65-F5344CB8AC3E}">
        <p14:creationId xmlns:p14="http://schemas.microsoft.com/office/powerpoint/2010/main" val="11904309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490F18-2269-4AD4-B243-C7F86ABCC79F}" type="datetimeFigureOut">
              <a:rPr lang="en-US" smtClean="0"/>
              <a:t>9/25/2015</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10A0FC-5CE4-4761-B2A0-A099A2F0D39B}" type="slidenum">
              <a:rPr lang="en-US" smtClean="0"/>
              <a:t>‹#›</a:t>
            </a:fld>
            <a:endParaRPr lang="en-US" dirty="0"/>
          </a:p>
        </p:txBody>
      </p:sp>
    </p:spTree>
    <p:extLst>
      <p:ext uri="{BB962C8B-B14F-4D97-AF65-F5344CB8AC3E}">
        <p14:creationId xmlns:p14="http://schemas.microsoft.com/office/powerpoint/2010/main" val="2925018754"/>
      </p:ext>
    </p:extLst>
  </p:cSld>
  <p:clrMap bg1="lt1" tx1="dk1" bg2="lt2" tx2="dk2" accent1="accent1" accent2="accent2" accent3="accent3" accent4="accent4" accent5="accent5" accent6="accent6" hlink="hlink" folHlink="folHlink"/>
  <p:sldLayoutIdLst>
    <p:sldLayoutId id="2147483774" r:id="rId1"/>
    <p:sldLayoutId id="2147483775" r:id="rId2"/>
    <p:sldLayoutId id="2147483776" r:id="rId3"/>
    <p:sldLayoutId id="2147483777" r:id="rId4"/>
    <p:sldLayoutId id="2147483778" r:id="rId5"/>
    <p:sldLayoutId id="2147483779" r:id="rId6"/>
    <p:sldLayoutId id="2147483780" r:id="rId7"/>
    <p:sldLayoutId id="2147483781" r:id="rId8"/>
    <p:sldLayoutId id="2147483782" r:id="rId9"/>
    <p:sldLayoutId id="2147483783" r:id="rId10"/>
    <p:sldLayoutId id="214748378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jpeg"/><Relationship Id="rId4" Type="http://schemas.microsoft.com/office/2007/relationships/hdphoto" Target="../media/hdphoto1.wdp"/></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myreportsinfo.unm.edu/finance/index.html"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taxation.unm.edu/foreign-nationals-info/payments-to-foreign-nationals.html"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3602037"/>
            <a:ext cx="9144000" cy="3075853"/>
          </a:xfrm>
        </p:spPr>
        <p:txBody>
          <a:bodyPr/>
          <a:lstStyle/>
          <a:p>
            <a:r>
              <a:rPr lang="en-US" sz="6600" dirty="0" smtClean="0"/>
              <a:t>Casting My Reports</a:t>
            </a:r>
          </a:p>
          <a:p>
            <a:pPr algn="l"/>
            <a:endParaRPr lang="en-US" dirty="0" smtClean="0"/>
          </a:p>
          <a:p>
            <a:pPr algn="l"/>
            <a:r>
              <a:rPr lang="en-US" dirty="0" smtClean="0"/>
              <a:t>Presented by: 	Laura Putz, Associate Controller</a:t>
            </a:r>
          </a:p>
          <a:p>
            <a:pPr algn="l"/>
            <a:r>
              <a:rPr lang="en-US" dirty="0" smtClean="0"/>
              <a:t>		HSC Unrestricted Accounting</a:t>
            </a:r>
          </a:p>
          <a:p>
            <a:pPr algn="l"/>
            <a:r>
              <a:rPr lang="en-US" dirty="0" smtClean="0"/>
              <a:t>		</a:t>
            </a:r>
            <a:r>
              <a:rPr lang="en-US" dirty="0" smtClean="0"/>
              <a:t>September 25</a:t>
            </a:r>
            <a:r>
              <a:rPr lang="en-US" dirty="0" smtClean="0"/>
              <a:t>, </a:t>
            </a:r>
            <a:r>
              <a:rPr lang="en-US" dirty="0" smtClean="0"/>
              <a:t>2015</a:t>
            </a:r>
            <a:endParaRPr lang="en-US" dirty="0"/>
          </a:p>
        </p:txBody>
      </p:sp>
      <p:sp>
        <p:nvSpPr>
          <p:cNvPr id="5" name="Title 3"/>
          <p:cNvSpPr txBox="1">
            <a:spLocks/>
          </p:cNvSpPr>
          <p:nvPr/>
        </p:nvSpPr>
        <p:spPr>
          <a:xfrm>
            <a:off x="451236" y="975750"/>
            <a:ext cx="3669408" cy="1340413"/>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9500" dirty="0" smtClean="0">
                <a:solidFill>
                  <a:schemeClr val="accent1">
                    <a:lumMod val="50000"/>
                  </a:schemeClr>
                </a:solidFill>
                <a:effectLst>
                  <a:glow rad="101600">
                    <a:schemeClr val="accent1">
                      <a:lumMod val="40000"/>
                      <a:lumOff val="60000"/>
                      <a:alpha val="40000"/>
                    </a:schemeClr>
                  </a:glow>
                  <a:outerShdw blurRad="50800" dist="50800" dir="5400000" algn="ctr" rotWithShape="0">
                    <a:schemeClr val="accent5"/>
                  </a:outerShdw>
                </a:effectLst>
                <a:latin typeface="Californian FB" panose="0207040306080B030204" pitchFamily="18" charset="0"/>
              </a:rPr>
              <a:t>RAFT</a:t>
            </a:r>
            <a:r>
              <a:rPr lang="en-US" sz="4000" dirty="0" smtClean="0">
                <a:effectLst>
                  <a:glow rad="101600">
                    <a:schemeClr val="accent1">
                      <a:lumMod val="40000"/>
                      <a:lumOff val="60000"/>
                      <a:alpha val="40000"/>
                    </a:schemeClr>
                  </a:glow>
                  <a:outerShdw blurRad="50800" dist="50800" dir="5400000" algn="ctr" rotWithShape="0">
                    <a:schemeClr val="accent5"/>
                  </a:outerShdw>
                </a:effectLst>
              </a:rPr>
              <a:t/>
            </a:r>
            <a:br>
              <a:rPr lang="en-US" sz="4000" dirty="0" smtClean="0">
                <a:effectLst>
                  <a:glow rad="101600">
                    <a:schemeClr val="accent1">
                      <a:lumMod val="40000"/>
                      <a:lumOff val="60000"/>
                      <a:alpha val="40000"/>
                    </a:schemeClr>
                  </a:glow>
                  <a:outerShdw blurRad="50800" dist="50800" dir="5400000" algn="ctr" rotWithShape="0">
                    <a:schemeClr val="accent5"/>
                  </a:outerShdw>
                </a:effectLst>
              </a:rPr>
            </a:br>
            <a:r>
              <a:rPr lang="en-US" sz="4000" dirty="0" smtClean="0"/>
              <a:t/>
            </a:r>
            <a:br>
              <a:rPr lang="en-US" sz="4000" dirty="0" smtClean="0"/>
            </a:br>
            <a:endParaRPr lang="en-US" sz="1200" dirty="0">
              <a:latin typeface="Californian FB" panose="0207040306080B030204" pitchFamily="18" charset="0"/>
            </a:endParaRPr>
          </a:p>
        </p:txBody>
      </p:sp>
      <p:pic>
        <p:nvPicPr>
          <p:cNvPr id="4" name="Picture 3"/>
          <p:cNvPicPr>
            <a:picLocks noChangeAspect="1" noChangeArrowheads="1"/>
          </p:cNvPicPr>
          <p:nvPr/>
        </p:nvPicPr>
        <p:blipFill>
          <a:blip r:embed="rId3">
            <a:extLst>
              <a:ext uri="{BEBA8EAE-BF5A-486C-A8C5-ECC9F3942E4B}">
                <a14:imgProps xmlns:a14="http://schemas.microsoft.com/office/drawing/2010/main">
                  <a14:imgLayer r:embed="rId4">
                    <a14:imgEffect>
                      <a14:artisticMarker trans="100000"/>
                    </a14:imgEffect>
                  </a14:imgLayer>
                </a14:imgProps>
              </a:ext>
              <a:ext uri="{28A0092B-C50C-407E-A947-70E740481C1C}">
                <a14:useLocalDpi xmlns:a14="http://schemas.microsoft.com/office/drawing/2010/main" val="0"/>
              </a:ext>
            </a:extLst>
          </a:blip>
          <a:srcRect/>
          <a:stretch>
            <a:fillRect/>
          </a:stretch>
        </p:blipFill>
        <p:spPr bwMode="auto">
          <a:xfrm>
            <a:off x="3980339" y="2031153"/>
            <a:ext cx="2319139" cy="1587510"/>
          </a:xfrm>
          <a:prstGeom prst="rect">
            <a:avLst/>
          </a:prstGeom>
          <a:noFill/>
          <a:ln>
            <a:noFill/>
          </a:ln>
          <a:effectLst>
            <a:outerShdw dist="35921" dir="2700000" algn="ctr" rotWithShape="0">
              <a:schemeClr val="bg1">
                <a:alpha val="0"/>
              </a:scheme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4" name="Picture 2" descr="http://tse4.mm.bing.net/th?id=JN.Kjh9Jduhn8Rnd7xM3fdmEQ&amp;w=230&amp;h=170&amp;rs=1&amp;pcl=dddddd&amp;pid=1.1"/>
          <p:cNvPicPr>
            <a:picLocks noChangeAspect="1" noChangeArrowheads="1"/>
          </p:cNvPicPr>
          <p:nvPr/>
        </p:nvPicPr>
        <p:blipFill rotWithShape="1">
          <a:blip r:embed="rId5">
            <a:extLst>
              <a:ext uri="{28A0092B-C50C-407E-A947-70E740481C1C}">
                <a14:useLocalDpi xmlns:a14="http://schemas.microsoft.com/office/drawing/2010/main" val="0"/>
              </a:ext>
            </a:extLst>
          </a:blip>
          <a:srcRect l="11772" t="-1107" r="13145" b="1107"/>
          <a:stretch/>
        </p:blipFill>
        <p:spPr bwMode="auto">
          <a:xfrm>
            <a:off x="5195262" y="622416"/>
            <a:ext cx="1260892" cy="2371324"/>
          </a:xfrm>
          <a:prstGeom prst="rect">
            <a:avLst/>
          </a:prstGeom>
          <a:noFill/>
          <a:effectLst>
            <a:outerShdw blurRad="50800" dist="50800" dir="5400000" algn="ctr" rotWithShape="0">
              <a:srgbClr val="000000">
                <a:alpha val="0"/>
              </a:srgbClr>
            </a:outerShdw>
          </a:effectLst>
          <a:extLst>
            <a:ext uri="{909E8E84-426E-40DD-AFC4-6F175D3DCCD1}">
              <a14:hiddenFill xmlns:a14="http://schemas.microsoft.com/office/drawing/2010/main">
                <a:solidFill>
                  <a:srgbClr val="FFFFFF"/>
                </a:solidFill>
              </a14:hiddenFill>
            </a:ext>
          </a:extLst>
        </p:spPr>
      </p:pic>
      <p:sp>
        <p:nvSpPr>
          <p:cNvPr id="6" name="Freeform 5"/>
          <p:cNvSpPr/>
          <p:nvPr/>
        </p:nvSpPr>
        <p:spPr>
          <a:xfrm>
            <a:off x="6455229" y="653143"/>
            <a:ext cx="4463142" cy="4136571"/>
          </a:xfrm>
          <a:custGeom>
            <a:avLst/>
            <a:gdLst>
              <a:gd name="connsiteX0" fmla="*/ 0 w 4463142"/>
              <a:gd name="connsiteY0" fmla="*/ 206828 h 4136571"/>
              <a:gd name="connsiteX1" fmla="*/ 76200 w 4463142"/>
              <a:gd name="connsiteY1" fmla="*/ 141514 h 4136571"/>
              <a:gd name="connsiteX2" fmla="*/ 97971 w 4463142"/>
              <a:gd name="connsiteY2" fmla="*/ 108857 h 4136571"/>
              <a:gd name="connsiteX3" fmla="*/ 152400 w 4463142"/>
              <a:gd name="connsiteY3" fmla="*/ 54428 h 4136571"/>
              <a:gd name="connsiteX4" fmla="*/ 250371 w 4463142"/>
              <a:gd name="connsiteY4" fmla="*/ 21771 h 4136571"/>
              <a:gd name="connsiteX5" fmla="*/ 283028 w 4463142"/>
              <a:gd name="connsiteY5" fmla="*/ 10886 h 4136571"/>
              <a:gd name="connsiteX6" fmla="*/ 348342 w 4463142"/>
              <a:gd name="connsiteY6" fmla="*/ 0 h 4136571"/>
              <a:gd name="connsiteX7" fmla="*/ 642257 w 4463142"/>
              <a:gd name="connsiteY7" fmla="*/ 10886 h 4136571"/>
              <a:gd name="connsiteX8" fmla="*/ 707571 w 4463142"/>
              <a:gd name="connsiteY8" fmla="*/ 21771 h 4136571"/>
              <a:gd name="connsiteX9" fmla="*/ 772885 w 4463142"/>
              <a:gd name="connsiteY9" fmla="*/ 43543 h 4136571"/>
              <a:gd name="connsiteX10" fmla="*/ 794657 w 4463142"/>
              <a:gd name="connsiteY10" fmla="*/ 65314 h 4136571"/>
              <a:gd name="connsiteX11" fmla="*/ 892628 w 4463142"/>
              <a:gd name="connsiteY11" fmla="*/ 87086 h 4136571"/>
              <a:gd name="connsiteX12" fmla="*/ 990600 w 4463142"/>
              <a:gd name="connsiteY12" fmla="*/ 119743 h 4136571"/>
              <a:gd name="connsiteX13" fmla="*/ 1055914 w 4463142"/>
              <a:gd name="connsiteY13" fmla="*/ 141514 h 4136571"/>
              <a:gd name="connsiteX14" fmla="*/ 1077685 w 4463142"/>
              <a:gd name="connsiteY14" fmla="*/ 163286 h 4136571"/>
              <a:gd name="connsiteX15" fmla="*/ 1110342 w 4463142"/>
              <a:gd name="connsiteY15" fmla="*/ 185057 h 4136571"/>
              <a:gd name="connsiteX16" fmla="*/ 1132114 w 4463142"/>
              <a:gd name="connsiteY16" fmla="*/ 217714 h 4136571"/>
              <a:gd name="connsiteX17" fmla="*/ 1175657 w 4463142"/>
              <a:gd name="connsiteY17" fmla="*/ 261257 h 4136571"/>
              <a:gd name="connsiteX18" fmla="*/ 1186542 w 4463142"/>
              <a:gd name="connsiteY18" fmla="*/ 293914 h 4136571"/>
              <a:gd name="connsiteX19" fmla="*/ 1208314 w 4463142"/>
              <a:gd name="connsiteY19" fmla="*/ 315686 h 4136571"/>
              <a:gd name="connsiteX20" fmla="*/ 1230085 w 4463142"/>
              <a:gd name="connsiteY20" fmla="*/ 381000 h 4136571"/>
              <a:gd name="connsiteX21" fmla="*/ 1240971 w 4463142"/>
              <a:gd name="connsiteY21" fmla="*/ 413657 h 4136571"/>
              <a:gd name="connsiteX22" fmla="*/ 1251857 w 4463142"/>
              <a:gd name="connsiteY22" fmla="*/ 446314 h 4136571"/>
              <a:gd name="connsiteX23" fmla="*/ 1230085 w 4463142"/>
              <a:gd name="connsiteY23" fmla="*/ 620486 h 4136571"/>
              <a:gd name="connsiteX24" fmla="*/ 1208314 w 4463142"/>
              <a:gd name="connsiteY24" fmla="*/ 674914 h 4136571"/>
              <a:gd name="connsiteX25" fmla="*/ 1186542 w 4463142"/>
              <a:gd name="connsiteY25" fmla="*/ 707571 h 4136571"/>
              <a:gd name="connsiteX26" fmla="*/ 1132114 w 4463142"/>
              <a:gd name="connsiteY26" fmla="*/ 762000 h 4136571"/>
              <a:gd name="connsiteX27" fmla="*/ 1077685 w 4463142"/>
              <a:gd name="connsiteY27" fmla="*/ 827314 h 4136571"/>
              <a:gd name="connsiteX28" fmla="*/ 957942 w 4463142"/>
              <a:gd name="connsiteY28" fmla="*/ 859971 h 4136571"/>
              <a:gd name="connsiteX29" fmla="*/ 870857 w 4463142"/>
              <a:gd name="connsiteY29" fmla="*/ 849086 h 4136571"/>
              <a:gd name="connsiteX30" fmla="*/ 859971 w 4463142"/>
              <a:gd name="connsiteY30" fmla="*/ 816428 h 4136571"/>
              <a:gd name="connsiteX31" fmla="*/ 870857 w 4463142"/>
              <a:gd name="connsiteY31" fmla="*/ 522514 h 4136571"/>
              <a:gd name="connsiteX32" fmla="*/ 892628 w 4463142"/>
              <a:gd name="connsiteY32" fmla="*/ 359228 h 4136571"/>
              <a:gd name="connsiteX33" fmla="*/ 914400 w 4463142"/>
              <a:gd name="connsiteY33" fmla="*/ 293914 h 4136571"/>
              <a:gd name="connsiteX34" fmla="*/ 925285 w 4463142"/>
              <a:gd name="connsiteY34" fmla="*/ 239486 h 4136571"/>
              <a:gd name="connsiteX35" fmla="*/ 968828 w 4463142"/>
              <a:gd name="connsiteY35" fmla="*/ 152400 h 4136571"/>
              <a:gd name="connsiteX36" fmla="*/ 990600 w 4463142"/>
              <a:gd name="connsiteY36" fmla="*/ 130628 h 4136571"/>
              <a:gd name="connsiteX37" fmla="*/ 1034142 w 4463142"/>
              <a:gd name="connsiteY37" fmla="*/ 119743 h 4136571"/>
              <a:gd name="connsiteX38" fmla="*/ 1262742 w 4463142"/>
              <a:gd name="connsiteY38" fmla="*/ 141514 h 4136571"/>
              <a:gd name="connsiteX39" fmla="*/ 1349828 w 4463142"/>
              <a:gd name="connsiteY39" fmla="*/ 163286 h 4136571"/>
              <a:gd name="connsiteX40" fmla="*/ 1447800 w 4463142"/>
              <a:gd name="connsiteY40" fmla="*/ 174171 h 4136571"/>
              <a:gd name="connsiteX41" fmla="*/ 1491342 w 4463142"/>
              <a:gd name="connsiteY41" fmla="*/ 185057 h 4136571"/>
              <a:gd name="connsiteX42" fmla="*/ 1600200 w 4463142"/>
              <a:gd name="connsiteY42" fmla="*/ 217714 h 4136571"/>
              <a:gd name="connsiteX43" fmla="*/ 1709057 w 4463142"/>
              <a:gd name="connsiteY43" fmla="*/ 239486 h 4136571"/>
              <a:gd name="connsiteX44" fmla="*/ 1774371 w 4463142"/>
              <a:gd name="connsiteY44" fmla="*/ 261257 h 4136571"/>
              <a:gd name="connsiteX45" fmla="*/ 1807028 w 4463142"/>
              <a:gd name="connsiteY45" fmla="*/ 272143 h 4136571"/>
              <a:gd name="connsiteX46" fmla="*/ 1861457 w 4463142"/>
              <a:gd name="connsiteY46" fmla="*/ 315686 h 4136571"/>
              <a:gd name="connsiteX47" fmla="*/ 1915885 w 4463142"/>
              <a:gd name="connsiteY47" fmla="*/ 337457 h 4136571"/>
              <a:gd name="connsiteX48" fmla="*/ 1981200 w 4463142"/>
              <a:gd name="connsiteY48" fmla="*/ 370114 h 4136571"/>
              <a:gd name="connsiteX49" fmla="*/ 2024742 w 4463142"/>
              <a:gd name="connsiteY49" fmla="*/ 500743 h 4136571"/>
              <a:gd name="connsiteX50" fmla="*/ 2079171 w 4463142"/>
              <a:gd name="connsiteY50" fmla="*/ 620486 h 4136571"/>
              <a:gd name="connsiteX51" fmla="*/ 2122714 w 4463142"/>
              <a:gd name="connsiteY51" fmla="*/ 696686 h 4136571"/>
              <a:gd name="connsiteX52" fmla="*/ 2133600 w 4463142"/>
              <a:gd name="connsiteY52" fmla="*/ 740228 h 4136571"/>
              <a:gd name="connsiteX53" fmla="*/ 2144485 w 4463142"/>
              <a:gd name="connsiteY53" fmla="*/ 772886 h 4136571"/>
              <a:gd name="connsiteX54" fmla="*/ 2166257 w 4463142"/>
              <a:gd name="connsiteY54" fmla="*/ 903514 h 4136571"/>
              <a:gd name="connsiteX55" fmla="*/ 2198914 w 4463142"/>
              <a:gd name="connsiteY55" fmla="*/ 1012371 h 4136571"/>
              <a:gd name="connsiteX56" fmla="*/ 2209800 w 4463142"/>
              <a:gd name="connsiteY56" fmla="*/ 1099457 h 4136571"/>
              <a:gd name="connsiteX57" fmla="*/ 2220685 w 4463142"/>
              <a:gd name="connsiteY57" fmla="*/ 1143000 h 4136571"/>
              <a:gd name="connsiteX58" fmla="*/ 2177142 w 4463142"/>
              <a:gd name="connsiteY58" fmla="*/ 1578428 h 4136571"/>
              <a:gd name="connsiteX59" fmla="*/ 2155371 w 4463142"/>
              <a:gd name="connsiteY59" fmla="*/ 1621971 h 4136571"/>
              <a:gd name="connsiteX60" fmla="*/ 2133600 w 4463142"/>
              <a:gd name="connsiteY60" fmla="*/ 1643743 h 4136571"/>
              <a:gd name="connsiteX61" fmla="*/ 2079171 w 4463142"/>
              <a:gd name="connsiteY61" fmla="*/ 1698171 h 4136571"/>
              <a:gd name="connsiteX62" fmla="*/ 2046514 w 4463142"/>
              <a:gd name="connsiteY62" fmla="*/ 1730828 h 4136571"/>
              <a:gd name="connsiteX63" fmla="*/ 1861457 w 4463142"/>
              <a:gd name="connsiteY63" fmla="*/ 1763486 h 4136571"/>
              <a:gd name="connsiteX64" fmla="*/ 1578428 w 4463142"/>
              <a:gd name="connsiteY64" fmla="*/ 1752600 h 4136571"/>
              <a:gd name="connsiteX65" fmla="*/ 1534885 w 4463142"/>
              <a:gd name="connsiteY65" fmla="*/ 1741714 h 4136571"/>
              <a:gd name="connsiteX66" fmla="*/ 1524000 w 4463142"/>
              <a:gd name="connsiteY66" fmla="*/ 1709057 h 4136571"/>
              <a:gd name="connsiteX67" fmla="*/ 1567542 w 4463142"/>
              <a:gd name="connsiteY67" fmla="*/ 1589314 h 4136571"/>
              <a:gd name="connsiteX68" fmla="*/ 1632857 w 4463142"/>
              <a:gd name="connsiteY68" fmla="*/ 1534886 h 4136571"/>
              <a:gd name="connsiteX69" fmla="*/ 1687285 w 4463142"/>
              <a:gd name="connsiteY69" fmla="*/ 1513114 h 4136571"/>
              <a:gd name="connsiteX70" fmla="*/ 1719942 w 4463142"/>
              <a:gd name="connsiteY70" fmla="*/ 1491343 h 4136571"/>
              <a:gd name="connsiteX71" fmla="*/ 1774371 w 4463142"/>
              <a:gd name="connsiteY71" fmla="*/ 1480457 h 4136571"/>
              <a:gd name="connsiteX72" fmla="*/ 1828800 w 4463142"/>
              <a:gd name="connsiteY72" fmla="*/ 1458686 h 4136571"/>
              <a:gd name="connsiteX73" fmla="*/ 1905000 w 4463142"/>
              <a:gd name="connsiteY73" fmla="*/ 1436914 h 4136571"/>
              <a:gd name="connsiteX74" fmla="*/ 1970314 w 4463142"/>
              <a:gd name="connsiteY74" fmla="*/ 1415143 h 4136571"/>
              <a:gd name="connsiteX75" fmla="*/ 2046514 w 4463142"/>
              <a:gd name="connsiteY75" fmla="*/ 1382486 h 4136571"/>
              <a:gd name="connsiteX76" fmla="*/ 2547257 w 4463142"/>
              <a:gd name="connsiteY76" fmla="*/ 1393371 h 4136571"/>
              <a:gd name="connsiteX77" fmla="*/ 2721428 w 4463142"/>
              <a:gd name="connsiteY77" fmla="*/ 1426028 h 4136571"/>
              <a:gd name="connsiteX78" fmla="*/ 2786742 w 4463142"/>
              <a:gd name="connsiteY78" fmla="*/ 1436914 h 4136571"/>
              <a:gd name="connsiteX79" fmla="*/ 2884714 w 4463142"/>
              <a:gd name="connsiteY79" fmla="*/ 1469571 h 4136571"/>
              <a:gd name="connsiteX80" fmla="*/ 2917371 w 4463142"/>
              <a:gd name="connsiteY80" fmla="*/ 1480457 h 4136571"/>
              <a:gd name="connsiteX81" fmla="*/ 2950028 w 4463142"/>
              <a:gd name="connsiteY81" fmla="*/ 1513114 h 4136571"/>
              <a:gd name="connsiteX82" fmla="*/ 3026228 w 4463142"/>
              <a:gd name="connsiteY82" fmla="*/ 1556657 h 4136571"/>
              <a:gd name="connsiteX83" fmla="*/ 3091542 w 4463142"/>
              <a:gd name="connsiteY83" fmla="*/ 1589314 h 4136571"/>
              <a:gd name="connsiteX84" fmla="*/ 3145971 w 4463142"/>
              <a:gd name="connsiteY84" fmla="*/ 1665514 h 4136571"/>
              <a:gd name="connsiteX85" fmla="*/ 3156857 w 4463142"/>
              <a:gd name="connsiteY85" fmla="*/ 1719943 h 4136571"/>
              <a:gd name="connsiteX86" fmla="*/ 3167742 w 4463142"/>
              <a:gd name="connsiteY86" fmla="*/ 1752600 h 4136571"/>
              <a:gd name="connsiteX87" fmla="*/ 3200400 w 4463142"/>
              <a:gd name="connsiteY87" fmla="*/ 1926771 h 4136571"/>
              <a:gd name="connsiteX88" fmla="*/ 3211285 w 4463142"/>
              <a:gd name="connsiteY88" fmla="*/ 1959428 h 4136571"/>
              <a:gd name="connsiteX89" fmla="*/ 3200400 w 4463142"/>
              <a:gd name="connsiteY89" fmla="*/ 2242457 h 4136571"/>
              <a:gd name="connsiteX90" fmla="*/ 3167742 w 4463142"/>
              <a:gd name="connsiteY90" fmla="*/ 2351314 h 4136571"/>
              <a:gd name="connsiteX91" fmla="*/ 3135085 w 4463142"/>
              <a:gd name="connsiteY91" fmla="*/ 2438400 h 4136571"/>
              <a:gd name="connsiteX92" fmla="*/ 3124200 w 4463142"/>
              <a:gd name="connsiteY92" fmla="*/ 2471057 h 4136571"/>
              <a:gd name="connsiteX93" fmla="*/ 3080657 w 4463142"/>
              <a:gd name="connsiteY93" fmla="*/ 2536371 h 4136571"/>
              <a:gd name="connsiteX94" fmla="*/ 3037114 w 4463142"/>
              <a:gd name="connsiteY94" fmla="*/ 2601686 h 4136571"/>
              <a:gd name="connsiteX95" fmla="*/ 2950028 w 4463142"/>
              <a:gd name="connsiteY95" fmla="*/ 2623457 h 4136571"/>
              <a:gd name="connsiteX96" fmla="*/ 2612571 w 4463142"/>
              <a:gd name="connsiteY96" fmla="*/ 2612571 h 4136571"/>
              <a:gd name="connsiteX97" fmla="*/ 2558142 w 4463142"/>
              <a:gd name="connsiteY97" fmla="*/ 2590800 h 4136571"/>
              <a:gd name="connsiteX98" fmla="*/ 2449285 w 4463142"/>
              <a:gd name="connsiteY98" fmla="*/ 2569028 h 4136571"/>
              <a:gd name="connsiteX99" fmla="*/ 2362200 w 4463142"/>
              <a:gd name="connsiteY99" fmla="*/ 2536371 h 4136571"/>
              <a:gd name="connsiteX100" fmla="*/ 2307771 w 4463142"/>
              <a:gd name="connsiteY100" fmla="*/ 2525486 h 4136571"/>
              <a:gd name="connsiteX101" fmla="*/ 2286000 w 4463142"/>
              <a:gd name="connsiteY101" fmla="*/ 2460171 h 4136571"/>
              <a:gd name="connsiteX102" fmla="*/ 2307771 w 4463142"/>
              <a:gd name="connsiteY102" fmla="*/ 2373086 h 4136571"/>
              <a:gd name="connsiteX103" fmla="*/ 2416628 w 4463142"/>
              <a:gd name="connsiteY103" fmla="*/ 2307771 h 4136571"/>
              <a:gd name="connsiteX104" fmla="*/ 2481942 w 4463142"/>
              <a:gd name="connsiteY104" fmla="*/ 2296886 h 4136571"/>
              <a:gd name="connsiteX105" fmla="*/ 2558142 w 4463142"/>
              <a:gd name="connsiteY105" fmla="*/ 2275114 h 4136571"/>
              <a:gd name="connsiteX106" fmla="*/ 2590800 w 4463142"/>
              <a:gd name="connsiteY106" fmla="*/ 2264228 h 4136571"/>
              <a:gd name="connsiteX107" fmla="*/ 2667000 w 4463142"/>
              <a:gd name="connsiteY107" fmla="*/ 2253343 h 4136571"/>
              <a:gd name="connsiteX108" fmla="*/ 2710542 w 4463142"/>
              <a:gd name="connsiteY108" fmla="*/ 2242457 h 4136571"/>
              <a:gd name="connsiteX109" fmla="*/ 2775857 w 4463142"/>
              <a:gd name="connsiteY109" fmla="*/ 2231571 h 4136571"/>
              <a:gd name="connsiteX110" fmla="*/ 3233057 w 4463142"/>
              <a:gd name="connsiteY110" fmla="*/ 2242457 h 4136571"/>
              <a:gd name="connsiteX111" fmla="*/ 3450771 w 4463142"/>
              <a:gd name="connsiteY111" fmla="*/ 2253343 h 4136571"/>
              <a:gd name="connsiteX112" fmla="*/ 3810000 w 4463142"/>
              <a:gd name="connsiteY112" fmla="*/ 2264228 h 4136571"/>
              <a:gd name="connsiteX113" fmla="*/ 3897085 w 4463142"/>
              <a:gd name="connsiteY113" fmla="*/ 2286000 h 4136571"/>
              <a:gd name="connsiteX114" fmla="*/ 3940628 w 4463142"/>
              <a:gd name="connsiteY114" fmla="*/ 2329543 h 4136571"/>
              <a:gd name="connsiteX115" fmla="*/ 3962400 w 4463142"/>
              <a:gd name="connsiteY115" fmla="*/ 2373086 h 4136571"/>
              <a:gd name="connsiteX116" fmla="*/ 3984171 w 4463142"/>
              <a:gd name="connsiteY116" fmla="*/ 2449286 h 4136571"/>
              <a:gd name="connsiteX117" fmla="*/ 3995057 w 4463142"/>
              <a:gd name="connsiteY117" fmla="*/ 2688771 h 4136571"/>
              <a:gd name="connsiteX118" fmla="*/ 4005942 w 4463142"/>
              <a:gd name="connsiteY118" fmla="*/ 2732314 h 4136571"/>
              <a:gd name="connsiteX119" fmla="*/ 4016828 w 4463142"/>
              <a:gd name="connsiteY119" fmla="*/ 3058886 h 4136571"/>
              <a:gd name="connsiteX120" fmla="*/ 4005942 w 4463142"/>
              <a:gd name="connsiteY120" fmla="*/ 3156857 h 4136571"/>
              <a:gd name="connsiteX121" fmla="*/ 3984171 w 4463142"/>
              <a:gd name="connsiteY121" fmla="*/ 3222171 h 4136571"/>
              <a:gd name="connsiteX122" fmla="*/ 3918857 w 4463142"/>
              <a:gd name="connsiteY122" fmla="*/ 3243943 h 4136571"/>
              <a:gd name="connsiteX123" fmla="*/ 3842657 w 4463142"/>
              <a:gd name="connsiteY123" fmla="*/ 3233057 h 4136571"/>
              <a:gd name="connsiteX124" fmla="*/ 3799114 w 4463142"/>
              <a:gd name="connsiteY124" fmla="*/ 3222171 h 4136571"/>
              <a:gd name="connsiteX125" fmla="*/ 3701142 w 4463142"/>
              <a:gd name="connsiteY125" fmla="*/ 3200400 h 4136571"/>
              <a:gd name="connsiteX126" fmla="*/ 3657600 w 4463142"/>
              <a:gd name="connsiteY126" fmla="*/ 3145971 h 4136571"/>
              <a:gd name="connsiteX127" fmla="*/ 3635828 w 4463142"/>
              <a:gd name="connsiteY127" fmla="*/ 3124200 h 4136571"/>
              <a:gd name="connsiteX128" fmla="*/ 3614057 w 4463142"/>
              <a:gd name="connsiteY128" fmla="*/ 3080657 h 4136571"/>
              <a:gd name="connsiteX129" fmla="*/ 3603171 w 4463142"/>
              <a:gd name="connsiteY129" fmla="*/ 2895600 h 4136571"/>
              <a:gd name="connsiteX130" fmla="*/ 3701142 w 4463142"/>
              <a:gd name="connsiteY130" fmla="*/ 2884714 h 4136571"/>
              <a:gd name="connsiteX131" fmla="*/ 3995057 w 4463142"/>
              <a:gd name="connsiteY131" fmla="*/ 2895600 h 4136571"/>
              <a:gd name="connsiteX132" fmla="*/ 4027714 w 4463142"/>
              <a:gd name="connsiteY132" fmla="*/ 2928257 h 4136571"/>
              <a:gd name="connsiteX133" fmla="*/ 4060371 w 4463142"/>
              <a:gd name="connsiteY133" fmla="*/ 2950028 h 4136571"/>
              <a:gd name="connsiteX134" fmla="*/ 4093028 w 4463142"/>
              <a:gd name="connsiteY134" fmla="*/ 2982686 h 4136571"/>
              <a:gd name="connsiteX135" fmla="*/ 4147457 w 4463142"/>
              <a:gd name="connsiteY135" fmla="*/ 2993571 h 4136571"/>
              <a:gd name="connsiteX136" fmla="*/ 4223657 w 4463142"/>
              <a:gd name="connsiteY136" fmla="*/ 3058886 h 4136571"/>
              <a:gd name="connsiteX137" fmla="*/ 4267200 w 4463142"/>
              <a:gd name="connsiteY137" fmla="*/ 3091543 h 4136571"/>
              <a:gd name="connsiteX138" fmla="*/ 4288971 w 4463142"/>
              <a:gd name="connsiteY138" fmla="*/ 3135086 h 4136571"/>
              <a:gd name="connsiteX139" fmla="*/ 4299857 w 4463142"/>
              <a:gd name="connsiteY139" fmla="*/ 3167743 h 4136571"/>
              <a:gd name="connsiteX140" fmla="*/ 4343400 w 4463142"/>
              <a:gd name="connsiteY140" fmla="*/ 3233057 h 4136571"/>
              <a:gd name="connsiteX141" fmla="*/ 4365171 w 4463142"/>
              <a:gd name="connsiteY141" fmla="*/ 3298371 h 4136571"/>
              <a:gd name="connsiteX142" fmla="*/ 4376057 w 4463142"/>
              <a:gd name="connsiteY142" fmla="*/ 3331028 h 4136571"/>
              <a:gd name="connsiteX143" fmla="*/ 4386942 w 4463142"/>
              <a:gd name="connsiteY143" fmla="*/ 3374571 h 4136571"/>
              <a:gd name="connsiteX144" fmla="*/ 4408714 w 4463142"/>
              <a:gd name="connsiteY144" fmla="*/ 3418114 h 4136571"/>
              <a:gd name="connsiteX145" fmla="*/ 4419600 w 4463142"/>
              <a:gd name="connsiteY145" fmla="*/ 3450771 h 4136571"/>
              <a:gd name="connsiteX146" fmla="*/ 4441371 w 4463142"/>
              <a:gd name="connsiteY146" fmla="*/ 3603171 h 4136571"/>
              <a:gd name="connsiteX147" fmla="*/ 4463142 w 4463142"/>
              <a:gd name="connsiteY147" fmla="*/ 3690257 h 4136571"/>
              <a:gd name="connsiteX148" fmla="*/ 4452257 w 4463142"/>
              <a:gd name="connsiteY148" fmla="*/ 3886200 h 4136571"/>
              <a:gd name="connsiteX149" fmla="*/ 4430485 w 4463142"/>
              <a:gd name="connsiteY149" fmla="*/ 3951514 h 4136571"/>
              <a:gd name="connsiteX150" fmla="*/ 4386942 w 4463142"/>
              <a:gd name="connsiteY150" fmla="*/ 4016828 h 4136571"/>
              <a:gd name="connsiteX151" fmla="*/ 4376057 w 4463142"/>
              <a:gd name="connsiteY151" fmla="*/ 4049486 h 4136571"/>
              <a:gd name="connsiteX152" fmla="*/ 4354285 w 4463142"/>
              <a:gd name="connsiteY152" fmla="*/ 4071257 h 4136571"/>
              <a:gd name="connsiteX153" fmla="*/ 4256314 w 4463142"/>
              <a:gd name="connsiteY153" fmla="*/ 4125686 h 4136571"/>
              <a:gd name="connsiteX154" fmla="*/ 4147457 w 4463142"/>
              <a:gd name="connsiteY154" fmla="*/ 4136571 h 4136571"/>
              <a:gd name="connsiteX155" fmla="*/ 4038600 w 4463142"/>
              <a:gd name="connsiteY155" fmla="*/ 4125686 h 4136571"/>
              <a:gd name="connsiteX156" fmla="*/ 4005942 w 4463142"/>
              <a:gd name="connsiteY156" fmla="*/ 4114800 h 4136571"/>
              <a:gd name="connsiteX157" fmla="*/ 3875314 w 4463142"/>
              <a:gd name="connsiteY157" fmla="*/ 4103914 h 4136571"/>
              <a:gd name="connsiteX158" fmla="*/ 3668485 w 4463142"/>
              <a:gd name="connsiteY158" fmla="*/ 4071257 h 4136571"/>
              <a:gd name="connsiteX159" fmla="*/ 3559628 w 4463142"/>
              <a:gd name="connsiteY159" fmla="*/ 4049486 h 4136571"/>
              <a:gd name="connsiteX160" fmla="*/ 3407228 w 4463142"/>
              <a:gd name="connsiteY160" fmla="*/ 4027714 h 4136571"/>
              <a:gd name="connsiteX161" fmla="*/ 3352800 w 4463142"/>
              <a:gd name="connsiteY161" fmla="*/ 4016828 h 4136571"/>
              <a:gd name="connsiteX162" fmla="*/ 3276600 w 4463142"/>
              <a:gd name="connsiteY162" fmla="*/ 4005943 h 4136571"/>
              <a:gd name="connsiteX163" fmla="*/ 3167742 w 4463142"/>
              <a:gd name="connsiteY163" fmla="*/ 3951514 h 4136571"/>
              <a:gd name="connsiteX164" fmla="*/ 3135085 w 4463142"/>
              <a:gd name="connsiteY164" fmla="*/ 4027714 h 41365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Lst>
            <a:rect l="l" t="t" r="r" b="b"/>
            <a:pathLst>
              <a:path w="4463142" h="4136571">
                <a:moveTo>
                  <a:pt x="0" y="206828"/>
                </a:moveTo>
                <a:cubicBezTo>
                  <a:pt x="14400" y="195308"/>
                  <a:pt x="59222" y="162737"/>
                  <a:pt x="76200" y="141514"/>
                </a:cubicBezTo>
                <a:cubicBezTo>
                  <a:pt x="84373" y="131298"/>
                  <a:pt x="89356" y="118703"/>
                  <a:pt x="97971" y="108857"/>
                </a:cubicBezTo>
                <a:cubicBezTo>
                  <a:pt x="114867" y="89547"/>
                  <a:pt x="128059" y="62542"/>
                  <a:pt x="152400" y="54428"/>
                </a:cubicBezTo>
                <a:lnTo>
                  <a:pt x="250371" y="21771"/>
                </a:lnTo>
                <a:cubicBezTo>
                  <a:pt x="261257" y="18143"/>
                  <a:pt x="271710" y="12772"/>
                  <a:pt x="283028" y="10886"/>
                </a:cubicBezTo>
                <a:lnTo>
                  <a:pt x="348342" y="0"/>
                </a:lnTo>
                <a:cubicBezTo>
                  <a:pt x="446314" y="3629"/>
                  <a:pt x="544398" y="4955"/>
                  <a:pt x="642257" y="10886"/>
                </a:cubicBezTo>
                <a:cubicBezTo>
                  <a:pt x="664288" y="12221"/>
                  <a:pt x="686158" y="16418"/>
                  <a:pt x="707571" y="21771"/>
                </a:cubicBezTo>
                <a:cubicBezTo>
                  <a:pt x="729835" y="27337"/>
                  <a:pt x="772885" y="43543"/>
                  <a:pt x="772885" y="43543"/>
                </a:cubicBezTo>
                <a:cubicBezTo>
                  <a:pt x="780142" y="50800"/>
                  <a:pt x="785477" y="60724"/>
                  <a:pt x="794657" y="65314"/>
                </a:cubicBezTo>
                <a:cubicBezTo>
                  <a:pt x="804906" y="70438"/>
                  <a:pt x="886901" y="85941"/>
                  <a:pt x="892628" y="87086"/>
                </a:cubicBezTo>
                <a:cubicBezTo>
                  <a:pt x="952923" y="127282"/>
                  <a:pt x="896737" y="96277"/>
                  <a:pt x="990600" y="119743"/>
                </a:cubicBezTo>
                <a:cubicBezTo>
                  <a:pt x="1012864" y="125309"/>
                  <a:pt x="1055914" y="141514"/>
                  <a:pt x="1055914" y="141514"/>
                </a:cubicBezTo>
                <a:cubicBezTo>
                  <a:pt x="1063171" y="148771"/>
                  <a:pt x="1069671" y="156875"/>
                  <a:pt x="1077685" y="163286"/>
                </a:cubicBezTo>
                <a:cubicBezTo>
                  <a:pt x="1087901" y="171459"/>
                  <a:pt x="1101091" y="175806"/>
                  <a:pt x="1110342" y="185057"/>
                </a:cubicBezTo>
                <a:cubicBezTo>
                  <a:pt x="1119593" y="194308"/>
                  <a:pt x="1123600" y="207781"/>
                  <a:pt x="1132114" y="217714"/>
                </a:cubicBezTo>
                <a:cubicBezTo>
                  <a:pt x="1145472" y="233299"/>
                  <a:pt x="1175657" y="261257"/>
                  <a:pt x="1175657" y="261257"/>
                </a:cubicBezTo>
                <a:cubicBezTo>
                  <a:pt x="1179285" y="272143"/>
                  <a:pt x="1180639" y="284075"/>
                  <a:pt x="1186542" y="293914"/>
                </a:cubicBezTo>
                <a:cubicBezTo>
                  <a:pt x="1191822" y="302715"/>
                  <a:pt x="1203724" y="306506"/>
                  <a:pt x="1208314" y="315686"/>
                </a:cubicBezTo>
                <a:cubicBezTo>
                  <a:pt x="1218577" y="336212"/>
                  <a:pt x="1222828" y="359229"/>
                  <a:pt x="1230085" y="381000"/>
                </a:cubicBezTo>
                <a:lnTo>
                  <a:pt x="1240971" y="413657"/>
                </a:lnTo>
                <a:lnTo>
                  <a:pt x="1251857" y="446314"/>
                </a:lnTo>
                <a:cubicBezTo>
                  <a:pt x="1249050" y="474382"/>
                  <a:pt x="1240747" y="581393"/>
                  <a:pt x="1230085" y="620486"/>
                </a:cubicBezTo>
                <a:cubicBezTo>
                  <a:pt x="1224944" y="639338"/>
                  <a:pt x="1217053" y="657437"/>
                  <a:pt x="1208314" y="674914"/>
                </a:cubicBezTo>
                <a:cubicBezTo>
                  <a:pt x="1202463" y="686616"/>
                  <a:pt x="1195157" y="697725"/>
                  <a:pt x="1186542" y="707571"/>
                </a:cubicBezTo>
                <a:cubicBezTo>
                  <a:pt x="1169646" y="726881"/>
                  <a:pt x="1143589" y="739051"/>
                  <a:pt x="1132114" y="762000"/>
                </a:cubicBezTo>
                <a:cubicBezTo>
                  <a:pt x="1112670" y="800887"/>
                  <a:pt x="1117250" y="809729"/>
                  <a:pt x="1077685" y="827314"/>
                </a:cubicBezTo>
                <a:cubicBezTo>
                  <a:pt x="1032480" y="847405"/>
                  <a:pt x="1004511" y="850658"/>
                  <a:pt x="957942" y="859971"/>
                </a:cubicBezTo>
                <a:cubicBezTo>
                  <a:pt x="928914" y="856343"/>
                  <a:pt x="897590" y="860967"/>
                  <a:pt x="870857" y="849086"/>
                </a:cubicBezTo>
                <a:cubicBezTo>
                  <a:pt x="860371" y="844426"/>
                  <a:pt x="859971" y="827903"/>
                  <a:pt x="859971" y="816428"/>
                </a:cubicBezTo>
                <a:cubicBezTo>
                  <a:pt x="859971" y="718389"/>
                  <a:pt x="865565" y="620410"/>
                  <a:pt x="870857" y="522514"/>
                </a:cubicBezTo>
                <a:cubicBezTo>
                  <a:pt x="873096" y="481101"/>
                  <a:pt x="879911" y="405855"/>
                  <a:pt x="892628" y="359228"/>
                </a:cubicBezTo>
                <a:cubicBezTo>
                  <a:pt x="898666" y="337088"/>
                  <a:pt x="909900" y="316417"/>
                  <a:pt x="914400" y="293914"/>
                </a:cubicBezTo>
                <a:cubicBezTo>
                  <a:pt x="918028" y="275771"/>
                  <a:pt x="919969" y="257208"/>
                  <a:pt x="925285" y="239486"/>
                </a:cubicBezTo>
                <a:cubicBezTo>
                  <a:pt x="935418" y="205710"/>
                  <a:pt x="947264" y="179355"/>
                  <a:pt x="968828" y="152400"/>
                </a:cubicBezTo>
                <a:cubicBezTo>
                  <a:pt x="975239" y="144386"/>
                  <a:pt x="981420" y="135218"/>
                  <a:pt x="990600" y="130628"/>
                </a:cubicBezTo>
                <a:cubicBezTo>
                  <a:pt x="1003981" y="123937"/>
                  <a:pt x="1019628" y="123371"/>
                  <a:pt x="1034142" y="119743"/>
                </a:cubicBezTo>
                <a:cubicBezTo>
                  <a:pt x="1110342" y="127000"/>
                  <a:pt x="1186915" y="131055"/>
                  <a:pt x="1262742" y="141514"/>
                </a:cubicBezTo>
                <a:cubicBezTo>
                  <a:pt x="1292383" y="145602"/>
                  <a:pt x="1320089" y="159982"/>
                  <a:pt x="1349828" y="163286"/>
                </a:cubicBezTo>
                <a:lnTo>
                  <a:pt x="1447800" y="174171"/>
                </a:lnTo>
                <a:cubicBezTo>
                  <a:pt x="1462314" y="177800"/>
                  <a:pt x="1476957" y="180947"/>
                  <a:pt x="1491342" y="185057"/>
                </a:cubicBezTo>
                <a:cubicBezTo>
                  <a:pt x="1561185" y="205013"/>
                  <a:pt x="1485056" y="191142"/>
                  <a:pt x="1600200" y="217714"/>
                </a:cubicBezTo>
                <a:cubicBezTo>
                  <a:pt x="1685206" y="237331"/>
                  <a:pt x="1640757" y="218996"/>
                  <a:pt x="1709057" y="239486"/>
                </a:cubicBezTo>
                <a:cubicBezTo>
                  <a:pt x="1731038" y="246080"/>
                  <a:pt x="1752600" y="254000"/>
                  <a:pt x="1774371" y="261257"/>
                </a:cubicBezTo>
                <a:lnTo>
                  <a:pt x="1807028" y="272143"/>
                </a:lnTo>
                <a:cubicBezTo>
                  <a:pt x="1827277" y="292391"/>
                  <a:pt x="1833995" y="301955"/>
                  <a:pt x="1861457" y="315686"/>
                </a:cubicBezTo>
                <a:cubicBezTo>
                  <a:pt x="1878934" y="324425"/>
                  <a:pt x="1898408" y="328718"/>
                  <a:pt x="1915885" y="337457"/>
                </a:cubicBezTo>
                <a:cubicBezTo>
                  <a:pt x="2000295" y="379661"/>
                  <a:pt x="1899113" y="342752"/>
                  <a:pt x="1981200" y="370114"/>
                </a:cubicBezTo>
                <a:cubicBezTo>
                  <a:pt x="2033534" y="422451"/>
                  <a:pt x="1985101" y="365964"/>
                  <a:pt x="2024742" y="500743"/>
                </a:cubicBezTo>
                <a:cubicBezTo>
                  <a:pt x="2029739" y="517733"/>
                  <a:pt x="2065038" y="595753"/>
                  <a:pt x="2079171" y="620486"/>
                </a:cubicBezTo>
                <a:cubicBezTo>
                  <a:pt x="2102140" y="660682"/>
                  <a:pt x="2104770" y="648838"/>
                  <a:pt x="2122714" y="696686"/>
                </a:cubicBezTo>
                <a:cubicBezTo>
                  <a:pt x="2127967" y="710694"/>
                  <a:pt x="2129490" y="725843"/>
                  <a:pt x="2133600" y="740228"/>
                </a:cubicBezTo>
                <a:cubicBezTo>
                  <a:pt x="2136752" y="751261"/>
                  <a:pt x="2140857" y="762000"/>
                  <a:pt x="2144485" y="772886"/>
                </a:cubicBezTo>
                <a:cubicBezTo>
                  <a:pt x="2150630" y="815902"/>
                  <a:pt x="2155644" y="861063"/>
                  <a:pt x="2166257" y="903514"/>
                </a:cubicBezTo>
                <a:cubicBezTo>
                  <a:pt x="2178721" y="953372"/>
                  <a:pt x="2185086" y="970888"/>
                  <a:pt x="2198914" y="1012371"/>
                </a:cubicBezTo>
                <a:cubicBezTo>
                  <a:pt x="2202543" y="1041400"/>
                  <a:pt x="2204991" y="1070600"/>
                  <a:pt x="2209800" y="1099457"/>
                </a:cubicBezTo>
                <a:cubicBezTo>
                  <a:pt x="2212260" y="1114214"/>
                  <a:pt x="2221068" y="1128044"/>
                  <a:pt x="2220685" y="1143000"/>
                </a:cubicBezTo>
                <a:cubicBezTo>
                  <a:pt x="2214243" y="1394218"/>
                  <a:pt x="2243633" y="1428824"/>
                  <a:pt x="2177142" y="1578428"/>
                </a:cubicBezTo>
                <a:cubicBezTo>
                  <a:pt x="2170551" y="1593257"/>
                  <a:pt x="2164372" y="1608469"/>
                  <a:pt x="2155371" y="1621971"/>
                </a:cubicBezTo>
                <a:cubicBezTo>
                  <a:pt x="2149678" y="1630511"/>
                  <a:pt x="2140011" y="1635729"/>
                  <a:pt x="2133600" y="1643743"/>
                </a:cubicBezTo>
                <a:cubicBezTo>
                  <a:pt x="2069740" y="1723569"/>
                  <a:pt x="2157544" y="1632860"/>
                  <a:pt x="2079171" y="1698171"/>
                </a:cubicBezTo>
                <a:cubicBezTo>
                  <a:pt x="2067344" y="1708026"/>
                  <a:pt x="2060883" y="1725302"/>
                  <a:pt x="2046514" y="1730828"/>
                </a:cubicBezTo>
                <a:cubicBezTo>
                  <a:pt x="2014836" y="1743012"/>
                  <a:pt x="1903330" y="1757504"/>
                  <a:pt x="1861457" y="1763486"/>
                </a:cubicBezTo>
                <a:cubicBezTo>
                  <a:pt x="1767114" y="1759857"/>
                  <a:pt x="1672632" y="1758880"/>
                  <a:pt x="1578428" y="1752600"/>
                </a:cubicBezTo>
                <a:cubicBezTo>
                  <a:pt x="1563500" y="1751605"/>
                  <a:pt x="1546568" y="1751060"/>
                  <a:pt x="1534885" y="1741714"/>
                </a:cubicBezTo>
                <a:cubicBezTo>
                  <a:pt x="1525925" y="1734546"/>
                  <a:pt x="1527628" y="1719943"/>
                  <a:pt x="1524000" y="1709057"/>
                </a:cubicBezTo>
                <a:cubicBezTo>
                  <a:pt x="1536560" y="1665096"/>
                  <a:pt x="1542354" y="1627095"/>
                  <a:pt x="1567542" y="1589314"/>
                </a:cubicBezTo>
                <a:cubicBezTo>
                  <a:pt x="1577796" y="1573933"/>
                  <a:pt x="1624143" y="1539727"/>
                  <a:pt x="1632857" y="1534886"/>
                </a:cubicBezTo>
                <a:cubicBezTo>
                  <a:pt x="1649938" y="1525396"/>
                  <a:pt x="1669808" y="1521853"/>
                  <a:pt x="1687285" y="1513114"/>
                </a:cubicBezTo>
                <a:cubicBezTo>
                  <a:pt x="1698987" y="1507263"/>
                  <a:pt x="1707692" y="1495937"/>
                  <a:pt x="1719942" y="1491343"/>
                </a:cubicBezTo>
                <a:cubicBezTo>
                  <a:pt x="1737266" y="1484846"/>
                  <a:pt x="1756649" y="1485774"/>
                  <a:pt x="1774371" y="1480457"/>
                </a:cubicBezTo>
                <a:cubicBezTo>
                  <a:pt x="1793087" y="1474842"/>
                  <a:pt x="1810262" y="1464865"/>
                  <a:pt x="1828800" y="1458686"/>
                </a:cubicBezTo>
                <a:cubicBezTo>
                  <a:pt x="1853861" y="1450332"/>
                  <a:pt x="1879752" y="1444683"/>
                  <a:pt x="1905000" y="1436914"/>
                </a:cubicBezTo>
                <a:cubicBezTo>
                  <a:pt x="1926934" y="1430165"/>
                  <a:pt x="1949006" y="1423666"/>
                  <a:pt x="1970314" y="1415143"/>
                </a:cubicBezTo>
                <a:cubicBezTo>
                  <a:pt x="2104810" y="1361344"/>
                  <a:pt x="1941407" y="1417520"/>
                  <a:pt x="2046514" y="1382486"/>
                </a:cubicBezTo>
                <a:cubicBezTo>
                  <a:pt x="2213428" y="1386114"/>
                  <a:pt x="2380650" y="1382622"/>
                  <a:pt x="2547257" y="1393371"/>
                </a:cubicBezTo>
                <a:cubicBezTo>
                  <a:pt x="2606203" y="1397174"/>
                  <a:pt x="2663312" y="1415461"/>
                  <a:pt x="2721428" y="1426028"/>
                </a:cubicBezTo>
                <a:cubicBezTo>
                  <a:pt x="2743144" y="1429976"/>
                  <a:pt x="2765803" y="1429934"/>
                  <a:pt x="2786742" y="1436914"/>
                </a:cubicBezTo>
                <a:lnTo>
                  <a:pt x="2884714" y="1469571"/>
                </a:lnTo>
                <a:lnTo>
                  <a:pt x="2917371" y="1480457"/>
                </a:lnTo>
                <a:cubicBezTo>
                  <a:pt x="2928257" y="1491343"/>
                  <a:pt x="2938202" y="1503259"/>
                  <a:pt x="2950028" y="1513114"/>
                </a:cubicBezTo>
                <a:cubicBezTo>
                  <a:pt x="2978964" y="1537227"/>
                  <a:pt x="2992346" y="1537296"/>
                  <a:pt x="3026228" y="1556657"/>
                </a:cubicBezTo>
                <a:cubicBezTo>
                  <a:pt x="3085316" y="1590421"/>
                  <a:pt x="3031666" y="1569355"/>
                  <a:pt x="3091542" y="1589314"/>
                </a:cubicBezTo>
                <a:cubicBezTo>
                  <a:pt x="3093422" y="1591821"/>
                  <a:pt x="3141991" y="1654899"/>
                  <a:pt x="3145971" y="1665514"/>
                </a:cubicBezTo>
                <a:cubicBezTo>
                  <a:pt x="3152468" y="1682838"/>
                  <a:pt x="3152370" y="1701993"/>
                  <a:pt x="3156857" y="1719943"/>
                </a:cubicBezTo>
                <a:cubicBezTo>
                  <a:pt x="3159640" y="1731075"/>
                  <a:pt x="3164959" y="1741468"/>
                  <a:pt x="3167742" y="1752600"/>
                </a:cubicBezTo>
                <a:cubicBezTo>
                  <a:pt x="3182085" y="1809975"/>
                  <a:pt x="3186057" y="1869396"/>
                  <a:pt x="3200400" y="1926771"/>
                </a:cubicBezTo>
                <a:cubicBezTo>
                  <a:pt x="3203183" y="1937903"/>
                  <a:pt x="3207657" y="1948542"/>
                  <a:pt x="3211285" y="1959428"/>
                </a:cubicBezTo>
                <a:cubicBezTo>
                  <a:pt x="3207657" y="2053771"/>
                  <a:pt x="3206680" y="2148253"/>
                  <a:pt x="3200400" y="2242457"/>
                </a:cubicBezTo>
                <a:cubicBezTo>
                  <a:pt x="3198966" y="2263964"/>
                  <a:pt x="3171208" y="2339760"/>
                  <a:pt x="3167742" y="2351314"/>
                </a:cubicBezTo>
                <a:cubicBezTo>
                  <a:pt x="3134289" y="2462825"/>
                  <a:pt x="3183758" y="2324829"/>
                  <a:pt x="3135085" y="2438400"/>
                </a:cubicBezTo>
                <a:cubicBezTo>
                  <a:pt x="3130565" y="2448947"/>
                  <a:pt x="3129772" y="2461027"/>
                  <a:pt x="3124200" y="2471057"/>
                </a:cubicBezTo>
                <a:cubicBezTo>
                  <a:pt x="3111493" y="2493930"/>
                  <a:pt x="3088932" y="2511548"/>
                  <a:pt x="3080657" y="2536371"/>
                </a:cubicBezTo>
                <a:cubicBezTo>
                  <a:pt x="3069244" y="2570608"/>
                  <a:pt x="3072060" y="2578389"/>
                  <a:pt x="3037114" y="2601686"/>
                </a:cubicBezTo>
                <a:cubicBezTo>
                  <a:pt x="3022771" y="2611248"/>
                  <a:pt x="2957874" y="2621888"/>
                  <a:pt x="2950028" y="2623457"/>
                </a:cubicBezTo>
                <a:cubicBezTo>
                  <a:pt x="2837542" y="2619828"/>
                  <a:pt x="2724726" y="2621917"/>
                  <a:pt x="2612571" y="2612571"/>
                </a:cubicBezTo>
                <a:cubicBezTo>
                  <a:pt x="2593098" y="2610948"/>
                  <a:pt x="2576994" y="2595941"/>
                  <a:pt x="2558142" y="2590800"/>
                </a:cubicBezTo>
                <a:cubicBezTo>
                  <a:pt x="2469708" y="2566682"/>
                  <a:pt x="2519909" y="2592569"/>
                  <a:pt x="2449285" y="2569028"/>
                </a:cubicBezTo>
                <a:cubicBezTo>
                  <a:pt x="2419335" y="2559045"/>
                  <a:pt x="2392764" y="2544012"/>
                  <a:pt x="2362200" y="2536371"/>
                </a:cubicBezTo>
                <a:cubicBezTo>
                  <a:pt x="2344250" y="2531884"/>
                  <a:pt x="2325914" y="2529114"/>
                  <a:pt x="2307771" y="2525486"/>
                </a:cubicBezTo>
                <a:cubicBezTo>
                  <a:pt x="2300514" y="2503714"/>
                  <a:pt x="2280434" y="2482435"/>
                  <a:pt x="2286000" y="2460171"/>
                </a:cubicBezTo>
                <a:cubicBezTo>
                  <a:pt x="2293257" y="2431143"/>
                  <a:pt x="2293585" y="2399431"/>
                  <a:pt x="2307771" y="2373086"/>
                </a:cubicBezTo>
                <a:cubicBezTo>
                  <a:pt x="2339544" y="2314080"/>
                  <a:pt x="2362812" y="2317556"/>
                  <a:pt x="2416628" y="2307771"/>
                </a:cubicBezTo>
                <a:cubicBezTo>
                  <a:pt x="2438344" y="2303823"/>
                  <a:pt x="2460171" y="2300514"/>
                  <a:pt x="2481942" y="2296886"/>
                </a:cubicBezTo>
                <a:cubicBezTo>
                  <a:pt x="2560246" y="2270785"/>
                  <a:pt x="2462460" y="2302452"/>
                  <a:pt x="2558142" y="2275114"/>
                </a:cubicBezTo>
                <a:cubicBezTo>
                  <a:pt x="2569175" y="2271962"/>
                  <a:pt x="2579548" y="2266478"/>
                  <a:pt x="2590800" y="2264228"/>
                </a:cubicBezTo>
                <a:cubicBezTo>
                  <a:pt x="2615960" y="2259196"/>
                  <a:pt x="2641756" y="2257933"/>
                  <a:pt x="2667000" y="2253343"/>
                </a:cubicBezTo>
                <a:cubicBezTo>
                  <a:pt x="2681719" y="2250667"/>
                  <a:pt x="2695872" y="2245391"/>
                  <a:pt x="2710542" y="2242457"/>
                </a:cubicBezTo>
                <a:cubicBezTo>
                  <a:pt x="2732185" y="2238128"/>
                  <a:pt x="2754085" y="2235200"/>
                  <a:pt x="2775857" y="2231571"/>
                </a:cubicBezTo>
                <a:lnTo>
                  <a:pt x="3233057" y="2242457"/>
                </a:lnTo>
                <a:cubicBezTo>
                  <a:pt x="3305681" y="2244800"/>
                  <a:pt x="3378161" y="2250603"/>
                  <a:pt x="3450771" y="2253343"/>
                </a:cubicBezTo>
                <a:lnTo>
                  <a:pt x="3810000" y="2264228"/>
                </a:lnTo>
                <a:cubicBezTo>
                  <a:pt x="3815710" y="2265370"/>
                  <a:pt x="3884067" y="2276702"/>
                  <a:pt x="3897085" y="2286000"/>
                </a:cubicBezTo>
                <a:cubicBezTo>
                  <a:pt x="3913788" y="2297931"/>
                  <a:pt x="3931448" y="2311184"/>
                  <a:pt x="3940628" y="2329543"/>
                </a:cubicBezTo>
                <a:cubicBezTo>
                  <a:pt x="3947885" y="2344057"/>
                  <a:pt x="3956008" y="2358170"/>
                  <a:pt x="3962400" y="2373086"/>
                </a:cubicBezTo>
                <a:cubicBezTo>
                  <a:pt x="3971767" y="2394944"/>
                  <a:pt x="3978649" y="2427198"/>
                  <a:pt x="3984171" y="2449286"/>
                </a:cubicBezTo>
                <a:cubicBezTo>
                  <a:pt x="3987800" y="2529114"/>
                  <a:pt x="3988928" y="2609096"/>
                  <a:pt x="3995057" y="2688771"/>
                </a:cubicBezTo>
                <a:cubicBezTo>
                  <a:pt x="3996204" y="2703688"/>
                  <a:pt x="4005063" y="2717379"/>
                  <a:pt x="4005942" y="2732314"/>
                </a:cubicBezTo>
                <a:cubicBezTo>
                  <a:pt x="4012338" y="2841044"/>
                  <a:pt x="4013199" y="2950029"/>
                  <a:pt x="4016828" y="3058886"/>
                </a:cubicBezTo>
                <a:cubicBezTo>
                  <a:pt x="4013199" y="3091543"/>
                  <a:pt x="4012386" y="3124637"/>
                  <a:pt x="4005942" y="3156857"/>
                </a:cubicBezTo>
                <a:cubicBezTo>
                  <a:pt x="4001441" y="3179360"/>
                  <a:pt x="4005942" y="3214914"/>
                  <a:pt x="3984171" y="3222171"/>
                </a:cubicBezTo>
                <a:lnTo>
                  <a:pt x="3918857" y="3243943"/>
                </a:lnTo>
                <a:cubicBezTo>
                  <a:pt x="3893457" y="3240314"/>
                  <a:pt x="3867901" y="3237647"/>
                  <a:pt x="3842657" y="3233057"/>
                </a:cubicBezTo>
                <a:cubicBezTo>
                  <a:pt x="3827937" y="3230381"/>
                  <a:pt x="3813692" y="3225535"/>
                  <a:pt x="3799114" y="3222171"/>
                </a:cubicBezTo>
                <a:lnTo>
                  <a:pt x="3701142" y="3200400"/>
                </a:lnTo>
                <a:cubicBezTo>
                  <a:pt x="3648567" y="3147822"/>
                  <a:pt x="3712539" y="3214644"/>
                  <a:pt x="3657600" y="3145971"/>
                </a:cubicBezTo>
                <a:cubicBezTo>
                  <a:pt x="3651189" y="3137957"/>
                  <a:pt x="3643085" y="3131457"/>
                  <a:pt x="3635828" y="3124200"/>
                </a:cubicBezTo>
                <a:cubicBezTo>
                  <a:pt x="3628571" y="3109686"/>
                  <a:pt x="3620648" y="3095486"/>
                  <a:pt x="3614057" y="3080657"/>
                </a:cubicBezTo>
                <a:cubicBezTo>
                  <a:pt x="3590243" y="3027075"/>
                  <a:pt x="3558943" y="2953096"/>
                  <a:pt x="3603171" y="2895600"/>
                </a:cubicBezTo>
                <a:cubicBezTo>
                  <a:pt x="3623205" y="2869556"/>
                  <a:pt x="3668485" y="2888343"/>
                  <a:pt x="3701142" y="2884714"/>
                </a:cubicBezTo>
                <a:cubicBezTo>
                  <a:pt x="3799114" y="2888343"/>
                  <a:pt x="3897878" y="2882643"/>
                  <a:pt x="3995057" y="2895600"/>
                </a:cubicBezTo>
                <a:cubicBezTo>
                  <a:pt x="4010317" y="2897635"/>
                  <a:pt x="4015887" y="2918402"/>
                  <a:pt x="4027714" y="2928257"/>
                </a:cubicBezTo>
                <a:cubicBezTo>
                  <a:pt x="4037765" y="2936632"/>
                  <a:pt x="4050321" y="2941652"/>
                  <a:pt x="4060371" y="2950028"/>
                </a:cubicBezTo>
                <a:cubicBezTo>
                  <a:pt x="4072198" y="2959884"/>
                  <a:pt x="4079258" y="2975801"/>
                  <a:pt x="4093028" y="2982686"/>
                </a:cubicBezTo>
                <a:cubicBezTo>
                  <a:pt x="4109577" y="2990960"/>
                  <a:pt x="4129314" y="2989943"/>
                  <a:pt x="4147457" y="2993571"/>
                </a:cubicBezTo>
                <a:cubicBezTo>
                  <a:pt x="4217385" y="3040191"/>
                  <a:pt x="4139182" y="2984971"/>
                  <a:pt x="4223657" y="3058886"/>
                </a:cubicBezTo>
                <a:cubicBezTo>
                  <a:pt x="4237311" y="3070833"/>
                  <a:pt x="4252686" y="3080657"/>
                  <a:pt x="4267200" y="3091543"/>
                </a:cubicBezTo>
                <a:cubicBezTo>
                  <a:pt x="4274457" y="3106057"/>
                  <a:pt x="4282579" y="3120171"/>
                  <a:pt x="4288971" y="3135086"/>
                </a:cubicBezTo>
                <a:cubicBezTo>
                  <a:pt x="4293491" y="3145633"/>
                  <a:pt x="4294284" y="3157712"/>
                  <a:pt x="4299857" y="3167743"/>
                </a:cubicBezTo>
                <a:cubicBezTo>
                  <a:pt x="4312564" y="3190616"/>
                  <a:pt x="4343400" y="3233057"/>
                  <a:pt x="4343400" y="3233057"/>
                </a:cubicBezTo>
                <a:lnTo>
                  <a:pt x="4365171" y="3298371"/>
                </a:lnTo>
                <a:cubicBezTo>
                  <a:pt x="4368800" y="3309257"/>
                  <a:pt x="4373274" y="3319896"/>
                  <a:pt x="4376057" y="3331028"/>
                </a:cubicBezTo>
                <a:cubicBezTo>
                  <a:pt x="4379685" y="3345542"/>
                  <a:pt x="4381689" y="3360563"/>
                  <a:pt x="4386942" y="3374571"/>
                </a:cubicBezTo>
                <a:cubicBezTo>
                  <a:pt x="4392640" y="3389765"/>
                  <a:pt x="4402321" y="3403199"/>
                  <a:pt x="4408714" y="3418114"/>
                </a:cubicBezTo>
                <a:cubicBezTo>
                  <a:pt x="4413234" y="3428661"/>
                  <a:pt x="4415971" y="3439885"/>
                  <a:pt x="4419600" y="3450771"/>
                </a:cubicBezTo>
                <a:cubicBezTo>
                  <a:pt x="4426857" y="3501571"/>
                  <a:pt x="4428925" y="3553387"/>
                  <a:pt x="4441371" y="3603171"/>
                </a:cubicBezTo>
                <a:lnTo>
                  <a:pt x="4463142" y="3690257"/>
                </a:lnTo>
                <a:cubicBezTo>
                  <a:pt x="4459514" y="3755571"/>
                  <a:pt x="4460371" y="3821290"/>
                  <a:pt x="4452257" y="3886200"/>
                </a:cubicBezTo>
                <a:cubicBezTo>
                  <a:pt x="4449411" y="3908972"/>
                  <a:pt x="4443215" y="3932419"/>
                  <a:pt x="4430485" y="3951514"/>
                </a:cubicBezTo>
                <a:lnTo>
                  <a:pt x="4386942" y="4016828"/>
                </a:lnTo>
                <a:cubicBezTo>
                  <a:pt x="4383314" y="4027714"/>
                  <a:pt x="4381961" y="4039646"/>
                  <a:pt x="4376057" y="4049486"/>
                </a:cubicBezTo>
                <a:cubicBezTo>
                  <a:pt x="4370777" y="4058287"/>
                  <a:pt x="4362496" y="4065099"/>
                  <a:pt x="4354285" y="4071257"/>
                </a:cubicBezTo>
                <a:cubicBezTo>
                  <a:pt x="4329353" y="4089956"/>
                  <a:pt x="4291899" y="4120212"/>
                  <a:pt x="4256314" y="4125686"/>
                </a:cubicBezTo>
                <a:cubicBezTo>
                  <a:pt x="4220271" y="4131231"/>
                  <a:pt x="4183743" y="4132943"/>
                  <a:pt x="4147457" y="4136571"/>
                </a:cubicBezTo>
                <a:cubicBezTo>
                  <a:pt x="4111171" y="4132943"/>
                  <a:pt x="4074643" y="4131231"/>
                  <a:pt x="4038600" y="4125686"/>
                </a:cubicBezTo>
                <a:cubicBezTo>
                  <a:pt x="4027259" y="4123941"/>
                  <a:pt x="4017316" y="4116317"/>
                  <a:pt x="4005942" y="4114800"/>
                </a:cubicBezTo>
                <a:cubicBezTo>
                  <a:pt x="3962632" y="4109025"/>
                  <a:pt x="3918857" y="4107543"/>
                  <a:pt x="3875314" y="4103914"/>
                </a:cubicBezTo>
                <a:cubicBezTo>
                  <a:pt x="3683645" y="4065581"/>
                  <a:pt x="3848158" y="4095214"/>
                  <a:pt x="3668485" y="4071257"/>
                </a:cubicBezTo>
                <a:cubicBezTo>
                  <a:pt x="3556597" y="4056338"/>
                  <a:pt x="3646150" y="4066790"/>
                  <a:pt x="3559628" y="4049486"/>
                </a:cubicBezTo>
                <a:cubicBezTo>
                  <a:pt x="3482060" y="4033973"/>
                  <a:pt x="3494210" y="4041096"/>
                  <a:pt x="3407228" y="4027714"/>
                </a:cubicBezTo>
                <a:cubicBezTo>
                  <a:pt x="3388941" y="4024901"/>
                  <a:pt x="3371050" y="4019870"/>
                  <a:pt x="3352800" y="4016828"/>
                </a:cubicBezTo>
                <a:cubicBezTo>
                  <a:pt x="3327491" y="4012610"/>
                  <a:pt x="3302000" y="4009571"/>
                  <a:pt x="3276600" y="4005943"/>
                </a:cubicBezTo>
                <a:cubicBezTo>
                  <a:pt x="3198837" y="3954101"/>
                  <a:pt x="3236670" y="3968746"/>
                  <a:pt x="3167742" y="3951514"/>
                </a:cubicBezTo>
                <a:cubicBezTo>
                  <a:pt x="3119990" y="3983350"/>
                  <a:pt x="3135085" y="3960203"/>
                  <a:pt x="3135085" y="4027714"/>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9657092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854231" y="360297"/>
            <a:ext cx="10515600" cy="1325563"/>
          </a:xfrm>
        </p:spPr>
        <p:txBody>
          <a:bodyPr/>
          <a:lstStyle/>
          <a:p>
            <a:r>
              <a:rPr lang="en-US" dirty="0" smtClean="0"/>
              <a:t>Report Scheduling - Notification</a:t>
            </a:r>
            <a:endParaRPr lang="en-US" dirty="0"/>
          </a:p>
        </p:txBody>
      </p:sp>
      <p:pic>
        <p:nvPicPr>
          <p:cNvPr id="2" name="Picture 1"/>
          <p:cNvPicPr>
            <a:picLocks noChangeAspect="1"/>
          </p:cNvPicPr>
          <p:nvPr/>
        </p:nvPicPr>
        <p:blipFill>
          <a:blip r:embed="rId3"/>
          <a:stretch>
            <a:fillRect/>
          </a:stretch>
        </p:blipFill>
        <p:spPr>
          <a:xfrm>
            <a:off x="381000" y="1317171"/>
            <a:ext cx="11571514" cy="5431972"/>
          </a:xfrm>
          <a:prstGeom prst="rect">
            <a:avLst/>
          </a:prstGeom>
        </p:spPr>
      </p:pic>
      <p:sp>
        <p:nvSpPr>
          <p:cNvPr id="4" name="Oval 3"/>
          <p:cNvSpPr/>
          <p:nvPr/>
        </p:nvSpPr>
        <p:spPr>
          <a:xfrm>
            <a:off x="10980830" y="5039017"/>
            <a:ext cx="488429" cy="359764"/>
          </a:xfrm>
          <a:prstGeom prst="ellipse">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Oval 5"/>
          <p:cNvSpPr/>
          <p:nvPr/>
        </p:nvSpPr>
        <p:spPr>
          <a:xfrm>
            <a:off x="6166757" y="1411771"/>
            <a:ext cx="1337511" cy="852458"/>
          </a:xfrm>
          <a:prstGeom prst="ellipse">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1979082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838200" y="82076"/>
            <a:ext cx="10515600" cy="1325563"/>
          </a:xfrm>
        </p:spPr>
        <p:txBody>
          <a:bodyPr/>
          <a:lstStyle/>
          <a:p>
            <a:r>
              <a:rPr lang="en-US" dirty="0" smtClean="0"/>
              <a:t>Report Scheduling - Notification</a:t>
            </a:r>
            <a:endParaRPr lang="en-US" dirty="0"/>
          </a:p>
        </p:txBody>
      </p:sp>
      <p:pic>
        <p:nvPicPr>
          <p:cNvPr id="3" name="Picture 2"/>
          <p:cNvPicPr>
            <a:picLocks noChangeAspect="1"/>
          </p:cNvPicPr>
          <p:nvPr/>
        </p:nvPicPr>
        <p:blipFill>
          <a:blip r:embed="rId3"/>
          <a:stretch>
            <a:fillRect/>
          </a:stretch>
        </p:blipFill>
        <p:spPr>
          <a:xfrm>
            <a:off x="449705" y="1055914"/>
            <a:ext cx="11339524" cy="5749296"/>
          </a:xfrm>
          <a:prstGeom prst="rect">
            <a:avLst/>
          </a:prstGeom>
        </p:spPr>
      </p:pic>
      <p:sp>
        <p:nvSpPr>
          <p:cNvPr id="6" name="Oval 5"/>
          <p:cNvSpPr/>
          <p:nvPr/>
        </p:nvSpPr>
        <p:spPr>
          <a:xfrm>
            <a:off x="449705" y="5068139"/>
            <a:ext cx="7864655" cy="418261"/>
          </a:xfrm>
          <a:prstGeom prst="ellipse">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Oval 6"/>
          <p:cNvSpPr/>
          <p:nvPr/>
        </p:nvSpPr>
        <p:spPr>
          <a:xfrm>
            <a:off x="449705" y="5872045"/>
            <a:ext cx="7975838" cy="398126"/>
          </a:xfrm>
          <a:prstGeom prst="ellipse">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Oval 7"/>
          <p:cNvSpPr/>
          <p:nvPr/>
        </p:nvSpPr>
        <p:spPr>
          <a:xfrm>
            <a:off x="449705" y="1055914"/>
            <a:ext cx="1277912" cy="1049311"/>
          </a:xfrm>
          <a:prstGeom prst="ellipse">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3822323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1182974" y="92898"/>
            <a:ext cx="10515600" cy="1325563"/>
          </a:xfrm>
        </p:spPr>
        <p:txBody>
          <a:bodyPr/>
          <a:lstStyle/>
          <a:p>
            <a:r>
              <a:rPr lang="en-US" dirty="0" smtClean="0"/>
              <a:t>Report Scheduling - Location</a:t>
            </a:r>
            <a:endParaRPr lang="en-US" dirty="0"/>
          </a:p>
        </p:txBody>
      </p:sp>
      <p:pic>
        <p:nvPicPr>
          <p:cNvPr id="2" name="Picture 1"/>
          <p:cNvPicPr>
            <a:picLocks noChangeAspect="1"/>
          </p:cNvPicPr>
          <p:nvPr/>
        </p:nvPicPr>
        <p:blipFill>
          <a:blip r:embed="rId3"/>
          <a:stretch>
            <a:fillRect/>
          </a:stretch>
        </p:blipFill>
        <p:spPr>
          <a:xfrm>
            <a:off x="468086" y="1143000"/>
            <a:ext cx="11419114" cy="5459560"/>
          </a:xfrm>
          <a:prstGeom prst="rect">
            <a:avLst/>
          </a:prstGeom>
        </p:spPr>
      </p:pic>
      <p:sp>
        <p:nvSpPr>
          <p:cNvPr id="9" name="Oval 8"/>
          <p:cNvSpPr/>
          <p:nvPr/>
        </p:nvSpPr>
        <p:spPr>
          <a:xfrm>
            <a:off x="544285" y="1143000"/>
            <a:ext cx="783771" cy="533400"/>
          </a:xfrm>
          <a:prstGeom prst="ellipse">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p:cNvSpPr/>
          <p:nvPr/>
        </p:nvSpPr>
        <p:spPr>
          <a:xfrm>
            <a:off x="3430188" y="2017574"/>
            <a:ext cx="1446611" cy="418509"/>
          </a:xfrm>
          <a:prstGeom prst="ellipse">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Oval 5"/>
          <p:cNvSpPr/>
          <p:nvPr/>
        </p:nvSpPr>
        <p:spPr>
          <a:xfrm>
            <a:off x="5890360" y="5958203"/>
            <a:ext cx="2263040" cy="418509"/>
          </a:xfrm>
          <a:prstGeom prst="ellipse">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1186242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838200" y="225931"/>
            <a:ext cx="10515600" cy="1325563"/>
          </a:xfrm>
        </p:spPr>
        <p:txBody>
          <a:bodyPr/>
          <a:lstStyle/>
          <a:p>
            <a:r>
              <a:rPr lang="en-US" dirty="0" smtClean="0"/>
              <a:t>Report Scheduling - Modification</a:t>
            </a:r>
            <a:endParaRPr lang="en-US" dirty="0"/>
          </a:p>
        </p:txBody>
      </p:sp>
      <p:pic>
        <p:nvPicPr>
          <p:cNvPr id="3" name="Picture 2"/>
          <p:cNvPicPr>
            <a:picLocks noChangeAspect="1"/>
          </p:cNvPicPr>
          <p:nvPr/>
        </p:nvPicPr>
        <p:blipFill>
          <a:blip r:embed="rId3"/>
          <a:stretch>
            <a:fillRect/>
          </a:stretch>
        </p:blipFill>
        <p:spPr>
          <a:xfrm>
            <a:off x="446314" y="1219200"/>
            <a:ext cx="11234057" cy="5462677"/>
          </a:xfrm>
          <a:prstGeom prst="rect">
            <a:avLst/>
          </a:prstGeom>
        </p:spPr>
      </p:pic>
      <p:sp>
        <p:nvSpPr>
          <p:cNvPr id="8" name="Oval 7"/>
          <p:cNvSpPr/>
          <p:nvPr/>
        </p:nvSpPr>
        <p:spPr>
          <a:xfrm>
            <a:off x="1628650" y="2922727"/>
            <a:ext cx="3694464" cy="538930"/>
          </a:xfrm>
          <a:prstGeom prst="ellipse">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4531364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Report Scheduling – A Powerful Tool</a:t>
            </a:r>
            <a:endParaRPr lang="en-US" dirty="0"/>
          </a:p>
        </p:txBody>
      </p:sp>
      <p:sp>
        <p:nvSpPr>
          <p:cNvPr id="3" name="Content Placeholder 2"/>
          <p:cNvSpPr>
            <a:spLocks noGrp="1"/>
          </p:cNvSpPr>
          <p:nvPr>
            <p:ph idx="1"/>
          </p:nvPr>
        </p:nvSpPr>
        <p:spPr/>
        <p:txBody>
          <a:bodyPr>
            <a:normAutofit/>
          </a:bodyPr>
          <a:lstStyle/>
          <a:p>
            <a:r>
              <a:rPr lang="en-US" dirty="0" smtClean="0"/>
              <a:t>If you can run a report, you can schedule it to be delivered:</a:t>
            </a:r>
          </a:p>
          <a:p>
            <a:pPr lvl="1"/>
            <a:r>
              <a:rPr lang="en-US" dirty="0" smtClean="0"/>
              <a:t>When </a:t>
            </a:r>
            <a:r>
              <a:rPr lang="en-US" dirty="0" smtClean="0"/>
              <a:t>you need it</a:t>
            </a:r>
          </a:p>
          <a:p>
            <a:pPr lvl="1"/>
            <a:r>
              <a:rPr lang="en-US" dirty="0" smtClean="0"/>
              <a:t>To the people who need </a:t>
            </a:r>
            <a:r>
              <a:rPr lang="en-US" dirty="0" smtClean="0"/>
              <a:t>it</a:t>
            </a:r>
          </a:p>
          <a:p>
            <a:r>
              <a:rPr lang="en-US" b="1" dirty="0" smtClean="0"/>
              <a:t>Schedule </a:t>
            </a:r>
            <a:r>
              <a:rPr lang="en-US" b="1" dirty="0"/>
              <a:t>reports to run Monday – Friday between 7 AM – 7 </a:t>
            </a:r>
            <a:r>
              <a:rPr lang="en-US" b="1" dirty="0" smtClean="0"/>
              <a:t>PM</a:t>
            </a:r>
          </a:p>
          <a:p>
            <a:r>
              <a:rPr lang="en-US" dirty="0" smtClean="0"/>
              <a:t>Report </a:t>
            </a:r>
            <a:r>
              <a:rPr lang="en-US" dirty="0"/>
              <a:t>Caster Walk-In Help Sessions will be offered in the Perovich Business Center, Room </a:t>
            </a:r>
            <a:r>
              <a:rPr lang="en-US" dirty="0" smtClean="0"/>
              <a:t>1007</a:t>
            </a:r>
          </a:p>
          <a:p>
            <a:pPr marL="0" indent="0">
              <a:buNone/>
            </a:pPr>
            <a:r>
              <a:rPr lang="en-US" dirty="0" smtClean="0"/>
              <a:t>   Thursday</a:t>
            </a:r>
            <a:r>
              <a:rPr lang="en-US" dirty="0"/>
              <a:t>, October 8, 2015 10:30am-12:00 </a:t>
            </a:r>
            <a:r>
              <a:rPr lang="en-US" dirty="0" smtClean="0"/>
              <a:t>noon</a:t>
            </a:r>
          </a:p>
          <a:p>
            <a:pPr marL="0" indent="0">
              <a:buNone/>
            </a:pPr>
            <a:endParaRPr lang="en-US" dirty="0" smtClean="0">
              <a:hlinkClick r:id="rId3"/>
            </a:endParaRPr>
          </a:p>
          <a:p>
            <a:pPr marL="0" indent="0" algn="ctr">
              <a:buNone/>
            </a:pPr>
            <a:r>
              <a:rPr lang="en-US" dirty="0" smtClean="0">
                <a:hlinkClick r:id="rId3"/>
              </a:rPr>
              <a:t>http</a:t>
            </a:r>
            <a:r>
              <a:rPr lang="en-US" dirty="0">
                <a:hlinkClick r:id="rId3"/>
              </a:rPr>
              <a:t>://</a:t>
            </a:r>
            <a:r>
              <a:rPr lang="en-US" dirty="0" smtClean="0">
                <a:hlinkClick r:id="rId3"/>
              </a:rPr>
              <a:t>myreportsinfo.unm.edu/finance/index.html</a:t>
            </a:r>
            <a:r>
              <a:rPr lang="en-US" dirty="0" smtClean="0"/>
              <a:t> </a:t>
            </a:r>
            <a:endParaRPr lang="en-US" dirty="0" smtClean="0"/>
          </a:p>
        </p:txBody>
      </p:sp>
    </p:spTree>
    <p:extLst>
      <p:ext uri="{BB962C8B-B14F-4D97-AF65-F5344CB8AC3E}">
        <p14:creationId xmlns:p14="http://schemas.microsoft.com/office/powerpoint/2010/main" val="319981622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Miscellaneous Announcements</a:t>
            </a:r>
            <a:endParaRPr lang="en-US" dirty="0"/>
          </a:p>
        </p:txBody>
      </p:sp>
      <p:sp>
        <p:nvSpPr>
          <p:cNvPr id="3" name="Content Placeholder 2"/>
          <p:cNvSpPr>
            <a:spLocks noGrp="1"/>
          </p:cNvSpPr>
          <p:nvPr>
            <p:ph idx="1"/>
          </p:nvPr>
        </p:nvSpPr>
        <p:spPr>
          <a:xfrm>
            <a:off x="838200" y="1426029"/>
            <a:ext cx="10515600" cy="4855028"/>
          </a:xfrm>
        </p:spPr>
        <p:txBody>
          <a:bodyPr>
            <a:normAutofit lnSpcReduction="10000"/>
          </a:bodyPr>
          <a:lstStyle/>
          <a:p>
            <a:r>
              <a:rPr lang="en-US" dirty="0" smtClean="0"/>
              <a:t>DPI Routing – Foreign Payees</a:t>
            </a:r>
          </a:p>
          <a:p>
            <a:pPr lvl="1"/>
            <a:r>
              <a:rPr lang="en-US" dirty="0"/>
              <a:t>Foreign Student payee</a:t>
            </a:r>
          </a:p>
          <a:p>
            <a:pPr lvl="1"/>
            <a:r>
              <a:rPr lang="en-US" dirty="0"/>
              <a:t>Foreign Individual payee</a:t>
            </a:r>
          </a:p>
          <a:p>
            <a:pPr lvl="1"/>
            <a:r>
              <a:rPr lang="en-US" dirty="0"/>
              <a:t>Foreign Vendor </a:t>
            </a:r>
          </a:p>
          <a:p>
            <a:pPr lvl="1"/>
            <a:r>
              <a:rPr lang="en-US" dirty="0"/>
              <a:t>Any documents with a printed Taxation approval signature line on the </a:t>
            </a:r>
            <a:r>
              <a:rPr lang="en-US" dirty="0" smtClean="0"/>
              <a:t>DPEZ</a:t>
            </a:r>
          </a:p>
          <a:p>
            <a:pPr lvl="1"/>
            <a:endParaRPr lang="en-US" dirty="0" smtClean="0"/>
          </a:p>
          <a:p>
            <a:r>
              <a:rPr lang="en-US" dirty="0" smtClean="0"/>
              <a:t>Taxation Department - First Review</a:t>
            </a:r>
          </a:p>
          <a:p>
            <a:pPr marL="457200" lvl="1" indent="0">
              <a:buNone/>
            </a:pPr>
            <a:r>
              <a:rPr lang="en-US" dirty="0" smtClean="0"/>
              <a:t>	Mail </a:t>
            </a:r>
            <a:r>
              <a:rPr lang="en-US" dirty="0"/>
              <a:t>Stop Code is </a:t>
            </a:r>
            <a:r>
              <a:rPr lang="en-US" dirty="0" smtClean="0"/>
              <a:t>MSC01-1260</a:t>
            </a:r>
          </a:p>
          <a:p>
            <a:pPr marL="457200" lvl="1" indent="0">
              <a:buNone/>
            </a:pPr>
            <a:r>
              <a:rPr lang="en-US" dirty="0"/>
              <a:t>	</a:t>
            </a:r>
            <a:r>
              <a:rPr lang="en-US" dirty="0" smtClean="0"/>
              <a:t>Suite 3400, John </a:t>
            </a:r>
            <a:r>
              <a:rPr lang="en-US" dirty="0"/>
              <a:t>and June Perovich Business </a:t>
            </a:r>
            <a:r>
              <a:rPr lang="en-US" dirty="0" smtClean="0"/>
              <a:t>Center</a:t>
            </a:r>
          </a:p>
          <a:p>
            <a:pPr marL="457200" lvl="1" indent="0">
              <a:buNone/>
            </a:pPr>
            <a:endParaRPr lang="en-US" dirty="0" smtClean="0"/>
          </a:p>
          <a:p>
            <a:pPr marL="0" indent="0">
              <a:buNone/>
            </a:pPr>
            <a:r>
              <a:rPr lang="en-US" dirty="0">
                <a:hlinkClick r:id="rId3"/>
              </a:rPr>
              <a:t>http://</a:t>
            </a:r>
            <a:r>
              <a:rPr lang="en-US" dirty="0" smtClean="0">
                <a:hlinkClick r:id="rId3"/>
              </a:rPr>
              <a:t>taxation.unm.edu/foreign-nationals-info/payments-to-foreign-nationals.html</a:t>
            </a:r>
            <a:r>
              <a:rPr lang="en-US" dirty="0" smtClean="0"/>
              <a:t> </a:t>
            </a:r>
          </a:p>
        </p:txBody>
      </p:sp>
    </p:spTree>
    <p:extLst>
      <p:ext uri="{BB962C8B-B14F-4D97-AF65-F5344CB8AC3E}">
        <p14:creationId xmlns:p14="http://schemas.microsoft.com/office/powerpoint/2010/main" val="250925325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Miscellaneous Announcements</a:t>
            </a:r>
            <a:endParaRPr lang="en-US" dirty="0"/>
          </a:p>
        </p:txBody>
      </p:sp>
      <p:sp>
        <p:nvSpPr>
          <p:cNvPr id="3" name="Content Placeholder 2"/>
          <p:cNvSpPr>
            <a:spLocks noGrp="1"/>
          </p:cNvSpPr>
          <p:nvPr>
            <p:ph idx="1"/>
          </p:nvPr>
        </p:nvSpPr>
        <p:spPr>
          <a:xfrm>
            <a:off x="838200" y="1426029"/>
            <a:ext cx="10515600" cy="5007428"/>
          </a:xfrm>
        </p:spPr>
        <p:txBody>
          <a:bodyPr>
            <a:normAutofit fontScale="92500" lnSpcReduction="10000"/>
          </a:bodyPr>
          <a:lstStyle/>
          <a:p>
            <a:r>
              <a:rPr lang="en-US" dirty="0" smtClean="0"/>
              <a:t>Federal Per Diem Rates</a:t>
            </a:r>
          </a:p>
          <a:p>
            <a:pPr lvl="1"/>
            <a:r>
              <a:rPr lang="en-US" dirty="0" smtClean="0"/>
              <a:t>Changes effective October 1, 2015 </a:t>
            </a:r>
            <a:endParaRPr lang="en-US" dirty="0"/>
          </a:p>
          <a:p>
            <a:pPr lvl="1"/>
            <a:r>
              <a:rPr lang="en-US" dirty="0" smtClean="0"/>
              <a:t>Lowest rate changes to $51 </a:t>
            </a:r>
            <a:endParaRPr lang="en-US" dirty="0"/>
          </a:p>
          <a:p>
            <a:pPr lvl="1"/>
            <a:r>
              <a:rPr lang="en-US" dirty="0" smtClean="0"/>
              <a:t>NM All location rate changes to $51 (was 46)</a:t>
            </a:r>
            <a:endParaRPr lang="en-US" dirty="0"/>
          </a:p>
          <a:p>
            <a:pPr lvl="1"/>
            <a:r>
              <a:rPr lang="en-US" dirty="0" smtClean="0"/>
              <a:t>High rate changes to $74</a:t>
            </a:r>
          </a:p>
          <a:p>
            <a:pPr marL="457200" lvl="1" indent="0">
              <a:buNone/>
            </a:pPr>
            <a:endParaRPr lang="en-US" dirty="0" smtClean="0"/>
          </a:p>
          <a:p>
            <a:r>
              <a:rPr lang="en-US" dirty="0" smtClean="0"/>
              <a:t>F&amp;A Excludable Account Codes</a:t>
            </a:r>
          </a:p>
          <a:p>
            <a:pPr lvl="1"/>
            <a:r>
              <a:rPr lang="en-US" dirty="0" smtClean="0"/>
              <a:t>FY16 is a “base year” for the Facilities and Administrative (F&amp;A)</a:t>
            </a:r>
          </a:p>
          <a:p>
            <a:pPr marL="914400" lvl="2" indent="0" fontAlgn="base">
              <a:buNone/>
            </a:pPr>
            <a:r>
              <a:rPr lang="en-US" dirty="0"/>
              <a:t>Excludable Account Codes</a:t>
            </a:r>
          </a:p>
          <a:p>
            <a:pPr marL="914400" lvl="2" indent="0" fontAlgn="base">
              <a:buNone/>
            </a:pPr>
            <a:r>
              <a:rPr lang="en-US" dirty="0"/>
              <a:t>31B0  Food F&amp;A Unallowable Gen</a:t>
            </a:r>
          </a:p>
          <a:p>
            <a:pPr marL="914400" lvl="2" indent="0" fontAlgn="base">
              <a:buNone/>
            </a:pPr>
            <a:r>
              <a:rPr lang="en-US" dirty="0"/>
              <a:t>37Y0  Supply Costs F&amp;A Unallowable</a:t>
            </a:r>
          </a:p>
          <a:p>
            <a:pPr marL="914400" lvl="2" indent="0" fontAlgn="base">
              <a:buNone/>
            </a:pPr>
            <a:r>
              <a:rPr lang="en-US" dirty="0"/>
              <a:t>39Y0  Travel F&amp;A Unallowable</a:t>
            </a:r>
          </a:p>
          <a:p>
            <a:pPr marL="914400" lvl="2" indent="0" fontAlgn="base">
              <a:buNone/>
            </a:pPr>
            <a:r>
              <a:rPr lang="en-US" dirty="0"/>
              <a:t>6350  Promotional </a:t>
            </a:r>
            <a:r>
              <a:rPr lang="en-US" dirty="0" err="1"/>
              <a:t>Exp</a:t>
            </a:r>
            <a:r>
              <a:rPr lang="en-US" dirty="0"/>
              <a:t> F&amp;A Unallowable Gen</a:t>
            </a:r>
          </a:p>
          <a:p>
            <a:pPr marL="914400" lvl="2" indent="0" fontAlgn="base">
              <a:buNone/>
            </a:pPr>
            <a:r>
              <a:rPr lang="en-US" dirty="0"/>
              <a:t>69Y0  Professional </a:t>
            </a:r>
            <a:r>
              <a:rPr lang="en-US" dirty="0" err="1"/>
              <a:t>Svcs</a:t>
            </a:r>
            <a:r>
              <a:rPr lang="en-US" dirty="0"/>
              <a:t> F&amp;A Unallowable</a:t>
            </a:r>
          </a:p>
          <a:p>
            <a:pPr marL="914400" lvl="2" indent="0" fontAlgn="base">
              <a:buNone/>
            </a:pPr>
            <a:r>
              <a:rPr lang="en-US" dirty="0"/>
              <a:t>80A0  F&amp;A Excludable Gen</a:t>
            </a:r>
          </a:p>
          <a:p>
            <a:pPr lvl="1"/>
            <a:endParaRPr lang="en-US" dirty="0"/>
          </a:p>
        </p:txBody>
      </p:sp>
    </p:spTree>
    <p:extLst>
      <p:ext uri="{BB962C8B-B14F-4D97-AF65-F5344CB8AC3E}">
        <p14:creationId xmlns:p14="http://schemas.microsoft.com/office/powerpoint/2010/main" val="42723236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MyReports Has a New Feature</a:t>
            </a:r>
            <a:endParaRPr lang="en-US" dirty="0"/>
          </a:p>
        </p:txBody>
      </p:sp>
      <p:pic>
        <p:nvPicPr>
          <p:cNvPr id="1028" name="Picture 4" descr="http://www.desk.com/blog/wp-content/uploads/2014/05/new-feature.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38869" y="1690688"/>
            <a:ext cx="7714261" cy="498855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717069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Scheduling Your Reports</a:t>
            </a:r>
            <a:endParaRPr lang="en-US" dirty="0"/>
          </a:p>
        </p:txBody>
      </p:sp>
      <p:sp>
        <p:nvSpPr>
          <p:cNvPr id="3" name="Content Placeholder 2"/>
          <p:cNvSpPr>
            <a:spLocks noGrp="1"/>
          </p:cNvSpPr>
          <p:nvPr>
            <p:ph idx="1"/>
          </p:nvPr>
        </p:nvSpPr>
        <p:spPr>
          <a:xfrm>
            <a:off x="838200" y="2635094"/>
            <a:ext cx="5562600" cy="2521523"/>
          </a:xfrm>
        </p:spPr>
        <p:txBody>
          <a:bodyPr/>
          <a:lstStyle/>
          <a:p>
            <a:r>
              <a:rPr lang="en-US" dirty="0" smtClean="0"/>
              <a:t>You can now schedule reports</a:t>
            </a:r>
          </a:p>
          <a:p>
            <a:pPr lvl="1"/>
            <a:r>
              <a:rPr lang="en-US" dirty="0" smtClean="0"/>
              <a:t>When they will run</a:t>
            </a:r>
          </a:p>
          <a:p>
            <a:pPr lvl="1"/>
            <a:r>
              <a:rPr lang="en-US" dirty="0" smtClean="0"/>
              <a:t>How often they will run</a:t>
            </a:r>
          </a:p>
          <a:p>
            <a:pPr lvl="1"/>
            <a:r>
              <a:rPr lang="en-US" dirty="0" smtClean="0"/>
              <a:t>To whom they will be delivered </a:t>
            </a:r>
            <a:endParaRPr lang="en-US" dirty="0"/>
          </a:p>
        </p:txBody>
      </p:sp>
      <p:pic>
        <p:nvPicPr>
          <p:cNvPr id="2050" name="Picture 2" descr="http://fieldservice.com/wp-content/uploads/canstockphoto9584088.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25389" y="2462706"/>
            <a:ext cx="4222907" cy="42229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565854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104618" y="1404256"/>
            <a:ext cx="11906250" cy="5453743"/>
          </a:xfrm>
          <a:prstGeom prst="rect">
            <a:avLst/>
          </a:prstGeom>
        </p:spPr>
      </p:pic>
      <p:sp>
        <p:nvSpPr>
          <p:cNvPr id="5" name="Title 1"/>
          <p:cNvSpPr>
            <a:spLocks noGrp="1"/>
          </p:cNvSpPr>
          <p:nvPr>
            <p:ph type="title"/>
          </p:nvPr>
        </p:nvSpPr>
        <p:spPr>
          <a:xfrm>
            <a:off x="838200" y="244019"/>
            <a:ext cx="10515600" cy="1325563"/>
          </a:xfrm>
        </p:spPr>
        <p:txBody>
          <a:bodyPr/>
          <a:lstStyle/>
          <a:p>
            <a:r>
              <a:rPr lang="en-US" dirty="0" smtClean="0"/>
              <a:t>Report Scheduling – An Example:</a:t>
            </a:r>
            <a:endParaRPr lang="en-US" dirty="0"/>
          </a:p>
        </p:txBody>
      </p:sp>
      <p:sp>
        <p:nvSpPr>
          <p:cNvPr id="6" name="Oval 5"/>
          <p:cNvSpPr/>
          <p:nvPr/>
        </p:nvSpPr>
        <p:spPr>
          <a:xfrm>
            <a:off x="9657413" y="2579914"/>
            <a:ext cx="2353455" cy="374755"/>
          </a:xfrm>
          <a:prstGeom prst="ellipse">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6169226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810093" y="13586"/>
            <a:ext cx="10515600" cy="1325563"/>
          </a:xfrm>
        </p:spPr>
        <p:txBody>
          <a:bodyPr/>
          <a:lstStyle/>
          <a:p>
            <a:r>
              <a:rPr lang="en-US" dirty="0" smtClean="0"/>
              <a:t>Report Scheduling</a:t>
            </a:r>
            <a:endParaRPr lang="en-US" dirty="0"/>
          </a:p>
        </p:txBody>
      </p:sp>
      <p:pic>
        <p:nvPicPr>
          <p:cNvPr id="2" name="Picture 1"/>
          <p:cNvPicPr>
            <a:picLocks noChangeAspect="1"/>
          </p:cNvPicPr>
          <p:nvPr/>
        </p:nvPicPr>
        <p:blipFill>
          <a:blip r:embed="rId3"/>
          <a:stretch>
            <a:fillRect/>
          </a:stretch>
        </p:blipFill>
        <p:spPr>
          <a:xfrm>
            <a:off x="152400" y="1370776"/>
            <a:ext cx="12039600" cy="5467350"/>
          </a:xfrm>
          <a:prstGeom prst="rect">
            <a:avLst/>
          </a:prstGeom>
        </p:spPr>
      </p:pic>
      <p:sp>
        <p:nvSpPr>
          <p:cNvPr id="6" name="Oval 5"/>
          <p:cNvSpPr/>
          <p:nvPr/>
        </p:nvSpPr>
        <p:spPr>
          <a:xfrm>
            <a:off x="9762346" y="3411654"/>
            <a:ext cx="1315386" cy="251632"/>
          </a:xfrm>
          <a:prstGeom prst="ellipse">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Oval 6"/>
          <p:cNvSpPr/>
          <p:nvPr/>
        </p:nvSpPr>
        <p:spPr>
          <a:xfrm>
            <a:off x="9800447" y="4134431"/>
            <a:ext cx="1315386" cy="214663"/>
          </a:xfrm>
          <a:prstGeom prst="ellipse">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Oval 7"/>
          <p:cNvSpPr/>
          <p:nvPr/>
        </p:nvSpPr>
        <p:spPr>
          <a:xfrm>
            <a:off x="9762346" y="4654446"/>
            <a:ext cx="2429654" cy="322289"/>
          </a:xfrm>
          <a:prstGeom prst="ellipse">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Oval 8"/>
          <p:cNvSpPr/>
          <p:nvPr/>
        </p:nvSpPr>
        <p:spPr>
          <a:xfrm>
            <a:off x="152400" y="6323216"/>
            <a:ext cx="1315386" cy="362396"/>
          </a:xfrm>
          <a:prstGeom prst="ellipse">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p:cNvSpPr/>
          <p:nvPr/>
        </p:nvSpPr>
        <p:spPr>
          <a:xfrm>
            <a:off x="10010307" y="2193392"/>
            <a:ext cx="1459042" cy="463499"/>
          </a:xfrm>
          <a:prstGeom prst="ellipse">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6002411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Scheduler Icon – Other Dashboards</a:t>
            </a:r>
            <a:endParaRPr lang="en-US" dirty="0"/>
          </a:p>
        </p:txBody>
      </p:sp>
      <p:sp>
        <p:nvSpPr>
          <p:cNvPr id="3" name="Content Placeholder 2"/>
          <p:cNvSpPr>
            <a:spLocks noGrp="1"/>
          </p:cNvSpPr>
          <p:nvPr>
            <p:ph idx="1"/>
          </p:nvPr>
        </p:nvSpPr>
        <p:spPr/>
        <p:txBody>
          <a:bodyPr/>
          <a:lstStyle/>
          <a:p>
            <a:endParaRPr lang="en-US"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3656" y="1665515"/>
            <a:ext cx="11538857" cy="46808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Oval 4"/>
          <p:cNvSpPr/>
          <p:nvPr/>
        </p:nvSpPr>
        <p:spPr>
          <a:xfrm>
            <a:off x="8782631" y="4245430"/>
            <a:ext cx="1395511" cy="829278"/>
          </a:xfrm>
          <a:prstGeom prst="ellipse">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5178023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780737" y="162286"/>
            <a:ext cx="10515600" cy="1325563"/>
          </a:xfrm>
        </p:spPr>
        <p:txBody>
          <a:bodyPr/>
          <a:lstStyle/>
          <a:p>
            <a:r>
              <a:rPr lang="en-US" dirty="0" smtClean="0"/>
              <a:t>Report Scheduling</a:t>
            </a:r>
            <a:endParaRPr lang="en-US" dirty="0"/>
          </a:p>
        </p:txBody>
      </p:sp>
      <p:pic>
        <p:nvPicPr>
          <p:cNvPr id="3" name="Picture 2"/>
          <p:cNvPicPr>
            <a:picLocks noChangeAspect="1"/>
          </p:cNvPicPr>
          <p:nvPr/>
        </p:nvPicPr>
        <p:blipFill>
          <a:blip r:embed="rId3"/>
          <a:stretch>
            <a:fillRect/>
          </a:stretch>
        </p:blipFill>
        <p:spPr>
          <a:xfrm>
            <a:off x="337457" y="1122651"/>
            <a:ext cx="10994572" cy="5429092"/>
          </a:xfrm>
          <a:prstGeom prst="rect">
            <a:avLst/>
          </a:prstGeom>
        </p:spPr>
      </p:pic>
      <p:sp>
        <p:nvSpPr>
          <p:cNvPr id="11" name="Oval 10"/>
          <p:cNvSpPr/>
          <p:nvPr/>
        </p:nvSpPr>
        <p:spPr>
          <a:xfrm>
            <a:off x="3320143" y="1411771"/>
            <a:ext cx="870857" cy="493597"/>
          </a:xfrm>
          <a:prstGeom prst="ellipse">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Oval 13"/>
          <p:cNvSpPr/>
          <p:nvPr/>
        </p:nvSpPr>
        <p:spPr>
          <a:xfrm>
            <a:off x="4889295" y="1427300"/>
            <a:ext cx="945448" cy="478069"/>
          </a:xfrm>
          <a:prstGeom prst="ellipse">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Oval 14"/>
          <p:cNvSpPr/>
          <p:nvPr/>
        </p:nvSpPr>
        <p:spPr>
          <a:xfrm>
            <a:off x="5940566" y="1412141"/>
            <a:ext cx="950091" cy="493598"/>
          </a:xfrm>
          <a:prstGeom prst="ellipse">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Oval 6"/>
          <p:cNvSpPr/>
          <p:nvPr/>
        </p:nvSpPr>
        <p:spPr>
          <a:xfrm>
            <a:off x="337457" y="5682343"/>
            <a:ext cx="7010400" cy="968828"/>
          </a:xfrm>
          <a:prstGeom prst="ellipse">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Oval 7"/>
          <p:cNvSpPr/>
          <p:nvPr/>
        </p:nvSpPr>
        <p:spPr>
          <a:xfrm>
            <a:off x="4453866" y="3833826"/>
            <a:ext cx="1054305" cy="389832"/>
          </a:xfrm>
          <a:prstGeom prst="ellipse">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9851874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4" grpId="0" animBg="1"/>
      <p:bldP spid="15" grpId="0" animBg="1"/>
      <p:bldP spid="7" grpId="0" animBg="1"/>
      <p:bldP spid="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1063052" y="278293"/>
            <a:ext cx="10515600" cy="1325563"/>
          </a:xfrm>
        </p:spPr>
        <p:txBody>
          <a:bodyPr/>
          <a:lstStyle/>
          <a:p>
            <a:r>
              <a:rPr lang="en-US" dirty="0" smtClean="0"/>
              <a:t>Report Scheduling - Recurrence</a:t>
            </a:r>
            <a:endParaRPr lang="en-US" dirty="0"/>
          </a:p>
        </p:txBody>
      </p:sp>
      <p:pic>
        <p:nvPicPr>
          <p:cNvPr id="4" name="Picture 3"/>
          <p:cNvPicPr>
            <a:picLocks noChangeAspect="1"/>
          </p:cNvPicPr>
          <p:nvPr/>
        </p:nvPicPr>
        <p:blipFill>
          <a:blip r:embed="rId3"/>
          <a:stretch>
            <a:fillRect/>
          </a:stretch>
        </p:blipFill>
        <p:spPr>
          <a:xfrm>
            <a:off x="451362" y="1654630"/>
            <a:ext cx="11324251" cy="4853432"/>
          </a:xfrm>
          <a:prstGeom prst="rect">
            <a:avLst/>
          </a:prstGeom>
        </p:spPr>
      </p:pic>
      <p:sp>
        <p:nvSpPr>
          <p:cNvPr id="8" name="Oval 7"/>
          <p:cNvSpPr/>
          <p:nvPr/>
        </p:nvSpPr>
        <p:spPr>
          <a:xfrm>
            <a:off x="364760" y="4572246"/>
            <a:ext cx="919395" cy="411155"/>
          </a:xfrm>
          <a:prstGeom prst="ellipse">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Oval 9"/>
          <p:cNvSpPr/>
          <p:nvPr/>
        </p:nvSpPr>
        <p:spPr>
          <a:xfrm>
            <a:off x="2684405" y="4157086"/>
            <a:ext cx="3411595" cy="867952"/>
          </a:xfrm>
          <a:prstGeom prst="ellipse">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Oval 8"/>
          <p:cNvSpPr/>
          <p:nvPr/>
        </p:nvSpPr>
        <p:spPr>
          <a:xfrm>
            <a:off x="3723397" y="3576219"/>
            <a:ext cx="8052216" cy="445957"/>
          </a:xfrm>
          <a:prstGeom prst="ellipse">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Oval 6"/>
          <p:cNvSpPr/>
          <p:nvPr/>
        </p:nvSpPr>
        <p:spPr>
          <a:xfrm>
            <a:off x="2907918" y="1578430"/>
            <a:ext cx="815479" cy="838200"/>
          </a:xfrm>
          <a:prstGeom prst="ellipse">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2025171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0" grpId="0" animBg="1"/>
      <p:bldP spid="9" grpId="0" animBg="1"/>
      <p:bldP spid="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1038069" y="150981"/>
            <a:ext cx="10515600" cy="1325563"/>
          </a:xfrm>
        </p:spPr>
        <p:txBody>
          <a:bodyPr/>
          <a:lstStyle/>
          <a:p>
            <a:r>
              <a:rPr lang="en-US" dirty="0" smtClean="0"/>
              <a:t>Report Scheduling - Distribution</a:t>
            </a:r>
            <a:endParaRPr lang="en-US" dirty="0"/>
          </a:p>
        </p:txBody>
      </p:sp>
      <p:pic>
        <p:nvPicPr>
          <p:cNvPr id="2" name="Picture 1"/>
          <p:cNvPicPr>
            <a:picLocks noChangeAspect="1"/>
          </p:cNvPicPr>
          <p:nvPr/>
        </p:nvPicPr>
        <p:blipFill>
          <a:blip r:embed="rId3"/>
          <a:stretch>
            <a:fillRect/>
          </a:stretch>
        </p:blipFill>
        <p:spPr>
          <a:xfrm>
            <a:off x="631371" y="1285149"/>
            <a:ext cx="10896600" cy="5572851"/>
          </a:xfrm>
          <a:prstGeom prst="rect">
            <a:avLst/>
          </a:prstGeom>
        </p:spPr>
      </p:pic>
      <p:sp>
        <p:nvSpPr>
          <p:cNvPr id="4" name="Oval 3"/>
          <p:cNvSpPr/>
          <p:nvPr/>
        </p:nvSpPr>
        <p:spPr>
          <a:xfrm>
            <a:off x="2318657" y="3642610"/>
            <a:ext cx="2605932" cy="330532"/>
          </a:xfrm>
          <a:prstGeom prst="ellipse">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Oval 5"/>
          <p:cNvSpPr/>
          <p:nvPr/>
        </p:nvSpPr>
        <p:spPr>
          <a:xfrm>
            <a:off x="2210730" y="4660183"/>
            <a:ext cx="4085139" cy="346531"/>
          </a:xfrm>
          <a:prstGeom prst="ellipse">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Oval 6"/>
          <p:cNvSpPr/>
          <p:nvPr/>
        </p:nvSpPr>
        <p:spPr>
          <a:xfrm>
            <a:off x="3830307" y="6306055"/>
            <a:ext cx="2188563" cy="381172"/>
          </a:xfrm>
          <a:prstGeom prst="ellipse">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Oval 7"/>
          <p:cNvSpPr/>
          <p:nvPr/>
        </p:nvSpPr>
        <p:spPr>
          <a:xfrm>
            <a:off x="5181600" y="1411771"/>
            <a:ext cx="1349829" cy="493597"/>
          </a:xfrm>
          <a:prstGeom prst="ellipse">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711341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7" grpId="0" animBg="1"/>
      <p:bldP spid="8"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529</TotalTime>
  <Words>607</Words>
  <Application>Microsoft Office PowerPoint</Application>
  <PresentationFormat>Custom</PresentationFormat>
  <Paragraphs>101</Paragraphs>
  <Slides>16</Slides>
  <Notes>16</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PowerPoint Presentation</vt:lpstr>
      <vt:lpstr>MyReports Has a New Feature</vt:lpstr>
      <vt:lpstr>Scheduling Your Reports</vt:lpstr>
      <vt:lpstr>Report Scheduling – An Example:</vt:lpstr>
      <vt:lpstr>Report Scheduling</vt:lpstr>
      <vt:lpstr>Scheduler Icon – Other Dashboards</vt:lpstr>
      <vt:lpstr>Report Scheduling</vt:lpstr>
      <vt:lpstr>Report Scheduling - Recurrence</vt:lpstr>
      <vt:lpstr>Report Scheduling - Distribution</vt:lpstr>
      <vt:lpstr>Report Scheduling - Notification</vt:lpstr>
      <vt:lpstr>Report Scheduling - Notification</vt:lpstr>
      <vt:lpstr>Report Scheduling - Location</vt:lpstr>
      <vt:lpstr>Report Scheduling - Modification</vt:lpstr>
      <vt:lpstr>Report Scheduling – A Powerful Tool</vt:lpstr>
      <vt:lpstr>Miscellaneous Announcements</vt:lpstr>
      <vt:lpstr>Miscellaneous Announcements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Terry Shoebotham</dc:creator>
  <cp:lastModifiedBy>Laura Putz</cp:lastModifiedBy>
  <cp:revision>90</cp:revision>
  <cp:lastPrinted>2015-09-25T15:52:26Z</cp:lastPrinted>
  <dcterms:created xsi:type="dcterms:W3CDTF">2015-04-21T21:38:31Z</dcterms:created>
  <dcterms:modified xsi:type="dcterms:W3CDTF">2015-09-25T15:58:49Z</dcterms:modified>
</cp:coreProperties>
</file>