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59" r:id="rId6"/>
    <p:sldId id="264" r:id="rId7"/>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4" autoAdjust="0"/>
    <p:restoredTop sz="94660"/>
  </p:normalViewPr>
  <p:slideViewPr>
    <p:cSldViewPr snapToGrid="0">
      <p:cViewPr varScale="1">
        <p:scale>
          <a:sx n="102" d="100"/>
          <a:sy n="102" d="100"/>
        </p:scale>
        <p:origin x="138" y="306"/>
      </p:cViewPr>
      <p:guideLst/>
    </p:cSldViewPr>
  </p:slideViewPr>
  <p:notesTextViewPr>
    <p:cViewPr>
      <p:scale>
        <a:sx n="3" d="2"/>
        <a:sy n="3" d="2"/>
      </p:scale>
      <p:origin x="0" y="0"/>
    </p:cViewPr>
  </p:notesTextViewPr>
  <p:notesViewPr>
    <p:cSldViewPr snapToGrid="0">
      <p:cViewPr varScale="1">
        <p:scale>
          <a:sx n="83" d="100"/>
          <a:sy n="83" d="100"/>
        </p:scale>
        <p:origin x="318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5D7C620F-6F92-4168-8B95-7BC6488CD0D2}" type="datetimeFigureOut">
              <a:rPr lang="en-US" smtClean="0"/>
              <a:t>9/21/2016</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CAFA943C-806D-401C-91FF-B78A08EEFB5A}" type="slidenum">
              <a:rPr lang="en-US" smtClean="0"/>
              <a:t>‹#›</a:t>
            </a:fld>
            <a:endParaRPr lang="en-US" dirty="0"/>
          </a:p>
        </p:txBody>
      </p:sp>
    </p:spTree>
    <p:extLst>
      <p:ext uri="{BB962C8B-B14F-4D97-AF65-F5344CB8AC3E}">
        <p14:creationId xmlns:p14="http://schemas.microsoft.com/office/powerpoint/2010/main" val="1446855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653D5371-1A07-4302-AFD2-7D9CED481844}" type="datetimeFigureOut">
              <a:rPr lang="en-US" smtClean="0"/>
              <a:t>9/21/2016</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61D63CEB-95D6-4C4E-AE5B-3BAC87B6FAE7}" type="slidenum">
              <a:rPr lang="en-US" smtClean="0"/>
              <a:t>‹#›</a:t>
            </a:fld>
            <a:endParaRPr lang="en-US"/>
          </a:p>
        </p:txBody>
      </p:sp>
    </p:spTree>
    <p:extLst>
      <p:ext uri="{BB962C8B-B14F-4D97-AF65-F5344CB8AC3E}">
        <p14:creationId xmlns:p14="http://schemas.microsoft.com/office/powerpoint/2010/main" val="255097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D63CEB-95D6-4C4E-AE5B-3BAC87B6FAE7}" type="slidenum">
              <a:rPr lang="en-US" smtClean="0"/>
              <a:t>1</a:t>
            </a:fld>
            <a:endParaRPr lang="en-US"/>
          </a:p>
        </p:txBody>
      </p:sp>
    </p:spTree>
    <p:extLst>
      <p:ext uri="{BB962C8B-B14F-4D97-AF65-F5344CB8AC3E}">
        <p14:creationId xmlns:p14="http://schemas.microsoft.com/office/powerpoint/2010/main" val="4153050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D63CEB-95D6-4C4E-AE5B-3BAC87B6FAE7}" type="slidenum">
              <a:rPr lang="en-US" smtClean="0"/>
              <a:t>2</a:t>
            </a:fld>
            <a:endParaRPr lang="en-US"/>
          </a:p>
        </p:txBody>
      </p:sp>
    </p:spTree>
    <p:extLst>
      <p:ext uri="{BB962C8B-B14F-4D97-AF65-F5344CB8AC3E}">
        <p14:creationId xmlns:p14="http://schemas.microsoft.com/office/powerpoint/2010/main" val="1356476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state – Reloadable for CTSC Supported award only is due to the limited amount of staff support/access to the </a:t>
            </a:r>
            <a:r>
              <a:rPr lang="en-US" dirty="0" err="1" smtClean="0"/>
              <a:t>Greenphire</a:t>
            </a:r>
            <a:r>
              <a:rPr lang="en-US" dirty="0" smtClean="0"/>
              <a:t> software.</a:t>
            </a:r>
            <a:endParaRPr lang="en-US" dirty="0"/>
          </a:p>
        </p:txBody>
      </p:sp>
      <p:sp>
        <p:nvSpPr>
          <p:cNvPr id="4" name="Slide Number Placeholder 3"/>
          <p:cNvSpPr>
            <a:spLocks noGrp="1"/>
          </p:cNvSpPr>
          <p:nvPr>
            <p:ph type="sldNum" sz="quarter" idx="10"/>
          </p:nvPr>
        </p:nvSpPr>
        <p:spPr/>
        <p:txBody>
          <a:bodyPr/>
          <a:lstStyle/>
          <a:p>
            <a:fld id="{61D63CEB-95D6-4C4E-AE5B-3BAC87B6FAE7}" type="slidenum">
              <a:rPr lang="en-US" smtClean="0"/>
              <a:t>3</a:t>
            </a:fld>
            <a:endParaRPr lang="en-US"/>
          </a:p>
        </p:txBody>
      </p:sp>
    </p:spTree>
    <p:extLst>
      <p:ext uri="{BB962C8B-B14F-4D97-AF65-F5344CB8AC3E}">
        <p14:creationId xmlns:p14="http://schemas.microsoft.com/office/powerpoint/2010/main" val="352622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RFP Panel has representation from both campuses departments and core office.  Will be meeting next week to finalize scoring and administrative support structure with the options to be available soon after that.  Reloadable </a:t>
            </a:r>
            <a:r>
              <a:rPr lang="en-US" dirty="0" err="1" smtClean="0"/>
              <a:t>ClinCard</a:t>
            </a:r>
            <a:r>
              <a:rPr lang="en-US" dirty="0" smtClean="0"/>
              <a:t> options will have automated taxation reports that should help to alleviate the manual (current state) tracking burden.  The new /future alternatives will also have options to receive cash from the participants or near by banking institutions. </a:t>
            </a:r>
            <a:endParaRPr lang="en-US" dirty="0"/>
          </a:p>
        </p:txBody>
      </p:sp>
      <p:sp>
        <p:nvSpPr>
          <p:cNvPr id="4" name="Slide Number Placeholder 3"/>
          <p:cNvSpPr>
            <a:spLocks noGrp="1"/>
          </p:cNvSpPr>
          <p:nvPr>
            <p:ph type="sldNum" sz="quarter" idx="10"/>
          </p:nvPr>
        </p:nvSpPr>
        <p:spPr/>
        <p:txBody>
          <a:bodyPr/>
          <a:lstStyle/>
          <a:p>
            <a:fld id="{61D63CEB-95D6-4C4E-AE5B-3BAC87B6FAE7}" type="slidenum">
              <a:rPr lang="en-US" smtClean="0"/>
              <a:t>4</a:t>
            </a:fld>
            <a:endParaRPr lang="en-US"/>
          </a:p>
        </p:txBody>
      </p:sp>
    </p:spTree>
    <p:extLst>
      <p:ext uri="{BB962C8B-B14F-4D97-AF65-F5344CB8AC3E}">
        <p14:creationId xmlns:p14="http://schemas.microsoft.com/office/powerpoint/2010/main" val="2499924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attendees that there have been a few instances recently of unauthorized petty cash accounts.  Reference handout that was available for them to pick up at the sign in tables.</a:t>
            </a:r>
            <a:endParaRPr lang="en-US" dirty="0"/>
          </a:p>
        </p:txBody>
      </p:sp>
      <p:sp>
        <p:nvSpPr>
          <p:cNvPr id="4" name="Slide Number Placeholder 3"/>
          <p:cNvSpPr>
            <a:spLocks noGrp="1"/>
          </p:cNvSpPr>
          <p:nvPr>
            <p:ph type="sldNum" sz="quarter" idx="10"/>
          </p:nvPr>
        </p:nvSpPr>
        <p:spPr/>
        <p:txBody>
          <a:bodyPr/>
          <a:lstStyle/>
          <a:p>
            <a:fld id="{61D63CEB-95D6-4C4E-AE5B-3BAC87B6FAE7}" type="slidenum">
              <a:rPr lang="en-US" smtClean="0"/>
              <a:t>5</a:t>
            </a:fld>
            <a:endParaRPr lang="en-US"/>
          </a:p>
        </p:txBody>
      </p:sp>
    </p:spTree>
    <p:extLst>
      <p:ext uri="{BB962C8B-B14F-4D97-AF65-F5344CB8AC3E}">
        <p14:creationId xmlns:p14="http://schemas.microsoft.com/office/powerpoint/2010/main" val="1627282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D63CEB-95D6-4C4E-AE5B-3BAC87B6FAE7}" type="slidenum">
              <a:rPr lang="en-US" smtClean="0"/>
              <a:t>6</a:t>
            </a:fld>
            <a:endParaRPr lang="en-US"/>
          </a:p>
        </p:txBody>
      </p:sp>
    </p:spTree>
    <p:extLst>
      <p:ext uri="{BB962C8B-B14F-4D97-AF65-F5344CB8AC3E}">
        <p14:creationId xmlns:p14="http://schemas.microsoft.com/office/powerpoint/2010/main" val="2689963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58390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71301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01522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14027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352063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74346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372709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15640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90661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279278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4B1-C1D4-4F18-9FD5-930DEF0977C4}" type="datetimeFigureOut">
              <a:rPr lang="en-US" smtClean="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058E7-3896-44A3-BFDA-78D6A22DD9F5}" type="slidenum">
              <a:rPr lang="en-US" smtClean="0"/>
              <a:t>‹#›</a:t>
            </a:fld>
            <a:endParaRPr lang="en-US" dirty="0"/>
          </a:p>
        </p:txBody>
      </p:sp>
    </p:spTree>
    <p:extLst>
      <p:ext uri="{BB962C8B-B14F-4D97-AF65-F5344CB8AC3E}">
        <p14:creationId xmlns:p14="http://schemas.microsoft.com/office/powerpoint/2010/main" val="17608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A24B1-C1D4-4F18-9FD5-930DEF0977C4}" type="datetimeFigureOut">
              <a:rPr lang="en-US" smtClean="0"/>
              <a:t>9/21/2016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58E7-3896-44A3-BFDA-78D6A22DD9F5}" type="slidenum">
              <a:rPr lang="en-US" smtClean="0"/>
              <a:t>‹#›</a:t>
            </a:fld>
            <a:endParaRPr lang="en-US" dirty="0"/>
          </a:p>
        </p:txBody>
      </p:sp>
    </p:spTree>
    <p:extLst>
      <p:ext uri="{BB962C8B-B14F-4D97-AF65-F5344CB8AC3E}">
        <p14:creationId xmlns:p14="http://schemas.microsoft.com/office/powerpoint/2010/main" val="47752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3"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4"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lnSpcReduction="10000"/>
          </a:bodyPr>
          <a:lstStyle/>
          <a:p>
            <a:pPr algn="r"/>
            <a:endParaRPr lang="en-US" sz="3600" dirty="0" smtClean="0"/>
          </a:p>
          <a:p>
            <a:pPr algn="r"/>
            <a:endParaRPr lang="en-US" sz="3600" dirty="0"/>
          </a:p>
          <a:p>
            <a:pPr algn="r"/>
            <a:endParaRPr lang="en-US" sz="3600" dirty="0" smtClean="0"/>
          </a:p>
          <a:p>
            <a:pPr algn="r"/>
            <a:endParaRPr lang="en-US" sz="3600" dirty="0"/>
          </a:p>
          <a:p>
            <a:pPr algn="r"/>
            <a:r>
              <a:rPr lang="en-US" sz="3600" dirty="0" smtClean="0"/>
              <a:t>Cash Equivalent and Incentive Payment Update</a:t>
            </a:r>
          </a:p>
          <a:p>
            <a:pPr algn="r"/>
            <a:r>
              <a:rPr lang="en-US" sz="3600" dirty="0" smtClean="0"/>
              <a:t>(Incentives </a:t>
            </a:r>
            <a:r>
              <a:rPr lang="en-US" sz="3600" dirty="0"/>
              <a:t>for Program Participants – Policy </a:t>
            </a:r>
            <a:r>
              <a:rPr lang="en-US" sz="3600" dirty="0" smtClean="0"/>
              <a:t>2480)</a:t>
            </a:r>
            <a:endParaRPr lang="en-US" sz="3600" dirty="0"/>
          </a:p>
          <a:p>
            <a:pPr algn="r"/>
            <a:r>
              <a:rPr lang="en-US" sz="3600" dirty="0" smtClean="0"/>
              <a:t>RAFT September 22, 2016</a:t>
            </a:r>
            <a:endParaRPr lang="en-US" sz="3600" dirty="0"/>
          </a:p>
        </p:txBody>
      </p:sp>
    </p:spTree>
    <p:extLst>
      <p:ext uri="{BB962C8B-B14F-4D97-AF65-F5344CB8AC3E}">
        <p14:creationId xmlns:p14="http://schemas.microsoft.com/office/powerpoint/2010/main" val="3294277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3"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4"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831850" y="1789719"/>
            <a:ext cx="10515600" cy="4299931"/>
          </a:xfrm>
        </p:spPr>
        <p:txBody>
          <a:bodyPr>
            <a:normAutofit lnSpcReduction="10000"/>
          </a:bodyPr>
          <a:lstStyle/>
          <a:p>
            <a:pPr algn="just"/>
            <a:r>
              <a:rPr lang="en-US" dirty="0" smtClean="0"/>
              <a:t>Current Policy for Study Participant Payment (established November 14, 2012)</a:t>
            </a:r>
          </a:p>
          <a:p>
            <a:pPr algn="just"/>
            <a:endParaRPr lang="en-US" dirty="0"/>
          </a:p>
          <a:p>
            <a:pPr algn="just"/>
            <a:r>
              <a:rPr lang="en-US" dirty="0" smtClean="0"/>
              <a:t>The </a:t>
            </a:r>
            <a:r>
              <a:rPr lang="en-US" dirty="0"/>
              <a:t>preferred mechanism for disbursing monetary participant payments (not being paid by check to the participant) is via merchant cards (e.g. </a:t>
            </a:r>
            <a:r>
              <a:rPr lang="en-US" dirty="0" smtClean="0"/>
              <a:t>Wal-Mart </a:t>
            </a:r>
            <a:r>
              <a:rPr lang="en-US" dirty="0"/>
              <a:t>or Target) </a:t>
            </a:r>
            <a:r>
              <a:rPr lang="en-US" b="1" dirty="0"/>
              <a:t>or </a:t>
            </a:r>
            <a:r>
              <a:rPr lang="en-US" dirty="0"/>
              <a:t>pre-loaded bank cards (e.g. Visa or MasterCard). This mechanism provides increased internal controls and minimizes the risk of not being able to properly account for petty cash. However, in extreme circumstances, there is an option to use petty cash, but it must be used under tightly controlled situations and procedures. </a:t>
            </a:r>
            <a:r>
              <a:rPr lang="en-US" i="1" dirty="0"/>
              <a:t>Beginning 30 days from this notice</a:t>
            </a:r>
            <a:r>
              <a:rPr lang="en-US" dirty="0"/>
              <a:t>, advance cash payments to participants will not be allowed at the Health Sciences Center for a period greater than 3 business days from cash receipt date to disbursement date. Any cash not disbursed to the participant within 3 business days must be returned to the Cashier. These payments must follow UBPPM 2480 policies. </a:t>
            </a:r>
          </a:p>
        </p:txBody>
      </p:sp>
    </p:spTree>
    <p:extLst>
      <p:ext uri="{BB962C8B-B14F-4D97-AF65-F5344CB8AC3E}">
        <p14:creationId xmlns:p14="http://schemas.microsoft.com/office/powerpoint/2010/main" val="3273125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3"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4" cstate="print"/>
          <a:srcRect/>
          <a:stretch>
            <a:fillRect/>
          </a:stretch>
        </p:blipFill>
        <p:spPr bwMode="auto">
          <a:xfrm>
            <a:off x="457200" y="133676"/>
            <a:ext cx="1184313" cy="733425"/>
          </a:xfrm>
          <a:prstGeom prst="rect">
            <a:avLst/>
          </a:prstGeom>
          <a:noFill/>
          <a:ln w="9525">
            <a:noFill/>
            <a:miter lim="800000"/>
            <a:headEnd/>
            <a:tailEnd/>
          </a:ln>
        </p:spPr>
      </p:pic>
      <p:sp>
        <p:nvSpPr>
          <p:cNvPr id="7" name="Text Placeholder 14"/>
          <p:cNvSpPr>
            <a:spLocks noGrp="1"/>
          </p:cNvSpPr>
          <p:nvPr>
            <p:ph type="body" idx="1"/>
          </p:nvPr>
        </p:nvSpPr>
        <p:spPr>
          <a:xfrm>
            <a:off x="831850" y="2234153"/>
            <a:ext cx="10515600" cy="3855497"/>
          </a:xfrm>
        </p:spPr>
        <p:txBody>
          <a:bodyPr>
            <a:normAutofit/>
          </a:bodyPr>
          <a:lstStyle/>
          <a:p>
            <a:pPr marL="342900" indent="-342900">
              <a:buFont typeface="Arial" panose="020B0604020202020204" pitchFamily="34" charset="0"/>
              <a:buChar char="•"/>
            </a:pPr>
            <a:r>
              <a:rPr lang="en-US" dirty="0" smtClean="0"/>
              <a:t>Extreme circumstances are rare and we do not anticipate petty cash for participant payments to be approved in the future.</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Current options for alternative methods for payments:</a:t>
            </a:r>
          </a:p>
          <a:p>
            <a:pPr marL="800100" lvl="1" indent="-342900">
              <a:buFont typeface="Arial" panose="020B0604020202020204" pitchFamily="34" charset="0"/>
              <a:buChar char="•"/>
            </a:pPr>
            <a:r>
              <a:rPr lang="en-US" dirty="0" smtClean="0"/>
              <a:t>Merchant Cards (Wal-Mart or Target)</a:t>
            </a:r>
          </a:p>
          <a:p>
            <a:pPr marL="800100" lvl="1" indent="-342900">
              <a:buFont typeface="Arial" panose="020B0604020202020204" pitchFamily="34" charset="0"/>
              <a:buChar char="•"/>
            </a:pPr>
            <a:r>
              <a:rPr lang="en-US" dirty="0" smtClean="0"/>
              <a:t>Gift Cards (incur service fee)</a:t>
            </a:r>
          </a:p>
          <a:p>
            <a:pPr marL="800100" lvl="1" indent="-342900">
              <a:buFont typeface="Arial" panose="020B0604020202020204" pitchFamily="34" charset="0"/>
              <a:buChar char="•"/>
            </a:pPr>
            <a:r>
              <a:rPr lang="en-US" dirty="0" smtClean="0"/>
              <a:t>Reloadable </a:t>
            </a:r>
            <a:r>
              <a:rPr lang="en-US" dirty="0" err="1" smtClean="0"/>
              <a:t>ClinCard</a:t>
            </a:r>
            <a:r>
              <a:rPr lang="en-US" dirty="0" smtClean="0"/>
              <a:t> (Available for CTSC Supported awards only)</a:t>
            </a:r>
          </a:p>
          <a:p>
            <a:pPr marL="800100" lvl="1" indent="-342900">
              <a:buFont typeface="Arial" panose="020B0604020202020204" pitchFamily="34" charset="0"/>
              <a:buChar char="•"/>
            </a:pPr>
            <a:r>
              <a:rPr lang="en-US" dirty="0" smtClean="0"/>
              <a:t>DPI Payment</a:t>
            </a:r>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02408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3"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4" cstate="print"/>
          <a:srcRect/>
          <a:stretch>
            <a:fillRect/>
          </a:stretch>
        </p:blipFill>
        <p:spPr bwMode="auto">
          <a:xfrm>
            <a:off x="457200" y="133676"/>
            <a:ext cx="1184313" cy="733425"/>
          </a:xfrm>
          <a:prstGeom prst="rect">
            <a:avLst/>
          </a:prstGeom>
          <a:noFill/>
          <a:ln w="9525">
            <a:noFill/>
            <a:miter lim="800000"/>
            <a:headEnd/>
            <a:tailEnd/>
          </a:ln>
        </p:spPr>
      </p:pic>
      <p:sp>
        <p:nvSpPr>
          <p:cNvPr id="8" name="Text Placeholder 14"/>
          <p:cNvSpPr>
            <a:spLocks noGrp="1"/>
          </p:cNvSpPr>
          <p:nvPr>
            <p:ph type="body" idx="1"/>
          </p:nvPr>
        </p:nvSpPr>
        <p:spPr>
          <a:xfrm>
            <a:off x="831850" y="2714920"/>
            <a:ext cx="10515600" cy="3374730"/>
          </a:xfrm>
        </p:spPr>
        <p:txBody>
          <a:bodyPr>
            <a:normAutofit/>
          </a:bodyPr>
          <a:lstStyle/>
          <a:p>
            <a:pPr marL="342900" indent="-342900">
              <a:buFont typeface="Arial" panose="020B0604020202020204" pitchFamily="34" charset="0"/>
              <a:buChar char="•"/>
            </a:pPr>
            <a:r>
              <a:rPr lang="en-US" dirty="0" smtClean="0"/>
              <a:t>Currently are scoring RFP responses for reloadable and one time load card options.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Future options for payment include:</a:t>
            </a:r>
          </a:p>
          <a:p>
            <a:pPr marL="800100" lvl="1" indent="-342900">
              <a:buFont typeface="Arial" panose="020B0604020202020204" pitchFamily="34" charset="0"/>
              <a:buChar char="•"/>
            </a:pPr>
            <a:r>
              <a:rPr lang="en-US" dirty="0" smtClean="0"/>
              <a:t>Reloadable </a:t>
            </a:r>
            <a:r>
              <a:rPr lang="en-US" dirty="0" err="1" smtClean="0"/>
              <a:t>ClinCards</a:t>
            </a:r>
            <a:r>
              <a:rPr lang="en-US" dirty="0" smtClean="0"/>
              <a:t> available to all awards (built in reporting options)</a:t>
            </a:r>
          </a:p>
          <a:p>
            <a:pPr marL="800100" lvl="1" indent="-342900">
              <a:buFont typeface="Arial" panose="020B0604020202020204" pitchFamily="34" charset="0"/>
              <a:buChar char="•"/>
            </a:pPr>
            <a:r>
              <a:rPr lang="en-US" dirty="0" smtClean="0"/>
              <a:t>Prepaid (one time load) Debit Card </a:t>
            </a:r>
            <a:r>
              <a:rPr lang="en-US" dirty="0"/>
              <a:t>	</a:t>
            </a:r>
          </a:p>
        </p:txBody>
      </p:sp>
    </p:spTree>
    <p:extLst>
      <p:ext uri="{BB962C8B-B14F-4D97-AF65-F5344CB8AC3E}">
        <p14:creationId xmlns:p14="http://schemas.microsoft.com/office/powerpoint/2010/main" val="24483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3"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4" cstate="print"/>
          <a:srcRect/>
          <a:stretch>
            <a:fillRect/>
          </a:stretch>
        </p:blipFill>
        <p:spPr bwMode="auto">
          <a:xfrm>
            <a:off x="457200" y="133676"/>
            <a:ext cx="1184313" cy="733425"/>
          </a:xfrm>
          <a:prstGeom prst="rect">
            <a:avLst/>
          </a:prstGeom>
          <a:noFill/>
          <a:ln w="9525">
            <a:noFill/>
            <a:miter lim="800000"/>
            <a:headEnd/>
            <a:tailEnd/>
          </a:ln>
        </p:spPr>
      </p:pic>
      <p:sp>
        <p:nvSpPr>
          <p:cNvPr id="7" name="Text Placeholder 14"/>
          <p:cNvSpPr>
            <a:spLocks noGrp="1"/>
          </p:cNvSpPr>
          <p:nvPr>
            <p:ph type="body" idx="1"/>
          </p:nvPr>
        </p:nvSpPr>
        <p:spPr>
          <a:xfrm>
            <a:off x="931383" y="3289955"/>
            <a:ext cx="10515600" cy="1461154"/>
          </a:xfrm>
        </p:spPr>
        <p:txBody>
          <a:bodyPr>
            <a:normAutofit/>
          </a:bodyPr>
          <a:lstStyle/>
          <a:p>
            <a:pPr marL="342900" indent="-342900">
              <a:buFont typeface="Arial" panose="020B0604020202020204" pitchFamily="34" charset="0"/>
              <a:buChar char="•"/>
            </a:pPr>
            <a:r>
              <a:rPr lang="en-US" dirty="0" smtClean="0"/>
              <a:t>Reminder – NO UNAUTHORIZED Petty Cash </a:t>
            </a:r>
          </a:p>
        </p:txBody>
      </p:sp>
    </p:spTree>
    <p:extLst>
      <p:ext uri="{BB962C8B-B14F-4D97-AF65-F5344CB8AC3E}">
        <p14:creationId xmlns:p14="http://schemas.microsoft.com/office/powerpoint/2010/main" val="2455699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457200" y="1447800"/>
            <a:ext cx="11540168" cy="4559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65590" indent="-255915">
              <a:buFont typeface="Wingdings 3"/>
              <a:buChar char=""/>
              <a:defRPr/>
            </a:pPr>
            <a:endParaRPr lang="en-US" dirty="0"/>
          </a:p>
        </p:txBody>
      </p:sp>
      <p:pic>
        <p:nvPicPr>
          <p:cNvPr id="10" name="Picture 2" descr="BD14539_"/>
          <p:cNvPicPr>
            <a:picLocks noChangeAspect="1" noChangeArrowheads="1"/>
          </p:cNvPicPr>
          <p:nvPr/>
        </p:nvPicPr>
        <p:blipFill>
          <a:blip r:embed="rId3" cstate="print"/>
          <a:srcRect/>
          <a:stretch>
            <a:fillRect/>
          </a:stretch>
        </p:blipFill>
        <p:spPr bwMode="auto">
          <a:xfrm>
            <a:off x="380999" y="1143001"/>
            <a:ext cx="11616369" cy="341919"/>
          </a:xfrm>
          <a:prstGeom prst="rect">
            <a:avLst/>
          </a:prstGeom>
          <a:noFill/>
          <a:ln w="9525">
            <a:noFill/>
            <a:miter lim="800000"/>
            <a:headEnd/>
            <a:tailEnd/>
          </a:ln>
        </p:spPr>
      </p:pic>
      <p:sp>
        <p:nvSpPr>
          <p:cNvPr id="11" name="Rectangle 1"/>
          <p:cNvSpPr txBox="1">
            <a:spLocks noChangeArrowheads="1"/>
          </p:cNvSpPr>
          <p:nvPr/>
        </p:nvSpPr>
        <p:spPr bwMode="auto">
          <a:xfrm>
            <a:off x="381009" y="922830"/>
            <a:ext cx="3574046" cy="286190"/>
          </a:xfrm>
          <a:prstGeom prst="rect">
            <a:avLst/>
          </a:prstGeom>
          <a:ln>
            <a:miter lim="800000"/>
            <a:headEnd/>
            <a:tailEnd/>
          </a:ln>
        </p:spPr>
        <p:txBody>
          <a:bodyPr vert="horz" wrap="square" lIns="91397" tIns="45699" rIns="91397" bIns="45699" numCol="1" rtlCol="0" anchor="b"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tabLst>
                <a:tab pos="2741939" algn="ctr"/>
                <a:tab pos="5483873" algn="r"/>
              </a:tabLst>
              <a:defRPr/>
            </a:pPr>
            <a:r>
              <a:rPr lang="en-US" sz="1400" dirty="0" smtClean="0">
                <a:ea typeface="Times New Roman" pitchFamily="18" charset="0"/>
                <a:cs typeface="Arial" pitchFamily="34" charset="0"/>
              </a:rPr>
              <a:t>HEALTH SCIENCES CENTER</a:t>
            </a:r>
            <a:endParaRPr lang="en-US" sz="1800" dirty="0">
              <a:cs typeface="Arial" pitchFamily="34" charset="0"/>
            </a:endParaRPr>
          </a:p>
        </p:txBody>
      </p:sp>
      <p:pic>
        <p:nvPicPr>
          <p:cNvPr id="12" name="Picture 5" descr="unmlogo"/>
          <p:cNvPicPr>
            <a:picLocks noChangeAspect="1" noChangeArrowheads="1"/>
          </p:cNvPicPr>
          <p:nvPr/>
        </p:nvPicPr>
        <p:blipFill>
          <a:blip r:embed="rId4" cstate="print"/>
          <a:srcRect/>
          <a:stretch>
            <a:fillRect/>
          </a:stretch>
        </p:blipFill>
        <p:spPr bwMode="auto">
          <a:xfrm>
            <a:off x="457200" y="133676"/>
            <a:ext cx="1184313" cy="733425"/>
          </a:xfrm>
          <a:prstGeom prst="rect">
            <a:avLst/>
          </a:prstGeom>
          <a:noFill/>
          <a:ln w="9525">
            <a:noFill/>
            <a:miter lim="800000"/>
            <a:headEnd/>
            <a:tailEnd/>
          </a:ln>
        </p:spPr>
      </p:pic>
      <p:sp>
        <p:nvSpPr>
          <p:cNvPr id="15" name="Text Placeholder 14"/>
          <p:cNvSpPr>
            <a:spLocks noGrp="1"/>
          </p:cNvSpPr>
          <p:nvPr>
            <p:ph type="body" idx="1"/>
          </p:nvPr>
        </p:nvSpPr>
        <p:spPr>
          <a:xfrm>
            <a:off x="577326" y="1789719"/>
            <a:ext cx="10515600" cy="4299931"/>
          </a:xfrm>
        </p:spPr>
        <p:txBody>
          <a:bodyPr>
            <a:normAutofit/>
          </a:bodyPr>
          <a:lstStyle/>
          <a:p>
            <a:endParaRPr lang="en-US" dirty="0" smtClean="0"/>
          </a:p>
          <a:p>
            <a:r>
              <a:rPr lang="en-US" dirty="0"/>
              <a:t/>
            </a:r>
            <a:br>
              <a:rPr lang="en-US" dirty="0"/>
            </a:br>
            <a:endParaRPr lang="en-US" dirty="0"/>
          </a:p>
        </p:txBody>
      </p:sp>
      <p:sp>
        <p:nvSpPr>
          <p:cNvPr id="7" name="Text Placeholder 14"/>
          <p:cNvSpPr txBox="1">
            <a:spLocks/>
          </p:cNvSpPr>
          <p:nvPr/>
        </p:nvSpPr>
        <p:spPr>
          <a:xfrm>
            <a:off x="831850" y="1789719"/>
            <a:ext cx="10515600" cy="42999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endParaRPr lang="en-US" smtClean="0"/>
          </a:p>
          <a:p>
            <a:pPr algn="ctr"/>
            <a:endParaRPr lang="en-US" smtClean="0"/>
          </a:p>
          <a:p>
            <a:pPr algn="ctr"/>
            <a:endParaRPr lang="en-US" smtClean="0"/>
          </a:p>
          <a:p>
            <a:pPr algn="ctr"/>
            <a:endParaRPr lang="en-US" smtClean="0"/>
          </a:p>
          <a:p>
            <a:pPr algn="ctr"/>
            <a:r>
              <a:rPr lang="en-US" sz="6600" smtClean="0"/>
              <a:t>Questions</a:t>
            </a:r>
            <a:endParaRPr lang="en-US" sz="6600" dirty="0"/>
          </a:p>
        </p:txBody>
      </p:sp>
    </p:spTree>
    <p:extLst>
      <p:ext uri="{BB962C8B-B14F-4D97-AF65-F5344CB8AC3E}">
        <p14:creationId xmlns:p14="http://schemas.microsoft.com/office/powerpoint/2010/main" val="710963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442</Words>
  <Application>Microsoft Office PowerPoint</Application>
  <PresentationFormat>Widescreen</PresentationFormat>
  <Paragraphs>45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 Galloway</dc:creator>
  <cp:lastModifiedBy>Jason W Galloway</cp:lastModifiedBy>
  <cp:revision>18</cp:revision>
  <cp:lastPrinted>2015-02-06T16:55:36Z</cp:lastPrinted>
  <dcterms:created xsi:type="dcterms:W3CDTF">2015-02-05T20:49:28Z</dcterms:created>
  <dcterms:modified xsi:type="dcterms:W3CDTF">2016-09-21T19:36:31Z</dcterms:modified>
</cp:coreProperties>
</file>