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7" r:id="rId2"/>
    <p:sldId id="340" r:id="rId3"/>
    <p:sldId id="338" r:id="rId4"/>
    <p:sldId id="339" r:id="rId5"/>
    <p:sldId id="341" r:id="rId6"/>
    <p:sldId id="342" r:id="rId7"/>
    <p:sldId id="343" r:id="rId8"/>
    <p:sldId id="344" r:id="rId9"/>
    <p:sldId id="345" r:id="rId10"/>
    <p:sldId id="352" r:id="rId11"/>
    <p:sldId id="377" r:id="rId12"/>
    <p:sldId id="378" r:id="rId13"/>
    <p:sldId id="379" r:id="rId14"/>
    <p:sldId id="375" r:id="rId15"/>
    <p:sldId id="351" r:id="rId16"/>
    <p:sldId id="380" r:id="rId17"/>
    <p:sldId id="367" r:id="rId18"/>
    <p:sldId id="372" r:id="rId19"/>
    <p:sldId id="356" r:id="rId20"/>
    <p:sldId id="381" r:id="rId21"/>
    <p:sldId id="358" r:id="rId22"/>
    <p:sldId id="328" r:id="rId23"/>
    <p:sldId id="359" r:id="rId24"/>
    <p:sldId id="360" r:id="rId25"/>
    <p:sldId id="296" r:id="rId26"/>
    <p:sldId id="298" r:id="rId27"/>
    <p:sldId id="299" r:id="rId28"/>
    <p:sldId id="300" r:id="rId29"/>
    <p:sldId id="324" r:id="rId30"/>
    <p:sldId id="301" r:id="rId31"/>
    <p:sldId id="302" r:id="rId32"/>
    <p:sldId id="303" r:id="rId33"/>
    <p:sldId id="362" r:id="rId34"/>
    <p:sldId id="361" r:id="rId35"/>
    <p:sldId id="363" r:id="rId3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DA2"/>
    <a:srgbClr val="BB1C3F"/>
    <a:srgbClr val="5E5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0"/>
    <p:restoredTop sz="84455" autoAdjust="0"/>
  </p:normalViewPr>
  <p:slideViewPr>
    <p:cSldViewPr snapToGrid="0" snapToObjects="1">
      <p:cViewPr varScale="1">
        <p:scale>
          <a:sx n="63" d="100"/>
          <a:sy n="63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0F10AACF-F9B8-6F4E-BD53-6E1B0A11ACB8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0D76070-4F21-5941-8FBB-5DF0321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D017EF2-C7AE-194C-9749-64CBAA35D69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D1D8E83-CCFC-2145-9D8F-33963A98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1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3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2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6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3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7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62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5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0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4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0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4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D8E83-CCFC-2145-9D8F-33963A98AC4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1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2618326"/>
            <a:ext cx="754380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 H E   U N I V E R S I T Y   O F   N E W   M E X I C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2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50FF-F4BA-5642-816F-72C41EB69097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822325" y="1554480"/>
            <a:ext cx="7543800" cy="466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3"/>
          <a:stretch/>
        </p:blipFill>
        <p:spPr>
          <a:xfrm>
            <a:off x="0" y="0"/>
            <a:ext cx="303005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554480"/>
            <a:ext cx="4869180" cy="4599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3BA70B1-B395-4845-B58C-55123F842F6E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12" name="Title 7"/>
          <p:cNvSpPr txBox="1">
            <a:spLocks/>
          </p:cNvSpPr>
          <p:nvPr userDrawn="1"/>
        </p:nvSpPr>
        <p:spPr>
          <a:xfrm>
            <a:off x="3600450" y="594359"/>
            <a:ext cx="4766310" cy="788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Click to edit Master title style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19"/>
          <a:stretch/>
        </p:blipFill>
        <p:spPr>
          <a:xfrm>
            <a:off x="1" y="0"/>
            <a:ext cx="9155430" cy="1864084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28813"/>
            <a:ext cx="9142413" cy="4929187"/>
          </a:xfr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insert full screen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" y="1864084"/>
            <a:ext cx="9141619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5252"/>
            <a:ext cx="7584948" cy="1199218"/>
          </a:xfrm>
        </p:spPr>
        <p:txBody>
          <a:bodyPr lIns="91440" tIns="0" rIns="91440" bIns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51" y="6412131"/>
            <a:ext cx="2762586" cy="4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2618326"/>
            <a:ext cx="754380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 H E   U N I V E R S I T Y   O F   N E W   M E X I C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1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493F-3F2E-3645-AA69-CC023903D365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6788-CB9D-364D-A4C5-9FBCB75FF38B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22325" y="1520190"/>
            <a:ext cx="7543800" cy="4606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57B2-623C-994B-986B-6A1F5404E8D2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964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13EB-86A3-9A42-AD11-A320B0AB2DFA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22325" y="1553760"/>
            <a:ext cx="3657600" cy="4595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721225" y="1554478"/>
            <a:ext cx="3657600" cy="4595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 H E   U N I V E R S I T Y   O F   N E W   M E X I C 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858994" y="1554480"/>
            <a:ext cx="2507766" cy="45994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22325" y="1554480"/>
            <a:ext cx="4846320" cy="4599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0FCB-658E-0C4B-8DF1-E27038DB5EFB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 H E   U N I V E R S I T Y   O F   N E W   M E X I C O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22960" y="1554480"/>
            <a:ext cx="2507766" cy="45994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</a:t>
            </a:r>
            <a:r>
              <a:rPr lang="en-US" dirty="0" err="1" smtClean="0"/>
              <a:t>picturea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21075" y="1554480"/>
            <a:ext cx="4845050" cy="4599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3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97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54480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290762"/>
            <a:ext cx="3703320" cy="3669772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  <a:lvl2pPr marL="288036" indent="-137160">
              <a:buFont typeface="Wingdings" charset="2"/>
              <a:buChar char="§"/>
              <a:defRPr/>
            </a:lvl2pPr>
            <a:lvl3pPr marL="425196" indent="-137160">
              <a:buFont typeface="Wingdings" charset="2"/>
              <a:buChar char="§"/>
              <a:defRPr/>
            </a:lvl3pPr>
            <a:lvl4pPr marL="562356" indent="-137160">
              <a:buFont typeface="Wingdings" charset="2"/>
              <a:buChar char="§"/>
              <a:defRPr/>
            </a:lvl4pPr>
            <a:lvl5pPr marL="699516" indent="-137160"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54480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290762"/>
            <a:ext cx="3703320" cy="3669772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F7DA-C87D-AE42-8294-458AEFB2D26F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26"/>
          <a:stretch/>
        </p:blipFill>
        <p:spPr>
          <a:xfrm>
            <a:off x="-2" y="6400304"/>
            <a:ext cx="9143839" cy="4576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334316"/>
            <a:ext cx="9144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01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14666"/>
            <a:ext cx="7543800" cy="43544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2950FCB-658E-0C4B-8DF1-E27038DB5EFB}" type="datetime1">
              <a:rPr lang="x-none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526931"/>
            <a:ext cx="3617103" cy="230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 H E   U N I V E R S I T Y   O F   N E W   M E X I C O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1540" y="138853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51" y="6412131"/>
            <a:ext cx="2762586" cy="4604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49" r:id="rId3"/>
    <p:sldLayoutId id="2147483660" r:id="rId4"/>
    <p:sldLayoutId id="2147483651" r:id="rId5"/>
    <p:sldLayoutId id="2147483652" r:id="rId6"/>
    <p:sldLayoutId id="2147483662" r:id="rId7"/>
    <p:sldLayoutId id="2147483663" r:id="rId8"/>
    <p:sldLayoutId id="2147483653" r:id="rId9"/>
    <p:sldLayoutId id="2147483654" r:id="rId10"/>
    <p:sldLayoutId id="2147483656" r:id="rId11"/>
    <p:sldLayoutId id="2147483667" r:id="rId12"/>
  </p:sldLayoutIdLs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25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25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y.unm.edu/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ynda.unm.ed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policy.unm.edu/university-policies/3000/3400.html" TargetMode="External"/><Relationship Id="rId3" Type="http://schemas.openxmlformats.org/officeDocument/2006/relationships/hyperlink" Target="http://policy.unm.edu/" TargetMode="External"/><Relationship Id="rId7" Type="http://schemas.openxmlformats.org/officeDocument/2006/relationships/hyperlink" Target="http://policy.unm.edu/university-policies/3000/3405.html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olicy.unm.edu/university-policies/3000/3310.html" TargetMode="External"/><Relationship Id="rId11" Type="http://schemas.openxmlformats.org/officeDocument/2006/relationships/hyperlink" Target="https://www.dol.gov/whd/overtime/final2016/" TargetMode="External"/><Relationship Id="rId5" Type="http://schemas.openxmlformats.org/officeDocument/2006/relationships/hyperlink" Target="http://policy.unm.edu/university-policies/3000/3300.html" TargetMode="External"/><Relationship Id="rId10" Type="http://schemas.openxmlformats.org/officeDocument/2006/relationships/hyperlink" Target="https://hr.unm.edu/standby-pay" TargetMode="External"/><Relationship Id="rId4" Type="http://schemas.openxmlformats.org/officeDocument/2006/relationships/hyperlink" Target="http://policy.unm.edu/university-policies/3000/3305.html" TargetMode="External"/><Relationship Id="rId9" Type="http://schemas.openxmlformats.org/officeDocument/2006/relationships/hyperlink" Target="http://policy.unm.edu/university-policies/3000/3410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nm.edu/flsa-update-overtim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nm.edu/flsa-update-overtime" TargetMode="External"/><Relationship Id="rId2" Type="http://schemas.openxmlformats.org/officeDocument/2006/relationships/hyperlink" Target="https://hr.unm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FLSA Orientation</a:t>
            </a:r>
            <a:br>
              <a:rPr lang="en-US" sz="4000" dirty="0" smtClean="0"/>
            </a:br>
            <a:r>
              <a:rPr lang="en-US" sz="4000" dirty="0" smtClean="0"/>
              <a:t>Update to Overtime Regulations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505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 smtClean="0">
                <a:solidFill>
                  <a:srgbClr val="5E5D60"/>
                </a:solidFill>
              </a:rPr>
              <a:t>for UNM Managers / supervisors</a:t>
            </a:r>
          </a:p>
          <a:p>
            <a:pPr algn="ctr"/>
            <a:r>
              <a:rPr lang="en-US" sz="3200"/>
              <a:t/>
            </a:r>
            <a:br>
              <a:rPr lang="en-US" sz="3200"/>
            </a:br>
            <a:endParaRPr lang="en-US" sz="3200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18800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" y="647991"/>
            <a:ext cx="7709989" cy="700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Payroll Impact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2160" y="1585300"/>
            <a:ext cx="7709989" cy="446715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C10037"/>
              </a:buClr>
            </a:pPr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Payroll’s objective is to provide information and tools for those transitioning from a monthly to a biweekly pay schedule.</a:t>
            </a:r>
          </a:p>
          <a:p>
            <a:pPr marL="0" lvl="3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800" b="1" dirty="0" smtClean="0"/>
          </a:p>
          <a:p>
            <a:pPr marL="685800" lvl="5" indent="-30321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300" dirty="0"/>
              <a:t>26 pay periods per </a:t>
            </a:r>
            <a:r>
              <a:rPr lang="en-US" sz="2300" dirty="0" smtClean="0"/>
              <a:t>year </a:t>
            </a:r>
            <a:r>
              <a:rPr lang="en-US" sz="2300" b="1" dirty="0" smtClean="0">
                <a:solidFill>
                  <a:srgbClr val="248DA2"/>
                </a:solidFill>
              </a:rPr>
              <a:t>VS. </a:t>
            </a:r>
            <a:r>
              <a:rPr lang="en-US" sz="2300" dirty="0" smtClean="0"/>
              <a:t>12 monthly </a:t>
            </a:r>
            <a:endParaRPr lang="en-US" sz="2300" dirty="0"/>
          </a:p>
          <a:p>
            <a:pPr marL="685800" lvl="5" indent="-303213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300" dirty="0" smtClean="0"/>
              <a:t>Twice </a:t>
            </a:r>
            <a:r>
              <a:rPr lang="en-US" sz="2300" dirty="0"/>
              <a:t>a year </a:t>
            </a:r>
            <a:r>
              <a:rPr lang="en-US" sz="2300" dirty="0" smtClean="0"/>
              <a:t>biweekly employees are paid three </a:t>
            </a:r>
            <a:r>
              <a:rPr lang="en-US" sz="2300" dirty="0"/>
              <a:t>times in one </a:t>
            </a:r>
            <a:r>
              <a:rPr lang="en-US" sz="2300" dirty="0" smtClean="0"/>
              <a:t>month</a:t>
            </a:r>
          </a:p>
          <a:p>
            <a:pPr marL="1260475" lvl="6" indent="-287338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The third </a:t>
            </a:r>
            <a:r>
              <a:rPr lang="en-US" sz="2000" dirty="0" smtClean="0"/>
              <a:t>check has </a:t>
            </a:r>
            <a:r>
              <a:rPr lang="en-US" sz="2000" dirty="0"/>
              <a:t>no voluntary </a:t>
            </a:r>
            <a:r>
              <a:rPr lang="en-US" sz="2000" dirty="0" smtClean="0"/>
              <a:t>deductions</a:t>
            </a:r>
          </a:p>
          <a:p>
            <a:pPr marL="685800" lvl="5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300" dirty="0"/>
              <a:t>Yearly total will be the </a:t>
            </a:r>
            <a:r>
              <a:rPr lang="en-US" sz="2300" dirty="0" smtClean="0"/>
              <a:t>same, </a:t>
            </a:r>
            <a:r>
              <a:rPr lang="en-US" sz="2300" dirty="0"/>
              <a:t>delivered in 26 biweekly </a:t>
            </a:r>
            <a:r>
              <a:rPr lang="en-US" sz="2300" dirty="0" smtClean="0"/>
              <a:t>checks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857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497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Payroll Check Dates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25320"/>
              </p:ext>
            </p:extLst>
          </p:nvPr>
        </p:nvGraphicFramePr>
        <p:xfrm>
          <a:off x="101600" y="1576250"/>
          <a:ext cx="8940800" cy="4563616"/>
        </p:xfrm>
        <a:graphic>
          <a:graphicData uri="http://schemas.openxmlformats.org/drawingml/2006/table">
            <a:tbl>
              <a:tblPr/>
              <a:tblGrid>
                <a:gridCol w="1127760"/>
                <a:gridCol w="1859280"/>
                <a:gridCol w="2621147"/>
                <a:gridCol w="1005973"/>
                <a:gridCol w="2326640"/>
              </a:tblGrid>
              <a:tr h="359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BB1C3F"/>
                          </a:solidFill>
                          <a:effectLst/>
                          <a:latin typeface="Calibri" panose="020F0502020204030204" pitchFamily="34" charset="0"/>
                        </a:rPr>
                        <a:t>Pay Type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BB1C3F"/>
                          </a:solidFill>
                          <a:effectLst/>
                          <a:latin typeface="Calibri" panose="020F0502020204030204" pitchFamily="34" charset="0"/>
                        </a:rPr>
                        <a:t>Pay Period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BB1C3F"/>
                          </a:solidFill>
                          <a:effectLst/>
                          <a:latin typeface="Calibri" panose="020F0502020204030204" pitchFamily="34" charset="0"/>
                        </a:rPr>
                        <a:t>Time Entry Deadline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BB1C3F"/>
                          </a:solidFill>
                          <a:effectLst/>
                          <a:latin typeface="Calibri" panose="020F0502020204030204" pitchFamily="34" charset="0"/>
                        </a:rPr>
                        <a:t>Check Date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BB1C3F"/>
                          </a:solidFill>
                          <a:effectLst/>
                          <a:latin typeface="Calibri" panose="020F0502020204030204" pitchFamily="34" charset="0"/>
                        </a:rPr>
                        <a:t>Standard Schedule Days</a:t>
                      </a:r>
                      <a:endParaRPr lang="en-US" sz="1600" b="1" i="0" u="none" strike="noStrike" dirty="0">
                        <a:solidFill>
                          <a:srgbClr val="BB1C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2" marR="7432" marT="7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2" marR="7432" marT="7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77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Monthly (Partial) 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– 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Leave Deadline (TBD)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  <a:r>
                        <a:rPr lang="en-US" sz="1800" b="1" i="0" u="none" strike="noStrike" baseline="0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 30</a:t>
                      </a:r>
                      <a:endParaRPr lang="en-US" sz="1800" b="1" i="0" u="none" strike="noStrike" dirty="0">
                        <a:solidFill>
                          <a:srgbClr val="248DA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Biweekly (Full)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 – 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r>
                        <a:rPr lang="en-US" sz="1800" b="1" i="0" u="none" strike="noStrike" baseline="0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endParaRPr lang="en-US" sz="1800" b="1" i="0" u="none" strike="noStrike" dirty="0">
                        <a:solidFill>
                          <a:srgbClr val="248DA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Biweekly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Dec.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r>
                        <a:rPr lang="en-US" sz="1800" b="1" i="0" u="none" strike="noStrike" baseline="0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 16</a:t>
                      </a:r>
                      <a:endParaRPr lang="en-US" sz="1800" b="1" i="0" u="none" strike="noStrike" dirty="0">
                        <a:solidFill>
                          <a:srgbClr val="248DA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                                          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(Includes Thanksgiving Break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eligible)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4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Biweekly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– 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(Timesheets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due early projecting time &amp; leave)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Dec.</a:t>
                      </a:r>
                      <a:r>
                        <a:rPr lang="en-US" sz="1800" b="1" i="0" u="none" strike="noStrike" baseline="0" dirty="0" smtClean="0">
                          <a:solidFill>
                            <a:srgbClr val="248DA2"/>
                          </a:solidFill>
                          <a:effectLst/>
                          <a:latin typeface="Calibri" panose="020F0502020204030204" pitchFamily="34" charset="0"/>
                        </a:rPr>
                        <a:t> 30</a:t>
                      </a:r>
                      <a:endParaRPr lang="en-US" sz="1800" b="1" i="0" u="none" strike="noStrike" dirty="0">
                        <a:solidFill>
                          <a:srgbClr val="248DA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                                     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(Includes Winter Break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eligible)</a:t>
                      </a:r>
                    </a:p>
                  </a:txBody>
                  <a:tcPr marL="7432" marR="7432" marT="7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Schedule of Deductions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83694"/>
              </p:ext>
            </p:extLst>
          </p:nvPr>
        </p:nvGraphicFramePr>
        <p:xfrm>
          <a:off x="182881" y="1513336"/>
          <a:ext cx="8786949" cy="4523577"/>
        </p:xfrm>
        <a:graphic>
          <a:graphicData uri="http://schemas.openxmlformats.org/drawingml/2006/table">
            <a:tbl>
              <a:tblPr/>
              <a:tblGrid>
                <a:gridCol w="1403831"/>
                <a:gridCol w="1317176"/>
                <a:gridCol w="6065942"/>
              </a:tblGrid>
              <a:tr h="74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Pay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Type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Check              Date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Elected Deductions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                        </a:t>
                      </a:r>
                      <a:r>
                        <a:rPr lang="en-US" sz="1400" b="1" i="0" u="none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Please Note: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Taxes, ERB, FICA/Medicare and Social Security WILL always deduct on applicable earnings                   </a:t>
                      </a:r>
                    </a:p>
                  </a:txBody>
                  <a:tcPr marL="6131" marR="6131" marT="61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1" marR="6131" marT="6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1" marR="6131" marT="6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31" marR="6131" marT="6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244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Last Monthly (Partial)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Nov. 30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indent="0" algn="l" fontAlgn="t">
                        <a:buFontTx/>
                        <a:buNone/>
                        <a:tabLst/>
                      </a:pPr>
                      <a:r>
                        <a:rPr lang="en-US" sz="1400" b="1" i="0" u="sng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Your </a:t>
                      </a:r>
                      <a:r>
                        <a:rPr lang="en-US" sz="1400" b="1" i="1" u="sng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FULL</a:t>
                      </a:r>
                      <a:r>
                        <a:rPr lang="en-US" sz="1400" b="1" i="0" u="sng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 Monthly Deductions</a:t>
                      </a:r>
                      <a:r>
                        <a:rPr lang="en-US" sz="1400" b="1" i="0" u="none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 be taken out of this 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check:                                                                                                           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403225" indent="-230188" algn="l" fontAlgn="t">
                        <a:buFont typeface="+mj-lt"/>
                        <a:buAutoNum type="arabicPeriod"/>
                        <a:tabLst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Parking                                                                                                                                      </a:t>
                      </a:r>
                    </a:p>
                    <a:p>
                      <a:pPr marL="403225" indent="-230188" algn="l" fontAlgn="t">
                        <a:buFont typeface="+mj-lt"/>
                        <a:buAutoNum type="arabicPeriod"/>
                        <a:tabLst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Annuities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Retirement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Manager (403B &amp; 457B)                 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</a:t>
                      </a:r>
                    </a:p>
                    <a:p>
                      <a:pPr marL="403225" indent="-230188" algn="l" fontAlgn="t">
                        <a:buFont typeface="+mj-lt"/>
                        <a:buAutoNum type="arabicPeriod"/>
                        <a:tabLst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                                                                          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</a:t>
                      </a:r>
                    </a:p>
                    <a:p>
                      <a:pPr marL="403225" indent="-230188" algn="l" fontAlgn="t">
                        <a:buFont typeface="+mj-lt"/>
                        <a:buAutoNum type="arabicPeriod"/>
                        <a:tabLst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benefits, Flexible Spending (FSA),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Long-Term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Care, Life,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AD&amp;D, disability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and VEBA</a:t>
                      </a:r>
                    </a:p>
                  </a:txBody>
                  <a:tcPr marL="6131" marR="6131" marT="61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6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Biweekly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Dec. 2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 algn="l" fontAlgn="b">
                        <a:tabLst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Your deductions will change from a monthly rate to a biweekly rate. The biweekly rate is the monthly rate divided in half.</a:t>
                      </a:r>
                    </a:p>
                  </a:txBody>
                  <a:tcPr marL="6131" marR="6131" marT="6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6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Biweekly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Dec. 16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0" algn="l" fontAlgn="ctr">
                        <a:tabLst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Your deductions: Same as above at a biweekly rate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6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Biweekly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48DA2"/>
                          </a:solidFill>
                          <a:effectLst/>
                          <a:latin typeface="Arial" panose="020B0604020202020204" pitchFamily="34" charset="0"/>
                        </a:rPr>
                        <a:t>Dec. 30</a:t>
                      </a: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elected deductions will be taken on 3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paycheck of the month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1" marR="6131" marT="6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54" y="286607"/>
            <a:ext cx="7543800" cy="833132"/>
          </a:xfrm>
        </p:spPr>
        <p:txBody>
          <a:bodyPr/>
          <a:lstStyle/>
          <a:p>
            <a:pPr algn="ctr"/>
            <a:r>
              <a:rPr lang="en-US" dirty="0" smtClean="0"/>
              <a:t>Payroll Impact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8343" y="1520190"/>
            <a:ext cx="8482148" cy="4606290"/>
          </a:xfrm>
        </p:spPr>
        <p:txBody>
          <a:bodyPr>
            <a:normAutofit fontScale="92500"/>
          </a:bodyPr>
          <a:lstStyle/>
          <a:p>
            <a:r>
              <a:rPr lang="en-US" sz="2100" b="1" dirty="0" smtClean="0"/>
              <a:t>IMPACTS TO CONSIDER – </a:t>
            </a:r>
            <a:r>
              <a:rPr lang="en-US" sz="2100" b="1" dirty="0" smtClean="0">
                <a:solidFill>
                  <a:srgbClr val="BB1C3F"/>
                </a:solidFill>
              </a:rPr>
              <a:t>Employee Focus</a:t>
            </a:r>
            <a:endParaRPr lang="en-US" sz="2100" dirty="0" smtClean="0">
              <a:solidFill>
                <a:srgbClr val="BB1C3F"/>
              </a:solidFill>
            </a:endParaRPr>
          </a:p>
          <a:p>
            <a:pPr marL="173038" lvl="0" indent="-173038">
              <a:buFont typeface="Arial" charset="0"/>
              <a:buChar char="•"/>
            </a:pPr>
            <a:r>
              <a:rPr lang="en-US" b="1" dirty="0" smtClean="0"/>
              <a:t>Review your </a:t>
            </a:r>
            <a:r>
              <a:rPr lang="en-US" b="1" i="1" dirty="0" smtClean="0"/>
              <a:t>Paystub, Direct Deposit</a:t>
            </a:r>
            <a:r>
              <a:rPr lang="en-US" b="1" dirty="0"/>
              <a:t> &amp;</a:t>
            </a:r>
            <a:r>
              <a:rPr lang="en-US" b="1" dirty="0" smtClean="0"/>
              <a:t> </a:t>
            </a:r>
            <a:r>
              <a:rPr lang="en-US" b="1" i="1" dirty="0" smtClean="0"/>
              <a:t>W-4 </a:t>
            </a:r>
            <a:r>
              <a:rPr lang="en-US" b="1" dirty="0" smtClean="0"/>
              <a:t>on </a:t>
            </a:r>
            <a:r>
              <a:rPr lang="en-US" b="1" dirty="0" err="1" smtClean="0"/>
              <a:t>MyUNM</a:t>
            </a:r>
            <a:r>
              <a:rPr lang="en-US" b="1" dirty="0" smtClean="0"/>
              <a:t> / </a:t>
            </a:r>
            <a:r>
              <a:rPr lang="en-US" b="1" dirty="0" err="1" smtClean="0"/>
              <a:t>LoboWeb</a:t>
            </a:r>
            <a:r>
              <a:rPr lang="en-US" b="1" dirty="0" smtClean="0"/>
              <a:t> and Bill</a:t>
            </a:r>
            <a:r>
              <a:rPr lang="en-US" b="1" i="1" dirty="0" smtClean="0"/>
              <a:t> Payments </a:t>
            </a:r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 smtClean="0"/>
              <a:t>Change </a:t>
            </a:r>
            <a:r>
              <a:rPr lang="en-US" dirty="0"/>
              <a:t>"fixed" amounts between </a:t>
            </a:r>
            <a:r>
              <a:rPr lang="en-US" b="1" i="1" dirty="0" smtClean="0">
                <a:solidFill>
                  <a:srgbClr val="248DA2"/>
                </a:solidFill>
              </a:rPr>
              <a:t>Tuesday, Nov. 1</a:t>
            </a:r>
            <a:r>
              <a:rPr lang="en-US" b="1" dirty="0" smtClean="0">
                <a:solidFill>
                  <a:srgbClr val="248DA2"/>
                </a:solidFill>
              </a:rPr>
              <a:t>, and before </a:t>
            </a:r>
            <a:r>
              <a:rPr lang="en-US" b="1" i="1" dirty="0" smtClean="0">
                <a:solidFill>
                  <a:srgbClr val="248DA2"/>
                </a:solidFill>
              </a:rPr>
              <a:t>5:00 pm</a:t>
            </a:r>
            <a:r>
              <a:rPr lang="en-US" b="1" i="1" dirty="0">
                <a:solidFill>
                  <a:srgbClr val="248DA2"/>
                </a:solidFill>
              </a:rPr>
              <a:t> </a:t>
            </a:r>
            <a:r>
              <a:rPr lang="en-US" b="1" i="1" dirty="0" smtClean="0">
                <a:solidFill>
                  <a:srgbClr val="248DA2"/>
                </a:solidFill>
              </a:rPr>
              <a:t>on Friday Nov. 18</a:t>
            </a:r>
            <a:r>
              <a:rPr lang="en-US" i="1" dirty="0" smtClean="0"/>
              <a:t>, </a:t>
            </a:r>
            <a:r>
              <a:rPr lang="en-US" dirty="0" smtClean="0"/>
              <a:t>to impact your </a:t>
            </a:r>
            <a:r>
              <a:rPr lang="en-US" dirty="0"/>
              <a:t>November </a:t>
            </a:r>
            <a:r>
              <a:rPr lang="en-US" dirty="0" smtClean="0"/>
              <a:t>30 (partial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monthly check.</a:t>
            </a:r>
            <a:endParaRPr lang="en-US" dirty="0" smtClean="0"/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xample: </a:t>
            </a:r>
            <a:r>
              <a:rPr lang="en-US" dirty="0"/>
              <a:t>If you have a $</a:t>
            </a:r>
            <a:r>
              <a:rPr lang="en-US" dirty="0" smtClean="0"/>
              <a:t>500 </a:t>
            </a:r>
            <a:r>
              <a:rPr lang="en-US" dirty="0"/>
              <a:t>fixed amount going to a bank account, consider that this will be deposited on a different pay frequency, </a:t>
            </a:r>
            <a:r>
              <a:rPr lang="en-US" dirty="0" smtClean="0"/>
              <a:t>two to three </a:t>
            </a:r>
            <a:r>
              <a:rPr lang="en-US" dirty="0"/>
              <a:t>times a month </a:t>
            </a:r>
            <a:r>
              <a:rPr lang="en-US" dirty="0" smtClean="0"/>
              <a:t>vs. </a:t>
            </a:r>
            <a:r>
              <a:rPr lang="en-US" dirty="0"/>
              <a:t>once a month</a:t>
            </a:r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Automatic payments from your bank account(s)</a:t>
            </a:r>
            <a:endParaRPr lang="en-US" b="1" dirty="0"/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 smtClean="0"/>
              <a:t>Consider </a:t>
            </a:r>
            <a:r>
              <a:rPr lang="en-US" dirty="0"/>
              <a:t>making </a:t>
            </a:r>
            <a:r>
              <a:rPr lang="en-US" dirty="0" smtClean="0"/>
              <a:t>adjustments to your </a:t>
            </a:r>
            <a:r>
              <a:rPr lang="en-US" dirty="0"/>
              <a:t>automatic bill payments in the month of </a:t>
            </a:r>
            <a:r>
              <a:rPr lang="en-US" dirty="0" smtClean="0"/>
              <a:t>October</a:t>
            </a:r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 smtClean="0"/>
              <a:t>Contact financial institutions to check if automatic payments dates need to be adjusted</a:t>
            </a:r>
          </a:p>
          <a:p>
            <a:pPr marL="173038" lvl="0" indent="-173038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5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09436"/>
          </a:xfrm>
        </p:spPr>
        <p:txBody>
          <a:bodyPr/>
          <a:lstStyle/>
          <a:p>
            <a:pPr algn="ctr"/>
            <a:r>
              <a:rPr lang="en-US" dirty="0" smtClean="0"/>
              <a:t>Payroll Impact,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3840" y="1520189"/>
            <a:ext cx="8737600" cy="4751401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</a:pP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IMPACTS </a:t>
            </a: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TO CONSIDER – </a:t>
            </a:r>
            <a:r>
              <a:rPr lang="en-US" sz="1800" b="1" dirty="0" smtClean="0">
                <a:solidFill>
                  <a:srgbClr val="BB1C3F"/>
                </a:solidFill>
              </a:rPr>
              <a:t>Employee Focus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</a:pPr>
            <a:endParaRPr lang="en-US" sz="1800" b="1" dirty="0" smtClean="0">
              <a:solidFill>
                <a:srgbClr val="BB1C3F"/>
              </a:solidFill>
            </a:endParaRPr>
          </a:p>
          <a:p>
            <a:pPr marL="173038" lvl="0" indent="-173038">
              <a:buFont typeface="Arial" charset="0"/>
              <a:buChar char="•"/>
            </a:pPr>
            <a:r>
              <a:rPr lang="en-US" b="1" dirty="0"/>
              <a:t>Review your W-4 on </a:t>
            </a:r>
            <a:r>
              <a:rPr lang="en-US" b="1" dirty="0" err="1" smtClean="0"/>
              <a:t>MyUNM</a:t>
            </a:r>
            <a:r>
              <a:rPr lang="en-US" b="1" dirty="0" smtClean="0"/>
              <a:t> / </a:t>
            </a:r>
            <a:r>
              <a:rPr lang="en-US" b="1" dirty="0" err="1" smtClean="0"/>
              <a:t>LoboWeb</a:t>
            </a:r>
            <a:r>
              <a:rPr lang="en-US" b="1" dirty="0" smtClean="0"/>
              <a:t> </a:t>
            </a:r>
            <a:endParaRPr lang="en-US" b="1" dirty="0"/>
          </a:p>
          <a:p>
            <a:pPr marL="400050" lvl="1" indent="-139700">
              <a:buFont typeface="Wingdings" panose="05000000000000000000" pitchFamily="2" charset="2"/>
              <a:buChar char="§"/>
            </a:pPr>
            <a:r>
              <a:rPr lang="en-US" dirty="0"/>
              <a:t>If you currently have an </a:t>
            </a:r>
            <a:r>
              <a:rPr lang="en-US" b="1" dirty="0">
                <a:solidFill>
                  <a:srgbClr val="BB1C3F"/>
                </a:solidFill>
              </a:rPr>
              <a:t>additional</a:t>
            </a:r>
            <a:r>
              <a:rPr lang="en-US" dirty="0"/>
              <a:t> amount taken for Federal / State Tax withholding, consider making adjustments for the different pay frequency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</a:pP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1" dirty="0" smtClean="0"/>
              <a:t>Retirement </a:t>
            </a:r>
            <a:r>
              <a:rPr lang="en-US" b="1" dirty="0"/>
              <a:t>Manager for </a:t>
            </a:r>
            <a:r>
              <a:rPr lang="en-US" b="1" dirty="0" smtClean="0"/>
              <a:t>supplemental retirement deductions. </a:t>
            </a: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Every employee who currently contributes to supplemental retirement (403B &amp; 457B) is encouraged to log in to Retirement Manager and check their amounts and adjust accordingly.  </a:t>
            </a: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This does not impact your ERB contributions. If you are currently eligible, ERB will be deducted for each pay check 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700" b="1" dirty="0" smtClean="0"/>
          </a:p>
        </p:txBody>
      </p:sp>
    </p:spTree>
    <p:extLst>
      <p:ext uri="{BB962C8B-B14F-4D97-AF65-F5344CB8AC3E}">
        <p14:creationId xmlns:p14="http://schemas.microsoft.com/office/powerpoint/2010/main" val="29352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6607"/>
            <a:ext cx="7543800" cy="833132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Payroll – </a:t>
            </a:r>
            <a:r>
              <a:rPr lang="en-US" dirty="0" smtClean="0">
                <a:solidFill>
                  <a:schemeClr val="tx2"/>
                </a:solidFill>
              </a:rPr>
              <a:t>Calculator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lvl="3" indent="0">
              <a:spcBef>
                <a:spcPts val="900"/>
              </a:spcBef>
              <a:spcAft>
                <a:spcPts val="150"/>
              </a:spcAft>
              <a:buSzPct val="100000"/>
              <a:buNone/>
            </a:pPr>
            <a:r>
              <a:rPr lang="en-US" sz="2900" b="1" dirty="0" smtClean="0"/>
              <a:t>To </a:t>
            </a:r>
            <a:r>
              <a:rPr lang="en-US" sz="2900" b="1" dirty="0"/>
              <a:t>calculate your new </a:t>
            </a:r>
            <a:r>
              <a:rPr lang="en-US" sz="2900" b="1" dirty="0" smtClean="0"/>
              <a:t>biweekly </a:t>
            </a:r>
            <a:r>
              <a:rPr lang="en-US" sz="2900" b="1" dirty="0"/>
              <a:t>check:</a:t>
            </a:r>
          </a:p>
          <a:p>
            <a:pPr marL="285750" lvl="4" indent="-149225">
              <a:spcBef>
                <a:spcPts val="900"/>
              </a:spcBef>
              <a:spcAft>
                <a:spcPts val="150"/>
              </a:spcAft>
              <a:buSzPct val="100000"/>
              <a:buFont typeface="Arial" charset="0"/>
              <a:buChar char="•"/>
            </a:pPr>
            <a:r>
              <a:rPr lang="en-US" sz="2600" b="1" dirty="0"/>
              <a:t> </a:t>
            </a:r>
            <a:r>
              <a:rPr lang="en-US" sz="2600" dirty="0"/>
              <a:t>Use </a:t>
            </a:r>
            <a:r>
              <a:rPr lang="en-US" sz="2600" dirty="0" smtClean="0"/>
              <a:t>the Payroll Calculator</a:t>
            </a:r>
            <a:endParaRPr lang="en-US" sz="2600" dirty="0"/>
          </a:p>
          <a:p>
            <a:pPr marL="605544" lvl="5" indent="-342900">
              <a:spcBef>
                <a:spcPts val="900"/>
              </a:spcBef>
              <a:spcAft>
                <a:spcPts val="150"/>
              </a:spcAft>
              <a:buSzPct val="100000"/>
              <a:buFont typeface="Wingdings" charset="2"/>
              <a:buChar char="§"/>
            </a:pPr>
            <a:r>
              <a:rPr lang="en-US" sz="2200" dirty="0" smtClean="0"/>
              <a:t>Visit </a:t>
            </a:r>
            <a:r>
              <a:rPr lang="en-US" sz="2200" i="1" dirty="0" err="1" smtClean="0">
                <a:hlinkClick r:id="rId3"/>
              </a:rPr>
              <a:t>MyUNM</a:t>
            </a:r>
            <a:endParaRPr lang="en-US" sz="2200" i="1" dirty="0"/>
          </a:p>
          <a:p>
            <a:pPr marL="605544" lvl="5" indent="-342900">
              <a:spcBef>
                <a:spcPts val="900"/>
              </a:spcBef>
              <a:spcAft>
                <a:spcPts val="150"/>
              </a:spcAft>
              <a:buSzPct val="100000"/>
              <a:buFont typeface="Wingdings" charset="2"/>
              <a:buChar char="§"/>
            </a:pPr>
            <a:r>
              <a:rPr lang="en-US" sz="2200" dirty="0"/>
              <a:t>Click </a:t>
            </a:r>
            <a:r>
              <a:rPr lang="en-US" sz="2200" dirty="0" smtClean="0"/>
              <a:t>on the </a:t>
            </a:r>
            <a:r>
              <a:rPr lang="en-US" sz="2200" b="1" i="1" dirty="0"/>
              <a:t>Staff Tab</a:t>
            </a:r>
            <a:endParaRPr lang="en-US" sz="2200" b="1" dirty="0"/>
          </a:p>
          <a:p>
            <a:pPr marL="605544" lvl="5" indent="-342900">
              <a:spcBef>
                <a:spcPts val="900"/>
              </a:spcBef>
              <a:spcAft>
                <a:spcPts val="150"/>
              </a:spcAft>
              <a:buSzPct val="100000"/>
              <a:buFont typeface="Wingdings" charset="2"/>
              <a:buChar char="§"/>
            </a:pPr>
            <a:r>
              <a:rPr lang="en-US" sz="2200" dirty="0" smtClean="0"/>
              <a:t>Scroll </a:t>
            </a:r>
            <a:r>
              <a:rPr lang="en-US" sz="2200" dirty="0"/>
              <a:t>down </a:t>
            </a:r>
            <a:r>
              <a:rPr lang="en-US" sz="2200" dirty="0" smtClean="0"/>
              <a:t>to the </a:t>
            </a:r>
            <a:r>
              <a:rPr lang="en-US" sz="2200" b="1" i="1" dirty="0"/>
              <a:t>My </a:t>
            </a:r>
            <a:r>
              <a:rPr lang="en-US" sz="2200" b="1" i="1" dirty="0" smtClean="0"/>
              <a:t>Pay* </a:t>
            </a:r>
            <a:r>
              <a:rPr lang="en-US" sz="2200" dirty="0" smtClean="0"/>
              <a:t>link</a:t>
            </a:r>
            <a:r>
              <a:rPr lang="en-US" sz="2200" b="1" i="1" dirty="0" smtClean="0"/>
              <a:t> </a:t>
            </a:r>
          </a:p>
          <a:p>
            <a:pPr marL="605544" lvl="5" indent="-342900">
              <a:spcBef>
                <a:spcPts val="900"/>
              </a:spcBef>
              <a:spcAft>
                <a:spcPts val="150"/>
              </a:spcAft>
              <a:buSzPct val="100000"/>
              <a:buFont typeface="Wingdings" charset="2"/>
              <a:buChar char="§"/>
            </a:pPr>
            <a:r>
              <a:rPr lang="en-US" sz="2200" dirty="0" smtClean="0"/>
              <a:t>Click on the </a:t>
            </a:r>
            <a:r>
              <a:rPr lang="en-US" sz="2200" b="1" i="1" dirty="0"/>
              <a:t>Payroll Calculator</a:t>
            </a:r>
          </a:p>
          <a:p>
            <a:pPr marL="605544" lvl="5" indent="-342900">
              <a:spcBef>
                <a:spcPts val="900"/>
              </a:spcBef>
              <a:spcAft>
                <a:spcPts val="150"/>
              </a:spcAft>
              <a:buSzPct val="100000"/>
              <a:buFont typeface="Wingdings" charset="2"/>
              <a:buChar char="§"/>
            </a:pPr>
            <a:r>
              <a:rPr lang="en-US" sz="2200" dirty="0"/>
              <a:t>Log in</a:t>
            </a:r>
          </a:p>
          <a:p>
            <a:pPr marL="605544" lvl="5" indent="-342900">
              <a:spcBef>
                <a:spcPts val="900"/>
              </a:spcBef>
              <a:spcAft>
                <a:spcPts val="150"/>
              </a:spcAft>
              <a:buSzPct val="100000"/>
              <a:buFont typeface="Wingdings" charset="2"/>
              <a:buChar char="§"/>
            </a:pPr>
            <a:r>
              <a:rPr lang="en-US" sz="2200" dirty="0"/>
              <a:t>Fill in the blanks on </a:t>
            </a:r>
            <a:r>
              <a:rPr lang="en-US" sz="2200" dirty="0" smtClean="0"/>
              <a:t>the Payroll </a:t>
            </a:r>
            <a:r>
              <a:rPr lang="en-US" sz="2200" dirty="0" smtClean="0">
                <a:solidFill>
                  <a:schemeClr val="tx1"/>
                </a:solidFill>
              </a:rPr>
              <a:t>Calculator</a:t>
            </a:r>
          </a:p>
          <a:p>
            <a:pPr marL="605544" lvl="5" indent="-342900">
              <a:spcBef>
                <a:spcPts val="900"/>
              </a:spcBef>
              <a:spcAft>
                <a:spcPts val="150"/>
              </a:spcAft>
              <a:buSzPct val="100000"/>
              <a:buFont typeface="Wingdings" charset="2"/>
              <a:buChar char="§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262644" lvl="5" indent="0" algn="r">
              <a:spcBef>
                <a:spcPts val="900"/>
              </a:spcBef>
              <a:spcAft>
                <a:spcPts val="150"/>
              </a:spcAft>
              <a:buSzPct val="100000"/>
              <a:buNone/>
            </a:pPr>
            <a:r>
              <a:rPr lang="en-US" sz="1600" i="1" dirty="0" smtClean="0"/>
              <a:t>*also a useful </a:t>
            </a:r>
            <a:r>
              <a:rPr lang="en-US" sz="1600" i="1" dirty="0"/>
              <a:t>tool for other pay </a:t>
            </a:r>
            <a:r>
              <a:rPr lang="en-US" sz="1600" i="1" dirty="0" smtClean="0"/>
              <a:t>information</a:t>
            </a:r>
            <a:endParaRPr lang="en-US" sz="1600" i="1" u="sng" dirty="0"/>
          </a:p>
          <a:p>
            <a:pPr marL="262644" lvl="5" indent="0" algn="just">
              <a:spcBef>
                <a:spcPts val="900"/>
              </a:spcBef>
              <a:spcAft>
                <a:spcPts val="150"/>
              </a:spcAft>
              <a:buSzPct val="100000"/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0" y="445835"/>
            <a:ext cx="7646023" cy="741132"/>
          </a:xfrm>
        </p:spPr>
        <p:txBody>
          <a:bodyPr/>
          <a:lstStyle/>
          <a:p>
            <a:r>
              <a:rPr lang="en-US" dirty="0" smtClean="0"/>
              <a:t>Managing Time &amp; Pay – </a:t>
            </a:r>
            <a:r>
              <a:rPr lang="en-US" dirty="0" smtClean="0">
                <a:solidFill>
                  <a:schemeClr val="accent1"/>
                </a:solidFill>
              </a:rPr>
              <a:t>Training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1290" y="1520190"/>
            <a:ext cx="7646023" cy="4606290"/>
          </a:xfrm>
        </p:spPr>
        <p:txBody>
          <a:bodyPr>
            <a:normAutofit lnSpcReduction="10000"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Managing Time</a:t>
            </a:r>
          </a:p>
          <a:p>
            <a:pPr marL="505206" lvl="1" indent="-285750"/>
            <a:r>
              <a:rPr lang="en-US" sz="1600" dirty="0" smtClean="0"/>
              <a:t>Employees and managers need to track their time closely.</a:t>
            </a:r>
          </a:p>
          <a:p>
            <a:pPr marL="505206" lvl="1" indent="-285750"/>
            <a:r>
              <a:rPr lang="en-US" sz="1600" dirty="0" smtClean="0"/>
              <a:t>It </a:t>
            </a:r>
            <a:r>
              <a:rPr lang="en-US" sz="1600" dirty="0"/>
              <a:t>is critical that managers ensure 100% timely compliance to time entry, </a:t>
            </a:r>
            <a:r>
              <a:rPr lang="en-US" sz="1600" dirty="0" smtClean="0"/>
              <a:t>tracking, </a:t>
            </a:r>
            <a:r>
              <a:rPr lang="en-US" sz="1600" dirty="0"/>
              <a:t>and </a:t>
            </a:r>
            <a:r>
              <a:rPr lang="en-US" sz="1600" dirty="0" smtClean="0"/>
              <a:t>approvals.</a:t>
            </a:r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Training in Learning Central: Complete by </a:t>
            </a:r>
            <a:r>
              <a:rPr lang="en-US" b="1" dirty="0" smtClean="0">
                <a:solidFill>
                  <a:srgbClr val="248DA2"/>
                </a:solidFill>
              </a:rPr>
              <a:t>October 31, 2016</a:t>
            </a:r>
          </a:p>
          <a:p>
            <a:pPr marL="520700" lvl="1" indent="-287338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accent1"/>
                </a:solidFill>
              </a:rPr>
              <a:t>Accurate Time Reporting</a:t>
            </a:r>
            <a:r>
              <a:rPr lang="en-US" dirty="0"/>
              <a:t> </a:t>
            </a:r>
            <a:r>
              <a:rPr lang="en-US" dirty="0" smtClean="0"/>
              <a:t>– Online course for employees and managers new to time tracking</a:t>
            </a:r>
          </a:p>
          <a:p>
            <a:pPr marL="520700" lvl="1" indent="-287338">
              <a:buFont typeface="Wingdings" panose="05000000000000000000" pitchFamily="2" charset="2"/>
              <a:buChar char="§"/>
            </a:pPr>
            <a:r>
              <a:rPr lang="en-US" i="1" dirty="0" err="1">
                <a:solidFill>
                  <a:schemeClr val="accent1"/>
                </a:solidFill>
              </a:rPr>
              <a:t>LoboTime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Manager/Supervisor Training </a:t>
            </a:r>
            <a:r>
              <a:rPr lang="en-US" dirty="0" smtClean="0"/>
              <a:t>– Two-hour instructor lead course (EOD 470)</a:t>
            </a:r>
          </a:p>
          <a:p>
            <a:pPr marL="520700" lvl="1" indent="-287338">
              <a:buFont typeface="Wingdings" panose="05000000000000000000" pitchFamily="2" charset="2"/>
              <a:buChar char="§"/>
            </a:pPr>
            <a:r>
              <a:rPr lang="en-US" i="1" dirty="0" err="1" smtClean="0">
                <a:solidFill>
                  <a:schemeClr val="accent1"/>
                </a:solidFill>
              </a:rPr>
              <a:t>LoboTime</a:t>
            </a:r>
            <a:r>
              <a:rPr lang="en-US" i="1" dirty="0" smtClean="0">
                <a:solidFill>
                  <a:schemeClr val="accent1"/>
                </a:solidFill>
              </a:rPr>
              <a:t> Leave/Time Approver </a:t>
            </a:r>
            <a:r>
              <a:rPr lang="en-US" dirty="0" smtClean="0"/>
              <a:t>– </a:t>
            </a:r>
            <a:r>
              <a:rPr lang="en-US" dirty="0"/>
              <a:t>N</a:t>
            </a:r>
            <a:r>
              <a:rPr lang="en-US" dirty="0" smtClean="0"/>
              <a:t>ew online course (EOD 479)</a:t>
            </a:r>
          </a:p>
          <a:p>
            <a:pPr marL="520700" lvl="1" indent="-287338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accent1"/>
                </a:solidFill>
              </a:rPr>
              <a:t>Department Time Approvals </a:t>
            </a:r>
            <a:r>
              <a:rPr lang="en-US" dirty="0" smtClean="0"/>
              <a:t>– Online course (BAN-HRP APP101)</a:t>
            </a:r>
          </a:p>
          <a:p>
            <a:pPr marL="520700" lvl="1" indent="-287338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accent1"/>
                </a:solidFill>
              </a:rPr>
              <a:t>Department Time Entry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dirty="0" smtClean="0"/>
              <a:t>Instructor </a:t>
            </a:r>
            <a:r>
              <a:rPr lang="en-US" dirty="0"/>
              <a:t>lead course (</a:t>
            </a:r>
            <a:r>
              <a:rPr lang="en-US" dirty="0" smtClean="0"/>
              <a:t>BAN-HRP </a:t>
            </a:r>
            <a:r>
              <a:rPr lang="en-US" dirty="0"/>
              <a:t>TE100)</a:t>
            </a:r>
          </a:p>
          <a:p>
            <a:pPr marL="150876" lvl="1" indent="0">
              <a:buNone/>
            </a:pPr>
            <a:endParaRPr lang="en-US" dirty="0"/>
          </a:p>
          <a:p>
            <a:pPr marL="150876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04240" y="1390886"/>
            <a:ext cx="7416800" cy="4887993"/>
          </a:xfrm>
        </p:spPr>
        <p:txBody>
          <a:bodyPr>
            <a:normAutofit fontScale="92500" lnSpcReduction="10000"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sz="2400" b="1" dirty="0" smtClean="0"/>
              <a:t>Overtime Provisions at UNM</a:t>
            </a:r>
          </a:p>
          <a:p>
            <a:pPr marL="392494" lvl="1" indent="-173038">
              <a:buFont typeface="Arial" charset="0"/>
              <a:buChar char="•"/>
            </a:pPr>
            <a:r>
              <a:rPr lang="en-US" sz="2000" dirty="0" smtClean="0"/>
              <a:t>Pertains to all time worked in excess of 40 in a work week, including after-hours, weekends, lunch breaks, etc.</a:t>
            </a:r>
          </a:p>
          <a:p>
            <a:pPr marL="392494" lvl="1" indent="-173038">
              <a:buFont typeface="Arial" charset="0"/>
              <a:buChar char="•"/>
            </a:pPr>
            <a:r>
              <a:rPr lang="en-US" sz="2000" dirty="0"/>
              <a:t>Work Week @ UNM = Saturday – Friday</a:t>
            </a:r>
          </a:p>
          <a:p>
            <a:pPr marL="392494" lvl="1" indent="-173038">
              <a:buFont typeface="Arial" charset="0"/>
              <a:buChar char="•"/>
            </a:pPr>
            <a:r>
              <a:rPr lang="en-US" sz="2000" dirty="0" smtClean="0"/>
              <a:t>Paid at a rate of time and a half</a:t>
            </a:r>
          </a:p>
          <a:p>
            <a:pPr marL="392494" lvl="1" indent="-173038">
              <a:buFont typeface="Arial" charset="0"/>
              <a:buChar char="•"/>
            </a:pPr>
            <a:r>
              <a:rPr lang="en-US" sz="2000" dirty="0" smtClean="0"/>
              <a:t>May be paid in the form of overtime or compensatory time</a:t>
            </a:r>
          </a:p>
          <a:p>
            <a:pPr marL="529654" lvl="2" indent="-173038">
              <a:buFont typeface="Arial" charset="0"/>
              <a:buChar char="•"/>
            </a:pPr>
            <a:r>
              <a:rPr lang="en-US" sz="1600" dirty="0" smtClean="0"/>
              <a:t>Overtime is paid immediately on the employee’s following paycheck in the form of additional pay.</a:t>
            </a:r>
          </a:p>
          <a:p>
            <a:pPr marL="529654" lvl="2" indent="-173038">
              <a:buFont typeface="Arial" charset="0"/>
              <a:buChar char="•"/>
            </a:pPr>
            <a:r>
              <a:rPr lang="en-US" sz="1600" dirty="0" smtClean="0"/>
              <a:t>Compensatory time is compensated as time off. If not used within 90 days, comp time is paid out in the form of additional pay on the employee’s paycheck. </a:t>
            </a:r>
          </a:p>
          <a:p>
            <a:pPr marL="529654" lvl="2" indent="-173038">
              <a:buFont typeface="Arial" charset="0"/>
              <a:buChar char="•"/>
            </a:pPr>
            <a:r>
              <a:rPr lang="en-US" sz="1600" dirty="0" smtClean="0"/>
              <a:t>Compensatory time requires supervisory approval written in advance. </a:t>
            </a:r>
          </a:p>
          <a:p>
            <a:pPr marL="529654" lvl="2" indent="-173038">
              <a:buFont typeface="Arial" charset="0"/>
              <a:buChar char="•"/>
            </a:pPr>
            <a:r>
              <a:rPr lang="en-US" sz="1600" dirty="0" smtClean="0"/>
              <a:t>Refer to UAP 3310: Compensatory Time</a:t>
            </a:r>
          </a:p>
          <a:p>
            <a:pPr marL="173038" indent="-173038">
              <a:buFont typeface="Arial" charset="0"/>
              <a:buChar char="•"/>
            </a:pPr>
            <a:r>
              <a:rPr lang="en-US" sz="2400" b="1" dirty="0"/>
              <a:t>Overtime </a:t>
            </a:r>
            <a:r>
              <a:rPr lang="en-US" sz="2400" b="1" dirty="0" smtClean="0"/>
              <a:t>requires supervisory pre-approval</a:t>
            </a:r>
            <a:endParaRPr lang="en-US" sz="1700" dirty="0" smtClean="0"/>
          </a:p>
          <a:p>
            <a:pPr marL="392494" lvl="1" indent="-173038">
              <a:buFont typeface="Arial" charset="0"/>
              <a:buChar char="•"/>
            </a:pPr>
            <a:endParaRPr lang="en-US" sz="2000" dirty="0"/>
          </a:p>
          <a:p>
            <a:endParaRPr lang="en-US" dirty="0" smtClean="0"/>
          </a:p>
          <a:p>
            <a:pPr marL="425196" lvl="3" indent="0">
              <a:buClr>
                <a:srgbClr val="C10037"/>
              </a:buClr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04240" y="496503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38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Managing Time &amp; </a:t>
            </a:r>
            <a:r>
              <a:rPr lang="en-US" sz="3600" spc="-38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Pay – </a:t>
            </a:r>
            <a:r>
              <a:rPr lang="en-US" sz="3600" spc="-38" dirty="0" smtClean="0">
                <a:solidFill>
                  <a:srgbClr val="C10037"/>
                </a:solidFill>
              </a:rPr>
              <a:t>Overtime</a:t>
            </a:r>
            <a:endParaRPr lang="en-US" dirty="0">
              <a:solidFill>
                <a:srgbClr val="C10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692" y="286607"/>
            <a:ext cx="7489371" cy="83313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Managing Time &amp; Pay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2"/>
                </a:solidFill>
              </a:rPr>
              <a:t>Leave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05692" y="1520190"/>
            <a:ext cx="7489371" cy="4606290"/>
          </a:xfrm>
        </p:spPr>
        <p:txBody>
          <a:bodyPr>
            <a:normAutofit/>
          </a:bodyPr>
          <a:lstStyle/>
          <a:p>
            <a:pPr marL="120650" indent="-120650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b="1" dirty="0" smtClean="0"/>
              <a:t>Annual leave</a:t>
            </a:r>
          </a:p>
          <a:p>
            <a:pPr marL="520700" lvl="1" indent="-200025">
              <a:buFont typeface="Wingdings" panose="05000000000000000000" pitchFamily="2" charset="2"/>
              <a:buChar char="§"/>
            </a:pPr>
            <a:r>
              <a:rPr lang="en-US" sz="1800" dirty="0" smtClean="0"/>
              <a:t>Earned per biweekly paycheck – 6.47 hours </a:t>
            </a:r>
            <a:r>
              <a:rPr lang="en-US" sz="1800" dirty="0" smtClean="0">
                <a:solidFill>
                  <a:srgbClr val="248DA2"/>
                </a:solidFill>
              </a:rPr>
              <a:t>VS. </a:t>
            </a:r>
            <a:r>
              <a:rPr lang="en-US" sz="1800" dirty="0" smtClean="0"/>
              <a:t>Exempt 14 hours per paycheck</a:t>
            </a:r>
          </a:p>
          <a:p>
            <a:pPr marL="520700" lvl="1" indent="-200025">
              <a:buFont typeface="Wingdings" panose="05000000000000000000" pitchFamily="2" charset="2"/>
              <a:buChar char="§"/>
            </a:pPr>
            <a:r>
              <a:rPr lang="en-US" sz="1800" dirty="0" smtClean="0"/>
              <a:t>Totals to 21 days or 168 hours per year (remains the same)</a:t>
            </a:r>
          </a:p>
          <a:p>
            <a:pPr marL="173038" indent="-165100">
              <a:buFont typeface="Arial" charset="0"/>
              <a:buChar char="•"/>
            </a:pPr>
            <a:r>
              <a:rPr lang="en-US" sz="2400" b="1" dirty="0" smtClean="0"/>
              <a:t>Sick leave</a:t>
            </a:r>
          </a:p>
          <a:p>
            <a:pPr marL="520700" lvl="1" indent="-173038">
              <a:buFont typeface="Wingdings" panose="05000000000000000000" pitchFamily="2" charset="2"/>
              <a:buChar char="§"/>
            </a:pPr>
            <a:r>
              <a:rPr lang="en-US" sz="1800" dirty="0"/>
              <a:t>Earned per </a:t>
            </a:r>
            <a:r>
              <a:rPr lang="en-US" sz="1800" dirty="0" smtClean="0"/>
              <a:t>biweekly paycheck </a:t>
            </a:r>
            <a:r>
              <a:rPr lang="en-US" sz="1800" dirty="0"/>
              <a:t>– 3.7 hours  </a:t>
            </a:r>
            <a:r>
              <a:rPr lang="en-US" sz="1800" dirty="0">
                <a:solidFill>
                  <a:srgbClr val="248DA2"/>
                </a:solidFill>
              </a:rPr>
              <a:t>VS. </a:t>
            </a:r>
            <a:r>
              <a:rPr lang="en-US" sz="1800" dirty="0"/>
              <a:t>Exempt 8 hours per </a:t>
            </a:r>
            <a:r>
              <a:rPr lang="en-US" sz="1800" dirty="0" smtClean="0"/>
              <a:t>paycheck</a:t>
            </a:r>
            <a:endParaRPr lang="en-US" sz="1800" dirty="0"/>
          </a:p>
          <a:p>
            <a:pPr marL="520700" lvl="1" indent="-173038">
              <a:buFont typeface="Wingdings" panose="05000000000000000000" pitchFamily="2" charset="2"/>
              <a:buChar char="§"/>
            </a:pPr>
            <a:r>
              <a:rPr lang="en-US" sz="1800" dirty="0" smtClean="0"/>
              <a:t>Totals </a:t>
            </a:r>
            <a:r>
              <a:rPr lang="en-US" sz="1800" dirty="0"/>
              <a:t>to 12 days or 96 hours per </a:t>
            </a:r>
            <a:r>
              <a:rPr lang="en-US" sz="1800" dirty="0" smtClean="0"/>
              <a:t>year (remains the same)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6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590244"/>
            <a:ext cx="7543800" cy="618649"/>
          </a:xfrm>
        </p:spPr>
        <p:txBody>
          <a:bodyPr/>
          <a:lstStyle/>
          <a:p>
            <a:r>
              <a:rPr lang="en-US" dirty="0" smtClean="0"/>
              <a:t>Next Steps – </a:t>
            </a:r>
            <a:r>
              <a:rPr lang="en-US" dirty="0" smtClean="0">
                <a:solidFill>
                  <a:schemeClr val="tx2"/>
                </a:solidFill>
              </a:rPr>
              <a:t>Employees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1290" y="1399032"/>
            <a:ext cx="7680859" cy="4937760"/>
          </a:xfrm>
        </p:spPr>
        <p:txBody>
          <a:bodyPr>
            <a:normAutofit fontScale="25000" lnSpcReduction="20000"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sz="8000" b="1" dirty="0" smtClean="0"/>
              <a:t>Have a one-on-one discussion with your supervisor regarding policies and expectations</a:t>
            </a:r>
          </a:p>
          <a:p>
            <a:pPr marL="520700" lvl="1" indent="-200025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Discuss job </a:t>
            </a:r>
            <a:r>
              <a:rPr lang="en-US" sz="7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duties, </a:t>
            </a:r>
            <a:r>
              <a:rPr lang="en-US" sz="7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department </a:t>
            </a:r>
            <a:r>
              <a:rPr lang="en-US" sz="7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roles, work schedules </a:t>
            </a:r>
          </a:p>
          <a:p>
            <a:pPr marL="520700" lvl="1" indent="-200025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7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Department </a:t>
            </a:r>
            <a:r>
              <a:rPr lang="en-US" sz="7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Work Rules and use of cell phone/computer </a:t>
            </a:r>
            <a:r>
              <a:rPr lang="en-US" sz="7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while </a:t>
            </a:r>
            <a:r>
              <a:rPr lang="en-US" sz="7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off duty</a:t>
            </a:r>
          </a:p>
          <a:p>
            <a:pPr marL="520700" lvl="1" indent="-200025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7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Identify </a:t>
            </a:r>
            <a:r>
              <a:rPr lang="en-US" sz="7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and plan for unique situations with your job </a:t>
            </a:r>
            <a:r>
              <a:rPr lang="en-US" sz="7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duties in relationship to new policies</a:t>
            </a:r>
          </a:p>
          <a:p>
            <a:pPr marL="520700" lvl="1" indent="-200025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7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Department time keeping procedures</a:t>
            </a:r>
          </a:p>
          <a:p>
            <a:pPr marL="520700" lvl="1" indent="-200025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Use of comp time and flex time</a:t>
            </a: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endParaRPr lang="en-US" sz="3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indent="-173038">
              <a:buFont typeface="Arial" charset="0"/>
              <a:buChar char="•"/>
            </a:pPr>
            <a:r>
              <a:rPr lang="en-US" sz="8000" b="1" dirty="0" smtClean="0"/>
              <a:t>Take</a:t>
            </a:r>
            <a:r>
              <a:rPr lang="en-US" sz="8000" b="1" dirty="0" smtClean="0">
                <a:solidFill>
                  <a:srgbClr val="248DA2"/>
                </a:solidFill>
              </a:rPr>
              <a:t> required </a:t>
            </a:r>
            <a:r>
              <a:rPr lang="en-US" sz="8000" b="1" dirty="0" smtClean="0"/>
              <a:t>time keeping training through Learning Central</a:t>
            </a:r>
          </a:p>
          <a:p>
            <a:pPr marL="520700" lvl="1" indent="-173038">
              <a:buFont typeface="Wingdings" panose="05000000000000000000" pitchFamily="2" charset="2"/>
              <a:buChar char="§"/>
            </a:pPr>
            <a:r>
              <a:rPr lang="en-US" sz="7200" dirty="0" smtClean="0">
                <a:solidFill>
                  <a:schemeClr val="tx2"/>
                </a:solidFill>
              </a:rPr>
              <a:t>Accurate </a:t>
            </a:r>
            <a:r>
              <a:rPr lang="en-US" sz="7200" dirty="0">
                <a:solidFill>
                  <a:schemeClr val="tx2"/>
                </a:solidFill>
              </a:rPr>
              <a:t>Time Reporting</a:t>
            </a:r>
            <a:r>
              <a:rPr lang="en-US" sz="7200" dirty="0"/>
              <a:t>: Online </a:t>
            </a:r>
            <a:r>
              <a:rPr lang="en-US" sz="7200" dirty="0" smtClean="0"/>
              <a:t>course </a:t>
            </a:r>
            <a:r>
              <a:rPr lang="en-US" sz="7200" dirty="0"/>
              <a:t>for employees </a:t>
            </a:r>
            <a:r>
              <a:rPr lang="en-US" sz="7200" dirty="0" smtClean="0"/>
              <a:t>and </a:t>
            </a:r>
            <a:r>
              <a:rPr lang="en-US" sz="7200" dirty="0"/>
              <a:t>managers new to time </a:t>
            </a:r>
            <a:r>
              <a:rPr lang="en-US" sz="7200" dirty="0" smtClean="0"/>
              <a:t>tracking</a:t>
            </a:r>
          </a:p>
          <a:p>
            <a:pPr marL="520700" lvl="1" indent="-173038">
              <a:buFont typeface="Wingdings" panose="05000000000000000000" pitchFamily="2" charset="2"/>
              <a:buChar char="§"/>
            </a:pPr>
            <a:r>
              <a:rPr lang="en-US" sz="7200" dirty="0"/>
              <a:t>Complete training no later </a:t>
            </a:r>
            <a:r>
              <a:rPr lang="en-US" sz="7200" dirty="0" smtClean="0"/>
              <a:t>than </a:t>
            </a:r>
            <a:r>
              <a:rPr lang="en-US" sz="7200" dirty="0" smtClean="0">
                <a:solidFill>
                  <a:schemeClr val="tx2"/>
                </a:solidFill>
              </a:rPr>
              <a:t>October 31, 2016</a:t>
            </a:r>
          </a:p>
          <a:p>
            <a:pPr marL="150876" lvl="1" indent="0">
              <a:buNone/>
            </a:pPr>
            <a:endParaRPr lang="en-US" sz="3800" dirty="0" smtClean="0"/>
          </a:p>
          <a:p>
            <a:pPr marL="150876" lvl="1" indent="0">
              <a:buNone/>
            </a:pPr>
            <a:endParaRPr lang="en-US" sz="31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1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1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9948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3" y="375384"/>
            <a:ext cx="7698378" cy="7254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FLSA </a:t>
            </a:r>
            <a:r>
              <a:rPr lang="en-US" dirty="0" smtClean="0">
                <a:solidFill>
                  <a:schemeClr val="tx1"/>
                </a:solidFill>
              </a:rPr>
              <a:t>Overtime </a:t>
            </a:r>
            <a:r>
              <a:rPr lang="en-US" dirty="0">
                <a:solidFill>
                  <a:schemeClr val="tx1"/>
                </a:solidFill>
              </a:rPr>
              <a:t>Provisions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2"/>
                </a:solidFill>
              </a:rPr>
              <a:t>Current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6023" y="1436914"/>
            <a:ext cx="7698378" cy="4751710"/>
          </a:xfrm>
        </p:spPr>
        <p:txBody>
          <a:bodyPr>
            <a:normAutofit fontScale="92500"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sz="1900" dirty="0" smtClean="0"/>
              <a:t>Requires </a:t>
            </a:r>
            <a:r>
              <a:rPr lang="en-US" sz="1900" dirty="0"/>
              <a:t>most employees to be paid at least minimum wage</a:t>
            </a:r>
            <a:r>
              <a:rPr lang="en-US" sz="1900" dirty="0" smtClean="0"/>
              <a:t>.</a:t>
            </a:r>
            <a:endParaRPr lang="en-US" sz="1900" dirty="0"/>
          </a:p>
          <a:p>
            <a:pPr marL="173038" indent="-173038">
              <a:buFont typeface="Arial" charset="0"/>
              <a:buChar char="•"/>
            </a:pPr>
            <a:r>
              <a:rPr lang="en-US" sz="1900" dirty="0"/>
              <a:t>Unless specifically exempted, employees covered by the </a:t>
            </a:r>
            <a:r>
              <a:rPr lang="en-US" sz="1900" dirty="0" smtClean="0"/>
              <a:t>FLSA must </a:t>
            </a:r>
            <a:r>
              <a:rPr lang="en-US" sz="1900" dirty="0"/>
              <a:t>receive overtime pay for the hours worked in excess of 40 in a </a:t>
            </a:r>
            <a:r>
              <a:rPr lang="en-US" sz="1900" dirty="0" smtClean="0"/>
              <a:t>workweek, </a:t>
            </a:r>
            <a:r>
              <a:rPr lang="en-US" sz="1900" dirty="0"/>
              <a:t>at a rate not less than time and </a:t>
            </a:r>
            <a:r>
              <a:rPr lang="en-US" sz="1900" dirty="0" smtClean="0"/>
              <a:t>one-half </a:t>
            </a:r>
            <a:r>
              <a:rPr lang="en-US" sz="1900" dirty="0"/>
              <a:t>their regular rate of pay</a:t>
            </a:r>
            <a:r>
              <a:rPr lang="en-US" sz="1900" dirty="0" smtClean="0"/>
              <a:t>.</a:t>
            </a:r>
          </a:p>
          <a:p>
            <a:pPr marL="173038" indent="-173038">
              <a:buFont typeface="Arial" charset="0"/>
              <a:buChar char="•"/>
            </a:pPr>
            <a:r>
              <a:rPr lang="en-US" sz="1900" dirty="0" smtClean="0"/>
              <a:t>The FLSA </a:t>
            </a:r>
            <a:r>
              <a:rPr lang="en-US" sz="1900" dirty="0"/>
              <a:t>allows covered, nonexempt state and local government employees to receive compensatory time off </a:t>
            </a:r>
            <a:r>
              <a:rPr lang="en-US" sz="1900" dirty="0" smtClean="0"/>
              <a:t>(comp time) </a:t>
            </a:r>
            <a:r>
              <a:rPr lang="en-US" sz="1900" dirty="0"/>
              <a:t>for hours worked over 40 in a workweek</a:t>
            </a:r>
            <a:r>
              <a:rPr lang="en-US" sz="1900" dirty="0" smtClean="0"/>
              <a:t>.</a:t>
            </a:r>
            <a:endParaRPr lang="en-US" sz="1900" dirty="0"/>
          </a:p>
          <a:p>
            <a:pPr marL="173038" indent="-173038">
              <a:buFont typeface="Arial" charset="0"/>
              <a:buChar char="•"/>
            </a:pPr>
            <a:r>
              <a:rPr lang="en-US" sz="1900" b="1" dirty="0"/>
              <a:t>Exemption Determination: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Duties test for Executive, Administrative, </a:t>
            </a:r>
            <a:r>
              <a:rPr lang="en-US" dirty="0" smtClean="0"/>
              <a:t>Professional, and </a:t>
            </a:r>
            <a:r>
              <a:rPr lang="en-US" dirty="0"/>
              <a:t>Computer Employees – Duties test criteria </a:t>
            </a:r>
            <a:r>
              <a:rPr lang="en-US" dirty="0" smtClean="0"/>
              <a:t>includes </a:t>
            </a:r>
            <a:r>
              <a:rPr lang="en-US" dirty="0"/>
              <a:t>management authority, exercise of independent judgement, requirement of advance knowledge, </a:t>
            </a:r>
            <a:r>
              <a:rPr lang="en-US" dirty="0" smtClean="0"/>
              <a:t>etc.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</a:t>
            </a:r>
            <a:r>
              <a:rPr lang="en-US" dirty="0" smtClean="0"/>
              <a:t>ust make </a:t>
            </a:r>
            <a:r>
              <a:rPr lang="en-US" dirty="0"/>
              <a:t>more than $455 a week ($23,660 annual equivalent)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7641"/>
            <a:ext cx="7543800" cy="110144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Next Steps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– </a:t>
            </a:r>
            <a:r>
              <a:rPr lang="en-US" dirty="0" smtClean="0">
                <a:solidFill>
                  <a:srgbClr val="C10037"/>
                </a:solidFill>
              </a:rPr>
              <a:t>Employees, cont.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3474" y="1473200"/>
            <a:ext cx="8247017" cy="4795520"/>
          </a:xfrm>
        </p:spPr>
        <p:txBody>
          <a:bodyPr>
            <a:normAutofit fontScale="77500" lnSpcReduction="20000"/>
          </a:bodyPr>
          <a:lstStyle/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Log in to </a:t>
            </a:r>
            <a:r>
              <a:rPr lang="en-US" b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MyUNM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/</a:t>
            </a:r>
            <a:r>
              <a:rPr lang="en-US" b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LoboWeb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Review Current Paystub</a:t>
            </a: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Review and Update Direct Deposit Fixed Amounts by </a:t>
            </a:r>
            <a:r>
              <a:rPr lang="en-US" sz="2000" b="1" dirty="0" smtClean="0">
                <a:solidFill>
                  <a:srgbClr val="248DA2"/>
                </a:solidFill>
              </a:rPr>
              <a:t>Nov. 18</a:t>
            </a:r>
            <a:endParaRPr lang="en-US" sz="2000" b="1" dirty="0">
              <a:solidFill>
                <a:srgbClr val="248DA2"/>
              </a:solidFill>
            </a:endParaRP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Review and Update W-4 Fixed Amounts by </a:t>
            </a:r>
            <a:r>
              <a:rPr lang="en-US" sz="2000" b="1" dirty="0" smtClean="0">
                <a:solidFill>
                  <a:srgbClr val="248DA2"/>
                </a:solidFill>
              </a:rPr>
              <a:t>Nov. 18 </a:t>
            </a:r>
            <a:endParaRPr lang="en-US" sz="2000" b="1" dirty="0">
              <a:solidFill>
                <a:srgbClr val="248DA2"/>
              </a:solidFill>
            </a:endParaRP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Review and Update Supplemental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Annuities</a:t>
            </a:r>
          </a:p>
          <a:p>
            <a:pPr marL="392494" lvl="1" indent="-173038">
              <a:buClr>
                <a:srgbClr val="C10037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Review any </a:t>
            </a:r>
            <a:r>
              <a:rPr lang="en-US" sz="2000" b="1" dirty="0" smtClean="0">
                <a:solidFill>
                  <a:srgbClr val="BB1C3F"/>
                </a:solidFill>
              </a:rPr>
              <a:t>additional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amount taken for Federal / State Tax withholding</a:t>
            </a:r>
          </a:p>
          <a:p>
            <a:pPr marL="219456" lvl="1" indent="0">
              <a:buClr>
                <a:srgbClr val="C10037"/>
              </a:buClr>
              <a:buNone/>
            </a:pPr>
            <a:endParaRPr lang="en-US" sz="20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Change 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"fixed" amounts between </a:t>
            </a:r>
            <a:r>
              <a:rPr lang="en-US" b="1" i="1" dirty="0">
                <a:solidFill>
                  <a:srgbClr val="248DA2"/>
                </a:solidFill>
              </a:rPr>
              <a:t>Tuesday, </a:t>
            </a:r>
            <a:r>
              <a:rPr lang="en-US" b="1" i="1" dirty="0" smtClean="0">
                <a:solidFill>
                  <a:srgbClr val="248DA2"/>
                </a:solidFill>
              </a:rPr>
              <a:t>Nov. </a:t>
            </a:r>
            <a:r>
              <a:rPr lang="en-US" b="1" i="1" dirty="0">
                <a:solidFill>
                  <a:srgbClr val="248DA2"/>
                </a:solidFill>
              </a:rPr>
              <a:t>1, </a:t>
            </a:r>
            <a:r>
              <a:rPr lang="en-US" b="1" dirty="0" smtClean="0">
                <a:solidFill>
                  <a:srgbClr val="248DA2"/>
                </a:solidFill>
              </a:rPr>
              <a:t>and </a:t>
            </a:r>
            <a:r>
              <a:rPr lang="en-US" b="1" dirty="0">
                <a:solidFill>
                  <a:srgbClr val="248DA2"/>
                </a:solidFill>
              </a:rPr>
              <a:t>before </a:t>
            </a:r>
            <a:r>
              <a:rPr lang="en-US" b="1" i="1" dirty="0">
                <a:solidFill>
                  <a:srgbClr val="248DA2"/>
                </a:solidFill>
              </a:rPr>
              <a:t>5:00 </a:t>
            </a:r>
            <a:r>
              <a:rPr lang="en-US" b="1" i="1" dirty="0" smtClean="0">
                <a:solidFill>
                  <a:srgbClr val="248DA2"/>
                </a:solidFill>
              </a:rPr>
              <a:t>pm on </a:t>
            </a:r>
            <a:r>
              <a:rPr lang="en-US" b="1" i="1" dirty="0">
                <a:solidFill>
                  <a:srgbClr val="248DA2"/>
                </a:solidFill>
              </a:rPr>
              <a:t>Friday Nov. 18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to  impact your 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first 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biweekly check.</a:t>
            </a:r>
          </a:p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endParaRPr lang="en-US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Analyze Current Timing of Bill 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Payments 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from your bank accounts such as your mortgage payment </a:t>
            </a:r>
          </a:p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Discuss timing, deadlines and how to fill out biweekly timesheets accurately with your Supervisor/Manager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1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590244"/>
            <a:ext cx="7543800" cy="618649"/>
          </a:xfrm>
        </p:spPr>
        <p:txBody>
          <a:bodyPr/>
          <a:lstStyle/>
          <a:p>
            <a:r>
              <a:rPr lang="en-US" dirty="0" smtClean="0"/>
              <a:t>Next Steps – </a:t>
            </a:r>
            <a:r>
              <a:rPr lang="en-US" dirty="0" smtClean="0">
                <a:solidFill>
                  <a:schemeClr val="tx2"/>
                </a:solidFill>
              </a:rPr>
              <a:t>Managers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1290" y="1463040"/>
            <a:ext cx="8210629" cy="4826000"/>
          </a:xfrm>
        </p:spPr>
        <p:txBody>
          <a:bodyPr>
            <a:normAutofit/>
          </a:bodyPr>
          <a:lstStyle/>
          <a:p>
            <a:pPr marL="173038" indent="-173038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 smtClean="0"/>
              <a:t>Have a one-on-one discussion with your affected employee(s) regarding policies and expectations</a:t>
            </a:r>
          </a:p>
          <a:p>
            <a:pPr marL="520700" lvl="1" indent="-200025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Discuss job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duties,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department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roles, work schedules </a:t>
            </a:r>
          </a:p>
          <a:p>
            <a:pPr marL="520700" lvl="1" indent="-200025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Department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Work Rules and use of cell phone/computer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while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off duty</a:t>
            </a:r>
          </a:p>
          <a:p>
            <a:pPr marL="520700" lvl="1" indent="-200025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Identify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and plan for unique situations with your job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duties in relationship to new policies</a:t>
            </a:r>
          </a:p>
          <a:p>
            <a:pPr marL="520700" lvl="1" indent="-200025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Department time keeping procedures</a:t>
            </a:r>
          </a:p>
          <a:p>
            <a:pPr marL="520700" lvl="1" indent="-200025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Be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prepared to support your employee during this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transition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indent="-173038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 smtClean="0"/>
              <a:t>Discuss with your team:</a:t>
            </a:r>
          </a:p>
          <a:p>
            <a:pPr marL="520700" lvl="1" indent="-173038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change of position(s) from Exempt to Nonexempt is necessary to comply with the new DOL regulations</a:t>
            </a:r>
          </a:p>
          <a:p>
            <a:pPr marL="520700" lvl="1" indent="-173038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Employees have same job title and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duties</a:t>
            </a:r>
          </a:p>
          <a:p>
            <a:pPr marL="520700" lvl="1" indent="-173038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The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difference is HOW an employee gets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paid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20700" lvl="1" indent="-173038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Identify any unique impacts to your team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and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how to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handle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them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59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3" y="439469"/>
            <a:ext cx="7543800" cy="757002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Next 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Steps </a:t>
            </a:r>
            <a:r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– </a:t>
            </a:r>
            <a:r>
              <a:rPr lang="en-US" smtClean="0">
                <a:solidFill>
                  <a:srgbClr val="C10037"/>
                </a:solidFill>
              </a:rPr>
              <a:t>Managers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64703" y="1480457"/>
            <a:ext cx="7543800" cy="4761317"/>
          </a:xfrm>
        </p:spPr>
        <p:txBody>
          <a:bodyPr>
            <a:normAutofit/>
          </a:bodyPr>
          <a:lstStyle/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Take required time keeping training through Learning Central </a:t>
            </a:r>
            <a:r>
              <a:rPr lang="en-US" b="1" dirty="0">
                <a:solidFill>
                  <a:schemeClr val="accent2"/>
                </a:solidFill>
              </a:rPr>
              <a:t>(if needed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marL="685800" lvl="1" indent="-268288"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accent1"/>
                </a:solidFill>
              </a:rPr>
              <a:t>Accurate Time Reporting</a:t>
            </a:r>
            <a:r>
              <a:rPr lang="en-US" sz="1800" dirty="0"/>
              <a:t> – Online course for employees and managers new to time tracking</a:t>
            </a:r>
          </a:p>
          <a:p>
            <a:pPr marL="685800" lvl="1" indent="-268288">
              <a:buFont typeface="Wingdings" panose="05000000000000000000" pitchFamily="2" charset="2"/>
              <a:buChar char="§"/>
            </a:pPr>
            <a:r>
              <a:rPr lang="en-US" sz="1800" i="1" dirty="0" err="1">
                <a:solidFill>
                  <a:schemeClr val="accent1"/>
                </a:solidFill>
              </a:rPr>
              <a:t>LoboTime</a:t>
            </a:r>
            <a:r>
              <a:rPr lang="en-US" sz="1800" i="1" dirty="0">
                <a:solidFill>
                  <a:schemeClr val="accent1"/>
                </a:solidFill>
              </a:rPr>
              <a:t> Manager/Supervisor Training </a:t>
            </a:r>
            <a:r>
              <a:rPr lang="en-US" sz="1800" dirty="0"/>
              <a:t>– Two-hour instructor lead course (EOD 470)</a:t>
            </a:r>
          </a:p>
          <a:p>
            <a:pPr marL="685800" lvl="1" indent="-268288">
              <a:buFont typeface="Wingdings" panose="05000000000000000000" pitchFamily="2" charset="2"/>
              <a:buChar char="§"/>
            </a:pPr>
            <a:r>
              <a:rPr lang="en-US" sz="1800" i="1" dirty="0" err="1">
                <a:solidFill>
                  <a:schemeClr val="accent1"/>
                </a:solidFill>
              </a:rPr>
              <a:t>LoboTime</a:t>
            </a:r>
            <a:r>
              <a:rPr lang="en-US" sz="1800" i="1" dirty="0">
                <a:solidFill>
                  <a:schemeClr val="accent1"/>
                </a:solidFill>
              </a:rPr>
              <a:t> Leave/Time Approver </a:t>
            </a:r>
            <a:r>
              <a:rPr lang="en-US" sz="1800" dirty="0"/>
              <a:t>– New online course (EOD 479)</a:t>
            </a:r>
          </a:p>
          <a:p>
            <a:pPr marL="685800" lvl="1" indent="-268288"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accent1"/>
                </a:solidFill>
              </a:rPr>
              <a:t>Department Time Approvals </a:t>
            </a:r>
            <a:r>
              <a:rPr lang="en-US" sz="1800" dirty="0"/>
              <a:t>– Online course (BAN-HRP APP101)</a:t>
            </a:r>
          </a:p>
          <a:p>
            <a:pPr marL="685800" lvl="1" indent="-268288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accent1"/>
                </a:solidFill>
              </a:rPr>
              <a:t>Department Time Entry </a:t>
            </a:r>
            <a:r>
              <a:rPr lang="en-US" sz="1800" dirty="0">
                <a:solidFill>
                  <a:srgbClr val="000000"/>
                </a:solidFill>
              </a:rPr>
              <a:t>– </a:t>
            </a:r>
            <a:r>
              <a:rPr lang="en-US" sz="1800" dirty="0"/>
              <a:t>Instructor lead course (BAN-HRP TE100)</a:t>
            </a:r>
          </a:p>
          <a:p>
            <a:pPr marL="173038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Establish / appoint </a:t>
            </a:r>
            <a:r>
              <a:rPr lang="en-US" b="1" dirty="0">
                <a:solidFill>
                  <a:srgbClr val="000000"/>
                </a:solidFill>
              </a:rPr>
              <a:t>a </a:t>
            </a:r>
            <a:r>
              <a:rPr lang="en-US" b="1" dirty="0" smtClean="0">
                <a:solidFill>
                  <a:srgbClr val="000000"/>
                </a:solidFill>
              </a:rPr>
              <a:t>backup </a:t>
            </a:r>
            <a:r>
              <a:rPr lang="en-US" b="1" dirty="0">
                <a:solidFill>
                  <a:srgbClr val="000000"/>
                </a:solidFill>
              </a:rPr>
              <a:t>time approver 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Complete </a:t>
            </a:r>
            <a:r>
              <a:rPr lang="en-US" b="1" dirty="0">
                <a:solidFill>
                  <a:schemeClr val="tx1"/>
                </a:solidFill>
              </a:rPr>
              <a:t>training no later than: </a:t>
            </a:r>
            <a:r>
              <a:rPr lang="en-US" b="1" dirty="0">
                <a:solidFill>
                  <a:srgbClr val="248DA2"/>
                </a:solidFill>
              </a:rPr>
              <a:t>October 31, 2016</a:t>
            </a:r>
          </a:p>
          <a:p>
            <a:pPr marL="0" indent="0">
              <a:buClr>
                <a:srgbClr val="C10037"/>
              </a:buClr>
              <a:buNone/>
            </a:pPr>
            <a:endParaRPr lang="en-US" sz="1800" b="1" dirty="0">
              <a:solidFill>
                <a:srgbClr val="00B050"/>
              </a:solidFill>
            </a:endParaRPr>
          </a:p>
          <a:p>
            <a:pPr lvl="0">
              <a:buClr>
                <a:srgbClr val="C10037"/>
              </a:buClr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30658"/>
            <a:ext cx="7543800" cy="11267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solidFill>
                  <a:schemeClr val="tx1"/>
                </a:solidFill>
              </a:rPr>
              <a:t>Impact on Employees and Managers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A Cultural </a:t>
            </a:r>
            <a:r>
              <a:rPr lang="en-US" i="1" dirty="0">
                <a:solidFill>
                  <a:schemeClr val="tx2"/>
                </a:solidFill>
              </a:rPr>
              <a:t>S</a:t>
            </a:r>
            <a:r>
              <a:rPr lang="en-US" i="1" dirty="0" smtClean="0">
                <a:solidFill>
                  <a:schemeClr val="tx2"/>
                </a:solidFill>
              </a:rPr>
              <a:t>hift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59" y="1497874"/>
            <a:ext cx="7543801" cy="4787516"/>
          </a:xfrm>
        </p:spPr>
        <p:txBody>
          <a:bodyPr>
            <a:normAutofit fontScale="92500" lnSpcReduction="20000"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sz="1900" dirty="0" smtClean="0"/>
              <a:t>The change of position from Exempt to Nonexempt is necessary to comply with the new DOL regulations</a:t>
            </a:r>
          </a:p>
          <a:p>
            <a:pPr marL="520700" lvl="1" indent="-138113">
              <a:buFont typeface="Wingdings" panose="05000000000000000000" pitchFamily="2" charset="2"/>
              <a:buChar char="§"/>
            </a:pPr>
            <a:r>
              <a:rPr lang="en-US" dirty="0" smtClean="0"/>
              <a:t>UNM must be compliant with the DOL to avoid penalties and fines 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It provides employees affected with wage protection when working more than 40 hours a week</a:t>
            </a:r>
          </a:p>
          <a:p>
            <a:pPr marL="520700" lvl="1" indent="-138113">
              <a:buFont typeface="Wingdings" panose="05000000000000000000" pitchFamily="2" charset="2"/>
              <a:buChar char="§"/>
            </a:pPr>
            <a:r>
              <a:rPr lang="en-US" b="1" dirty="0" smtClean="0"/>
              <a:t>A nationwide shift: </a:t>
            </a:r>
            <a:r>
              <a:rPr lang="en-US" dirty="0" smtClean="0"/>
              <a:t>Allows employees to be paid for all hours they work, i.e., overtime</a:t>
            </a:r>
          </a:p>
          <a:p>
            <a:pPr marL="520700" lvl="1" indent="-138113">
              <a:buFont typeface="Wingdings" panose="05000000000000000000" pitchFamily="2" charset="2"/>
              <a:buChar char="§"/>
            </a:pPr>
            <a:r>
              <a:rPr lang="en-US" dirty="0" smtClean="0"/>
              <a:t>Paid biweekly vs. monthly</a:t>
            </a:r>
          </a:p>
          <a:p>
            <a:pPr marL="173038" indent="-165100">
              <a:buFont typeface="Arial" charset="0"/>
              <a:buChar char="•"/>
            </a:pPr>
            <a:r>
              <a:rPr lang="en-US" dirty="0" smtClean="0"/>
              <a:t>Employees have same job title and duties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No affect on employee benefits/retirement</a:t>
            </a:r>
            <a:endParaRPr lang="en-US" dirty="0"/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The value of employee work and importance of employee contributions to UNM still remain high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The difference is </a:t>
            </a:r>
            <a:r>
              <a:rPr lang="en-US" b="1" dirty="0" smtClean="0"/>
              <a:t>how</a:t>
            </a:r>
            <a:r>
              <a:rPr lang="en-US" dirty="0" smtClean="0"/>
              <a:t> an employee gets paid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0" y="1520190"/>
            <a:ext cx="8148320" cy="4761340"/>
          </a:xfrm>
        </p:spPr>
        <p:txBody>
          <a:bodyPr>
            <a:noAutofit/>
          </a:bodyPr>
          <a:lstStyle/>
          <a:p>
            <a:pPr marL="173038" indent="-17303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How offices </a:t>
            </a: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work with other </a:t>
            </a: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offices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Meetings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that go beyond the standard workday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Lunch hour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Staff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special luncheons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Office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retreats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use of laptops/cell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phones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taken home for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work</a:t>
            </a:r>
          </a:p>
          <a:p>
            <a:pPr marL="288036" lvl="2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None/>
            </a:pPr>
            <a:endParaRPr lang="en-US" sz="16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indent="-17303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Requirements to work on deliverables in off hours may necessitate overtime being paid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indent="-17303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Managers/supervisors </a:t>
            </a: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are the key to champion this </a:t>
            </a: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change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Adjust expectations of team and employee – “Work Rules” for nonexempt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Address priorities 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Review duties and responsibilities 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Time management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Create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innovative ways to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meet business needs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148070"/>
            <a:ext cx="7543800" cy="11267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solidFill>
                  <a:schemeClr val="tx1"/>
                </a:solidFill>
              </a:rPr>
              <a:t>Impact on Employees and Managers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A Cultural </a:t>
            </a:r>
            <a:r>
              <a:rPr lang="en-US" i="1" dirty="0">
                <a:solidFill>
                  <a:schemeClr val="tx2"/>
                </a:solidFill>
              </a:rPr>
              <a:t>S</a:t>
            </a:r>
            <a:r>
              <a:rPr lang="en-US" i="1" dirty="0" smtClean="0">
                <a:solidFill>
                  <a:schemeClr val="tx2"/>
                </a:solidFill>
              </a:rPr>
              <a:t>hift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372"/>
            <a:ext cx="7543800" cy="697367"/>
          </a:xfrm>
        </p:spPr>
        <p:txBody>
          <a:bodyPr/>
          <a:lstStyle/>
          <a:p>
            <a:r>
              <a:rPr lang="en-US" dirty="0" smtClean="0"/>
              <a:t>Champion </a:t>
            </a:r>
            <a:r>
              <a:rPr lang="en-US" smtClean="0"/>
              <a:t>the Change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0" y="1520190"/>
            <a:ext cx="7543800" cy="4606290"/>
          </a:xfrm>
        </p:spPr>
        <p:txBody>
          <a:bodyPr/>
          <a:lstStyle/>
          <a:p>
            <a:pPr algn="ctr"/>
            <a:r>
              <a:rPr lang="en-US" dirty="0" smtClean="0"/>
              <a:t>Most people go </a:t>
            </a:r>
            <a:r>
              <a:rPr lang="en-US" smtClean="0"/>
              <a:t>through four </a:t>
            </a:r>
            <a:r>
              <a:rPr lang="en-US" dirty="0" smtClean="0"/>
              <a:t>phases when faced with change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27" y="2270108"/>
            <a:ext cx="4897509" cy="38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87977"/>
            <a:ext cx="7543800" cy="5544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Phase 1 </a:t>
            </a:r>
            <a:r>
              <a:rPr lang="en-US" dirty="0"/>
              <a:t>– </a:t>
            </a:r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1" y="1637210"/>
            <a:ext cx="7543800" cy="4489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Performance and productivity tend to dip sharply.</a:t>
            </a:r>
            <a:endParaRPr lang="en-US" b="1" i="1" dirty="0"/>
          </a:p>
          <a:p>
            <a:pPr marL="173038" indent="-173038">
              <a:buFont typeface="Arial" charset="0"/>
              <a:buChar char="•"/>
            </a:pPr>
            <a:r>
              <a:rPr lang="en-US" sz="2000" b="1" dirty="0" smtClean="0"/>
              <a:t>Individuals </a:t>
            </a:r>
            <a:r>
              <a:rPr lang="en-US" b="1" dirty="0" smtClean="0"/>
              <a:t>may</a:t>
            </a:r>
            <a:r>
              <a:rPr lang="en-US" sz="2000" b="1" dirty="0" smtClean="0"/>
              <a:t> be preoccupied </a:t>
            </a:r>
            <a:r>
              <a:rPr lang="en-US" b="1" dirty="0" smtClean="0"/>
              <a:t>and</a:t>
            </a:r>
            <a:r>
              <a:rPr lang="en-US" sz="2000" b="1" dirty="0" smtClean="0"/>
              <a:t> may lose focus on daily duties and responsibilities</a:t>
            </a:r>
            <a:r>
              <a:rPr lang="en-US" sz="2000" dirty="0" smtClean="0"/>
              <a:t>.</a:t>
            </a:r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Common responses to denial:</a:t>
            </a:r>
          </a:p>
          <a:p>
            <a:pPr marL="573088" lvl="1" indent="-242888">
              <a:buFont typeface="Wingdings" panose="05000000000000000000" pitchFamily="2" charset="2"/>
              <a:buChar char="§"/>
            </a:pPr>
            <a:r>
              <a:rPr lang="en-US" dirty="0" smtClean="0"/>
              <a:t>Avoid the topic</a:t>
            </a:r>
          </a:p>
          <a:p>
            <a:pPr marL="573088" lvl="1" indent="-242888">
              <a:buFont typeface="Wingdings" panose="05000000000000000000" pitchFamily="2" charset="2"/>
              <a:buChar char="§"/>
            </a:pPr>
            <a:r>
              <a:rPr lang="en-US" dirty="0" smtClean="0"/>
              <a:t>Appear unconcerned</a:t>
            </a:r>
          </a:p>
          <a:p>
            <a:pPr marL="573088" lvl="1" indent="-242888">
              <a:buFont typeface="Wingdings" panose="05000000000000000000" pitchFamily="2" charset="2"/>
              <a:buChar char="§"/>
            </a:pPr>
            <a:r>
              <a:rPr lang="en-US" dirty="0" smtClean="0"/>
              <a:t>Focus on the little details and ask picky questions</a:t>
            </a:r>
          </a:p>
          <a:p>
            <a:pPr marL="573088" lvl="1" indent="-242888">
              <a:buFont typeface="Wingdings" panose="05000000000000000000" pitchFamily="2" charset="2"/>
              <a:buChar char="§"/>
            </a:pPr>
            <a:r>
              <a:rPr lang="en-US" dirty="0" smtClean="0"/>
              <a:t>Question the data or method to make the decision</a:t>
            </a:r>
          </a:p>
          <a:p>
            <a:pPr marL="150876" lvl="1" indent="0">
              <a:buNone/>
            </a:pPr>
            <a:endParaRPr lang="en-US" dirty="0" smtClean="0"/>
          </a:p>
          <a:p>
            <a:pPr marL="173038" lvl="1" indent="-165100">
              <a:buFont typeface="Arial" charset="0"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C</a:t>
            </a:r>
            <a:r>
              <a:rPr lang="en-US" sz="2200" b="1" dirty="0" smtClean="0">
                <a:solidFill>
                  <a:schemeClr val="tx2"/>
                </a:solidFill>
              </a:rPr>
              <a:t>ommunication </a:t>
            </a:r>
            <a:r>
              <a:rPr lang="en-US" sz="2200" b="1" dirty="0">
                <a:solidFill>
                  <a:schemeClr val="tx2"/>
                </a:solidFill>
              </a:rPr>
              <a:t>is </a:t>
            </a:r>
            <a:r>
              <a:rPr lang="en-US" sz="2200" b="1" dirty="0" smtClean="0">
                <a:solidFill>
                  <a:schemeClr val="tx2"/>
                </a:solidFill>
              </a:rPr>
              <a:t>key 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601273"/>
            <a:ext cx="7543800" cy="62779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Phase 2 </a:t>
            </a:r>
            <a:r>
              <a:rPr lang="en-US" dirty="0" smtClean="0"/>
              <a:t>– Resistance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1290" y="1442720"/>
            <a:ext cx="8169989" cy="4856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People become more consciously aware of how disrupted they will be with the change.</a:t>
            </a:r>
          </a:p>
          <a:p>
            <a:pPr marL="173038" indent="-173038">
              <a:buFont typeface="Arial" charset="0"/>
              <a:buChar char="•"/>
            </a:pPr>
            <a:r>
              <a:rPr lang="en-US" sz="1800" b="1" dirty="0" smtClean="0"/>
              <a:t>It </a:t>
            </a:r>
            <a:r>
              <a:rPr lang="en-US" sz="1800" b="1" dirty="0"/>
              <a:t>is common for morale to be </a:t>
            </a:r>
            <a:r>
              <a:rPr lang="en-US" sz="1800" b="1" dirty="0" smtClean="0"/>
              <a:t>low, and </a:t>
            </a:r>
            <a:r>
              <a:rPr lang="en-US" sz="1800" b="1" dirty="0"/>
              <a:t>for self-doubt and anxiety levels to </a:t>
            </a:r>
            <a:r>
              <a:rPr lang="en-US" sz="1800" b="1" dirty="0" smtClean="0"/>
              <a:t>peak.</a:t>
            </a:r>
          </a:p>
          <a:p>
            <a:pPr marL="173038" indent="-173038">
              <a:buFont typeface="Arial" charset="0"/>
              <a:buChar char="•"/>
            </a:pPr>
            <a:r>
              <a:rPr lang="en-US" sz="1800" b="1" dirty="0" smtClean="0"/>
              <a:t>Common responses due to resistance:</a:t>
            </a:r>
          </a:p>
          <a:p>
            <a:pPr marL="460375" lvl="1" indent="-139700">
              <a:buFont typeface="Wingdings" panose="05000000000000000000" pitchFamily="2" charset="2"/>
              <a:buChar char="§"/>
            </a:pPr>
            <a:r>
              <a:rPr lang="en-US" sz="1600" dirty="0" smtClean="0"/>
              <a:t>Ask, “why me?” and “what about me?”</a:t>
            </a:r>
          </a:p>
          <a:p>
            <a:pPr marL="460375" lvl="1" indent="-139700">
              <a:buFont typeface="Wingdings" panose="05000000000000000000" pitchFamily="2" charset="2"/>
              <a:buChar char="§"/>
            </a:pPr>
            <a:r>
              <a:rPr lang="en-US" sz="1600" dirty="0" smtClean="0"/>
              <a:t>Complain OR become quiet and passive</a:t>
            </a:r>
          </a:p>
          <a:p>
            <a:pPr marL="460375" lvl="1" indent="-139700">
              <a:buFont typeface="Wingdings" panose="05000000000000000000" pitchFamily="2" charset="2"/>
              <a:buChar char="§"/>
            </a:pPr>
            <a:r>
              <a:rPr lang="en-US" sz="1600" dirty="0" smtClean="0"/>
              <a:t>Feel overwhelmed and depressed</a:t>
            </a:r>
          </a:p>
          <a:p>
            <a:pPr marL="460375" lvl="1" indent="-139700">
              <a:buFont typeface="Wingdings" panose="05000000000000000000" pitchFamily="2" charset="2"/>
              <a:buChar char="§"/>
            </a:pPr>
            <a:r>
              <a:rPr lang="en-US" sz="1600" dirty="0" smtClean="0"/>
              <a:t>Look for someone to blame for the change (scapegoating)</a:t>
            </a:r>
          </a:p>
          <a:p>
            <a:pPr marL="173038" indent="-173038">
              <a:buFont typeface="Arial" charset="0"/>
              <a:buChar char="•"/>
            </a:pPr>
            <a:r>
              <a:rPr lang="en-US" sz="1800" b="1" dirty="0" smtClean="0"/>
              <a:t>People </a:t>
            </a:r>
            <a:r>
              <a:rPr lang="en-US" sz="1800" b="1" dirty="0"/>
              <a:t>will be reassured by the knowledge that others are experiencing the same feelings. </a:t>
            </a:r>
            <a:endParaRPr lang="en-US" sz="1800" b="1" dirty="0" smtClean="0"/>
          </a:p>
          <a:p>
            <a:pPr marL="173038" indent="-173038">
              <a:buFont typeface="Arial" charset="0"/>
              <a:buChar char="•"/>
            </a:pPr>
            <a:r>
              <a:rPr lang="en-US" sz="1400" b="1" dirty="0"/>
              <a:t> </a:t>
            </a:r>
            <a:r>
              <a:rPr lang="en-US" sz="1800" b="1" dirty="0" smtClean="0">
                <a:solidFill>
                  <a:srgbClr val="BB1C3F"/>
                </a:solidFill>
              </a:rPr>
              <a:t>Listening is key</a:t>
            </a:r>
          </a:p>
          <a:p>
            <a:pPr marL="173038" indent="-173038">
              <a:buFont typeface="Arial" charset="0"/>
              <a:buChar char="•"/>
            </a:pPr>
            <a:endParaRPr lang="en-US" b="1" dirty="0" smtClean="0"/>
          </a:p>
          <a:p>
            <a:pPr marL="288036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19" y="591828"/>
            <a:ext cx="7968343" cy="62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Tips for responding to </a:t>
            </a:r>
            <a:r>
              <a:rPr lang="en-US" sz="3200" dirty="0" smtClean="0"/>
              <a:t>denial and resistance 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9019" y="1593668"/>
            <a:ext cx="7968343" cy="4554583"/>
          </a:xfrm>
        </p:spPr>
        <p:txBody>
          <a:bodyPr>
            <a:normAutofit fontScale="92500"/>
          </a:bodyPr>
          <a:lstStyle/>
          <a:p>
            <a:pPr marL="173038" indent="-173038"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2200" b="1" dirty="0" smtClean="0"/>
              <a:t>Listen to affected staff and repeat the same key messages</a:t>
            </a:r>
            <a:r>
              <a:rPr lang="en-US" b="1" dirty="0" smtClean="0"/>
              <a:t>.</a:t>
            </a:r>
          </a:p>
          <a:p>
            <a:pPr marL="173038" indent="-173038"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2200" b="1" dirty="0" smtClean="0"/>
              <a:t>Acknowledge the time needed to get used to not only the change itself but also the idea of the change. </a:t>
            </a:r>
          </a:p>
          <a:p>
            <a:pPr marL="173038" lvl="0" indent="-173038"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21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People </a:t>
            </a:r>
            <a:r>
              <a:rPr lang="en-US" sz="21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will be reassured by the knowledge that others are experiencing the same feelings. </a:t>
            </a:r>
          </a:p>
          <a:p>
            <a:pPr marL="173038" indent="-173038">
              <a:spcAft>
                <a:spcPts val="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2200" b="1" dirty="0" smtClean="0"/>
              <a:t>Encourage yourself and/or the team to talk about the resistance</a:t>
            </a:r>
            <a:r>
              <a:rPr lang="en-US" sz="2200" dirty="0" smtClean="0"/>
              <a:t>.</a:t>
            </a:r>
          </a:p>
          <a:p>
            <a:pPr marL="573088" lvl="1" indent="-190500">
              <a:buFont typeface="Wingdings" panose="05000000000000000000" pitchFamily="2" charset="2"/>
              <a:buChar char="§"/>
            </a:pPr>
            <a:r>
              <a:rPr lang="en-US" sz="1800" dirty="0" smtClean="0"/>
              <a:t>Leadership may </a:t>
            </a:r>
            <a:r>
              <a:rPr lang="en-US" sz="1800" dirty="0"/>
              <a:t>worry that talking about the change means that people will not move forward.</a:t>
            </a:r>
          </a:p>
          <a:p>
            <a:pPr marL="573088" lvl="1" indent="-190500">
              <a:buFont typeface="Wingdings" panose="05000000000000000000" pitchFamily="2" charset="2"/>
              <a:buChar char="§"/>
            </a:pPr>
            <a:r>
              <a:rPr lang="en-US" sz="1800" dirty="0" smtClean="0"/>
              <a:t>The </a:t>
            </a:r>
            <a:r>
              <a:rPr lang="en-US" sz="1800" dirty="0"/>
              <a:t>opposite is true: Once </a:t>
            </a:r>
            <a:r>
              <a:rPr lang="en-US" sz="1800" dirty="0" smtClean="0"/>
              <a:t>we </a:t>
            </a:r>
            <a:r>
              <a:rPr lang="en-US" sz="1800" dirty="0"/>
              <a:t>talk about our experiences </a:t>
            </a:r>
            <a:r>
              <a:rPr lang="en-US" sz="1800" dirty="0" smtClean="0"/>
              <a:t>we </a:t>
            </a:r>
            <a:r>
              <a:rPr lang="en-US" sz="1800" dirty="0"/>
              <a:t>are more able to move forward</a:t>
            </a:r>
            <a:r>
              <a:rPr 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30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7348" y="1558834"/>
            <a:ext cx="8444412" cy="4624252"/>
          </a:xfrm>
        </p:spPr>
        <p:txBody>
          <a:bodyPr>
            <a:normAutofit lnSpcReduction="10000"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Reiterating 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what the actual change is, the effects it may have, and providing as much reassurance as possible, will all help to support individuals</a:t>
            </a:r>
            <a:endParaRPr lang="en-US" b="1" dirty="0" smtClean="0"/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Remember, you </a:t>
            </a:r>
            <a:r>
              <a:rPr lang="en-US" b="1" dirty="0"/>
              <a:t>are not to blame for others’ response to change.</a:t>
            </a:r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Consider EOD for coping with change consulting.</a:t>
            </a:r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Take an EOD class on change:</a:t>
            </a:r>
          </a:p>
          <a:p>
            <a:pPr marL="520700" lvl="1" indent="-200025">
              <a:buFont typeface="Wingdings" panose="05000000000000000000" pitchFamily="2" charset="2"/>
              <a:buChar char="§"/>
            </a:pPr>
            <a:r>
              <a:rPr lang="en-US" dirty="0" smtClean="0"/>
              <a:t>Driving Change – LSO 201</a:t>
            </a:r>
          </a:p>
          <a:p>
            <a:pPr marL="520700" lvl="1" indent="-200025">
              <a:buFont typeface="Wingdings" panose="05000000000000000000" pitchFamily="2" charset="2"/>
              <a:buChar char="§"/>
            </a:pPr>
            <a:r>
              <a:rPr lang="en-US" dirty="0" smtClean="0"/>
              <a:t>Mastering the Change Curve – LSO 203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Search </a:t>
            </a:r>
            <a:r>
              <a:rPr lang="en-US" b="1" u="sng" dirty="0" smtClean="0">
                <a:hlinkClick r:id="rId2"/>
              </a:rPr>
              <a:t>Lynda.unm.edu</a:t>
            </a:r>
            <a:r>
              <a:rPr lang="en-US" b="1" dirty="0" smtClean="0"/>
              <a:t> for short videos that address workplace change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7349" y="591828"/>
            <a:ext cx="8444411" cy="62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Tips for responding to </a:t>
            </a:r>
            <a:r>
              <a:rPr lang="en-US" sz="3200" dirty="0" smtClean="0"/>
              <a:t>denial </a:t>
            </a:r>
            <a:r>
              <a:rPr lang="en-US" sz="3200" smtClean="0"/>
              <a:t>and resistance, cont.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13104"/>
            <a:ext cx="7543800" cy="577050"/>
          </a:xfrm>
        </p:spPr>
        <p:txBody>
          <a:bodyPr/>
          <a:lstStyle/>
          <a:p>
            <a:r>
              <a:rPr lang="en-US" dirty="0" smtClean="0"/>
              <a:t>What Changed?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0" y="1402080"/>
            <a:ext cx="75438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March 13, 2014</a:t>
            </a:r>
            <a:r>
              <a:rPr lang="en-US" sz="1800" b="1" dirty="0">
                <a:solidFill>
                  <a:schemeClr val="tx2"/>
                </a:solidFill>
              </a:rPr>
              <a:t/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dirty="0" smtClean="0"/>
              <a:t>President Obama signed a Presidential Memorandum directing the US Department of Labor (DOL) to update the regulations defining which white collar workers are protected by the FLSA’s minimum wage and overtime standards.</a:t>
            </a:r>
          </a:p>
          <a:p>
            <a:pPr marL="460375" lvl="2" indent="-17462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4.2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million workers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are affected in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USA </a:t>
            </a:r>
          </a:p>
          <a:p>
            <a:pPr marL="460375" lvl="2" indent="-17462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/>
              <a:t>The last time DOL revised its overtime regulations for white collar workers was </a:t>
            </a:r>
            <a:r>
              <a:rPr lang="en-US" sz="1600" dirty="0">
                <a:solidFill>
                  <a:schemeClr val="tx1"/>
                </a:solidFill>
              </a:rPr>
              <a:t>August 23, </a:t>
            </a:r>
            <a:r>
              <a:rPr lang="en-US" sz="1600" dirty="0" smtClean="0">
                <a:solidFill>
                  <a:schemeClr val="tx1"/>
                </a:solidFill>
              </a:rPr>
              <a:t>2004</a:t>
            </a:r>
          </a:p>
          <a:p>
            <a:pPr marL="150876" lvl="1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7938" lvl="1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May 18, 2016</a:t>
            </a:r>
            <a:r>
              <a:rPr lang="en-US" sz="1800" b="1" u="sng" dirty="0" smtClean="0">
                <a:solidFill>
                  <a:srgbClr val="FF0000"/>
                </a:solidFill>
              </a:rPr>
              <a:t/>
            </a:r>
            <a:br>
              <a:rPr lang="en-US" sz="1800" b="1" u="sng" dirty="0" smtClean="0">
                <a:solidFill>
                  <a:srgbClr val="FF0000"/>
                </a:solidFill>
              </a:rPr>
            </a:br>
            <a:r>
              <a:rPr lang="en-US" sz="1800" dirty="0"/>
              <a:t>T</a:t>
            </a:r>
            <a:r>
              <a:rPr lang="en-US" sz="1800" dirty="0" smtClean="0"/>
              <a:t>he DOL published the revised rule, which redefines the salary threshold that determines if an employee is considered exempt (salaried) or nonexempt (hourly).</a:t>
            </a:r>
          </a:p>
          <a:p>
            <a:pPr marL="460375" lvl="2" indent="-17303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/>
              <a:t>Previous Rule: Exempt = $455 per week ($23,660 per year)</a:t>
            </a:r>
          </a:p>
          <a:p>
            <a:pPr marL="460375" lvl="2" indent="-17303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/>
              <a:t>Revised Rule: Exempt = $913 per week ($47,476 per year)</a:t>
            </a:r>
          </a:p>
        </p:txBody>
      </p:sp>
    </p:spTree>
    <p:extLst>
      <p:ext uri="{BB962C8B-B14F-4D97-AF65-F5344CB8AC3E}">
        <p14:creationId xmlns:p14="http://schemas.microsoft.com/office/powerpoint/2010/main" val="9674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46" y="495977"/>
            <a:ext cx="7585167" cy="677489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Phase 3 </a:t>
            </a:r>
            <a:r>
              <a:rPr lang="en-US" dirty="0" smtClean="0"/>
              <a:t>– Exploration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74446" y="1602377"/>
            <a:ext cx="7585167" cy="4493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/>
              <a:t>Individuals </a:t>
            </a:r>
            <a:r>
              <a:rPr lang="en-US" sz="1800" b="1" i="1" dirty="0"/>
              <a:t>accept that change is inevitable, </a:t>
            </a:r>
            <a:r>
              <a:rPr lang="en-US" sz="1800" b="1" i="1" dirty="0" smtClean="0"/>
              <a:t>and begin </a:t>
            </a:r>
            <a:r>
              <a:rPr lang="en-US" sz="1800" b="1" i="1" dirty="0"/>
              <a:t>to work with the changes rather than against </a:t>
            </a:r>
            <a:r>
              <a:rPr lang="en-US" sz="1800" b="1" i="1" dirty="0" smtClean="0"/>
              <a:t>them.</a:t>
            </a:r>
          </a:p>
          <a:p>
            <a:pPr marL="173038" indent="-173038">
              <a:buFont typeface="Arial" charset="0"/>
              <a:buChar char="•"/>
            </a:pPr>
            <a:r>
              <a:rPr lang="en-US" sz="1800" b="1" dirty="0" smtClean="0"/>
              <a:t>Everyone </a:t>
            </a:r>
            <a:r>
              <a:rPr lang="en-US" sz="1800" b="1" dirty="0"/>
              <a:t>will have lots of questions and </a:t>
            </a:r>
            <a:r>
              <a:rPr lang="en-US" sz="1800" b="1" dirty="0" smtClean="0"/>
              <a:t>be curious </a:t>
            </a:r>
            <a:r>
              <a:rPr lang="en-US" sz="1800" b="1" dirty="0"/>
              <a:t>about possibilities and opportunities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173038" indent="-173038">
              <a:buFont typeface="Arial" charset="0"/>
              <a:buChar char="•"/>
            </a:pPr>
            <a:r>
              <a:rPr lang="en-US" sz="1800" b="1" dirty="0" smtClean="0"/>
              <a:t>Common responses</a:t>
            </a:r>
            <a:r>
              <a:rPr lang="en-US" sz="1800" dirty="0" smtClean="0"/>
              <a:t>:</a:t>
            </a:r>
          </a:p>
          <a:p>
            <a:pPr marL="460375" lvl="1" indent="-139700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People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are energetic</a:t>
            </a:r>
          </a:p>
          <a:p>
            <a:pPr marL="460375" lvl="1" indent="-139700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Seek new ways of doing things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and taking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risks</a:t>
            </a:r>
          </a:p>
          <a:p>
            <a:pPr marL="460375" lvl="1" indent="-139700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Are more open to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problem-solving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460375" lvl="1" indent="-139700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Seek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out how to work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together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9019" y="1520190"/>
            <a:ext cx="7968343" cy="4606290"/>
          </a:xfrm>
        </p:spPr>
        <p:txBody>
          <a:bodyPr>
            <a:normAutofit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dirty="0" smtClean="0"/>
              <a:t>Become a facilitator and help focus the energy.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Exploration comes because people have accepted the change and are actively trying to find ways to make it successful.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Keep listening and focus the duties.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Help manage the options and choices employees are making.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Many people may move back and forth between phases two and three before moving on to acceptance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9019" y="591828"/>
            <a:ext cx="7968343" cy="62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Tips for responding to </a:t>
            </a:r>
            <a:r>
              <a:rPr lang="en-US" sz="3200" dirty="0" smtClean="0"/>
              <a:t>exploration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4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62129"/>
            <a:ext cx="7543800" cy="65761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Phase 4 </a:t>
            </a:r>
            <a:r>
              <a:rPr lang="en-US" dirty="0" smtClean="0"/>
              <a:t>– Commitment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0100" y="1520190"/>
            <a:ext cx="7543800" cy="460629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i="1" dirty="0" smtClean="0"/>
              <a:t>The need for change is understood and people are learning to live and thrive with the change</a:t>
            </a:r>
            <a:r>
              <a:rPr lang="en-US" i="1" dirty="0" smtClean="0"/>
              <a:t>.</a:t>
            </a:r>
          </a:p>
          <a:p>
            <a:pPr marL="173038" indent="-173038"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/>
              <a:t>They </a:t>
            </a:r>
            <a:r>
              <a:rPr lang="en-US" b="1" dirty="0"/>
              <a:t>begin to rebuild their ways of </a:t>
            </a:r>
            <a:r>
              <a:rPr lang="en-US" b="1" dirty="0" smtClean="0"/>
              <a:t>working</a:t>
            </a:r>
            <a:r>
              <a:rPr lang="en-US" dirty="0" smtClean="0"/>
              <a:t>.</a:t>
            </a:r>
          </a:p>
          <a:p>
            <a:pPr marL="173038" indent="-173038"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/>
              <a:t>The change has become the new normal.</a:t>
            </a:r>
          </a:p>
          <a:p>
            <a:pPr marL="173038" indent="-173038"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/>
              <a:t>New ideas of how to better do business are created.</a:t>
            </a:r>
          </a:p>
          <a:p>
            <a:pPr marL="173038" indent="-173038"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/>
              <a:t>Leadership needs to celebrate self and others – the achievement of all.</a:t>
            </a:r>
          </a:p>
          <a:p>
            <a:pPr marL="520700" lvl="1" indent="-138113">
              <a:buFont typeface="Wingdings" panose="05000000000000000000" pitchFamily="2" charset="2"/>
              <a:buChar char="§"/>
            </a:pPr>
            <a:r>
              <a:rPr lang="en-US" sz="1800" dirty="0" smtClean="0"/>
              <a:t>Establish a track record</a:t>
            </a:r>
          </a:p>
          <a:p>
            <a:pPr marL="520700" lvl="1" indent="-138113">
              <a:buFont typeface="Wingdings" panose="05000000000000000000" pitchFamily="2" charset="2"/>
              <a:buChar char="§"/>
            </a:pPr>
            <a:r>
              <a:rPr lang="en-US" sz="1800" dirty="0" smtClean="0"/>
              <a:t>Prepare for the next FLSA change in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53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574654"/>
            <a:ext cx="7543800" cy="645548"/>
          </a:xfrm>
        </p:spPr>
        <p:txBody>
          <a:bodyPr/>
          <a:lstStyle/>
          <a:p>
            <a:r>
              <a:rPr lang="en-US" dirty="0"/>
              <a:t>UNM HR </a:t>
            </a:r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0400" y="1634308"/>
            <a:ext cx="7305040" cy="4506686"/>
          </a:xfrm>
        </p:spPr>
        <p:txBody>
          <a:bodyPr>
            <a:normAutofit/>
          </a:bodyPr>
          <a:lstStyle/>
          <a:p>
            <a:pPr marL="60325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+mj-lt"/>
              </a:rPr>
              <a:t>Administrative Policies and Procedures </a:t>
            </a:r>
            <a:r>
              <a:rPr lang="en-US" sz="1800" b="1" dirty="0" smtClean="0">
                <a:latin typeface="+mj-lt"/>
              </a:rPr>
              <a:t>Manual </a:t>
            </a:r>
            <a:r>
              <a:rPr lang="en-US" sz="1800" dirty="0" smtClean="0">
                <a:latin typeface="+mj-lt"/>
                <a:hlinkClick r:id="rId3"/>
              </a:rPr>
              <a:t>policy.unm.edu</a:t>
            </a:r>
            <a:r>
              <a:rPr lang="en-US" sz="1800" dirty="0" smtClean="0">
                <a:latin typeface="+mj-lt"/>
              </a:rPr>
              <a:t> </a:t>
            </a:r>
          </a:p>
          <a:p>
            <a:pPr marL="60325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+mj-lt"/>
              </a:rPr>
              <a:t>Policies related to FLSA changes</a:t>
            </a:r>
            <a:endParaRPr lang="en-US" sz="1800" b="1" dirty="0">
              <a:latin typeface="+mj-lt"/>
              <a:hlinkClick r:id="rId4"/>
            </a:endParaRPr>
          </a:p>
          <a:p>
            <a:pPr marL="347663" indent="-1651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latin typeface="+mj-lt"/>
                <a:hlinkClick r:id="rId4"/>
              </a:rPr>
              <a:t>Policy </a:t>
            </a:r>
            <a:r>
              <a:rPr lang="en-US" sz="1600" dirty="0">
                <a:latin typeface="+mj-lt"/>
                <a:hlinkClick r:id="rId4"/>
              </a:rPr>
              <a:t>3305: </a:t>
            </a:r>
            <a:r>
              <a:rPr lang="en-US" sz="1600" dirty="0" smtClean="0">
                <a:solidFill>
                  <a:schemeClr val="tx2"/>
                </a:solidFill>
                <a:latin typeface="+mj-lt"/>
                <a:hlinkClick r:id="rId4"/>
              </a:rPr>
              <a:t>Overtime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347663" indent="-1651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latin typeface="+mj-lt"/>
                <a:hlinkClick r:id="rId5"/>
              </a:rPr>
              <a:t>Policy </a:t>
            </a:r>
            <a:r>
              <a:rPr lang="en-US" sz="1600" dirty="0">
                <a:latin typeface="+mj-lt"/>
                <a:hlinkClick r:id="rId5"/>
              </a:rPr>
              <a:t>3300: </a:t>
            </a:r>
            <a:r>
              <a:rPr lang="en-US" sz="1600" dirty="0">
                <a:solidFill>
                  <a:srgbClr val="FF0000"/>
                </a:solidFill>
                <a:latin typeface="+mj-lt"/>
                <a:hlinkClick r:id="rId5"/>
              </a:rPr>
              <a:t>Paid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hlinkClick r:id="rId5"/>
              </a:rPr>
              <a:t>Time</a:t>
            </a:r>
            <a:endParaRPr lang="en-US" sz="1600" dirty="0" smtClean="0">
              <a:solidFill>
                <a:srgbClr val="FF0000"/>
              </a:solidFill>
              <a:latin typeface="+mj-lt"/>
            </a:endParaRPr>
          </a:p>
          <a:p>
            <a:pPr marL="347663" indent="-1651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latin typeface="+mj-lt"/>
                <a:hlinkClick r:id="rId6"/>
              </a:rPr>
              <a:t>Policy 3310: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hlinkClick r:id="rId6"/>
              </a:rPr>
              <a:t>Compensatory Time</a:t>
            </a:r>
            <a:endParaRPr lang="en-US" sz="1600" dirty="0" smtClean="0">
              <a:solidFill>
                <a:srgbClr val="FF0000"/>
              </a:solidFill>
              <a:latin typeface="+mj-lt"/>
            </a:endParaRPr>
          </a:p>
          <a:p>
            <a:pPr marL="347663" indent="-1651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latin typeface="+mj-lt"/>
                <a:hlinkClick r:id="rId7"/>
              </a:rPr>
              <a:t>Policy </a:t>
            </a:r>
            <a:r>
              <a:rPr lang="en-US" sz="1600" dirty="0">
                <a:latin typeface="+mj-lt"/>
                <a:hlinkClick r:id="rId7"/>
              </a:rPr>
              <a:t>3405: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hlinkClick r:id="rId7"/>
              </a:rPr>
              <a:t>Holidays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pPr marL="347663" indent="-1651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latin typeface="+mj-lt"/>
                <a:hlinkClick r:id="rId8"/>
              </a:rPr>
              <a:t>Policy </a:t>
            </a:r>
            <a:r>
              <a:rPr lang="en-US" sz="1600" dirty="0">
                <a:latin typeface="+mj-lt"/>
                <a:hlinkClick r:id="rId8"/>
              </a:rPr>
              <a:t>3400: </a:t>
            </a:r>
            <a:r>
              <a:rPr lang="en-US" sz="1600" dirty="0">
                <a:solidFill>
                  <a:srgbClr val="FF0000"/>
                </a:solidFill>
                <a:latin typeface="+mj-lt"/>
                <a:hlinkClick r:id="rId8"/>
              </a:rPr>
              <a:t>Annual 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hlinkClick r:id="rId8"/>
              </a:rPr>
              <a:t>Leave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pPr marL="347663" indent="-1651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dirty="0" smtClean="0">
                <a:latin typeface="+mj-lt"/>
                <a:hlinkClick r:id="rId9"/>
              </a:rPr>
              <a:t>Policy </a:t>
            </a:r>
            <a:r>
              <a:rPr lang="en-US" sz="1600" dirty="0">
                <a:latin typeface="+mj-lt"/>
                <a:hlinkClick r:id="rId9"/>
              </a:rPr>
              <a:t>3410: </a:t>
            </a:r>
            <a:r>
              <a:rPr lang="en-US" sz="1600" dirty="0">
                <a:solidFill>
                  <a:srgbClr val="FF0000"/>
                </a:solidFill>
                <a:latin typeface="+mj-lt"/>
                <a:hlinkClick r:id="rId9"/>
              </a:rPr>
              <a:t>Sick Leave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pPr marL="7938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325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Standby </a:t>
            </a:r>
            <a:r>
              <a:rPr lang="en-US" sz="1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endParaRPr lang="en-US" sz="18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663" lvl="0" indent="-17462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sz="16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https://hr.unm.edu/standby-pay</a:t>
            </a:r>
            <a:endParaRPr lang="en-US" sz="1600" u="sng" dirty="0">
              <a:solidFill>
                <a:srgbClr val="0563C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marL="7938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</a:pPr>
            <a:r>
              <a:rPr lang="en-US" sz="1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Department </a:t>
            </a: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Labor Information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663" lvl="0" indent="-17462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sz="1600" u="sng" dirty="0" smtClean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dol.gov/whd/overtime/final2016/</a:t>
            </a:r>
            <a:endParaRPr lang="en-US" sz="1600" u="sng" dirty="0">
              <a:solidFill>
                <a:srgbClr val="0563C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9056" y="2677207"/>
            <a:ext cx="350550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521018"/>
            <a:ext cx="7543800" cy="660079"/>
          </a:xfrm>
        </p:spPr>
        <p:txBody>
          <a:bodyPr/>
          <a:lstStyle/>
          <a:p>
            <a:r>
              <a:rPr lang="en-US" dirty="0" smtClean="0"/>
              <a:t>UNM HR Resources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1291" y="1584960"/>
            <a:ext cx="7543800" cy="4539124"/>
          </a:xfrm>
        </p:spPr>
        <p:txBody>
          <a:bodyPr>
            <a:normAutofit/>
          </a:bodyPr>
          <a:lstStyle/>
          <a:p>
            <a:r>
              <a:rPr lang="en-US" b="1" dirty="0" smtClean="0"/>
              <a:t>HR Website: Fair </a:t>
            </a:r>
            <a:r>
              <a:rPr lang="en-US" b="1" dirty="0"/>
              <a:t>Labor Standards Act (FLSA) </a:t>
            </a:r>
            <a:r>
              <a:rPr lang="en-US" b="1" dirty="0" smtClean="0"/>
              <a:t>– Update </a:t>
            </a:r>
            <a:r>
              <a:rPr lang="en-US" b="1" dirty="0"/>
              <a:t>to Overtime </a:t>
            </a:r>
            <a:r>
              <a:rPr lang="en-US" b="1" dirty="0" smtClean="0"/>
              <a:t>Regulations </a:t>
            </a:r>
            <a:r>
              <a:rPr lang="en-US" dirty="0" smtClean="0">
                <a:hlinkClick r:id="rId3"/>
              </a:rPr>
              <a:t>hr.unm.edu/flsa-update-overtime</a:t>
            </a:r>
            <a:endParaRPr lang="en-US" b="1" dirty="0" smtClean="0"/>
          </a:p>
          <a:p>
            <a:pPr marL="173038" indent="-165100">
              <a:buFont typeface="Arial" charset="0"/>
              <a:buChar char="•"/>
            </a:pPr>
            <a:r>
              <a:rPr lang="en-US" dirty="0" smtClean="0"/>
              <a:t>What this Means for Employees</a:t>
            </a:r>
          </a:p>
          <a:p>
            <a:pPr marL="173038" indent="-165100">
              <a:buFont typeface="Arial" charset="0"/>
              <a:buChar char="•"/>
            </a:pPr>
            <a:r>
              <a:rPr lang="en-US" dirty="0" smtClean="0"/>
              <a:t>What Managers Should Know</a:t>
            </a:r>
          </a:p>
          <a:p>
            <a:pPr marL="747713" lvl="4" indent="-185738">
              <a:buFont typeface="Wingdings" panose="05000000000000000000" pitchFamily="2" charset="2"/>
              <a:buChar char="§"/>
            </a:pPr>
            <a:r>
              <a:rPr lang="en-US" sz="1800" dirty="0" smtClean="0"/>
              <a:t>Frequently Asked Questions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Important Links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Training</a:t>
            </a:r>
          </a:p>
          <a:p>
            <a:pPr marL="173038" indent="-173038">
              <a:buFont typeface="Arial" charset="0"/>
              <a:buChar char="•"/>
            </a:pPr>
            <a:r>
              <a:rPr lang="en-US" sz="1800" dirty="0" smtClean="0"/>
              <a:t>Resources</a:t>
            </a:r>
          </a:p>
          <a:p>
            <a:pPr marL="747713" lvl="1" indent="-147638">
              <a:buFont typeface="Wingdings" panose="05000000000000000000" pitchFamily="2" charset="2"/>
              <a:buChar char="§"/>
            </a:pPr>
            <a:r>
              <a:rPr lang="en-US" sz="1800" dirty="0" smtClean="0"/>
              <a:t>UNM Policies related to the FLSA changes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5588"/>
          <a:stretch/>
        </p:blipFill>
        <p:spPr>
          <a:xfrm>
            <a:off x="5207726" y="2840021"/>
            <a:ext cx="3503125" cy="22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3132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60880" y="1522095"/>
            <a:ext cx="7543799" cy="4602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Contact your HR representative: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>
                <a:hlinkClick r:id="rId2"/>
              </a:rPr>
              <a:t>hr.unm.edu/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Under the </a:t>
            </a:r>
            <a:r>
              <a:rPr lang="en-US" b="1" i="1" dirty="0" smtClean="0"/>
              <a:t>Department Resources </a:t>
            </a:r>
            <a:r>
              <a:rPr lang="en-US" dirty="0" smtClean="0"/>
              <a:t>tab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Select </a:t>
            </a:r>
            <a:r>
              <a:rPr lang="en-US" b="1" i="1" dirty="0" smtClean="0"/>
              <a:t>Find Your Consultant</a:t>
            </a:r>
          </a:p>
          <a:p>
            <a:pPr marL="150876" lvl="1" indent="0">
              <a:buNone/>
            </a:pPr>
            <a:endParaRPr lang="en-US" i="1" u="sng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Refer to the UNM HR FLSA web page:</a:t>
            </a: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Fair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Labor Standards Act (FLSA) - Up</a:t>
            </a: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date to Overtime </a:t>
            </a:r>
            <a:r>
              <a:rPr lang="en-US" sz="1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Regulations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hlinkClick r:id="rId3"/>
              </a:rPr>
              <a:t>hr.unm.edu/flsa-update-overtime</a:t>
            </a:r>
            <a:endParaRPr lang="en-US" sz="16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2">
              <a:buClr>
                <a:srgbClr val="C10037"/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Includes FAQs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15087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1" y="1520190"/>
            <a:ext cx="7543800" cy="4606290"/>
          </a:xfrm>
        </p:spPr>
        <p:txBody>
          <a:bodyPr/>
          <a:lstStyle/>
          <a:p>
            <a:pPr marL="150876" lvl="1" indent="0">
              <a:buNone/>
            </a:pPr>
            <a:r>
              <a:rPr lang="en-US" sz="2400" b="1" dirty="0" smtClean="0"/>
              <a:t>Department of Labor (DOL) Goal</a:t>
            </a:r>
            <a:r>
              <a:rPr lang="en-US" sz="2400" dirty="0"/>
              <a:t>: </a:t>
            </a:r>
            <a:endParaRPr lang="en-US" sz="2400" dirty="0" smtClean="0"/>
          </a:p>
          <a:p>
            <a:pPr marL="520700" lvl="2" indent="-233363">
              <a:buFont typeface="Arial" charset="0"/>
              <a:buChar char="•"/>
            </a:pPr>
            <a:r>
              <a:rPr lang="en-US" sz="2000" dirty="0" smtClean="0"/>
              <a:t>Extend overtime pay protections to over 4 million workers</a:t>
            </a:r>
            <a:endParaRPr lang="en-US" sz="2000" dirty="0"/>
          </a:p>
          <a:p>
            <a:pPr marL="520700" lvl="2" indent="-233363">
              <a:buFont typeface="Arial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ensure workers are paid </a:t>
            </a:r>
            <a:r>
              <a:rPr lang="en-US" sz="2000" dirty="0" smtClean="0"/>
              <a:t>fairly </a:t>
            </a:r>
            <a:r>
              <a:rPr lang="en-US" sz="2000" dirty="0"/>
              <a:t>/</a:t>
            </a:r>
            <a:r>
              <a:rPr lang="en-US" sz="2000" dirty="0" smtClean="0"/>
              <a:t> allowed compensatory time for hours worked above 40 in a defined workweek</a:t>
            </a:r>
            <a:endParaRPr lang="en-US" sz="2000" dirty="0"/>
          </a:p>
          <a:p>
            <a:pPr marL="520700" lvl="2" indent="-233363">
              <a:buFont typeface="Arial" charset="0"/>
              <a:buChar char="•"/>
            </a:pPr>
            <a:r>
              <a:rPr lang="en-US" sz="2000" dirty="0" smtClean="0"/>
              <a:t>Modernize and </a:t>
            </a:r>
            <a:r>
              <a:rPr lang="en-US" sz="2000" dirty="0"/>
              <a:t>simplify the regulations</a:t>
            </a:r>
          </a:p>
          <a:p>
            <a:pPr marL="520700" lvl="2" indent="-233363">
              <a:buFont typeface="Arial" charset="0"/>
              <a:buChar char="•"/>
            </a:pPr>
            <a:r>
              <a:rPr lang="en-US" sz="2000" dirty="0" smtClean="0"/>
              <a:t>Ensure the </a:t>
            </a:r>
            <a:r>
              <a:rPr lang="en-US" sz="2000" dirty="0"/>
              <a:t>FLSA’s intended overtime protections are fully implemented</a:t>
            </a:r>
          </a:p>
          <a:p>
            <a:pPr marL="520700" lvl="2" indent="-233363">
              <a:buFont typeface="Arial" charset="0"/>
              <a:buChar char="•"/>
            </a:pPr>
            <a:r>
              <a:rPr lang="en-US" sz="2000" dirty="0" smtClean="0"/>
              <a:t>Simplify </a:t>
            </a:r>
            <a:r>
              <a:rPr lang="en-US" sz="2000" dirty="0"/>
              <a:t>the identification of </a:t>
            </a:r>
            <a:r>
              <a:rPr lang="en-US" sz="2000" dirty="0" smtClean="0"/>
              <a:t>nonexempt </a:t>
            </a:r>
            <a:r>
              <a:rPr lang="en-US" sz="2000" dirty="0"/>
              <a:t>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888"/>
            <a:ext cx="7543800" cy="110144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FLSA – </a:t>
            </a:r>
            <a:r>
              <a:rPr lang="en-US" dirty="0">
                <a:solidFill>
                  <a:schemeClr val="tx2"/>
                </a:solidFill>
              </a:rPr>
              <a:t>Revised</a:t>
            </a:r>
            <a:r>
              <a:rPr lang="en-US" dirty="0">
                <a:solidFill>
                  <a:schemeClr val="tx1"/>
                </a:solidFill>
              </a:rPr>
              <a:t> Overtime Rule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0" y="1434617"/>
            <a:ext cx="7543800" cy="4780026"/>
          </a:xfrm>
        </p:spPr>
        <p:txBody>
          <a:bodyPr>
            <a:normAutofit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Salary </a:t>
            </a:r>
            <a:r>
              <a:rPr lang="en-US" b="1" dirty="0"/>
              <a:t>threshold increased to $913/week ($47,476 annually</a:t>
            </a:r>
            <a:r>
              <a:rPr lang="en-US" b="1" dirty="0" smtClean="0"/>
              <a:t>)</a:t>
            </a:r>
          </a:p>
          <a:p>
            <a:pPr marL="742950" lvl="1" indent="-285750"/>
            <a:r>
              <a:rPr lang="en-US" sz="1800" dirty="0" smtClean="0"/>
              <a:t>Exempt </a:t>
            </a:r>
            <a:r>
              <a:rPr lang="en-US" sz="1800" dirty="0"/>
              <a:t>employees below this threshold will become eligible for overtime (or comp time)</a:t>
            </a:r>
          </a:p>
          <a:p>
            <a:pPr marL="742950" lvl="1" indent="-285750"/>
            <a:r>
              <a:rPr lang="en-US" sz="1800" dirty="0" smtClean="0"/>
              <a:t>Cannot </a:t>
            </a:r>
            <a:r>
              <a:rPr lang="en-US" sz="1800" dirty="0"/>
              <a:t>prorate </a:t>
            </a:r>
            <a:r>
              <a:rPr lang="en-US" sz="1800" dirty="0" smtClean="0"/>
              <a:t>part-time </a:t>
            </a:r>
            <a:r>
              <a:rPr lang="en-US" sz="1800" dirty="0"/>
              <a:t>to get an annualized </a:t>
            </a:r>
            <a:r>
              <a:rPr lang="en-US" sz="1800" dirty="0" smtClean="0"/>
              <a:t>equivalent (no change from previous rule)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173038" indent="-173038">
              <a:buFont typeface="Arial" charset="0"/>
              <a:buChar char="•"/>
            </a:pPr>
            <a:r>
              <a:rPr lang="en-US" b="1" dirty="0" smtClean="0"/>
              <a:t>Federally mandated effective date for implementation is December 1, 2016</a:t>
            </a:r>
            <a:endParaRPr lang="en-US" sz="1800" dirty="0" smtClean="0"/>
          </a:p>
          <a:p>
            <a:pPr>
              <a:buFont typeface="Arial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31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FLSA – </a:t>
            </a:r>
            <a:r>
              <a:rPr lang="en-US" dirty="0">
                <a:solidFill>
                  <a:schemeClr val="tx2"/>
                </a:solidFill>
              </a:rPr>
              <a:t>Revised</a:t>
            </a:r>
            <a:r>
              <a:rPr lang="en-US" dirty="0">
                <a:solidFill>
                  <a:schemeClr val="tx1"/>
                </a:solidFill>
              </a:rPr>
              <a:t> Overtime Rule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sz="2200" b="1" dirty="0"/>
              <a:t>Salary threshold will </a:t>
            </a:r>
            <a:r>
              <a:rPr lang="en-US" sz="2200" b="1" i="1" dirty="0"/>
              <a:t>increase</a:t>
            </a:r>
            <a:r>
              <a:rPr lang="en-US" sz="2200" b="1" dirty="0"/>
              <a:t> every </a:t>
            </a:r>
            <a:r>
              <a:rPr lang="en-US" sz="2200" b="1" dirty="0" smtClean="0"/>
              <a:t>three years</a:t>
            </a:r>
            <a:endParaRPr lang="en-US" sz="22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Threshold set at 40</a:t>
            </a:r>
            <a:r>
              <a:rPr lang="en-US" sz="2000" baseline="30000" dirty="0"/>
              <a:t>th</a:t>
            </a:r>
            <a:r>
              <a:rPr lang="en-US" sz="2000" dirty="0"/>
              <a:t> percentile in lowest – wage census region (currently in the South</a:t>
            </a:r>
            <a:r>
              <a:rPr lang="en-US" sz="2000" dirty="0" smtClean="0"/>
              <a:t>)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Next increase increment scheduled for </a:t>
            </a:r>
            <a:r>
              <a:rPr lang="en-US" sz="2000" b="1" dirty="0"/>
              <a:t>January 1, </a:t>
            </a:r>
            <a:r>
              <a:rPr lang="en-US" sz="2000" b="1" dirty="0" smtClean="0"/>
              <a:t>2020</a:t>
            </a:r>
            <a:endParaRPr lang="en-US" sz="2000" b="1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150-day </a:t>
            </a:r>
            <a:r>
              <a:rPr lang="en-US" sz="2000" dirty="0"/>
              <a:t>notice period provided to </a:t>
            </a:r>
            <a:r>
              <a:rPr lang="en-US" sz="2000" dirty="0" smtClean="0"/>
              <a:t>employers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Estimated threshold for next increase is </a:t>
            </a:r>
            <a:r>
              <a:rPr lang="en-US" sz="2000" b="1" dirty="0"/>
              <a:t>$51,168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91338"/>
            <a:ext cx="7543800" cy="80051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UNM</a:t>
            </a:r>
            <a:r>
              <a:rPr lang="en-US" dirty="0" smtClean="0"/>
              <a:t> Approach to Revised FLSA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2960" y="1649863"/>
            <a:ext cx="7543800" cy="4419056"/>
          </a:xfrm>
        </p:spPr>
        <p:txBody>
          <a:bodyPr>
            <a:normAutofit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Implementation team assembled</a:t>
            </a:r>
          </a:p>
          <a:p>
            <a:pPr marL="460375" lvl="1" indent="-192088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Team includes individuals from Human </a:t>
            </a:r>
            <a:r>
              <a:rPr lang="en-US" sz="1800" dirty="0">
                <a:solidFill>
                  <a:schemeClr val="tx1"/>
                </a:solidFill>
              </a:rPr>
              <a:t>Resources, HR Information Technology, Financial Services, </a:t>
            </a:r>
            <a:r>
              <a:rPr lang="en-US" sz="1800" dirty="0" smtClean="0">
                <a:solidFill>
                  <a:schemeClr val="tx1"/>
                </a:solidFill>
              </a:rPr>
              <a:t>UNM </a:t>
            </a:r>
            <a:r>
              <a:rPr lang="en-US" sz="1800" dirty="0">
                <a:solidFill>
                  <a:schemeClr val="tx1"/>
                </a:solidFill>
              </a:rPr>
              <a:t>Information </a:t>
            </a:r>
            <a:r>
              <a:rPr lang="en-US" sz="1800" dirty="0" smtClean="0">
                <a:solidFill>
                  <a:schemeClr val="tx1"/>
                </a:solidFill>
              </a:rPr>
              <a:t>Technology </a:t>
            </a:r>
            <a:endParaRPr lang="en-US" sz="1800" dirty="0">
              <a:solidFill>
                <a:schemeClr val="tx1"/>
              </a:solidFill>
            </a:endParaRPr>
          </a:p>
          <a:p>
            <a:pPr marL="460375" lvl="1" indent="-192088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Unified </a:t>
            </a:r>
            <a:r>
              <a:rPr lang="en-US" sz="1800" dirty="0">
                <a:solidFill>
                  <a:schemeClr val="tx1"/>
                </a:solidFill>
              </a:rPr>
              <a:t>strategy for compliance was determined</a:t>
            </a:r>
          </a:p>
          <a:p>
            <a:pPr marL="150876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73038" indent="-173038">
              <a:buFont typeface="Arial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Presented to UNM leadership and approved</a:t>
            </a:r>
          </a:p>
          <a:p>
            <a:pPr marL="460375" lvl="1" indent="-192088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Unified strategy for compliance was determined</a:t>
            </a:r>
          </a:p>
          <a:p>
            <a:pPr marL="460375" lvl="1" indent="-192088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There may be unique situations requiring additional discussions</a:t>
            </a:r>
          </a:p>
          <a:p>
            <a:pPr marL="460375" lvl="1" indent="-192088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Employees currently classified as nonexempt are not affected by the FLSA revisions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347567"/>
            <a:ext cx="7543800" cy="83313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>
                <a:solidFill>
                  <a:schemeClr val="tx2"/>
                </a:solidFill>
              </a:rPr>
              <a:t>UNM</a:t>
            </a:r>
            <a:r>
              <a:rPr lang="en-US" dirty="0"/>
              <a:t> is Implementing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01290" y="1694815"/>
            <a:ext cx="8048069" cy="4318000"/>
          </a:xfrm>
        </p:spPr>
        <p:txBody>
          <a:bodyPr>
            <a:normAutofit/>
          </a:bodyPr>
          <a:lstStyle/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All classifications (job title) </a:t>
            </a:r>
            <a:r>
              <a:rPr lang="en-US" b="1" dirty="0">
                <a:solidFill>
                  <a:schemeClr val="tx2"/>
                </a:solidFill>
              </a:rPr>
              <a:t>grade </a:t>
            </a:r>
            <a:r>
              <a:rPr lang="en-US" b="1" dirty="0">
                <a:solidFill>
                  <a:srgbClr val="C00000"/>
                </a:solidFill>
              </a:rPr>
              <a:t>12 </a:t>
            </a:r>
            <a:r>
              <a:rPr lang="en-US" b="1" dirty="0" smtClean="0">
                <a:solidFill>
                  <a:srgbClr val="C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below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will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become </a:t>
            </a:r>
            <a:r>
              <a:rPr lang="en-US" b="1" dirty="0" smtClean="0">
                <a:solidFill>
                  <a:srgbClr val="000000"/>
                </a:solidFill>
              </a:rPr>
              <a:t>nonexempt* </a:t>
            </a:r>
            <a:r>
              <a:rPr lang="en-US" dirty="0" smtClean="0">
                <a:solidFill>
                  <a:srgbClr val="000000"/>
                </a:solidFill>
              </a:rPr>
              <a:t>on </a:t>
            </a:r>
            <a:r>
              <a:rPr lang="en-US" b="1" dirty="0" smtClean="0">
                <a:solidFill>
                  <a:srgbClr val="248DA2"/>
                </a:solidFill>
              </a:rPr>
              <a:t>November 12, 2016</a:t>
            </a:r>
            <a:endParaRPr lang="en-US" b="1" dirty="0">
              <a:solidFill>
                <a:srgbClr val="248DA2"/>
              </a:solidFill>
            </a:endParaRPr>
          </a:p>
          <a:p>
            <a:pPr marL="685800" lvl="1" indent="-252413">
              <a:buClr>
                <a:srgbClr val="C10037"/>
              </a:buClr>
            </a:pPr>
            <a:r>
              <a:rPr lang="en-US" sz="1800" dirty="0" smtClean="0">
                <a:solidFill>
                  <a:srgbClr val="000000"/>
                </a:solidFill>
              </a:rPr>
              <a:t>Employees who are already nonexempt will remain nonexempt</a:t>
            </a:r>
          </a:p>
          <a:p>
            <a:pPr marL="173038" lvl="0" indent="-173038">
              <a:spcAft>
                <a:spcPts val="60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classifications </a:t>
            </a:r>
            <a:r>
              <a:rPr lang="en-US" b="1" dirty="0" smtClean="0">
                <a:solidFill>
                  <a:srgbClr val="BB1C3F"/>
                </a:solidFill>
              </a:rPr>
              <a:t>grade 13 and above </a:t>
            </a:r>
            <a:r>
              <a:rPr lang="en-US" dirty="0" smtClean="0">
                <a:solidFill>
                  <a:srgbClr val="000000"/>
                </a:solidFill>
              </a:rPr>
              <a:t>who are currently exempt will remain exempt</a:t>
            </a:r>
          </a:p>
          <a:p>
            <a:pPr marL="173038" lvl="0" indent="-173038">
              <a:spcAft>
                <a:spcPts val="60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</a:t>
            </a:r>
            <a:r>
              <a:rPr lang="en-US" dirty="0">
                <a:solidFill>
                  <a:srgbClr val="000000"/>
                </a:solidFill>
              </a:rPr>
              <a:t>employees who are </a:t>
            </a:r>
            <a:r>
              <a:rPr lang="en-US" b="1" dirty="0">
                <a:solidFill>
                  <a:srgbClr val="BB1C3F"/>
                </a:solidFill>
              </a:rPr>
              <a:t>grade 13 below the threshold </a:t>
            </a:r>
            <a:r>
              <a:rPr lang="en-US" dirty="0">
                <a:solidFill>
                  <a:srgbClr val="000000"/>
                </a:solidFill>
              </a:rPr>
              <a:t>($47,476) will be brought to the </a:t>
            </a:r>
            <a:r>
              <a:rPr lang="en-US" dirty="0" smtClean="0">
                <a:solidFill>
                  <a:srgbClr val="000000"/>
                </a:solidFill>
              </a:rPr>
              <a:t>threshold on </a:t>
            </a:r>
            <a:r>
              <a:rPr lang="en-US" b="1" dirty="0" smtClean="0">
                <a:solidFill>
                  <a:srgbClr val="248DA2"/>
                </a:solidFill>
              </a:rPr>
              <a:t>December 1, 2016</a:t>
            </a:r>
            <a:endParaRPr lang="en-US" b="1" dirty="0">
              <a:solidFill>
                <a:srgbClr val="248DA2"/>
              </a:solidFill>
            </a:endParaRPr>
          </a:p>
          <a:p>
            <a:pPr marL="173038" lvl="0" indent="-173038">
              <a:spcAft>
                <a:spcPts val="600"/>
              </a:spcAft>
              <a:buClr>
                <a:srgbClr val="C10037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New minimum salary for grades 13 and 14 set at threshold</a:t>
            </a:r>
          </a:p>
          <a:p>
            <a:pPr marL="0" lvl="0" indent="0" algn="r">
              <a:spcAft>
                <a:spcPts val="600"/>
              </a:spcAft>
              <a:buClr>
                <a:srgbClr val="C10037"/>
              </a:buClr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*</a:t>
            </a:r>
            <a:r>
              <a:rPr lang="en-US" sz="1400" i="1" dirty="0" smtClean="0">
                <a:solidFill>
                  <a:schemeClr val="tx1"/>
                </a:solidFill>
              </a:rPr>
              <a:t>See next slide for exceptions</a:t>
            </a:r>
          </a:p>
          <a:p>
            <a:pPr lvl="1">
              <a:buClr>
                <a:srgbClr val="C10037"/>
              </a:buClr>
              <a:buFont typeface="Wingdings" panose="05000000000000000000" pitchFamily="2" charset="2"/>
              <a:buChar char="§"/>
            </a:pPr>
            <a:endParaRPr lang="en-US" sz="2400" b="1" u="sng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86607"/>
            <a:ext cx="7543800" cy="83313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>
                <a:solidFill>
                  <a:schemeClr val="tx2"/>
                </a:solidFill>
              </a:rPr>
              <a:t>UNM </a:t>
            </a:r>
            <a:r>
              <a:rPr lang="en-US" dirty="0"/>
              <a:t>is Implementing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 H E   U N I V E R S I T Y   O F   N E W   M E X I C 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5500" y="1520190"/>
            <a:ext cx="7543800" cy="4606290"/>
          </a:xfrm>
        </p:spPr>
        <p:txBody>
          <a:bodyPr>
            <a:normAutofit/>
          </a:bodyPr>
          <a:lstStyle/>
          <a:p>
            <a:pPr lvl="0">
              <a:buClr>
                <a:srgbClr val="C10037"/>
              </a:buCl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Rationale</a:t>
            </a:r>
          </a:p>
          <a:p>
            <a:pPr marL="520700" lvl="1" indent="-200025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Ensures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those performing in the same classification are treated the same from an overtime standpoint.</a:t>
            </a:r>
          </a:p>
          <a:p>
            <a:pPr marL="520700" lvl="1" indent="-200025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Logical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break in UNM grade structure where grade 13s are typically exempt.</a:t>
            </a:r>
          </a:p>
          <a:p>
            <a:pPr marL="173038" lvl="0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Exceptions based on the new 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law</a:t>
            </a:r>
          </a:p>
          <a:p>
            <a:pPr marL="520700" lvl="1" indent="-173038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Physicians &amp; </a:t>
            </a: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Lawyers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are exempt. </a:t>
            </a:r>
          </a:p>
          <a:p>
            <a:pPr marL="520700" lvl="1" indent="-173038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Teachers and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Coaches </a:t>
            </a: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whose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primary role is teaching are </a:t>
            </a: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exempt.</a:t>
            </a:r>
          </a:p>
          <a:p>
            <a:pPr marL="520700" lvl="1" indent="-173038">
              <a:buClr>
                <a:srgbClr val="C10037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Academic Administrators have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different </a:t>
            </a: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threshold. 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73038" indent="-173038">
              <a:buClr>
                <a:srgbClr val="C10037"/>
              </a:buClr>
              <a:buFont typeface="Arial" charset="0"/>
              <a:buChar char="•"/>
            </a:pPr>
            <a:r>
              <a:rPr lang="en-US" b="1" dirty="0" smtClean="0"/>
              <a:t>HR </a:t>
            </a:r>
            <a:r>
              <a:rPr lang="en-US" b="1" dirty="0"/>
              <a:t>will identify </a:t>
            </a:r>
            <a:r>
              <a:rPr lang="en-US" b="1" dirty="0" smtClean="0"/>
              <a:t>classifications </a:t>
            </a:r>
            <a:r>
              <a:rPr lang="en-US" b="1" dirty="0"/>
              <a:t>that meet the exceptions</a:t>
            </a:r>
          </a:p>
          <a:p>
            <a:pPr lvl="0">
              <a:buClr>
                <a:srgbClr val="C10037"/>
              </a:buClr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C10037"/>
              </a:buClr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50876" lvl="1" indent="0">
              <a:buNone/>
            </a:pP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 PPT Template">
  <a:themeElements>
    <a:clrScheme name="The University of New Mexico">
      <a:dk1>
        <a:srgbClr val="000000"/>
      </a:dk1>
      <a:lt1>
        <a:srgbClr val="FFFFFF"/>
      </a:lt1>
      <a:dk2>
        <a:srgbClr val="C10037"/>
      </a:dk2>
      <a:lt2>
        <a:srgbClr val="A4A3A7"/>
      </a:lt2>
      <a:accent1>
        <a:srgbClr val="C10037"/>
      </a:accent1>
      <a:accent2>
        <a:srgbClr val="007A86"/>
      </a:accent2>
      <a:accent3>
        <a:srgbClr val="777D12"/>
      </a:accent3>
      <a:accent4>
        <a:srgbClr val="F4A137"/>
      </a:accent4>
      <a:accent5>
        <a:srgbClr val="620C69"/>
      </a:accent5>
      <a:accent6>
        <a:srgbClr val="D8581F"/>
      </a:accent6>
      <a:hlink>
        <a:srgbClr val="007A86"/>
      </a:hlink>
      <a:folHlink>
        <a:srgbClr val="00356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O PPT Template" id="{13695E02-A076-234E-BA92-B90ADB141510}" vid="{88A1158D-5523-E941-A10D-28BFD9CB5F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NEO PPT Template.potx</Template>
  <TotalTime>3571</TotalTime>
  <Words>3504</Words>
  <Application>Microsoft Office PowerPoint</Application>
  <PresentationFormat>On-screen Show (4:3)</PresentationFormat>
  <Paragraphs>414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NEO PPT Template</vt:lpstr>
      <vt:lpstr> FLSA Orientation Update to Overtime Regulations</vt:lpstr>
      <vt:lpstr>FLSA Overtime Provisions – Current</vt:lpstr>
      <vt:lpstr>What Changed?</vt:lpstr>
      <vt:lpstr>What Changed?</vt:lpstr>
      <vt:lpstr>FLSA – Revised Overtime Rule</vt:lpstr>
      <vt:lpstr>FLSA – Revised Overtime Rule</vt:lpstr>
      <vt:lpstr>UNM Approach to Revised FLSA</vt:lpstr>
      <vt:lpstr>How UNM is Implementing</vt:lpstr>
      <vt:lpstr>How UNM is Implementing</vt:lpstr>
      <vt:lpstr>Payroll Impact </vt:lpstr>
      <vt:lpstr>Payroll Check Dates</vt:lpstr>
      <vt:lpstr>Schedule of Deductions</vt:lpstr>
      <vt:lpstr>Payroll Impact</vt:lpstr>
      <vt:lpstr>Payroll Impact, cont.</vt:lpstr>
      <vt:lpstr>Payroll – Calculator</vt:lpstr>
      <vt:lpstr>Managing Time &amp; Pay – Training</vt:lpstr>
      <vt:lpstr>PowerPoint Presentation</vt:lpstr>
      <vt:lpstr>Managing Time &amp; Pay – Leave</vt:lpstr>
      <vt:lpstr>Next Steps – Employees</vt:lpstr>
      <vt:lpstr>Next Steps – Employees, cont.</vt:lpstr>
      <vt:lpstr>Next Steps – Managers</vt:lpstr>
      <vt:lpstr>Next Steps – Managers</vt:lpstr>
      <vt:lpstr>Impact on Employees and Managers A Cultural Shift</vt:lpstr>
      <vt:lpstr>Impact on Employees and Managers A Cultural Shift</vt:lpstr>
      <vt:lpstr>Champion the Change</vt:lpstr>
      <vt:lpstr>Phase 1 – Denial</vt:lpstr>
      <vt:lpstr>Phase 2 – Resistance </vt:lpstr>
      <vt:lpstr>Tips for responding to denial and resistance </vt:lpstr>
      <vt:lpstr>Tips for responding to denial and resistance, cont. </vt:lpstr>
      <vt:lpstr>Phase 3 – Exploration </vt:lpstr>
      <vt:lpstr>Tips for responding to exploration</vt:lpstr>
      <vt:lpstr>Phase 4 – Commitment</vt:lpstr>
      <vt:lpstr>UNM HR Resources </vt:lpstr>
      <vt:lpstr>UNM HR Resources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Template</dc:title>
  <dc:creator>Ethan Gregory Rule</dc:creator>
  <cp:lastModifiedBy>HSC Employee</cp:lastModifiedBy>
  <cp:revision>450</cp:revision>
  <cp:lastPrinted>2016-08-31T19:34:01Z</cp:lastPrinted>
  <dcterms:created xsi:type="dcterms:W3CDTF">2016-07-15T23:02:32Z</dcterms:created>
  <dcterms:modified xsi:type="dcterms:W3CDTF">2016-09-20T14:52:59Z</dcterms:modified>
</cp:coreProperties>
</file>