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5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0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314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1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65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42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0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4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0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2FC566-285A-43A7-A36C-9C3373869A1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CC1A89-871B-4705-A7B0-F43A121F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1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Sugita@salud.unm.edu" TargetMode="External"/><Relationship Id="rId2" Type="http://schemas.openxmlformats.org/officeDocument/2006/relationships/hyperlink" Target="mailto:KMirowsky@salud.unm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Candelaria@salud.unm.edu" TargetMode="External"/><Relationship Id="rId4" Type="http://schemas.openxmlformats.org/officeDocument/2006/relationships/hyperlink" Target="mailto:KMChavez@salud.unm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TOPAZ Elements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Animal </a:t>
            </a:r>
            <a:r>
              <a:rPr lang="en-US" dirty="0" smtClean="0"/>
              <a:t>Protocols </a:t>
            </a:r>
            <a:endParaRPr lang="en-US" dirty="0"/>
          </a:p>
          <a:p>
            <a:r>
              <a:rPr lang="en-US" dirty="0" smtClean="0"/>
              <a:t>Animal Orders, Census, and Billing</a:t>
            </a:r>
          </a:p>
        </p:txBody>
      </p:sp>
    </p:spTree>
    <p:extLst>
      <p:ext uri="{BB962C8B-B14F-4D97-AF65-F5344CB8AC3E}">
        <p14:creationId xmlns:p14="http://schemas.microsoft.com/office/powerpoint/2010/main" val="6525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Animal Resource Facility (</a:t>
            </a:r>
            <a:r>
              <a:rPr lang="en-US" b="1" dirty="0" smtClean="0"/>
              <a:t>ARF</a:t>
            </a:r>
            <a:r>
              <a:rPr lang="en-US" dirty="0" smtClean="0"/>
              <a:t>) and Office of Animal Care Compliance (</a:t>
            </a:r>
            <a:r>
              <a:rPr lang="en-US" b="1" dirty="0" smtClean="0"/>
              <a:t>OACC</a:t>
            </a:r>
            <a:r>
              <a:rPr lang="en-US" dirty="0" smtClean="0"/>
              <a:t>) are upgrading the electronic, database management systems currently used for animal protocols (</a:t>
            </a:r>
            <a:r>
              <a:rPr lang="en-US" b="1" dirty="0"/>
              <a:t>TOPAZ Enterprise </a:t>
            </a:r>
            <a:r>
              <a:rPr lang="en-US" b="1" dirty="0" smtClean="0"/>
              <a:t>)</a:t>
            </a:r>
            <a:r>
              <a:rPr lang="en-US" dirty="0" smtClean="0"/>
              <a:t>, and orders, census, and billing (</a:t>
            </a:r>
            <a:r>
              <a:rPr lang="en-US" dirty="0"/>
              <a:t>non-web based </a:t>
            </a:r>
            <a:r>
              <a:rPr lang="en-US" b="1" dirty="0"/>
              <a:t>GRANITE</a:t>
            </a:r>
            <a:r>
              <a:rPr lang="en-US" dirty="0"/>
              <a:t> </a:t>
            </a:r>
            <a:r>
              <a:rPr lang="en-US" dirty="0" smtClean="0"/>
              <a:t>)to a newer, enhanced, fully integrated </a:t>
            </a:r>
            <a:r>
              <a:rPr lang="en-US" dirty="0" smtClean="0">
                <a:solidFill>
                  <a:srgbClr val="FF0000"/>
                </a:solidFill>
              </a:rPr>
              <a:t>Web-Based </a:t>
            </a:r>
            <a:r>
              <a:rPr lang="en-US" dirty="0" smtClean="0"/>
              <a:t>version called </a:t>
            </a:r>
            <a:r>
              <a:rPr lang="en-US" b="1" dirty="0" smtClean="0"/>
              <a:t>TOPAZ Elements </a:t>
            </a:r>
          </a:p>
        </p:txBody>
      </p:sp>
    </p:spTree>
    <p:extLst>
      <p:ext uri="{BB962C8B-B14F-4D97-AF65-F5344CB8AC3E}">
        <p14:creationId xmlns:p14="http://schemas.microsoft.com/office/powerpoint/2010/main" val="27751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TOPAZ </a:t>
            </a:r>
            <a:r>
              <a:rPr lang="en-US" dirty="0" smtClean="0"/>
              <a:t>Elements will allow: </a:t>
            </a:r>
          </a:p>
          <a:p>
            <a:pPr lvl="1"/>
            <a:r>
              <a:rPr lang="en-US" b="1" dirty="0" smtClean="0"/>
              <a:t>PIs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have better oversight of animal handling activities to include </a:t>
            </a:r>
            <a:r>
              <a:rPr lang="en-US" dirty="0" smtClean="0">
                <a:solidFill>
                  <a:srgbClr val="FF0000"/>
                </a:solidFill>
              </a:rPr>
              <a:t>web-based, real-time reports </a:t>
            </a:r>
            <a:r>
              <a:rPr lang="en-US" dirty="0" smtClean="0"/>
              <a:t>on animal orders, census and billing </a:t>
            </a:r>
          </a:p>
          <a:p>
            <a:pPr lvl="1"/>
            <a:r>
              <a:rPr lang="en-US" b="1" dirty="0" smtClean="0"/>
              <a:t>ARF and OACC </a:t>
            </a:r>
            <a:r>
              <a:rPr lang="en-US" dirty="0" smtClean="0"/>
              <a:t>staff to more easily manage animal protocols and animal orders, census and billing as well as more easily extract information from the system</a:t>
            </a:r>
          </a:p>
          <a:p>
            <a:pPr lvl="1"/>
            <a:r>
              <a:rPr lang="en-US" b="1" dirty="0"/>
              <a:t>IACUC</a:t>
            </a:r>
            <a:r>
              <a:rPr lang="en-US" dirty="0"/>
              <a:t> members to perform better, more efficient, and more thorough protocol reviews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Institution</a:t>
            </a:r>
            <a:r>
              <a:rPr lang="en-US" dirty="0" smtClean="0"/>
              <a:t> </a:t>
            </a:r>
            <a:r>
              <a:rPr lang="en-US" dirty="0"/>
              <a:t>to become more </a:t>
            </a:r>
            <a:r>
              <a:rPr lang="en-US" dirty="0" smtClean="0"/>
              <a:t>compliant with local, state, and federal mandates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be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animal handlers including </a:t>
            </a:r>
            <a:r>
              <a:rPr lang="en-US" b="1" dirty="0" smtClean="0"/>
              <a:t>PIs, Co-PIs, Research Techs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End-user training </a:t>
            </a:r>
            <a:r>
              <a:rPr lang="en-US" dirty="0" smtClean="0"/>
              <a:t>will be offered and a training schedule has been sent out via Survey Monkey</a:t>
            </a:r>
          </a:p>
          <a:p>
            <a:r>
              <a:rPr lang="en-US" dirty="0" smtClean="0"/>
              <a:t>People who </a:t>
            </a:r>
            <a:r>
              <a:rPr lang="en-US" b="1" dirty="0" smtClean="0"/>
              <a:t>order</a:t>
            </a:r>
            <a:r>
              <a:rPr lang="en-US" dirty="0" smtClean="0"/>
              <a:t> animals will have to attend a </a:t>
            </a:r>
            <a:r>
              <a:rPr lang="en-US" b="1" dirty="0" smtClean="0"/>
              <a:t>mandatory</a:t>
            </a:r>
            <a:r>
              <a:rPr lang="en-US" dirty="0" smtClean="0"/>
              <a:t> training session</a:t>
            </a:r>
          </a:p>
          <a:p>
            <a:r>
              <a:rPr lang="en-US" dirty="0" smtClean="0"/>
              <a:t>People who submit animal protocols are </a:t>
            </a:r>
            <a:r>
              <a:rPr lang="en-US" b="1" dirty="0" smtClean="0"/>
              <a:t>highly encouraged </a:t>
            </a:r>
            <a:r>
              <a:rPr lang="en-US" dirty="0" smtClean="0"/>
              <a:t>to attend a training session to go over the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this affect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Existing animal protocols </a:t>
            </a:r>
            <a:r>
              <a:rPr lang="en-US" dirty="0" smtClean="0"/>
              <a:t>will be transitioned into TOPAZ Elements by the OACC staff</a:t>
            </a:r>
          </a:p>
          <a:p>
            <a:r>
              <a:rPr lang="en-US" b="1" dirty="0" smtClean="0"/>
              <a:t>Animal protocols </a:t>
            </a:r>
            <a:r>
              <a:rPr lang="en-US" dirty="0" smtClean="0"/>
              <a:t>will be submitted</a:t>
            </a:r>
            <a:r>
              <a:rPr lang="en-US" dirty="0" smtClean="0">
                <a:solidFill>
                  <a:srgbClr val="FF0000"/>
                </a:solidFill>
              </a:rPr>
              <a:t> by completing new forms</a:t>
            </a:r>
            <a:r>
              <a:rPr lang="en-US" dirty="0" smtClean="0"/>
              <a:t> in the TOPAZ Elements system upon submission of an </a:t>
            </a:r>
            <a:r>
              <a:rPr lang="en-US" b="1" dirty="0" smtClean="0"/>
              <a:t>annual renewal</a:t>
            </a:r>
            <a:r>
              <a:rPr lang="en-US" dirty="0" smtClean="0"/>
              <a:t>, </a:t>
            </a:r>
            <a:r>
              <a:rPr lang="en-US" b="1" dirty="0" smtClean="0"/>
              <a:t>a three year renewal</a:t>
            </a:r>
            <a:r>
              <a:rPr lang="en-US" dirty="0" smtClean="0"/>
              <a:t>, the </a:t>
            </a:r>
            <a:r>
              <a:rPr lang="en-US" b="1" dirty="0" smtClean="0"/>
              <a:t>first </a:t>
            </a:r>
            <a:r>
              <a:rPr lang="en-US" b="1" dirty="0"/>
              <a:t>major </a:t>
            </a:r>
            <a:r>
              <a:rPr lang="en-US" b="1" dirty="0" smtClean="0"/>
              <a:t>amendment</a:t>
            </a:r>
            <a:r>
              <a:rPr lang="en-US" dirty="0" smtClean="0"/>
              <a:t>, or after several minor amendments</a:t>
            </a:r>
          </a:p>
          <a:p>
            <a:r>
              <a:rPr lang="en-US" dirty="0" smtClean="0"/>
              <a:t>PIs may choose to submit on the new protocols forms as soon as they like after the Go Live date in order to achieve </a:t>
            </a:r>
            <a:r>
              <a:rPr lang="en-US" b="1" dirty="0" smtClean="0"/>
              <a:t>full functionality</a:t>
            </a:r>
            <a:r>
              <a:rPr lang="en-US" dirty="0" smtClean="0"/>
              <a:t> in the new system.  </a:t>
            </a:r>
          </a:p>
          <a:p>
            <a:r>
              <a:rPr lang="en-US" b="1" dirty="0" smtClean="0"/>
              <a:t>Animal orders, census, and billing </a:t>
            </a:r>
            <a:r>
              <a:rPr lang="en-US" dirty="0" smtClean="0"/>
              <a:t>information will be transitioned to the new system prior to the Go Live date and </a:t>
            </a:r>
            <a:r>
              <a:rPr lang="en-US" b="1" dirty="0" smtClean="0"/>
              <a:t>all new activity will be done in the new system after the Go Live date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first billing </a:t>
            </a:r>
            <a:r>
              <a:rPr lang="en-US" dirty="0" smtClean="0"/>
              <a:t>in the new TOPAZ Elements system will </a:t>
            </a:r>
            <a:r>
              <a:rPr lang="en-US" dirty="0" smtClean="0">
                <a:solidFill>
                  <a:srgbClr val="FF0000"/>
                </a:solidFill>
              </a:rPr>
              <a:t>coincide with FY16 </a:t>
            </a:r>
            <a:r>
              <a:rPr lang="en-US" dirty="0" smtClean="0"/>
              <a:t>and will encompass the time from </a:t>
            </a:r>
            <a:r>
              <a:rPr lang="en-US" dirty="0" smtClean="0">
                <a:solidFill>
                  <a:srgbClr val="FF0000"/>
                </a:solidFill>
              </a:rPr>
              <a:t>Go Live to July 31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this happening?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TOPAZ Elements Go Live date is </a:t>
            </a:r>
            <a:r>
              <a:rPr lang="en-US" b="1" dirty="0" smtClean="0"/>
              <a:t>Thursday, June 25</a:t>
            </a:r>
            <a:r>
              <a:rPr lang="en-US" b="1" baseline="30000" dirty="0" smtClean="0"/>
              <a:t>th</a:t>
            </a:r>
          </a:p>
          <a:p>
            <a:r>
              <a:rPr lang="en-US" dirty="0" smtClean="0"/>
              <a:t>Deadline for submitting Main Campus animal protocols was May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Deadline for submitting HSC animal protocols is </a:t>
            </a:r>
            <a:r>
              <a:rPr lang="en-US" b="1" dirty="0" smtClean="0"/>
              <a:t>June 11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r>
              <a:rPr lang="en-US" dirty="0" smtClean="0"/>
              <a:t>Submissions between those deadline dates and the Go Live date will be handled manually then updated in the new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Animal Billing </a:t>
            </a:r>
          </a:p>
          <a:p>
            <a:r>
              <a:rPr lang="en-US" dirty="0"/>
              <a:t>Animal Census</a:t>
            </a:r>
          </a:p>
          <a:p>
            <a:r>
              <a:rPr lang="en-US" dirty="0" smtClean="0"/>
              <a:t>Animal Orders</a:t>
            </a:r>
          </a:p>
          <a:p>
            <a:r>
              <a:rPr lang="en-US" dirty="0"/>
              <a:t>Animal Protocols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6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contact: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053698" cy="3615267"/>
          </a:xfrm>
        </p:spPr>
        <p:txBody>
          <a:bodyPr>
            <a:normAutofit/>
          </a:bodyPr>
          <a:lstStyle/>
          <a:p>
            <a:r>
              <a:rPr lang="en-US" dirty="0" smtClean="0"/>
              <a:t>Animal Protocols</a:t>
            </a:r>
          </a:p>
          <a:p>
            <a:pPr marL="628650" lvl="3"/>
            <a:r>
              <a:rPr lang="en-US" sz="1800" b="1" dirty="0"/>
              <a:t>Katy Mirowsky-Garcia</a:t>
            </a:r>
            <a:r>
              <a:rPr lang="en-US" sz="1800" dirty="0"/>
              <a:t>, Operations Manager, OACC, </a:t>
            </a:r>
            <a:r>
              <a:rPr lang="en-US" sz="1800" b="1" dirty="0"/>
              <a:t>2-0418, </a:t>
            </a:r>
            <a:r>
              <a:rPr lang="en-US" sz="1800" dirty="0" smtClean="0">
                <a:hlinkClick r:id="rId2"/>
              </a:rPr>
              <a:t>KMirowsky@salud.unm.edu</a:t>
            </a:r>
            <a:endParaRPr lang="en-US" sz="1800" dirty="0" smtClean="0"/>
          </a:p>
          <a:p>
            <a:pPr marL="628650" lvl="3"/>
            <a:r>
              <a:rPr lang="en-US" sz="1800" b="1" dirty="0"/>
              <a:t>Victoria Sugita</a:t>
            </a:r>
            <a:r>
              <a:rPr lang="en-US" sz="1800" dirty="0"/>
              <a:t>, Compliance Specialist, OACC, </a:t>
            </a:r>
            <a:r>
              <a:rPr lang="en-US" sz="1800" b="1" dirty="0"/>
              <a:t>2-6806, </a:t>
            </a:r>
            <a:r>
              <a:rPr lang="en-US" sz="1800" dirty="0">
                <a:hlinkClick r:id="rId3"/>
              </a:rPr>
              <a:t>VSugita@salud.unm.edu</a:t>
            </a:r>
            <a:endParaRPr lang="en-US" sz="1800" dirty="0"/>
          </a:p>
          <a:p>
            <a:r>
              <a:rPr lang="en-US" dirty="0"/>
              <a:t>Animal Orders and Census</a:t>
            </a:r>
          </a:p>
          <a:p>
            <a:pPr lvl="1"/>
            <a:r>
              <a:rPr lang="en-US" b="1" dirty="0"/>
              <a:t>Kristy Chavez</a:t>
            </a:r>
            <a:r>
              <a:rPr lang="en-US" dirty="0"/>
              <a:t>, Unit Administrator, ARF, </a:t>
            </a:r>
            <a:r>
              <a:rPr lang="en-US" b="1" dirty="0"/>
              <a:t>2-3936, </a:t>
            </a:r>
            <a:r>
              <a:rPr lang="en-US" dirty="0">
                <a:hlinkClick r:id="rId4"/>
              </a:rPr>
              <a:t>KMChavez@salud.unm.edu</a:t>
            </a:r>
            <a:endParaRPr lang="en-US" dirty="0"/>
          </a:p>
          <a:p>
            <a:r>
              <a:rPr lang="en-US" dirty="0" smtClean="0"/>
              <a:t>Animal Billing and Census</a:t>
            </a:r>
          </a:p>
          <a:p>
            <a:pPr lvl="1"/>
            <a:r>
              <a:rPr lang="en-US" b="1" dirty="0" smtClean="0"/>
              <a:t>Monica Candelaria</a:t>
            </a:r>
            <a:r>
              <a:rPr lang="en-US" dirty="0" smtClean="0"/>
              <a:t>, Accountant, ARF, </a:t>
            </a:r>
            <a:r>
              <a:rPr lang="en-US" b="1" dirty="0" smtClean="0"/>
              <a:t>2-8127, </a:t>
            </a:r>
            <a:r>
              <a:rPr lang="en-US" dirty="0" smtClean="0">
                <a:hlinkClick r:id="rId5"/>
              </a:rPr>
              <a:t>MoCandelaria@salud.unm.edu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4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</TotalTime>
  <Words>495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TOPAZ Elements Implementation</vt:lpstr>
      <vt:lpstr>What is happening?  </vt:lpstr>
      <vt:lpstr>Why are we doing this?</vt:lpstr>
      <vt:lpstr>Who will be affected?</vt:lpstr>
      <vt:lpstr>How will this affect me?</vt:lpstr>
      <vt:lpstr>When is this happening?  </vt:lpstr>
      <vt:lpstr>Questions?</vt:lpstr>
      <vt:lpstr>For more information contact:</vt:lpstr>
    </vt:vector>
  </TitlesOfParts>
  <Company>UNM 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TOPAZ Elements Implementation</dc:title>
  <dc:creator>Katy-Marie Mirowsky-Garcia</dc:creator>
  <cp:lastModifiedBy>Katy-Marie Mirowsky-Garcia</cp:lastModifiedBy>
  <cp:revision>20</cp:revision>
  <dcterms:created xsi:type="dcterms:W3CDTF">2015-06-01T17:22:41Z</dcterms:created>
  <dcterms:modified xsi:type="dcterms:W3CDTF">2015-06-01T20:22:05Z</dcterms:modified>
</cp:coreProperties>
</file>