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59" r:id="rId9"/>
    <p:sldId id="265" r:id="rId10"/>
    <p:sldId id="264" r:id="rId11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C620F-6F92-4168-8B95-7BC6488CD0D2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A943C-806D-401C-91FF-B78A08EEFB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55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1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2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7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3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6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9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0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1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8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A24B1-C1D4-4F18-9FD5-930DEF0977C4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2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hsc.unm.edu/financialservices/cga/" TargetMode="External"/><Relationship Id="rId5" Type="http://schemas.openxmlformats.org/officeDocument/2006/relationships/hyperlink" Target="https://cfo.gov/cofar/" TargetMode="External"/><Relationship Id="rId4" Type="http://schemas.openxmlformats.org/officeDocument/2006/relationships/hyperlink" Target="http://www.ecfr.gov/cgi-bin/text-idx?SID=ed90f54836feb6a994f657188eb05e33&amp;node=2:1.1.2.2.1&amp;rgn=div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sz="4400" dirty="0" smtClean="0"/>
              <a:t>2 C.F.R </a:t>
            </a:r>
            <a:r>
              <a:rPr lang="en-US" sz="4400" dirty="0" smtClean="0"/>
              <a:t>200: </a:t>
            </a:r>
            <a:r>
              <a:rPr lang="en-US" sz="4400" dirty="0" smtClean="0"/>
              <a:t>Uniform Guidance</a:t>
            </a:r>
          </a:p>
          <a:p>
            <a:pPr algn="r"/>
            <a:r>
              <a:rPr lang="en-US" sz="4400" dirty="0" smtClean="0"/>
              <a:t>RAFT April 10, 2015</a:t>
            </a:r>
          </a:p>
          <a:p>
            <a:pPr algn="r"/>
            <a:r>
              <a:rPr lang="en-US" sz="2600" dirty="0" smtClean="0"/>
              <a:t>Jason </a:t>
            </a:r>
            <a:r>
              <a:rPr lang="en-US" sz="2600" dirty="0"/>
              <a:t>Galloway, Associate Controller Contract and Grant Accounting</a:t>
            </a:r>
          </a:p>
          <a:p>
            <a:pPr algn="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42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4568" y="3582610"/>
            <a:ext cx="10972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Arial" panose="020B0604020202020204" pitchFamily="34" charset="0"/>
            </a:pPr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</a:rPr>
              <a:t>Questions</a:t>
            </a:r>
          </a:p>
          <a:p>
            <a:pPr algn="ctr">
              <a:lnSpc>
                <a:spcPct val="90000"/>
              </a:lnSpc>
              <a:buFont typeface="Arial" panose="020B0604020202020204" pitchFamily="34" charset="0"/>
            </a:pPr>
            <a:endParaRPr lang="en-US" sz="3600" dirty="0" smtClean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90000"/>
              </a:lnSpc>
              <a:buFont typeface="Arial" panose="020B0604020202020204" pitchFamily="34" charset="0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Jason Galloway</a:t>
            </a:r>
          </a:p>
          <a:p>
            <a:pPr algn="ctr">
              <a:lnSpc>
                <a:spcPct val="90000"/>
              </a:lnSpc>
              <a:buFont typeface="Arial" panose="020B0604020202020204" pitchFamily="34" charset="0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505-272-0163</a:t>
            </a:r>
          </a:p>
          <a:p>
            <a:pPr algn="ctr">
              <a:lnSpc>
                <a:spcPct val="90000"/>
              </a:lnSpc>
              <a:buFont typeface="Arial" panose="020B0604020202020204" pitchFamily="34" charset="0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jgalloway@salud.unm.edu</a:t>
            </a: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lnSpc>
                <a:spcPct val="90000"/>
              </a:lnSpc>
              <a:buFont typeface="Arial" panose="020B0604020202020204" pitchFamily="34" charset="0"/>
            </a:pPr>
            <a:endParaRPr lang="en-US" sz="36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Why was Uniform Guidance established?</a:t>
            </a:r>
          </a:p>
          <a:p>
            <a:endParaRPr lang="en-US" sz="3200" dirty="0"/>
          </a:p>
          <a:p>
            <a:r>
              <a:rPr lang="en-US" sz="3200" dirty="0" smtClean="0"/>
              <a:t>Goals and Objectives</a:t>
            </a:r>
          </a:p>
          <a:p>
            <a:endParaRPr lang="en-US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 reform and streamline guidance for all Federal Awards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ease administrative burden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strengthen </a:t>
            </a:r>
            <a:r>
              <a:rPr lang="en-US" sz="2400" dirty="0" smtClean="0"/>
              <a:t>oversight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 reduce fraud, waste and abuse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 eliminate duplicative and conflicting guidance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 provide for consistent and transparent treatment of costs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31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Uniform Guidance</a:t>
            </a:r>
            <a:endParaRPr lang="en-US" sz="3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Code of Federal Regulations – Title 2, Subtitle A, Chapter II, Part 200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Supersedes </a:t>
            </a:r>
            <a:r>
              <a:rPr lang="en-US" sz="2600" dirty="0" smtClean="0"/>
              <a:t>and streamlines requirements from eight different grant circulars into one set of </a:t>
            </a:r>
            <a:r>
              <a:rPr lang="en-US" sz="2600" dirty="0" smtClean="0"/>
              <a:t>regulations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Made up of six subparts A through F</a:t>
            </a:r>
            <a:endParaRPr lang="en-US" sz="2600" dirty="0" smtClean="0"/>
          </a:p>
          <a:p>
            <a:endParaRPr lang="en-US" sz="3200" dirty="0"/>
          </a:p>
          <a:p>
            <a:r>
              <a:rPr lang="en-US" sz="3200" dirty="0"/>
              <a:t>Effective Date</a:t>
            </a:r>
          </a:p>
          <a:p>
            <a:endParaRPr lang="en-US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Effective </a:t>
            </a:r>
            <a:r>
              <a:rPr lang="en-US" sz="2600" dirty="0"/>
              <a:t>for new awards or new funding increments on or after December 26, 2014.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Electronic </a:t>
            </a:r>
            <a:r>
              <a:rPr lang="en-US" dirty="0"/>
              <a:t>Code of Federal </a:t>
            </a:r>
            <a:r>
              <a:rPr lang="en-US" dirty="0" smtClean="0"/>
              <a:t>Regulations link:</a:t>
            </a:r>
            <a:endParaRPr lang="en-US" dirty="0"/>
          </a:p>
          <a:p>
            <a:r>
              <a:rPr lang="en-US" sz="1800" dirty="0" smtClean="0">
                <a:hlinkClick r:id="rId4"/>
              </a:rPr>
              <a:t>http</a:t>
            </a:r>
            <a:r>
              <a:rPr lang="en-US" sz="1800" dirty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www.ecfr.gov/cgi-bin/text-idx?SID=ed90f54836feb6a994f657188eb05e33&amp;node=2:1.1.2.2.1&amp;rgn=div5</a:t>
            </a:r>
            <a:endParaRPr lang="en-US" sz="1800" dirty="0" smtClean="0"/>
          </a:p>
          <a:p>
            <a:endParaRPr lang="en-US" dirty="0" smtClean="0"/>
          </a:p>
          <a:p>
            <a:r>
              <a:rPr lang="en-US" dirty="0" smtClean="0"/>
              <a:t>Council on Financial Assistance Reform - COFAR</a:t>
            </a:r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://cfo.gov/cofar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HSC Contract Grant Accounting</a:t>
            </a:r>
          </a:p>
          <a:p>
            <a:r>
              <a:rPr lang="en-US" dirty="0">
                <a:hlinkClick r:id="rId6"/>
              </a:rPr>
              <a:t>http://hsc.unm.edu/financialservices/cga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37243" y="1466777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 Placeholder 14"/>
          <p:cNvSpPr txBox="1">
            <a:spLocks/>
          </p:cNvSpPr>
          <p:nvPr/>
        </p:nvSpPr>
        <p:spPr>
          <a:xfrm>
            <a:off x="984250" y="1942119"/>
            <a:ext cx="10515600" cy="4299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13" name="Text Placeholder 14"/>
          <p:cNvSpPr txBox="1">
            <a:spLocks/>
          </p:cNvSpPr>
          <p:nvPr/>
        </p:nvSpPr>
        <p:spPr>
          <a:xfrm>
            <a:off x="1136650" y="2094519"/>
            <a:ext cx="10515600" cy="4299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4" name="Text Placeholder 14"/>
          <p:cNvSpPr txBox="1">
            <a:spLocks/>
          </p:cNvSpPr>
          <p:nvPr/>
        </p:nvSpPr>
        <p:spPr>
          <a:xfrm>
            <a:off x="771159" y="1878546"/>
            <a:ext cx="10515600" cy="4299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 smtClean="0"/>
              <a:t>Definitions</a:t>
            </a:r>
          </a:p>
          <a:p>
            <a:endParaRPr lang="en-US" sz="35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400" dirty="0" smtClean="0"/>
              <a:t>“Should” vs “Must”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4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400" dirty="0" smtClean="0"/>
              <a:t>Must = </a:t>
            </a:r>
            <a:r>
              <a:rPr lang="en-US" sz="4400" dirty="0" smtClean="0">
                <a:solidFill>
                  <a:srgbClr val="FF0000"/>
                </a:solidFill>
              </a:rPr>
              <a:t>REQUIRED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400" dirty="0" smtClean="0"/>
              <a:t>Should = Best practices or recommended approach</a:t>
            </a:r>
          </a:p>
          <a:p>
            <a:endParaRPr lang="en-US" sz="4400" dirty="0" smtClean="0"/>
          </a:p>
          <a:p>
            <a:r>
              <a:rPr lang="en-US" sz="5800" dirty="0" smtClean="0"/>
              <a:t>University's Policies</a:t>
            </a:r>
          </a:p>
          <a:p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800" dirty="0" smtClean="0"/>
              <a:t>Currently have a team reviewing current policies and editing and updating for compliance with Uniform Guidance.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32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4"/>
          <p:cNvSpPr txBox="1">
            <a:spLocks/>
          </p:cNvSpPr>
          <p:nvPr/>
        </p:nvSpPr>
        <p:spPr>
          <a:xfrm>
            <a:off x="771159" y="1878546"/>
            <a:ext cx="10515600" cy="4299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Subrecipient Monitoring  §200.331</a:t>
            </a:r>
          </a:p>
          <a:p>
            <a:endParaRPr lang="en-US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section provides detailed monitoring procedures such as reviewing financial and programmatic reports, performing on-site reviews, and engaging external auditor to perform agreed-upon-procedures for Subrecipient monitoring</a:t>
            </a:r>
            <a:r>
              <a:rPr lang="en-US" sz="2400" dirty="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Risk Assessment and documentation of subrecipient</a:t>
            </a:r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Reviewing financial and programmatic reports as required by UNM. It is the responsibility of the PI to ensure the programmatic requirements are met prior to approving invoices. </a:t>
            </a:r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Subrecipient </a:t>
            </a:r>
            <a:r>
              <a:rPr lang="en-US" sz="2400" dirty="0"/>
              <a:t>invoice payments must be made with 30 days. 	</a:t>
            </a:r>
          </a:p>
          <a:p>
            <a:pPr lvl="2"/>
            <a:r>
              <a:rPr lang="en-US" dirty="0" smtClean="0"/>
              <a:t>	</a:t>
            </a:r>
            <a:endParaRPr lang="en-US" dirty="0"/>
          </a:p>
          <a:p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49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14"/>
          <p:cNvSpPr txBox="1">
            <a:spLocks/>
          </p:cNvSpPr>
          <p:nvPr/>
        </p:nvSpPr>
        <p:spPr>
          <a:xfrm>
            <a:off x="771159" y="1878546"/>
            <a:ext cx="10515600" cy="42999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Subrecipient Monitoring Taskforce</a:t>
            </a:r>
          </a:p>
          <a:p>
            <a:endParaRPr lang="en-US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Subrecipient Invoice Approval – UNM is Prime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Workflow will be created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PI will document they have received and reviewed all required reports when approving subaward invoices for payment.`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Department is always responsible for retaining these progress reports 	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Subrecipient Reports – UNM </a:t>
            </a:r>
            <a:r>
              <a:rPr lang="en-US" sz="2400" dirty="0" smtClean="0"/>
              <a:t>Sub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PIs are responsible for monitoring deadlines and completing process reports timely  </a:t>
            </a:r>
            <a:endParaRPr lang="en-US" sz="2200" dirty="0"/>
          </a:p>
          <a:p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621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14400" y="1972019"/>
            <a:ext cx="1097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en-US" sz="3200" dirty="0">
                <a:solidFill>
                  <a:schemeClr val="tx1">
                    <a:tint val="75000"/>
                  </a:schemeClr>
                </a:solidFill>
              </a:rPr>
              <a:t>Subrecipient Monitoring Taskforce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</a:pP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Subrecipient 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Closeout</a:t>
            </a: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  <a:p>
            <a:pPr marL="17145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Exiting 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Workflow will be 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revised</a:t>
            </a: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  <a:p>
            <a:pPr marL="17145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PIs must be diligent in monitoring the receipt and approval of Subrecipient final invoices for processing with closeout deadlines. </a:t>
            </a: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6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14400" y="1972019"/>
            <a:ext cx="10972800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en-US" sz="3200" dirty="0">
                <a:solidFill>
                  <a:schemeClr val="tx1">
                    <a:tint val="75000"/>
                  </a:schemeClr>
                </a:solidFill>
              </a:rPr>
              <a:t>Subrecipient Monitoring Taskforce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</a:pP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Subrecipient 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Closeout</a:t>
            </a: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  <a:p>
            <a:pPr marL="17145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Exiting 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Workflow will be 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revised</a:t>
            </a:r>
            <a:endParaRPr lang="en-US" sz="2400" dirty="0">
              <a:solidFill>
                <a:schemeClr val="tx1">
                  <a:tint val="75000"/>
                </a:schemeClr>
              </a:solidFill>
            </a:endParaRPr>
          </a:p>
          <a:p>
            <a:pPr marL="17145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Monitoring and timing of final invoice is important</a:t>
            </a:r>
            <a:r>
              <a:rPr lang="en-US" sz="3200" dirty="0">
                <a:solidFill>
                  <a:schemeClr val="tx1">
                    <a:tint val="75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188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396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W Galloway</dc:creator>
  <cp:lastModifiedBy>Jason W Galloway</cp:lastModifiedBy>
  <cp:revision>26</cp:revision>
  <cp:lastPrinted>2015-04-10T14:14:18Z</cp:lastPrinted>
  <dcterms:created xsi:type="dcterms:W3CDTF">2015-02-05T20:49:28Z</dcterms:created>
  <dcterms:modified xsi:type="dcterms:W3CDTF">2015-04-10T14:48:55Z</dcterms:modified>
</cp:coreProperties>
</file>