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459" r:id="rId2"/>
    <p:sldId id="458" r:id="rId3"/>
    <p:sldId id="46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461" r:id="rId21"/>
    <p:sldId id="276" r:id="rId22"/>
    <p:sldId id="27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95"/>
    <a:srgbClr val="00858A"/>
    <a:srgbClr val="FFCC00"/>
    <a:srgbClr val="3399FF"/>
    <a:srgbClr val="66CCFF"/>
    <a:srgbClr val="9966FF"/>
    <a:srgbClr val="9933FF"/>
    <a:srgbClr val="009CA8"/>
    <a:srgbClr val="00BAC8"/>
    <a:srgbClr val="FB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108" y="13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98EA98-F144-43D8-B4AD-98E06E41D83C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E6965B-4AD6-4A7F-A338-F5984C614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t">
            <a:noAutofit/>
          </a:bodyPr>
          <a:lstStyle>
            <a:lvl1pPr algn="ctr">
              <a:defRPr sz="3600" b="1" cap="sm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290" y="4263778"/>
            <a:ext cx="6295604" cy="1086237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3" y="6322664"/>
            <a:ext cx="1197219" cy="404614"/>
          </a:xfrm>
          <a:prstGeom prst="rect">
            <a:avLst/>
          </a:prstGeom>
        </p:spPr>
        <p:txBody>
          <a:bodyPr/>
          <a:lstStyle>
            <a:lvl1pPr algn="r">
              <a:defRPr sz="1050" baseline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1ECFE2-5ADF-4476-8C45-A3ABE7A7AF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46882" y="248575"/>
            <a:ext cx="2432481" cy="621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3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9144000" cy="2068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445576"/>
            <a:ext cx="7020248" cy="1561455"/>
          </a:xfrm>
        </p:spPr>
        <p:txBody>
          <a:bodyPr anchor="t">
            <a:normAutofit/>
          </a:bodyPr>
          <a:lstStyle>
            <a:lvl1pPr algn="ctr">
              <a:lnSpc>
                <a:spcPct val="84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363491"/>
            <a:ext cx="9144000" cy="4494508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1ECFE2-5ADF-4476-8C45-A3ABE7A7AF41}" type="slidenum">
              <a:rPr lang="en-US" smtClean="0">
                <a:solidFill>
                  <a:srgbClr val="6D6E70"/>
                </a:solidFill>
              </a:rPr>
              <a:pPr/>
              <a:t>‹#›</a:t>
            </a:fld>
            <a:endParaRPr lang="en-US" dirty="0">
              <a:solidFill>
                <a:srgbClr val="6D6E7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2069024"/>
            <a:ext cx="9143999" cy="294467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/>
          <a:lstStyle/>
          <a:p>
            <a:fld id="{4B1ECFE2-5ADF-4476-8C45-A3ABE7A7AF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69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/>
          <a:lstStyle/>
          <a:p>
            <a:fld id="{4B1ECFE2-5ADF-4476-8C45-A3ABE7A7AF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7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420805"/>
            <a:ext cx="7200900" cy="8678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4B1ECFE2-5ADF-4476-8C45-A3ABE7A7A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7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3600" b="1" cap="sm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1ECFE2-5ADF-4476-8C45-A3ABE7A7AF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3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39788"/>
            <a:ext cx="3335840" cy="412761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400" baseline="0">
                <a:solidFill>
                  <a:schemeClr val="tx2"/>
                </a:solidFill>
              </a:defRPr>
            </a:lvl4pPr>
            <a:lvl5pPr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47880"/>
            <a:ext cx="3335840" cy="411952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/>
          <a:lstStyle/>
          <a:p>
            <a:fld id="{4B1ECFE2-5ADF-4476-8C45-A3ABE7A7AF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7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031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33328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727016"/>
            <a:ext cx="3335839" cy="311610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668" y="1742852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2735108"/>
            <a:ext cx="3335840" cy="31322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/>
          <a:lstStyle/>
          <a:p>
            <a:fld id="{4B1ECFE2-5ADF-4476-8C45-A3ABE7A7AF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1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/>
          <a:lstStyle/>
          <a:p>
            <a:fld id="{4B1ECFE2-5ADF-4476-8C45-A3ABE7A7AF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9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/>
          <a:lstStyle/>
          <a:p>
            <a:fld id="{4B1ECFE2-5ADF-4476-8C45-A3ABE7A7AF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7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 userDrawn="1"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1ECFE2-5ADF-4476-8C45-A3ABE7A7AF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329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1ECFE2-5ADF-4476-8C45-A3ABE7A7AF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76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2309" y="580604"/>
            <a:ext cx="7200900" cy="8678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31696"/>
            <a:ext cx="7200900" cy="413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44296" cy="6858000"/>
          </a:xfrm>
          <a:prstGeom prst="rect">
            <a:avLst/>
          </a:prstGeom>
          <a:solidFill>
            <a:srgbClr val="008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44296" y="376"/>
            <a:ext cx="4571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13" y="6322664"/>
            <a:ext cx="1197219" cy="404614"/>
          </a:xfrm>
          <a:prstGeom prst="rect">
            <a:avLst/>
          </a:prstGeom>
        </p:spPr>
        <p:txBody>
          <a:bodyPr/>
          <a:lstStyle>
            <a:lvl1pPr algn="r">
              <a:defRPr sz="1050" b="1" i="0" baseline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1ECFE2-5ADF-4476-8C45-A3ABE7A7AF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6" y="6079971"/>
            <a:ext cx="1959039" cy="7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5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5" r:id="rId10"/>
    <p:sldLayoutId id="2147483682" r:id="rId11"/>
    <p:sldLayoutId id="2147483683" r:id="rId12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000" kern="12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rgbClr val="6366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rgbClr val="6366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rgbClr val="6366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rgbClr val="6366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rgbClr val="6366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ra.nih.gov/files/ASSIST_user_guide.pd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era.nih.gov/assis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865126" y="1045198"/>
            <a:ext cx="7554425" cy="47587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04134"/>
              </p:ext>
            </p:extLst>
          </p:nvPr>
        </p:nvGraphicFramePr>
        <p:xfrm>
          <a:off x="971550" y="1793632"/>
          <a:ext cx="7200900" cy="3777024"/>
        </p:xfrm>
        <a:graphic>
          <a:graphicData uri="http://schemas.openxmlformats.org/drawingml/2006/table">
            <a:tbl>
              <a:tblPr/>
              <a:tblGrid>
                <a:gridCol w="2348380">
                  <a:extLst>
                    <a:ext uri="{9D8B030D-6E8A-4147-A177-3AD203B41FA5}">
                      <a16:colId xmlns:a16="http://schemas.microsoft.com/office/drawing/2014/main" val="1814209895"/>
                    </a:ext>
                  </a:extLst>
                </a:gridCol>
                <a:gridCol w="4852520">
                  <a:extLst>
                    <a:ext uri="{9D8B030D-6E8A-4147-A177-3AD203B41FA5}">
                      <a16:colId xmlns:a16="http://schemas.microsoft.com/office/drawing/2014/main" val="1709002617"/>
                    </a:ext>
                  </a:extLst>
                </a:gridCol>
              </a:tblGrid>
              <a:tr h="422030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93" marR="4493" marT="44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93" marR="4493" marT="44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261982"/>
                  </a:ext>
                </a:extLst>
              </a:tr>
              <a:tr h="880331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93" marR="4493" marT="44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93" marR="4493" marT="44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772842"/>
                  </a:ext>
                </a:extLst>
              </a:tr>
              <a:tr h="545864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93" marR="4493" marT="44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93" marR="4493" marT="44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756872"/>
                  </a:ext>
                </a:extLst>
              </a:tr>
              <a:tr h="600205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93" marR="4493" marT="44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93" marR="4493" marT="44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016727"/>
                  </a:ext>
                </a:extLst>
              </a:tr>
              <a:tr h="568431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93" marR="4493" marT="44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93" marR="4493" marT="44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721785"/>
                  </a:ext>
                </a:extLst>
              </a:tr>
              <a:tr h="760163"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93" marR="4493" marT="44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493" marR="4493" marT="44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792322"/>
                  </a:ext>
                </a:extLst>
              </a:tr>
            </a:tbl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549B4A37-3FD6-4D42-B968-3A7A1CB58E10}"/>
              </a:ext>
            </a:extLst>
          </p:cNvPr>
          <p:cNvSpPr txBox="1">
            <a:spLocks/>
          </p:cNvSpPr>
          <p:nvPr/>
        </p:nvSpPr>
        <p:spPr>
          <a:xfrm>
            <a:off x="1432289" y="3718056"/>
            <a:ext cx="7379201" cy="1631959"/>
          </a:xfrm>
          <a:prstGeom prst="rect">
            <a:avLst/>
          </a:prstGeom>
        </p:spPr>
        <p:txBody>
          <a:bodyPr/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400" kern="1200" baseline="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rgbClr val="6366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entire ASSIST user guide can be found at </a:t>
            </a:r>
            <a:r>
              <a:rPr lang="en-US" dirty="0">
                <a:hlinkClick r:id="rId2"/>
              </a:rPr>
              <a:t>https://era.nih.gov/files/ASSIST_user_guide.pdf</a:t>
            </a:r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F1D4EF-978F-412C-9E2C-009C58C04206}"/>
              </a:ext>
            </a:extLst>
          </p:cNvPr>
          <p:cNvSpPr txBox="1">
            <a:spLocks/>
          </p:cNvSpPr>
          <p:nvPr/>
        </p:nvSpPr>
        <p:spPr>
          <a:xfrm>
            <a:off x="2030849" y="472682"/>
            <a:ext cx="6270922" cy="163195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kern="12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ASSIST 101 TRAINING</a:t>
            </a:r>
          </a:p>
        </p:txBody>
      </p:sp>
    </p:spTree>
    <p:extLst>
      <p:ext uri="{BB962C8B-B14F-4D97-AF65-F5344CB8AC3E}">
        <p14:creationId xmlns:p14="http://schemas.microsoft.com/office/powerpoint/2010/main" val="303316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Action Tabs - 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73752" y="1731696"/>
            <a:ext cx="2346545" cy="4135704"/>
          </a:xfrm>
        </p:spPr>
        <p:txBody>
          <a:bodyPr>
            <a:normAutofit/>
          </a:bodyPr>
          <a:lstStyle/>
          <a:p>
            <a:r>
              <a:rPr lang="en-US" sz="2000" dirty="0"/>
              <a:t>Gives a general summary of the application, including status, PI name, FOA number,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624CA-F7B0-4C85-8D29-16C6EF5C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3" y="1220913"/>
            <a:ext cx="5853941" cy="474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26CAB92-AF4E-4601-8BBA-5C09317DA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598" y="1323290"/>
            <a:ext cx="5234822" cy="539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Action Tabs – R&amp;R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11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418042" y="2049465"/>
            <a:ext cx="1845426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Click here to edit numbers 1-21.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455" y="1978428"/>
            <a:ext cx="20957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1-21 on the R&amp;R Cover tab are exactly the same as 1-21 in the SF 424 application pdf package.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information will auto-populate.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all required fields are completed.</a:t>
            </a:r>
          </a:p>
        </p:txBody>
      </p:sp>
    </p:spTree>
    <p:extLst>
      <p:ext uri="{BB962C8B-B14F-4D97-AF65-F5344CB8AC3E}">
        <p14:creationId xmlns:p14="http://schemas.microsoft.com/office/powerpoint/2010/main" val="735791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Saving Work in Each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are in “edit” mode, the option to save is at the bottom of each action tab.</a:t>
            </a:r>
          </a:p>
          <a:p>
            <a:r>
              <a:rPr lang="en-US" dirty="0"/>
              <a:t>If you select “Save and Keep Lock” no one else will be able to edit the form until you go back in and select “Save and Release Lock.”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86" y="3934604"/>
            <a:ext cx="58197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4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Action Tabs – Other Project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022" y="1731696"/>
            <a:ext cx="2427577" cy="41357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90" y="1438676"/>
            <a:ext cx="4702232" cy="472174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1938511" y="2200606"/>
            <a:ext cx="1512395" cy="6483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Page view in “edit” mode</a:t>
            </a:r>
          </a:p>
        </p:txBody>
      </p:sp>
    </p:spTree>
    <p:extLst>
      <p:ext uri="{BB962C8B-B14F-4D97-AF65-F5344CB8AC3E}">
        <p14:creationId xmlns:p14="http://schemas.microsoft.com/office/powerpoint/2010/main" val="764467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Action Tabs - Sites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179" y="1683888"/>
            <a:ext cx="7504592" cy="29546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14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53397" y="2493819"/>
            <a:ext cx="1576924" cy="991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Edit to add UNM HSC as the primary site.</a:t>
            </a:r>
          </a:p>
        </p:txBody>
      </p:sp>
      <p:sp>
        <p:nvSpPr>
          <p:cNvPr id="7" name="Left Arrow 6"/>
          <p:cNvSpPr/>
          <p:nvPr/>
        </p:nvSpPr>
        <p:spPr>
          <a:xfrm>
            <a:off x="3657600" y="2903635"/>
            <a:ext cx="1637608" cy="787216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To add additional sites like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subawards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5964" y="4838007"/>
            <a:ext cx="727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grant meets the criteria for off campus work, list the off campus site as the primary performance location.</a:t>
            </a:r>
          </a:p>
        </p:txBody>
      </p:sp>
    </p:spTree>
    <p:extLst>
      <p:ext uri="{BB962C8B-B14F-4D97-AF65-F5344CB8AC3E}">
        <p14:creationId xmlns:p14="http://schemas.microsoft.com/office/powerpoint/2010/main" val="216018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Action Tabs – Senior/Key Person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role of the PI is auto-populated from their era Commons user name, however you may need to edit or update some of their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25" y="3109548"/>
            <a:ext cx="7040546" cy="226114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145579" y="4240122"/>
            <a:ext cx="2313927" cy="556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Click here to edit PI information</a:t>
            </a:r>
          </a:p>
        </p:txBody>
      </p:sp>
      <p:sp>
        <p:nvSpPr>
          <p:cNvPr id="8" name="Left Arrow 7"/>
          <p:cNvSpPr/>
          <p:nvPr/>
        </p:nvSpPr>
        <p:spPr>
          <a:xfrm>
            <a:off x="3997383" y="4240122"/>
            <a:ext cx="1263534" cy="113532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Click here to add additional key people</a:t>
            </a:r>
          </a:p>
        </p:txBody>
      </p:sp>
    </p:spTree>
    <p:extLst>
      <p:ext uri="{BB962C8B-B14F-4D97-AF65-F5344CB8AC3E}">
        <p14:creationId xmlns:p14="http://schemas.microsoft.com/office/powerpoint/2010/main" val="2031640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Action Tabs – Senior/Key Person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178" y="1665461"/>
            <a:ext cx="3783593" cy="41354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16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513811" y="292608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94465" y="2044931"/>
            <a:ext cx="2702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in the person’s era Commons user name &amp; press populated fields from Credentials to auto fill in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673816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Action Tabs – Senior/Key Person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51" y="1805247"/>
            <a:ext cx="6299082" cy="4062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6492" y="2901142"/>
            <a:ext cx="1138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zip codes must have four digit suffix</a:t>
            </a:r>
          </a:p>
        </p:txBody>
      </p:sp>
      <p:sp>
        <p:nvSpPr>
          <p:cNvPr id="7" name="Left Arrow 6"/>
          <p:cNvSpPr/>
          <p:nvPr/>
        </p:nvSpPr>
        <p:spPr>
          <a:xfrm>
            <a:off x="6615348" y="276813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2309" y="4655127"/>
            <a:ext cx="145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attachments must be in pdf format.</a:t>
            </a:r>
          </a:p>
        </p:txBody>
      </p:sp>
      <p:sp>
        <p:nvSpPr>
          <p:cNvPr id="9" name="Explosion 1 8"/>
          <p:cNvSpPr/>
          <p:nvPr/>
        </p:nvSpPr>
        <p:spPr>
          <a:xfrm>
            <a:off x="573311" y="3158159"/>
            <a:ext cx="1673186" cy="166947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NOTE!</a:t>
            </a:r>
          </a:p>
        </p:txBody>
      </p:sp>
    </p:spTree>
    <p:extLst>
      <p:ext uri="{BB962C8B-B14F-4D97-AF65-F5344CB8AC3E}">
        <p14:creationId xmlns:p14="http://schemas.microsoft.com/office/powerpoint/2010/main" val="4167482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Action Tabs – 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page is exactly like the PHS 398 Research Plan in the SF424 pdf package once you press the “edit” button.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83" y="3141086"/>
            <a:ext cx="6915717" cy="23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53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Action Tabs – 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336" y="1731696"/>
            <a:ext cx="2951018" cy="4135704"/>
          </a:xfrm>
        </p:spPr>
        <p:txBody>
          <a:bodyPr/>
          <a:lstStyle/>
          <a:p>
            <a:r>
              <a:rPr lang="en-US" dirty="0"/>
              <a:t>What is required on this page will depend on your RFA or announcement.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41FC6-8DF5-44B9-8DC0-275B2014F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815" y="1773896"/>
            <a:ext cx="4985552" cy="47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7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865126" y="1045198"/>
            <a:ext cx="7554425" cy="47587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7D1A9-3E47-42BE-862C-276ECB65B7B4}"/>
              </a:ext>
            </a:extLst>
          </p:cNvPr>
          <p:cNvSpPr/>
          <p:nvPr/>
        </p:nvSpPr>
        <p:spPr>
          <a:xfrm>
            <a:off x="929515" y="1351507"/>
            <a:ext cx="76930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0" indent="-384048" defTabSz="685800">
              <a:buFont typeface="Franklin Gothic Book" panose="020B0503020102020204" pitchFamily="34" charset="0"/>
              <a:buChar char="■"/>
            </a:pPr>
            <a:r>
              <a:rPr lang="en-US" sz="2400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can be used to submit the SF424 form set electronically through Grants.gov to the NIH &amp; other participating agencies.</a:t>
            </a:r>
          </a:p>
          <a:p>
            <a:pPr marL="384048" lvl="0" indent="-384048" defTabSz="685800">
              <a:buFont typeface="Franklin Gothic Book" panose="020B0503020102020204" pitchFamily="34" charset="0"/>
              <a:buChar char="■"/>
            </a:pPr>
            <a:r>
              <a:rPr lang="en-US" sz="2400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pdf version of the SF424 went away in 2018, this is a great alternative.</a:t>
            </a:r>
          </a:p>
          <a:p>
            <a:pPr marL="384048" lvl="0" indent="-384048" defTabSz="685800">
              <a:buFont typeface="Franklin Gothic Book" panose="020B0503020102020204" pitchFamily="34" charset="0"/>
              <a:buChar char="■"/>
            </a:pPr>
            <a:r>
              <a:rPr lang="en-US" sz="2400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can be used for single-project or multi-project applications.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6C4A57-F699-44F7-974F-A8F9325BD54E}"/>
              </a:ext>
            </a:extLst>
          </p:cNvPr>
          <p:cNvSpPr/>
          <p:nvPr/>
        </p:nvSpPr>
        <p:spPr>
          <a:xfrm>
            <a:off x="1236959" y="337312"/>
            <a:ext cx="4115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89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ASSIST?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35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Action Tabs – Human Subjects and Clinical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94" y="1724139"/>
            <a:ext cx="2639667" cy="4135704"/>
          </a:xfrm>
        </p:spPr>
        <p:txBody>
          <a:bodyPr/>
          <a:lstStyle/>
          <a:p>
            <a:r>
              <a:rPr lang="en-US" dirty="0"/>
              <a:t>What is required on this page will depend on your RFA or announcement.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BA9DB-6EFB-4549-9796-9B808E59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591" y="1724138"/>
            <a:ext cx="5984421" cy="38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65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Action Tabs -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Depending on your RFA or announcement, you may use a modular budget, or a R&amp;R Budget.</a:t>
            </a:r>
          </a:p>
          <a:p>
            <a:r>
              <a:rPr lang="en-US" dirty="0"/>
              <a:t>If you are using a modular budget &amp; have a </a:t>
            </a:r>
            <a:r>
              <a:rPr lang="en-US" dirty="0" err="1"/>
              <a:t>subawardee</a:t>
            </a:r>
            <a:r>
              <a:rPr lang="en-US" dirty="0"/>
              <a:t>, you do NOT need to add the R&amp;R </a:t>
            </a:r>
            <a:r>
              <a:rPr lang="en-US" dirty="0" err="1"/>
              <a:t>Subaward</a:t>
            </a:r>
            <a:r>
              <a:rPr lang="en-US" dirty="0"/>
              <a:t> Budget. Having a Modular and a R&amp;R will cause an error that won’t allow the application to be submitted.</a:t>
            </a:r>
          </a:p>
          <a:p>
            <a:r>
              <a:rPr lang="en-US" dirty="0"/>
              <a:t>Budget information can be found in the ASSIST user guide.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70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ASSIST training guide is over 350 pages, we suggest using the ctrl + F feature to quickly search out word phrases.</a:t>
            </a:r>
          </a:p>
          <a:p>
            <a:r>
              <a:rPr lang="en-US" dirty="0"/>
              <a:t>Be sure to give your grants specialist the ASSIST record number via click or through email.</a:t>
            </a:r>
          </a:p>
          <a:p>
            <a:r>
              <a:rPr lang="en-US" dirty="0"/>
              <a:t>The 10 and 5 business day deadlines still apply.</a:t>
            </a:r>
          </a:p>
          <a:p>
            <a:r>
              <a:rPr lang="en-US" dirty="0"/>
              <a:t>Always feel free to contact your grants specialist with any questions you may have or help you may need!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1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F70C5-F55D-4203-8A4F-0C2ECED5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06594C-5A55-4C6A-AF18-56A7A6233EBD}"/>
              </a:ext>
            </a:extLst>
          </p:cNvPr>
          <p:cNvSpPr/>
          <p:nvPr/>
        </p:nvSpPr>
        <p:spPr>
          <a:xfrm>
            <a:off x="1156225" y="1976406"/>
            <a:ext cx="76703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0" indent="-384048" defTabSz="685800">
              <a:buFont typeface="Franklin Gothic Book" panose="020B0503020102020204" pitchFamily="34" charset="0"/>
              <a:buChar char="■"/>
            </a:pPr>
            <a:r>
              <a:rPr lang="en-US" sz="2400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department has a preference on what platform to use, always check with the department head before changing.</a:t>
            </a:r>
          </a:p>
          <a:p>
            <a:pPr marL="384048" lvl="0" indent="-384048" defTabSz="685800">
              <a:buFont typeface="Franklin Gothic Book" panose="020B0503020102020204" pitchFamily="34" charset="0"/>
              <a:buChar char="■"/>
            </a:pPr>
            <a:r>
              <a:rPr lang="en-US" sz="2400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can be used for any NIH submission unless the RFA states otherwise, and also for SAMHSA, AHRQ, and CDC applications.</a:t>
            </a:r>
          </a:p>
          <a:p>
            <a:pPr marL="384048" lvl="0" indent="-384048" defTabSz="685800">
              <a:buFont typeface="Franklin Gothic Book" panose="020B0503020102020204" pitchFamily="34" charset="0"/>
              <a:buChar char="■"/>
            </a:pPr>
            <a:r>
              <a:rPr lang="en-US" sz="2400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application platform to use (ASSIST, Click, Work Space, </a:t>
            </a:r>
            <a:r>
              <a:rPr lang="en-US" sz="2400" dirty="0" err="1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largely a matter of preference.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A22827-CB4F-4CBE-849F-8946BF31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09" y="406244"/>
            <a:ext cx="720000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0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I use ASSIST?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ASSIST, you must have an era Commons log in. If you do not have one, contact your grants specialist at SPO.</a:t>
            </a:r>
          </a:p>
          <a:p>
            <a:r>
              <a:rPr lang="en-US" dirty="0"/>
              <a:t>Log in with your era Commons credentials at the ASSIST homepage: </a:t>
            </a:r>
            <a:r>
              <a:rPr lang="en-US" dirty="0">
                <a:hlinkClick r:id="rId2"/>
              </a:rPr>
              <a:t>https://public.era.nih.gov/assist</a:t>
            </a:r>
            <a:r>
              <a:rPr lang="en-US" dirty="0"/>
              <a:t> </a:t>
            </a:r>
          </a:p>
          <a:p>
            <a:r>
              <a:rPr lang="en-US" dirty="0"/>
              <a:t>The entire ASSIST user guide is available on the homepage, on the right hand 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0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Once you have logged in, you will be prompted to enter the announcement number.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On the next page, details about the funding opportunity will show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73864"/>
            <a:ext cx="7086600" cy="155930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5087356">
            <a:off x="5044313" y="237716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88265-1BDD-4AFC-998D-6E8A3837A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52" y="3965127"/>
            <a:ext cx="6535978" cy="219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6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Filling In The Blanks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09" y="1615318"/>
            <a:ext cx="7200900" cy="4135704"/>
          </a:xfrm>
        </p:spPr>
        <p:txBody>
          <a:bodyPr/>
          <a:lstStyle/>
          <a:p>
            <a:r>
              <a:rPr lang="en-US" dirty="0"/>
              <a:t>You will be prompted to fill out additional information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6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9532" y="2810926"/>
            <a:ext cx="2094807" cy="1771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This will prefill as long as your era Commons ID is associated with UNM HSC</a:t>
            </a:r>
          </a:p>
          <a:p>
            <a:pPr algn="ctr"/>
            <a:endParaRPr lang="en-US" sz="1100" dirty="0"/>
          </a:p>
        </p:txBody>
      </p:sp>
      <p:sp>
        <p:nvSpPr>
          <p:cNvPr id="8" name="Right Arrow 7"/>
          <p:cNvSpPr/>
          <p:nvPr/>
        </p:nvSpPr>
        <p:spPr>
          <a:xfrm>
            <a:off x="549532" y="4844266"/>
            <a:ext cx="2094807" cy="688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Type in the PI’s era Commons user 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407BD7-2593-447E-A2EC-5D39559C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39" y="2326349"/>
            <a:ext cx="6499661" cy="417984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140470" y="6074607"/>
            <a:ext cx="1733976" cy="607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Now we are ready</a:t>
            </a:r>
          </a:p>
        </p:txBody>
      </p:sp>
    </p:spTree>
    <p:extLst>
      <p:ext uri="{BB962C8B-B14F-4D97-AF65-F5344CB8AC3E}">
        <p14:creationId xmlns:p14="http://schemas.microsoft.com/office/powerpoint/2010/main" val="163413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ADEC93-76A3-443D-8A5F-D8C74575F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24" y="1241299"/>
            <a:ext cx="8591169" cy="370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09" y="580604"/>
            <a:ext cx="7200900" cy="660695"/>
          </a:xfrm>
        </p:spPr>
        <p:txBody>
          <a:bodyPr/>
          <a:lstStyle/>
          <a:p>
            <a:pPr algn="ctr"/>
            <a:r>
              <a:rPr lang="en-US" dirty="0"/>
              <a:t>Now What?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7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5985917" y="3477742"/>
            <a:ext cx="1604358" cy="631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6315318" y="3608957"/>
            <a:ext cx="147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Note this number in the click record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615" y="5312080"/>
            <a:ext cx="7463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ASSIST &amp; Click do not “talk” to each other, it is important to note in the click record the ASSIST number. Otherwise your grants specialist won’t know where it is.</a:t>
            </a:r>
          </a:p>
        </p:txBody>
      </p:sp>
    </p:spTree>
    <p:extLst>
      <p:ext uri="{BB962C8B-B14F-4D97-AF65-F5344CB8AC3E}">
        <p14:creationId xmlns:p14="http://schemas.microsoft.com/office/powerpoint/2010/main" val="230724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Actions Buttons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734" y="1593517"/>
            <a:ext cx="2580534" cy="42908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83268" y="1929356"/>
            <a:ext cx="511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additional users access by entering their era Commons login name. See the ASSIST user guide.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3268" y="2407808"/>
            <a:ext cx="511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to add the budget form, inclusion enrollment report, etc. See the ASSIST user guide.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3268" y="2839690"/>
            <a:ext cx="511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generates a printable preview of the application. See page the ASSIST user guide.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3268" y="3287196"/>
            <a:ext cx="5102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button at any time to check for errors. See the ASSIST user guide for required user access levels.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283268" y="2360243"/>
            <a:ext cx="5102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83268" y="2869473"/>
            <a:ext cx="5102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61266" y="3269932"/>
            <a:ext cx="5102352" cy="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361267" y="3725946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83268" y="3732320"/>
            <a:ext cx="2768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 all status changes for application. 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361267" y="4042461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283268" y="4096382"/>
            <a:ext cx="511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when PI is ready to have application submitted or if they want to abandon the application.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3361267" y="4655528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83268" y="4817653"/>
            <a:ext cx="5180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by SO or AO to copy the application’s structure &amp; data for use in another application. See the ASSIST user guide.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3429000" y="5263989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283268" y="5318894"/>
            <a:ext cx="4496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permanently delete the application with no way of undoing it.</a:t>
            </a:r>
          </a:p>
        </p:txBody>
      </p:sp>
    </p:spTree>
    <p:extLst>
      <p:ext uri="{BB962C8B-B14F-4D97-AF65-F5344CB8AC3E}">
        <p14:creationId xmlns:p14="http://schemas.microsoft.com/office/powerpoint/2010/main" val="104159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Action Tabs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Each tab across the top of the application offers access to a different section of the SF424 package</a:t>
            </a:r>
          </a:p>
          <a:p>
            <a:r>
              <a:rPr lang="en-US" sz="2000" dirty="0"/>
              <a:t>The tabs pictured above are what automatically populates.</a:t>
            </a:r>
          </a:p>
          <a:p>
            <a:r>
              <a:rPr lang="en-US" sz="2000" dirty="0"/>
              <a:t>The budget tab(s) &amp; any additional tabs need to be added by using the “Add Optional Form” action button on the left side.</a:t>
            </a:r>
          </a:p>
          <a:p>
            <a:r>
              <a:rPr lang="en-US" sz="2000" dirty="0"/>
              <a:t>Please note, once you click on a tab, a new Action button will appear on the left side titled “Return to Application.” This will take you back to the main summary tab.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CFE2-5ADF-4476-8C45-A3ABE7A7AF41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A5784-55E0-453D-B171-6B2EF05CB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20" y="4646433"/>
            <a:ext cx="8637679" cy="10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515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herry-Teal">
      <a:dk1>
        <a:sysClr val="windowText" lastClr="000000"/>
      </a:dk1>
      <a:lt1>
        <a:sysClr val="window" lastClr="FFFFFF"/>
      </a:lt1>
      <a:dk2>
        <a:srgbClr val="6D6E70"/>
      </a:dk2>
      <a:lt2>
        <a:srgbClr val="B0B2B4"/>
      </a:lt2>
      <a:accent1>
        <a:srgbClr val="008995"/>
      </a:accent1>
      <a:accent2>
        <a:srgbClr val="BA0C2F"/>
      </a:accent2>
      <a:accent3>
        <a:srgbClr val="008995"/>
      </a:accent3>
      <a:accent4>
        <a:srgbClr val="BA0C2F"/>
      </a:accent4>
      <a:accent5>
        <a:srgbClr val="008C99"/>
      </a:accent5>
      <a:accent6>
        <a:srgbClr val="BA0C2F"/>
      </a:accent6>
      <a:hlink>
        <a:srgbClr val="008995"/>
      </a:hlink>
      <a:folHlink>
        <a:srgbClr val="BA0C2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Template4</Template>
  <TotalTime>4213</TotalTime>
  <Words>1122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Franklin Gothic Book</vt:lpstr>
      <vt:lpstr>Tahoma</vt:lpstr>
      <vt:lpstr>Crop</vt:lpstr>
      <vt:lpstr>PowerPoint Presentation</vt:lpstr>
      <vt:lpstr>PowerPoint Presentation</vt:lpstr>
      <vt:lpstr>PowerPoint Presentation</vt:lpstr>
      <vt:lpstr>How do I use ASSIST?</vt:lpstr>
      <vt:lpstr>Getting Started</vt:lpstr>
      <vt:lpstr>Filling In The Blanks</vt:lpstr>
      <vt:lpstr>Now What?</vt:lpstr>
      <vt:lpstr>Actions Buttons</vt:lpstr>
      <vt:lpstr>Action Tabs</vt:lpstr>
      <vt:lpstr>Action Tabs - Summary</vt:lpstr>
      <vt:lpstr>Action Tabs – R&amp;R Cover</vt:lpstr>
      <vt:lpstr>Saving Work in Each Tab</vt:lpstr>
      <vt:lpstr>Action Tabs – Other Project Information</vt:lpstr>
      <vt:lpstr>Action Tabs - Sites</vt:lpstr>
      <vt:lpstr>Action Tabs – Senior/Key Person Profile</vt:lpstr>
      <vt:lpstr>Action Tabs – Senior/Key Person Profile</vt:lpstr>
      <vt:lpstr>Action Tabs – Senior/Key Person Profile</vt:lpstr>
      <vt:lpstr>Action Tabs – Research Plan</vt:lpstr>
      <vt:lpstr>Action Tabs – Research Plan</vt:lpstr>
      <vt:lpstr>Action Tabs – Human Subjects and Clinical Trials</vt:lpstr>
      <vt:lpstr>Action Tabs - Budgets</vt:lpstr>
      <vt:lpstr>Final Thoughts</vt:lpstr>
    </vt:vector>
  </TitlesOfParts>
  <Company>UNM 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A Payne</dc:creator>
  <cp:lastModifiedBy>Sean C Gonzales</cp:lastModifiedBy>
  <cp:revision>449</cp:revision>
  <cp:lastPrinted>2017-06-08T22:47:37Z</cp:lastPrinted>
  <dcterms:created xsi:type="dcterms:W3CDTF">2016-11-18T21:47:17Z</dcterms:created>
  <dcterms:modified xsi:type="dcterms:W3CDTF">2026-02-04T18:11:42Z</dcterms:modified>
</cp:coreProperties>
</file>