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omments/comment1.xml" ContentType="application/vnd.openxmlformats-officedocument.presentationml.comments+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7"/>
  </p:notes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le Caryn Jones" initials="DCJ" lastIdx="45" clrIdx="0">
    <p:extLst>
      <p:ext uri="{19B8F6BF-5375-455C-9EA6-DF929625EA0E}">
        <p15:presenceInfo xmlns:p15="http://schemas.microsoft.com/office/powerpoint/2012/main" userId="S-1-5-21-3639515735-3000443172-754303046-2295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95"/>
    <a:srgbClr val="00858A"/>
    <a:srgbClr val="FFCC00"/>
    <a:srgbClr val="3399FF"/>
    <a:srgbClr val="66CCFF"/>
    <a:srgbClr val="9966FF"/>
    <a:srgbClr val="9933FF"/>
    <a:srgbClr val="009CA8"/>
    <a:srgbClr val="00BAC8"/>
    <a:srgbClr val="FB75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autoAdjust="0"/>
  </p:normalViewPr>
  <p:slideViewPr>
    <p:cSldViewPr snapToGrid="0">
      <p:cViewPr varScale="1">
        <p:scale>
          <a:sx n="148" d="100"/>
          <a:sy n="148" d="100"/>
        </p:scale>
        <p:origin x="138" y="4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24T12:48:58.738" idx="45">
    <p:pos x="6987" y="1447"/>
    <p:text>The type of base is listed in the F&amp;A rate agreement. Other universities' bases only include salary and wages, or all total costs, etc.</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B98EA98-F144-43D8-B4AD-98E06E41D83C}" type="datetimeFigureOut">
              <a:rPr lang="en-US" smtClean="0"/>
              <a:t>2/4/2026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DE6965B-4AD6-4A7F-A338-F5984C614B0E}" type="slidenum">
              <a:rPr lang="en-US" smtClean="0"/>
              <a:t>‹#›</a:t>
            </a:fld>
            <a:endParaRPr lang="en-US" dirty="0"/>
          </a:p>
        </p:txBody>
      </p:sp>
    </p:spTree>
    <p:extLst>
      <p:ext uri="{BB962C8B-B14F-4D97-AF65-F5344CB8AC3E}">
        <p14:creationId xmlns:p14="http://schemas.microsoft.com/office/powerpoint/2010/main" val="2508123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a:t>
            </a:fld>
            <a:endParaRPr lang="en-US"/>
          </a:p>
        </p:txBody>
      </p:sp>
    </p:spTree>
    <p:extLst>
      <p:ext uri="{BB962C8B-B14F-4D97-AF65-F5344CB8AC3E}">
        <p14:creationId xmlns:p14="http://schemas.microsoft.com/office/powerpoint/2010/main" val="2993363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10</a:t>
            </a:fld>
            <a:endParaRPr lang="en-US"/>
          </a:p>
        </p:txBody>
      </p:sp>
    </p:spTree>
    <p:extLst>
      <p:ext uri="{BB962C8B-B14F-4D97-AF65-F5344CB8AC3E}">
        <p14:creationId xmlns:p14="http://schemas.microsoft.com/office/powerpoint/2010/main" val="143611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11</a:t>
            </a:fld>
            <a:endParaRPr lang="en-US"/>
          </a:p>
        </p:txBody>
      </p:sp>
    </p:spTree>
    <p:extLst>
      <p:ext uri="{BB962C8B-B14F-4D97-AF65-F5344CB8AC3E}">
        <p14:creationId xmlns:p14="http://schemas.microsoft.com/office/powerpoint/2010/main" val="3381732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12</a:t>
            </a:fld>
            <a:endParaRPr lang="en-US"/>
          </a:p>
        </p:txBody>
      </p:sp>
    </p:spTree>
    <p:extLst>
      <p:ext uri="{BB962C8B-B14F-4D97-AF65-F5344CB8AC3E}">
        <p14:creationId xmlns:p14="http://schemas.microsoft.com/office/powerpoint/2010/main" val="4028581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13</a:t>
            </a:fld>
            <a:endParaRPr lang="en-US"/>
          </a:p>
        </p:txBody>
      </p:sp>
    </p:spTree>
    <p:extLst>
      <p:ext uri="{BB962C8B-B14F-4D97-AF65-F5344CB8AC3E}">
        <p14:creationId xmlns:p14="http://schemas.microsoft.com/office/powerpoint/2010/main" val="39474780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14</a:t>
            </a:fld>
            <a:endParaRPr lang="en-US"/>
          </a:p>
        </p:txBody>
      </p:sp>
    </p:spTree>
    <p:extLst>
      <p:ext uri="{BB962C8B-B14F-4D97-AF65-F5344CB8AC3E}">
        <p14:creationId xmlns:p14="http://schemas.microsoft.com/office/powerpoint/2010/main" val="2334381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15</a:t>
            </a:fld>
            <a:endParaRPr lang="en-US"/>
          </a:p>
        </p:txBody>
      </p:sp>
    </p:spTree>
    <p:extLst>
      <p:ext uri="{BB962C8B-B14F-4D97-AF65-F5344CB8AC3E}">
        <p14:creationId xmlns:p14="http://schemas.microsoft.com/office/powerpoint/2010/main" val="28277055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16</a:t>
            </a:fld>
            <a:endParaRPr lang="en-US"/>
          </a:p>
        </p:txBody>
      </p:sp>
    </p:spTree>
    <p:extLst>
      <p:ext uri="{BB962C8B-B14F-4D97-AF65-F5344CB8AC3E}">
        <p14:creationId xmlns:p14="http://schemas.microsoft.com/office/powerpoint/2010/main" val="23806433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17</a:t>
            </a:fld>
            <a:endParaRPr lang="en-US"/>
          </a:p>
        </p:txBody>
      </p:sp>
    </p:spTree>
    <p:extLst>
      <p:ext uri="{BB962C8B-B14F-4D97-AF65-F5344CB8AC3E}">
        <p14:creationId xmlns:p14="http://schemas.microsoft.com/office/powerpoint/2010/main" val="27296727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18</a:t>
            </a:fld>
            <a:endParaRPr lang="en-US"/>
          </a:p>
        </p:txBody>
      </p:sp>
    </p:spTree>
    <p:extLst>
      <p:ext uri="{BB962C8B-B14F-4D97-AF65-F5344CB8AC3E}">
        <p14:creationId xmlns:p14="http://schemas.microsoft.com/office/powerpoint/2010/main" val="7291612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19</a:t>
            </a:fld>
            <a:endParaRPr lang="en-US"/>
          </a:p>
        </p:txBody>
      </p:sp>
    </p:spTree>
    <p:extLst>
      <p:ext uri="{BB962C8B-B14F-4D97-AF65-F5344CB8AC3E}">
        <p14:creationId xmlns:p14="http://schemas.microsoft.com/office/powerpoint/2010/main" val="1817437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a:t>
            </a:fld>
            <a:endParaRPr lang="en-US"/>
          </a:p>
        </p:txBody>
      </p:sp>
    </p:spTree>
    <p:extLst>
      <p:ext uri="{BB962C8B-B14F-4D97-AF65-F5344CB8AC3E}">
        <p14:creationId xmlns:p14="http://schemas.microsoft.com/office/powerpoint/2010/main" val="35486990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20</a:t>
            </a:fld>
            <a:endParaRPr lang="en-US"/>
          </a:p>
        </p:txBody>
      </p:sp>
    </p:spTree>
    <p:extLst>
      <p:ext uri="{BB962C8B-B14F-4D97-AF65-F5344CB8AC3E}">
        <p14:creationId xmlns:p14="http://schemas.microsoft.com/office/powerpoint/2010/main" val="32423045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21</a:t>
            </a:fld>
            <a:endParaRPr lang="en-US"/>
          </a:p>
        </p:txBody>
      </p:sp>
    </p:spTree>
    <p:extLst>
      <p:ext uri="{BB962C8B-B14F-4D97-AF65-F5344CB8AC3E}">
        <p14:creationId xmlns:p14="http://schemas.microsoft.com/office/powerpoint/2010/main" val="1662854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22</a:t>
            </a:fld>
            <a:endParaRPr lang="en-US"/>
          </a:p>
        </p:txBody>
      </p:sp>
    </p:spTree>
    <p:extLst>
      <p:ext uri="{BB962C8B-B14F-4D97-AF65-F5344CB8AC3E}">
        <p14:creationId xmlns:p14="http://schemas.microsoft.com/office/powerpoint/2010/main" val="38409335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23</a:t>
            </a:fld>
            <a:endParaRPr lang="en-US"/>
          </a:p>
        </p:txBody>
      </p:sp>
    </p:spTree>
    <p:extLst>
      <p:ext uri="{BB962C8B-B14F-4D97-AF65-F5344CB8AC3E}">
        <p14:creationId xmlns:p14="http://schemas.microsoft.com/office/powerpoint/2010/main" val="7280709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24</a:t>
            </a:fld>
            <a:endParaRPr lang="en-US"/>
          </a:p>
        </p:txBody>
      </p:sp>
    </p:spTree>
    <p:extLst>
      <p:ext uri="{BB962C8B-B14F-4D97-AF65-F5344CB8AC3E}">
        <p14:creationId xmlns:p14="http://schemas.microsoft.com/office/powerpoint/2010/main" val="33973940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25</a:t>
            </a:fld>
            <a:endParaRPr lang="en-US"/>
          </a:p>
        </p:txBody>
      </p:sp>
    </p:spTree>
    <p:extLst>
      <p:ext uri="{BB962C8B-B14F-4D97-AF65-F5344CB8AC3E}">
        <p14:creationId xmlns:p14="http://schemas.microsoft.com/office/powerpoint/2010/main" val="3877437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26</a:t>
            </a:fld>
            <a:endParaRPr lang="en-US"/>
          </a:p>
        </p:txBody>
      </p:sp>
    </p:spTree>
    <p:extLst>
      <p:ext uri="{BB962C8B-B14F-4D97-AF65-F5344CB8AC3E}">
        <p14:creationId xmlns:p14="http://schemas.microsoft.com/office/powerpoint/2010/main" val="22643077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27</a:t>
            </a:fld>
            <a:endParaRPr lang="en-US"/>
          </a:p>
        </p:txBody>
      </p:sp>
    </p:spTree>
    <p:extLst>
      <p:ext uri="{BB962C8B-B14F-4D97-AF65-F5344CB8AC3E}">
        <p14:creationId xmlns:p14="http://schemas.microsoft.com/office/powerpoint/2010/main" val="2616572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28</a:t>
            </a:fld>
            <a:endParaRPr lang="en-US"/>
          </a:p>
        </p:txBody>
      </p:sp>
    </p:spTree>
    <p:extLst>
      <p:ext uri="{BB962C8B-B14F-4D97-AF65-F5344CB8AC3E}">
        <p14:creationId xmlns:p14="http://schemas.microsoft.com/office/powerpoint/2010/main" val="22453751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29</a:t>
            </a:fld>
            <a:endParaRPr lang="en-US"/>
          </a:p>
        </p:txBody>
      </p:sp>
    </p:spTree>
    <p:extLst>
      <p:ext uri="{BB962C8B-B14F-4D97-AF65-F5344CB8AC3E}">
        <p14:creationId xmlns:p14="http://schemas.microsoft.com/office/powerpoint/2010/main" val="1515427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a:t>
            </a:fld>
            <a:endParaRPr lang="en-US"/>
          </a:p>
        </p:txBody>
      </p:sp>
    </p:spTree>
    <p:extLst>
      <p:ext uri="{BB962C8B-B14F-4D97-AF65-F5344CB8AC3E}">
        <p14:creationId xmlns:p14="http://schemas.microsoft.com/office/powerpoint/2010/main" val="8843199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30</a:t>
            </a:fld>
            <a:endParaRPr lang="en-US"/>
          </a:p>
        </p:txBody>
      </p:sp>
    </p:spTree>
    <p:extLst>
      <p:ext uri="{BB962C8B-B14F-4D97-AF65-F5344CB8AC3E}">
        <p14:creationId xmlns:p14="http://schemas.microsoft.com/office/powerpoint/2010/main" val="33588095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31</a:t>
            </a:fld>
            <a:endParaRPr lang="en-US"/>
          </a:p>
        </p:txBody>
      </p:sp>
    </p:spTree>
    <p:extLst>
      <p:ext uri="{BB962C8B-B14F-4D97-AF65-F5344CB8AC3E}">
        <p14:creationId xmlns:p14="http://schemas.microsoft.com/office/powerpoint/2010/main" val="21499156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32</a:t>
            </a:fld>
            <a:endParaRPr lang="en-US"/>
          </a:p>
        </p:txBody>
      </p:sp>
    </p:spTree>
    <p:extLst>
      <p:ext uri="{BB962C8B-B14F-4D97-AF65-F5344CB8AC3E}">
        <p14:creationId xmlns:p14="http://schemas.microsoft.com/office/powerpoint/2010/main" val="38283329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33</a:t>
            </a:fld>
            <a:endParaRPr lang="en-US"/>
          </a:p>
        </p:txBody>
      </p:sp>
    </p:spTree>
    <p:extLst>
      <p:ext uri="{BB962C8B-B14F-4D97-AF65-F5344CB8AC3E}">
        <p14:creationId xmlns:p14="http://schemas.microsoft.com/office/powerpoint/2010/main" val="42640686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34</a:t>
            </a:fld>
            <a:endParaRPr lang="en-US"/>
          </a:p>
        </p:txBody>
      </p:sp>
    </p:spTree>
    <p:extLst>
      <p:ext uri="{BB962C8B-B14F-4D97-AF65-F5344CB8AC3E}">
        <p14:creationId xmlns:p14="http://schemas.microsoft.com/office/powerpoint/2010/main" val="3824705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35</a:t>
            </a:fld>
            <a:endParaRPr lang="en-US"/>
          </a:p>
        </p:txBody>
      </p:sp>
    </p:spTree>
    <p:extLst>
      <p:ext uri="{BB962C8B-B14F-4D97-AF65-F5344CB8AC3E}">
        <p14:creationId xmlns:p14="http://schemas.microsoft.com/office/powerpoint/2010/main" val="3245700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4</a:t>
            </a:fld>
            <a:endParaRPr lang="en-US"/>
          </a:p>
        </p:txBody>
      </p:sp>
    </p:spTree>
    <p:extLst>
      <p:ext uri="{BB962C8B-B14F-4D97-AF65-F5344CB8AC3E}">
        <p14:creationId xmlns:p14="http://schemas.microsoft.com/office/powerpoint/2010/main" val="778691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5</a:t>
            </a:fld>
            <a:endParaRPr lang="en-US"/>
          </a:p>
        </p:txBody>
      </p:sp>
    </p:spTree>
    <p:extLst>
      <p:ext uri="{BB962C8B-B14F-4D97-AF65-F5344CB8AC3E}">
        <p14:creationId xmlns:p14="http://schemas.microsoft.com/office/powerpoint/2010/main" val="2864608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6</a:t>
            </a:fld>
            <a:endParaRPr lang="en-US"/>
          </a:p>
        </p:txBody>
      </p:sp>
    </p:spTree>
    <p:extLst>
      <p:ext uri="{BB962C8B-B14F-4D97-AF65-F5344CB8AC3E}">
        <p14:creationId xmlns:p14="http://schemas.microsoft.com/office/powerpoint/2010/main" val="3801933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7</a:t>
            </a:fld>
            <a:endParaRPr lang="en-US"/>
          </a:p>
        </p:txBody>
      </p:sp>
    </p:spTree>
    <p:extLst>
      <p:ext uri="{BB962C8B-B14F-4D97-AF65-F5344CB8AC3E}">
        <p14:creationId xmlns:p14="http://schemas.microsoft.com/office/powerpoint/2010/main" val="2070050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8</a:t>
            </a:fld>
            <a:endParaRPr lang="en-US"/>
          </a:p>
        </p:txBody>
      </p:sp>
    </p:spTree>
    <p:extLst>
      <p:ext uri="{BB962C8B-B14F-4D97-AF65-F5344CB8AC3E}">
        <p14:creationId xmlns:p14="http://schemas.microsoft.com/office/powerpoint/2010/main" val="3665954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9CCF-A7C7-49DD-BD17-3270BCBDE5F4}" type="slidenum">
              <a:rPr lang="en-US" smtClean="0"/>
              <a:t>9</a:t>
            </a:fld>
            <a:endParaRPr lang="en-US"/>
          </a:p>
        </p:txBody>
      </p:sp>
    </p:spTree>
    <p:extLst>
      <p:ext uri="{BB962C8B-B14F-4D97-AF65-F5344CB8AC3E}">
        <p14:creationId xmlns:p14="http://schemas.microsoft.com/office/powerpoint/2010/main" val="2456627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t">
            <a:noAutofit/>
          </a:bodyPr>
          <a:lstStyle>
            <a:lvl1pPr algn="ctr">
              <a:defRPr sz="3600" b="1" cap="small" baseline="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432290" y="4263778"/>
            <a:ext cx="6295604" cy="1086237"/>
          </a:xfrm>
        </p:spPr>
        <p:txBody>
          <a:bodyPr>
            <a:normAutofit/>
          </a:bodyPr>
          <a:lstStyle>
            <a:lvl1pPr marL="0" indent="0" algn="l">
              <a:lnSpc>
                <a:spcPct val="112000"/>
              </a:lnSpc>
              <a:spcBef>
                <a:spcPts val="0"/>
              </a:spcBef>
              <a:spcAft>
                <a:spcPts val="0"/>
              </a:spcAft>
              <a:buNone/>
              <a:defRPr sz="2000" b="1">
                <a:solidFill>
                  <a:srgbClr val="63666A"/>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endParaRPr lang="en-US" dirty="0"/>
          </a:p>
        </p:txBody>
      </p:sp>
      <p:sp>
        <p:nvSpPr>
          <p:cNvPr id="6" name="Slide Number Placeholder 5"/>
          <p:cNvSpPr>
            <a:spLocks noGrp="1"/>
          </p:cNvSpPr>
          <p:nvPr>
            <p:ph type="sldNum" sz="quarter" idx="12"/>
          </p:nvPr>
        </p:nvSpPr>
        <p:spPr>
          <a:xfrm>
            <a:off x="7373013" y="6322664"/>
            <a:ext cx="1197219" cy="404614"/>
          </a:xfrm>
          <a:prstGeom prst="rect">
            <a:avLst/>
          </a:prstGeom>
        </p:spPr>
        <p:txBody>
          <a:bodyPr/>
          <a:lstStyle>
            <a:lvl1pPr algn="r">
              <a:defRPr sz="1050" baseline="0">
                <a:solidFill>
                  <a:srgbClr val="63666A"/>
                </a:solidFill>
                <a:latin typeface="Arial" panose="020B0604020202020204" pitchFamily="34" charset="0"/>
                <a:cs typeface="Arial" panose="020B0604020202020204" pitchFamily="34" charset="0"/>
              </a:defRPr>
            </a:lvl1pPr>
          </a:lstStyle>
          <a:p>
            <a:fld id="{4B1ECFE2-5ADF-4476-8C45-A3ABE7A7AF41}" type="slidenum">
              <a:rPr lang="en-US" smtClean="0"/>
              <a:pPr/>
              <a:t>‹#›</a:t>
            </a:fld>
            <a:endParaRPr lang="en-US" dirty="0"/>
          </a:p>
        </p:txBody>
      </p:sp>
      <p:sp>
        <p:nvSpPr>
          <p:cNvPr id="4" name="TextBox 3"/>
          <p:cNvSpPr txBox="1"/>
          <p:nvPr userDrawn="1"/>
        </p:nvSpPr>
        <p:spPr>
          <a:xfrm>
            <a:off x="3346882" y="248575"/>
            <a:ext cx="2432481" cy="621437"/>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731838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9144000" cy="20686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00125" y="445576"/>
            <a:ext cx="7020248" cy="1561455"/>
          </a:xfrm>
        </p:spPr>
        <p:txBody>
          <a:bodyPr anchor="t">
            <a:normAutofit/>
          </a:bodyPr>
          <a:lstStyle>
            <a:lvl1pPr algn="ctr">
              <a:lnSpc>
                <a:spcPct val="84000"/>
              </a:lnSpc>
              <a:defRPr sz="4400" baseline="0">
                <a:solidFill>
                  <a:schemeClr val="bg1"/>
                </a:solidFill>
              </a:defRPr>
            </a:lvl1pPr>
          </a:lstStyle>
          <a:p>
            <a:r>
              <a:rPr lang="en-US" dirty="0"/>
              <a:t>Click to edit Master title style</a:t>
            </a:r>
          </a:p>
        </p:txBody>
      </p:sp>
      <p:sp>
        <p:nvSpPr>
          <p:cNvPr id="3" name="Picture Placeholder 2"/>
          <p:cNvSpPr>
            <a:spLocks noGrp="1" noChangeAspect="1"/>
          </p:cNvSpPr>
          <p:nvPr>
            <p:ph type="pic" idx="1"/>
          </p:nvPr>
        </p:nvSpPr>
        <p:spPr>
          <a:xfrm>
            <a:off x="0" y="2363491"/>
            <a:ext cx="9144000" cy="4494508"/>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7" name="Slide Number Placeholder 6"/>
          <p:cNvSpPr>
            <a:spLocks noGrp="1"/>
          </p:cNvSpPr>
          <p:nvPr>
            <p:ph type="sldNum" sz="quarter" idx="12"/>
          </p:nvPr>
        </p:nvSpPr>
        <p:spPr>
          <a:xfrm>
            <a:off x="7412355" y="6453386"/>
            <a:ext cx="1197219" cy="404614"/>
          </a:xfrm>
          <a:prstGeom prst="rect">
            <a:avLst/>
          </a:prstGeom>
        </p:spPr>
        <p:txBody>
          <a:bodyPr/>
          <a:lstStyle>
            <a:lvl1pPr>
              <a:defRPr>
                <a:solidFill>
                  <a:schemeClr val="tx2"/>
                </a:solidFill>
              </a:defRPr>
            </a:lvl1pPr>
          </a:lstStyle>
          <a:p>
            <a:fld id="{4B1ECFE2-5ADF-4476-8C45-A3ABE7A7AF41}" type="slidenum">
              <a:rPr lang="en-US" smtClean="0">
                <a:solidFill>
                  <a:srgbClr val="6D6E70"/>
                </a:solidFill>
              </a:rPr>
              <a:pPr/>
              <a:t>‹#›</a:t>
            </a:fld>
            <a:endParaRPr lang="en-US" dirty="0">
              <a:solidFill>
                <a:srgbClr val="6D6E70"/>
              </a:solidFill>
            </a:endParaRPr>
          </a:p>
        </p:txBody>
      </p:sp>
      <p:sp>
        <p:nvSpPr>
          <p:cNvPr id="10" name="Rectangle 9"/>
          <p:cNvSpPr/>
          <p:nvPr userDrawn="1"/>
        </p:nvSpPr>
        <p:spPr>
          <a:xfrm>
            <a:off x="-1" y="2069024"/>
            <a:ext cx="9143999" cy="294467"/>
          </a:xfrm>
          <a:prstGeom prst="rect">
            <a:avLst/>
          </a:prstGeom>
          <a:solidFill>
            <a:srgbClr val="BA0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37358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7104552" y="6453386"/>
            <a:ext cx="1197219" cy="404614"/>
          </a:xfrm>
          <a:prstGeom prst="rect">
            <a:avLst/>
          </a:prstGeom>
        </p:spPr>
        <p:txBody>
          <a:bodyPr/>
          <a:lstStyle/>
          <a:p>
            <a:fld id="{4B1ECFE2-5ADF-4476-8C45-A3ABE7A7AF41}" type="slidenum">
              <a:rPr lang="en-US" smtClean="0"/>
              <a:t>‹#›</a:t>
            </a:fld>
            <a:endParaRPr lang="en-US" dirty="0"/>
          </a:p>
        </p:txBody>
      </p:sp>
    </p:spTree>
    <p:extLst>
      <p:ext uri="{BB962C8B-B14F-4D97-AF65-F5344CB8AC3E}">
        <p14:creationId xmlns:p14="http://schemas.microsoft.com/office/powerpoint/2010/main" val="1364369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7104552" y="6453386"/>
            <a:ext cx="1197219" cy="404614"/>
          </a:xfrm>
          <a:prstGeom prst="rect">
            <a:avLst/>
          </a:prstGeom>
        </p:spPr>
        <p:txBody>
          <a:bodyPr/>
          <a:lstStyle/>
          <a:p>
            <a:fld id="{4B1ECFE2-5ADF-4476-8C45-A3ABE7A7AF41}" type="slidenum">
              <a:rPr lang="en-US" smtClean="0"/>
              <a:t>‹#›</a:t>
            </a:fld>
            <a:endParaRPr lang="en-US" dirty="0"/>
          </a:p>
        </p:txBody>
      </p:sp>
    </p:spTree>
    <p:extLst>
      <p:ext uri="{BB962C8B-B14F-4D97-AF65-F5344CB8AC3E}">
        <p14:creationId xmlns:p14="http://schemas.microsoft.com/office/powerpoint/2010/main" val="2993372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8700" y="420805"/>
            <a:ext cx="7200900" cy="867871"/>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104552" y="6453386"/>
            <a:ext cx="1197219" cy="404614"/>
          </a:xfrm>
          <a:prstGeom prst="rect">
            <a:avLst/>
          </a:prstGeom>
        </p:spPr>
        <p:txBody>
          <a:bodyPr/>
          <a:lstStyle>
            <a:lvl1pPr>
              <a:defRPr>
                <a:latin typeface="Cambria" panose="02040503050406030204" pitchFamily="18" charset="0"/>
              </a:defRPr>
            </a:lvl1pPr>
          </a:lstStyle>
          <a:p>
            <a:fld id="{4B1ECFE2-5ADF-4476-8C45-A3ABE7A7AF41}" type="slidenum">
              <a:rPr lang="en-US" smtClean="0"/>
              <a:pPr/>
              <a:t>‹#›</a:t>
            </a:fld>
            <a:endParaRPr lang="en-US" dirty="0"/>
          </a:p>
        </p:txBody>
      </p:sp>
    </p:spTree>
    <p:extLst>
      <p:ext uri="{BB962C8B-B14F-4D97-AF65-F5344CB8AC3E}">
        <p14:creationId xmlns:p14="http://schemas.microsoft.com/office/powerpoint/2010/main" val="585178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3600" b="1" cap="small" baseline="0">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a:xfrm>
            <a:off x="7373012" y="6453386"/>
            <a:ext cx="1197219" cy="404614"/>
          </a:xfrm>
          <a:prstGeom prst="rect">
            <a:avLst/>
          </a:prstGeom>
        </p:spPr>
        <p:txBody>
          <a:bodyPr/>
          <a:lstStyle>
            <a:lvl1pPr>
              <a:defRPr>
                <a:solidFill>
                  <a:schemeClr val="tx2"/>
                </a:solidFill>
              </a:defRPr>
            </a:lvl1pPr>
          </a:lstStyle>
          <a:p>
            <a:fld id="{4B1ECFE2-5ADF-4476-8C45-A3ABE7A7AF41}" type="slidenum">
              <a:rPr lang="en-US" smtClean="0"/>
              <a:t>‹#›</a:t>
            </a:fld>
            <a:endParaRPr lang="en-US" dirty="0"/>
          </a:p>
        </p:txBody>
      </p:sp>
    </p:spTree>
    <p:extLst>
      <p:ext uri="{BB962C8B-B14F-4D97-AF65-F5344CB8AC3E}">
        <p14:creationId xmlns:p14="http://schemas.microsoft.com/office/powerpoint/2010/main" val="1516738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 name="Content Placeholder 2"/>
          <p:cNvSpPr>
            <a:spLocks noGrp="1"/>
          </p:cNvSpPr>
          <p:nvPr>
            <p:ph sz="half" idx="1"/>
          </p:nvPr>
        </p:nvSpPr>
        <p:spPr>
          <a:xfrm>
            <a:off x="1028700" y="1739788"/>
            <a:ext cx="3335840" cy="4127613"/>
          </a:xfrm>
        </p:spPr>
        <p:txBody>
          <a:bodyPr>
            <a:normAutofit/>
          </a:bodyPr>
          <a:lstStyle>
            <a:lvl1pPr>
              <a:defRPr sz="2000" baseline="0">
                <a:solidFill>
                  <a:schemeClr val="tx2"/>
                </a:solidFill>
              </a:defRPr>
            </a:lvl1pPr>
            <a:lvl2pPr>
              <a:defRPr sz="1800" baseline="0">
                <a:solidFill>
                  <a:schemeClr val="tx2"/>
                </a:solidFill>
              </a:defRPr>
            </a:lvl2pPr>
            <a:lvl3pPr>
              <a:defRPr sz="1600" baseline="0">
                <a:solidFill>
                  <a:schemeClr val="tx2"/>
                </a:solidFill>
              </a:defRPr>
            </a:lvl3pPr>
            <a:lvl4pPr>
              <a:defRPr sz="1400" baseline="0">
                <a:solidFill>
                  <a:schemeClr val="tx2"/>
                </a:solidFill>
              </a:defRPr>
            </a:lvl4pPr>
            <a:lvl5pPr>
              <a:defRPr sz="12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1747880"/>
            <a:ext cx="3335840" cy="4119521"/>
          </a:xfrm>
        </p:spPr>
        <p:txBody>
          <a:bodyP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a:xfrm>
            <a:off x="7104552" y="6453386"/>
            <a:ext cx="1197219" cy="404614"/>
          </a:xfrm>
          <a:prstGeom prst="rect">
            <a:avLst/>
          </a:prstGeom>
        </p:spPr>
        <p:txBody>
          <a:bodyPr/>
          <a:lstStyle/>
          <a:p>
            <a:fld id="{4B1ECFE2-5ADF-4476-8C45-A3ABE7A7AF41}" type="slidenum">
              <a:rPr lang="en-US" smtClean="0"/>
              <a:t>‹#›</a:t>
            </a:fld>
            <a:endParaRPr lang="en-US" dirty="0"/>
          </a:p>
        </p:txBody>
      </p:sp>
    </p:spTree>
    <p:extLst>
      <p:ext uri="{BB962C8B-B14F-4D97-AF65-F5344CB8AC3E}">
        <p14:creationId xmlns:p14="http://schemas.microsoft.com/office/powerpoint/2010/main" val="2115379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803135"/>
          </a:xfrm>
        </p:spPr>
        <p:txBody>
          <a:bodyPr/>
          <a:lstStyle>
            <a:lvl1pPr>
              <a:defRPr>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1028700" y="1733328"/>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028700" y="2727016"/>
            <a:ext cx="3335839" cy="3116109"/>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5668" y="1742852"/>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2735108"/>
            <a:ext cx="3335840" cy="31322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7104552" y="6453386"/>
            <a:ext cx="1197219" cy="404614"/>
          </a:xfrm>
          <a:prstGeom prst="rect">
            <a:avLst/>
          </a:prstGeom>
        </p:spPr>
        <p:txBody>
          <a:bodyPr/>
          <a:lstStyle/>
          <a:p>
            <a:fld id="{4B1ECFE2-5ADF-4476-8C45-A3ABE7A7AF41}" type="slidenum">
              <a:rPr lang="en-US" smtClean="0"/>
              <a:t>‹#›</a:t>
            </a:fld>
            <a:endParaRPr lang="en-US" dirty="0"/>
          </a:p>
        </p:txBody>
      </p:sp>
    </p:spTree>
    <p:extLst>
      <p:ext uri="{BB962C8B-B14F-4D97-AF65-F5344CB8AC3E}">
        <p14:creationId xmlns:p14="http://schemas.microsoft.com/office/powerpoint/2010/main" val="3654411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a:xfrm>
            <a:off x="7104552" y="6453386"/>
            <a:ext cx="1197219" cy="404614"/>
          </a:xfrm>
          <a:prstGeom prst="rect">
            <a:avLst/>
          </a:prstGeom>
        </p:spPr>
        <p:txBody>
          <a:bodyPr/>
          <a:lstStyle/>
          <a:p>
            <a:fld id="{4B1ECFE2-5ADF-4476-8C45-A3ABE7A7AF41}" type="slidenum">
              <a:rPr lang="en-US" smtClean="0"/>
              <a:t>‹#›</a:t>
            </a:fld>
            <a:endParaRPr lang="en-US" dirty="0"/>
          </a:p>
        </p:txBody>
      </p:sp>
    </p:spTree>
    <p:extLst>
      <p:ext uri="{BB962C8B-B14F-4D97-AF65-F5344CB8AC3E}">
        <p14:creationId xmlns:p14="http://schemas.microsoft.com/office/powerpoint/2010/main" val="4198790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104552" y="6453386"/>
            <a:ext cx="1197219" cy="404614"/>
          </a:xfrm>
          <a:prstGeom prst="rect">
            <a:avLst/>
          </a:prstGeom>
        </p:spPr>
        <p:txBody>
          <a:bodyPr/>
          <a:lstStyle/>
          <a:p>
            <a:fld id="{4B1ECFE2-5ADF-4476-8C45-A3ABE7A7AF41}" type="slidenum">
              <a:rPr lang="en-US" smtClean="0"/>
              <a:t>‹#›</a:t>
            </a:fld>
            <a:endParaRPr lang="en-US" dirty="0"/>
          </a:p>
        </p:txBody>
      </p:sp>
    </p:spTree>
    <p:extLst>
      <p:ext uri="{BB962C8B-B14F-4D97-AF65-F5344CB8AC3E}">
        <p14:creationId xmlns:p14="http://schemas.microsoft.com/office/powerpoint/2010/main" val="82257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userDrawn="1"/>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000" baseline="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7" name="Slide Number Placeholder 6"/>
          <p:cNvSpPr>
            <a:spLocks noGrp="1"/>
          </p:cNvSpPr>
          <p:nvPr>
            <p:ph type="sldNum" sz="quarter" idx="12"/>
          </p:nvPr>
        </p:nvSpPr>
        <p:spPr>
          <a:xfrm>
            <a:off x="7412355" y="6453386"/>
            <a:ext cx="1197219" cy="404614"/>
          </a:xfrm>
          <a:prstGeom prst="rect">
            <a:avLst/>
          </a:prstGeom>
        </p:spPr>
        <p:txBody>
          <a:bodyPr/>
          <a:lstStyle>
            <a:lvl1pPr>
              <a:defRPr>
                <a:solidFill>
                  <a:schemeClr val="tx2"/>
                </a:solidFill>
              </a:defRPr>
            </a:lvl1pPr>
          </a:lstStyle>
          <a:p>
            <a:fld id="{4B1ECFE2-5ADF-4476-8C45-A3ABE7A7AF41}" type="slidenum">
              <a:rPr lang="en-US" smtClean="0"/>
              <a:t>‹#›</a:t>
            </a:fld>
            <a:endParaRPr lang="en-US" dirty="0"/>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03291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a:xfrm>
            <a:off x="7412355" y="6453386"/>
            <a:ext cx="1197219" cy="404614"/>
          </a:xfrm>
          <a:prstGeom prst="rect">
            <a:avLst/>
          </a:prstGeom>
        </p:spPr>
        <p:txBody>
          <a:bodyPr/>
          <a:lstStyle>
            <a:lvl1pPr>
              <a:defRPr>
                <a:solidFill>
                  <a:schemeClr val="tx2"/>
                </a:solidFill>
              </a:defRPr>
            </a:lvl1pPr>
          </a:lstStyle>
          <a:p>
            <a:fld id="{4B1ECFE2-5ADF-4476-8C45-A3ABE7A7AF41}" type="slidenum">
              <a:rPr lang="en-US" smtClean="0"/>
              <a:t>‹#›</a:t>
            </a:fld>
            <a:endParaRPr lang="en-US" dirty="0"/>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764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2309" y="580604"/>
            <a:ext cx="7200900" cy="867871"/>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028700" y="1731696"/>
            <a:ext cx="7200900" cy="41357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p:nvSpPr>
        <p:spPr>
          <a:xfrm>
            <a:off x="0" y="0"/>
            <a:ext cx="444296" cy="6858000"/>
          </a:xfrm>
          <a:prstGeom prst="rect">
            <a:avLst/>
          </a:prstGeom>
          <a:solidFill>
            <a:srgbClr val="00899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444296" y="376"/>
            <a:ext cx="4571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lide Number Placeholder 5"/>
          <p:cNvSpPr>
            <a:spLocks noGrp="1"/>
          </p:cNvSpPr>
          <p:nvPr>
            <p:ph type="sldNum" sz="quarter" idx="4"/>
          </p:nvPr>
        </p:nvSpPr>
        <p:spPr>
          <a:xfrm>
            <a:off x="7373013" y="6322664"/>
            <a:ext cx="1197219" cy="404614"/>
          </a:xfrm>
          <a:prstGeom prst="rect">
            <a:avLst/>
          </a:prstGeom>
        </p:spPr>
        <p:txBody>
          <a:bodyPr/>
          <a:lstStyle>
            <a:lvl1pPr algn="r">
              <a:defRPr sz="1050" b="1" i="0" baseline="0">
                <a:solidFill>
                  <a:srgbClr val="63666A"/>
                </a:solidFill>
                <a:latin typeface="Arial" panose="020B0604020202020204" pitchFamily="34" charset="0"/>
                <a:cs typeface="Arial" panose="020B0604020202020204" pitchFamily="34" charset="0"/>
              </a:defRPr>
            </a:lvl1pPr>
          </a:lstStyle>
          <a:p>
            <a:fld id="{4B1ECFE2-5ADF-4476-8C45-A3ABE7A7AF41}" type="slidenum">
              <a:rPr lang="en-US" smtClean="0"/>
              <a:pPr/>
              <a:t>‹#›</a:t>
            </a:fld>
            <a:endParaRPr lang="en-US" dirty="0"/>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06136" y="6079971"/>
            <a:ext cx="1959039" cy="778405"/>
          </a:xfrm>
          <a:prstGeom prst="rect">
            <a:avLst/>
          </a:prstGeom>
        </p:spPr>
      </p:pic>
    </p:spTree>
    <p:extLst>
      <p:ext uri="{BB962C8B-B14F-4D97-AF65-F5344CB8AC3E}">
        <p14:creationId xmlns:p14="http://schemas.microsoft.com/office/powerpoint/2010/main" val="38822504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5" r:id="rId10"/>
    <p:sldLayoutId id="2147483682" r:id="rId11"/>
    <p:sldLayoutId id="2147483683" r:id="rId12"/>
  </p:sldLayoutIdLst>
  <p:hf hdr="0" ftr="0" dt="0"/>
  <p:txStyles>
    <p:titleStyle>
      <a:lvl1pPr algn="l" defTabSz="685800" rtl="0" eaLnBrk="1" latinLnBrk="0" hangingPunct="1">
        <a:lnSpc>
          <a:spcPct val="89000"/>
        </a:lnSpc>
        <a:spcBef>
          <a:spcPct val="0"/>
        </a:spcBef>
        <a:buNone/>
        <a:defRPr sz="4000" kern="1200" baseline="0">
          <a:solidFill>
            <a:schemeClr val="accent1"/>
          </a:solidFill>
          <a:latin typeface="Arial" panose="020B0604020202020204" pitchFamily="34" charset="0"/>
          <a:ea typeface="+mj-ea"/>
          <a:cs typeface="Arial" panose="020B0604020202020204" pitchFamily="34" charset="0"/>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400" kern="1200" baseline="0">
          <a:solidFill>
            <a:srgbClr val="63666A"/>
          </a:solidFill>
          <a:latin typeface="Arial" panose="020B0604020202020204" pitchFamily="34" charset="0"/>
          <a:ea typeface="+mn-ea"/>
          <a:cs typeface="Arial" panose="020B0604020202020204" pitchFamily="34" charset="0"/>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rgbClr val="63666A"/>
          </a:solidFill>
          <a:latin typeface="Arial" panose="020B0604020202020204" pitchFamily="34" charset="0"/>
          <a:ea typeface="+mn-ea"/>
          <a:cs typeface="Arial" panose="020B0604020202020204" pitchFamily="34" charset="0"/>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rgbClr val="63666A"/>
          </a:solidFill>
          <a:latin typeface="Arial" panose="020B0604020202020204" pitchFamily="34" charset="0"/>
          <a:ea typeface="+mn-ea"/>
          <a:cs typeface="Arial" panose="020B0604020202020204" pitchFamily="34" charset="0"/>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rgbClr val="63666A"/>
          </a:solidFill>
          <a:latin typeface="Arial" panose="020B0604020202020204" pitchFamily="34" charset="0"/>
          <a:ea typeface="+mn-ea"/>
          <a:cs typeface="Arial" panose="020B0604020202020204" pitchFamily="34" charset="0"/>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rgbClr val="63666A"/>
          </a:solidFill>
          <a:latin typeface="Arial" panose="020B0604020202020204" pitchFamily="34" charset="0"/>
          <a:ea typeface="+mn-ea"/>
          <a:cs typeface="Arial" panose="020B0604020202020204" pitchFamily="34" charset="0"/>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4" orient="horz" pos="1368">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unmhsc-my.sharepoint.com/:b:/g/personal/jicchavez_health_unm_edu/EReLVqzRfUNBgzMO_qJRBL4B0t_A3yCxuKsTValquYl-Fg?e=6ebLmv"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app.smartsheet.com/b/form/8853f33c5b434590977e2449bd31c429" TargetMode="External"/><Relationship Id="rId4" Type="http://schemas.openxmlformats.org/officeDocument/2006/relationships/hyperlink" Target="https://app.smartsheet.com/b/form/8976b9df9fa2428db1d4c52f813fef30"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app.smartsheet.com/b/form/5e81b357a32548e6b0b595f62eecec1b"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hsc.unm.edu/financialservices/preaward/common/docs/guidance-docs/subaward-vs-consultant.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hsc.unm.edu/financialservices/preaward/common/docs/guidance-docs/consultant-subcontractor-sample.pdf"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hsc.unm.edu/financialservices/preaward/common/forms/subaward-versus-contractor-checklist.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hsc.unm.edu/financialservices/preaward/common/forms/subrecipient-commitment-form.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hsc.unm.edu/financialservices/preaward/common/docs/guidance-docs/fa-rate-agreement.pdf"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How to Build a Budget</a:t>
            </a:r>
          </a:p>
        </p:txBody>
      </p:sp>
      <p:sp>
        <p:nvSpPr>
          <p:cNvPr id="3" name="Subtitle 2"/>
          <p:cNvSpPr>
            <a:spLocks noGrp="1"/>
          </p:cNvSpPr>
          <p:nvPr>
            <p:ph type="subTitle" idx="1"/>
          </p:nvPr>
        </p:nvSpPr>
        <p:spPr/>
        <p:txBody>
          <a:bodyPr/>
          <a:lstStyle/>
          <a:p>
            <a:pPr algn="ctr"/>
            <a:r>
              <a:rPr lang="en-US" dirty="0"/>
              <a:t>Presented by the HSC Sponsored Projects Office</a:t>
            </a:r>
          </a:p>
        </p:txBody>
      </p:sp>
    </p:spTree>
    <p:extLst>
      <p:ext uri="{BB962C8B-B14F-4D97-AF65-F5344CB8AC3E}">
        <p14:creationId xmlns:p14="http://schemas.microsoft.com/office/powerpoint/2010/main" val="2163923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 Costs	</a:t>
            </a:r>
          </a:p>
        </p:txBody>
      </p:sp>
      <p:sp>
        <p:nvSpPr>
          <p:cNvPr id="3" name="Content Placeholder 2"/>
          <p:cNvSpPr>
            <a:spLocks noGrp="1"/>
          </p:cNvSpPr>
          <p:nvPr>
            <p:ph idx="1"/>
          </p:nvPr>
        </p:nvSpPr>
        <p:spPr/>
        <p:txBody>
          <a:bodyPr/>
          <a:lstStyle/>
          <a:p>
            <a:r>
              <a:rPr lang="en-US" dirty="0"/>
              <a:t>Costs that can be identified specifically with a particular final cost objective…or that can be directly assigned to such activities relatively easy with a high degree of accuracy.(200.413(a))</a:t>
            </a:r>
          </a:p>
          <a:p>
            <a:r>
              <a:rPr lang="en-US" dirty="0"/>
              <a:t>Some examples of Direct Costs:</a:t>
            </a:r>
          </a:p>
          <a:p>
            <a:pPr lvl="1"/>
            <a:r>
              <a:rPr lang="en-US" dirty="0"/>
              <a:t>Salaries of those working on the project</a:t>
            </a:r>
          </a:p>
          <a:p>
            <a:pPr lvl="1"/>
            <a:r>
              <a:rPr lang="en-US" dirty="0"/>
              <a:t>Fringe Benefits </a:t>
            </a:r>
          </a:p>
          <a:p>
            <a:pPr lvl="1"/>
            <a:r>
              <a:rPr lang="en-US" dirty="0"/>
              <a:t>Travel</a:t>
            </a:r>
          </a:p>
          <a:p>
            <a:pPr lvl="1"/>
            <a:r>
              <a:rPr lang="en-US" dirty="0"/>
              <a:t>Materials and supplies</a:t>
            </a:r>
          </a:p>
          <a:p>
            <a:pPr marL="0" indent="0">
              <a:buNone/>
            </a:pPr>
            <a:endParaRPr lang="en-US" dirty="0"/>
          </a:p>
        </p:txBody>
      </p:sp>
    </p:spTree>
    <p:extLst>
      <p:ext uri="{BB962C8B-B14F-4D97-AF65-F5344CB8AC3E}">
        <p14:creationId xmlns:p14="http://schemas.microsoft.com/office/powerpoint/2010/main" val="740006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322" y="318532"/>
            <a:ext cx="7873656" cy="836937"/>
          </a:xfrm>
        </p:spPr>
        <p:txBody>
          <a:bodyPr>
            <a:noAutofit/>
          </a:bodyPr>
          <a:lstStyle/>
          <a:p>
            <a:pPr algn="ctr"/>
            <a:r>
              <a:rPr lang="en-US" dirty="0"/>
              <a:t>What are Indirect / F&amp;A (Facilities and Administrative) Costs?</a:t>
            </a:r>
          </a:p>
        </p:txBody>
      </p:sp>
      <p:sp>
        <p:nvSpPr>
          <p:cNvPr id="3" name="Content Placeholder 2"/>
          <p:cNvSpPr>
            <a:spLocks noGrp="1"/>
          </p:cNvSpPr>
          <p:nvPr>
            <p:ph idx="1"/>
          </p:nvPr>
        </p:nvSpPr>
        <p:spPr/>
        <p:txBody>
          <a:bodyPr/>
          <a:lstStyle/>
          <a:p>
            <a:r>
              <a:rPr lang="en-US" dirty="0"/>
              <a:t>Indirect costs are those that are incurred for common or joint purpose benefitting more than one cost objective, and not readily assignable to the cost objectives benefitted, without effort disproportionate to the results achieved. (200.56)</a:t>
            </a:r>
          </a:p>
          <a:p>
            <a:r>
              <a:rPr lang="en-US" dirty="0"/>
              <a:t>Examples of F&amp;A</a:t>
            </a:r>
          </a:p>
          <a:p>
            <a:pPr lvl="1"/>
            <a:r>
              <a:rPr lang="en-US" dirty="0"/>
              <a:t>Administrative costs</a:t>
            </a:r>
          </a:p>
          <a:p>
            <a:pPr lvl="1"/>
            <a:r>
              <a:rPr lang="en-US" dirty="0"/>
              <a:t>General office supplies</a:t>
            </a:r>
          </a:p>
          <a:p>
            <a:pPr lvl="1"/>
            <a:r>
              <a:rPr lang="en-US" dirty="0"/>
              <a:t>Pay for power to your lab</a:t>
            </a:r>
          </a:p>
          <a:p>
            <a:r>
              <a:rPr lang="en-US" dirty="0"/>
              <a:t>Waiver</a:t>
            </a:r>
          </a:p>
          <a:p>
            <a:r>
              <a:rPr lang="en-US" dirty="0"/>
              <a:t>F&amp;A split forms</a:t>
            </a:r>
          </a:p>
          <a:p>
            <a:pPr lvl="1"/>
            <a:endParaRPr lang="en-US" dirty="0"/>
          </a:p>
          <a:p>
            <a:pPr marL="0" indent="0">
              <a:buNone/>
            </a:pPr>
            <a:endParaRPr lang="en-US" dirty="0"/>
          </a:p>
        </p:txBody>
      </p:sp>
    </p:spTree>
    <p:extLst>
      <p:ext uri="{BB962C8B-B14F-4D97-AF65-F5344CB8AC3E}">
        <p14:creationId xmlns:p14="http://schemas.microsoft.com/office/powerpoint/2010/main" val="2328660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F&amp;A waivers and split forms </a:t>
            </a:r>
          </a:p>
        </p:txBody>
      </p:sp>
      <p:sp>
        <p:nvSpPr>
          <p:cNvPr id="3" name="Content Placeholder 2"/>
          <p:cNvSpPr>
            <a:spLocks noGrp="1"/>
          </p:cNvSpPr>
          <p:nvPr>
            <p:ph idx="1"/>
          </p:nvPr>
        </p:nvSpPr>
        <p:spPr/>
        <p:txBody>
          <a:bodyPr>
            <a:normAutofit fontScale="70000" lnSpcReduction="20000"/>
          </a:bodyPr>
          <a:lstStyle/>
          <a:p>
            <a:pPr lvl="1"/>
            <a:r>
              <a:rPr lang="en-US" dirty="0"/>
              <a:t>Guidance form for F&amp;A waiver found on our website. </a:t>
            </a:r>
            <a:r>
              <a:rPr lang="en-US" dirty="0">
                <a:hlinkClick r:id="rId3"/>
              </a:rPr>
              <a:t>https://unmhsc-my.sharepoint.com/:b:/g/personal/jicchavez_health_unm_edu/EReLVqzRfUNBgzMO_qJRBL4B0t_A3yCxuKsTValquYl-Fg?e=6ebLmv</a:t>
            </a:r>
            <a:endParaRPr lang="en-US" dirty="0"/>
          </a:p>
          <a:p>
            <a:pPr lvl="1"/>
            <a:r>
              <a:rPr lang="en-US" dirty="0"/>
              <a:t>Dr. Raissy is the only one who can sign </a:t>
            </a:r>
            <a:r>
              <a:rPr lang="en-US" dirty="0">
                <a:hlinkClick r:id="rId4"/>
              </a:rPr>
              <a:t>https://app.smartsheet.com/b/form/8976b9df9fa2428db1d4c52f813fef30</a:t>
            </a:r>
            <a:endParaRPr lang="en-US" dirty="0"/>
          </a:p>
          <a:p>
            <a:pPr lvl="1"/>
            <a:endParaRPr lang="en-US" dirty="0"/>
          </a:p>
          <a:p>
            <a:pPr lvl="1"/>
            <a:r>
              <a:rPr lang="en-US" dirty="0"/>
              <a:t>F&amp;A split forms are for the University’s use only.</a:t>
            </a:r>
          </a:p>
          <a:p>
            <a:pPr lvl="1"/>
            <a:r>
              <a:rPr lang="en-US" dirty="0"/>
              <a:t>Split forms should be submitted for an entire project period and done at the time of award.</a:t>
            </a:r>
          </a:p>
          <a:p>
            <a:pPr lvl="1"/>
            <a:r>
              <a:rPr lang="en-US" dirty="0"/>
              <a:t>HSC internal splits are done through the Huron Click system and used when the F&amp;A costs for a project will be split amongst two or more schools, or colleges that are within the Health Sciences Center.</a:t>
            </a:r>
          </a:p>
          <a:p>
            <a:pPr lvl="2"/>
            <a:r>
              <a:rPr lang="en-US" sz="2000" dirty="0"/>
              <a:t>When submitting to SPO, please included separate budget breakouts</a:t>
            </a:r>
          </a:p>
          <a:p>
            <a:pPr lvl="1"/>
            <a:r>
              <a:rPr lang="en-US" dirty="0"/>
              <a:t>The Main Campus/HSC F&amp;A Split Form is used when the F&amp;A costs for a project will be split amongst UNM Main Campus or Branch Campus and the Health Sciences Center.</a:t>
            </a:r>
          </a:p>
          <a:p>
            <a:pPr lvl="2"/>
            <a:r>
              <a:rPr lang="en-US" dirty="0"/>
              <a:t>HSC / Main Campus F&amp;A Split Can be found here. </a:t>
            </a:r>
            <a:r>
              <a:rPr lang="en-US" u="sng" dirty="0">
                <a:hlinkClick r:id="rId5" tooltip="https://app.smartsheet.com/b/form/8853f33c5b434590977e2449bd31c429"/>
              </a:rPr>
              <a:t>https://app.smartsheet.com/b/form/8853f33c5b434590977e2449bd31c429</a:t>
            </a:r>
            <a:endParaRPr lang="en-US" dirty="0"/>
          </a:p>
          <a:p>
            <a:endParaRPr lang="en-US" dirty="0"/>
          </a:p>
        </p:txBody>
      </p:sp>
    </p:spTree>
    <p:extLst>
      <p:ext uri="{BB962C8B-B14F-4D97-AF65-F5344CB8AC3E}">
        <p14:creationId xmlns:p14="http://schemas.microsoft.com/office/powerpoint/2010/main" val="1088188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Share or Matching</a:t>
            </a:r>
          </a:p>
        </p:txBody>
      </p:sp>
      <p:sp>
        <p:nvSpPr>
          <p:cNvPr id="3" name="Content Placeholder 2"/>
          <p:cNvSpPr>
            <a:spLocks noGrp="1"/>
          </p:cNvSpPr>
          <p:nvPr>
            <p:ph idx="1"/>
          </p:nvPr>
        </p:nvSpPr>
        <p:spPr/>
        <p:txBody>
          <a:bodyPr>
            <a:normAutofit fontScale="70000" lnSpcReduction="20000"/>
          </a:bodyPr>
          <a:lstStyle/>
          <a:p>
            <a:r>
              <a:rPr lang="en-US" dirty="0"/>
              <a:t>What is it?</a:t>
            </a:r>
          </a:p>
          <a:p>
            <a:pPr lvl="1"/>
            <a:r>
              <a:rPr lang="en-US" dirty="0"/>
              <a:t>Cost sharing is the portion of the cost of a project that is not funded by the sponsor.  Other terms for cost sharing are matching funds, institutional commitment, or in-kind contributions.  A cost sharing commitment is often met with employee services valued at regular pay plus fringe benefits, but may also be met with cash (unrestricted accounts), third party contributions, un-recovered F&amp;A costs, services or property valued with applicable cost principles, volunteer services, donated supplies at reasonable and fair market value.  In any case, federal accounting requirements state that all such costs must be allowable and documented.  Proposals with cost sharing must include a completed </a:t>
            </a:r>
            <a:r>
              <a:rPr lang="en-US" i="1" dirty="0"/>
              <a:t>Cost Share Commitment Form. </a:t>
            </a:r>
            <a:r>
              <a:rPr lang="en-US" dirty="0">
                <a:hlinkClick r:id="rId3"/>
              </a:rPr>
              <a:t>https://app.smartsheet.com/b/form/5e81b357a32548e6b0b595f62eecec1b</a:t>
            </a:r>
            <a:endParaRPr lang="en-US" dirty="0"/>
          </a:p>
          <a:p>
            <a:pPr marL="530352" lvl="1" indent="0">
              <a:buNone/>
            </a:pPr>
            <a:endParaRPr lang="en-US" dirty="0"/>
          </a:p>
          <a:p>
            <a:r>
              <a:rPr lang="en-US" dirty="0"/>
              <a:t>Mandatory vs. voluntary</a:t>
            </a:r>
          </a:p>
          <a:p>
            <a:pPr lvl="1"/>
            <a:r>
              <a:rPr lang="en-US" dirty="0"/>
              <a:t>Under Federal research proposals, voluntary committed cost sharing is not expected. It cannot be used as a factor during the merit review of applications or proposals, but may be considered if it is both in accordance with Federal awarding agency regulations and specified in a notice of funding opportunity. –200.306</a:t>
            </a:r>
          </a:p>
        </p:txBody>
      </p:sp>
    </p:spTree>
    <p:extLst>
      <p:ext uri="{BB962C8B-B14F-4D97-AF65-F5344CB8AC3E}">
        <p14:creationId xmlns:p14="http://schemas.microsoft.com/office/powerpoint/2010/main" val="2635191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Building the Budget</a:t>
            </a:r>
          </a:p>
        </p:txBody>
      </p:sp>
    </p:spTree>
    <p:extLst>
      <p:ext uri="{BB962C8B-B14F-4D97-AF65-F5344CB8AC3E}">
        <p14:creationId xmlns:p14="http://schemas.microsoft.com/office/powerpoint/2010/main" val="3185850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the Solicitation	</a:t>
            </a:r>
          </a:p>
        </p:txBody>
      </p:sp>
      <p:sp>
        <p:nvSpPr>
          <p:cNvPr id="3" name="Content Placeholder 2"/>
          <p:cNvSpPr>
            <a:spLocks noGrp="1"/>
          </p:cNvSpPr>
          <p:nvPr>
            <p:ph idx="1"/>
          </p:nvPr>
        </p:nvSpPr>
        <p:spPr/>
        <p:txBody>
          <a:bodyPr/>
          <a:lstStyle/>
          <a:p>
            <a:r>
              <a:rPr lang="en-US" dirty="0"/>
              <a:t>Sponsor and type of funding</a:t>
            </a:r>
          </a:p>
          <a:p>
            <a:pPr lvl="1"/>
            <a:r>
              <a:rPr lang="en-US" dirty="0"/>
              <a:t>Is it a grant, contract or cooperative agreement?</a:t>
            </a:r>
          </a:p>
          <a:p>
            <a:r>
              <a:rPr lang="en-US" dirty="0"/>
              <a:t>Expiration date</a:t>
            </a:r>
          </a:p>
          <a:p>
            <a:r>
              <a:rPr lang="en-US" dirty="0"/>
              <a:t>Due date -Very important to let know SPO know ASAP especially if it is a federal contract</a:t>
            </a:r>
          </a:p>
          <a:p>
            <a:r>
              <a:rPr lang="en-US" dirty="0"/>
              <a:t>Financial Limitations- Cost Share? </a:t>
            </a:r>
          </a:p>
          <a:p>
            <a:r>
              <a:rPr lang="en-US" dirty="0"/>
              <a:t>Special Conditions</a:t>
            </a:r>
          </a:p>
        </p:txBody>
      </p:sp>
    </p:spTree>
    <p:extLst>
      <p:ext uri="{BB962C8B-B14F-4D97-AF65-F5344CB8AC3E}">
        <p14:creationId xmlns:p14="http://schemas.microsoft.com/office/powerpoint/2010/main" val="38337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Remember who your Audience is for your budget!</a:t>
            </a:r>
          </a:p>
        </p:txBody>
      </p:sp>
      <p:sp>
        <p:nvSpPr>
          <p:cNvPr id="3" name="Content Placeholder 2"/>
          <p:cNvSpPr>
            <a:spLocks noGrp="1"/>
          </p:cNvSpPr>
          <p:nvPr>
            <p:ph idx="1"/>
          </p:nvPr>
        </p:nvSpPr>
        <p:spPr/>
        <p:txBody>
          <a:bodyPr/>
          <a:lstStyle/>
          <a:p>
            <a:r>
              <a:rPr lang="en-US" dirty="0"/>
              <a:t>Chair</a:t>
            </a:r>
          </a:p>
          <a:p>
            <a:r>
              <a:rPr lang="en-US" dirty="0"/>
              <a:t>Dean</a:t>
            </a:r>
          </a:p>
          <a:p>
            <a:r>
              <a:rPr lang="en-US" dirty="0"/>
              <a:t>Sponsored Projects Office</a:t>
            </a:r>
          </a:p>
          <a:p>
            <a:r>
              <a:rPr lang="en-US" dirty="0"/>
              <a:t>Sponsor</a:t>
            </a:r>
          </a:p>
          <a:p>
            <a:r>
              <a:rPr lang="en-US" dirty="0"/>
              <a:t>Post Award</a:t>
            </a:r>
          </a:p>
          <a:p>
            <a:r>
              <a:rPr lang="en-US" dirty="0"/>
              <a:t>Auditors</a:t>
            </a:r>
          </a:p>
        </p:txBody>
      </p:sp>
    </p:spTree>
    <p:extLst>
      <p:ext uri="{BB962C8B-B14F-4D97-AF65-F5344CB8AC3E}">
        <p14:creationId xmlns:p14="http://schemas.microsoft.com/office/powerpoint/2010/main" val="2148279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“Interviewing” the PI</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30005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Personnel	</a:t>
            </a:r>
          </a:p>
        </p:txBody>
      </p:sp>
      <p:sp>
        <p:nvSpPr>
          <p:cNvPr id="3" name="Content Placeholder 2"/>
          <p:cNvSpPr>
            <a:spLocks noGrp="1"/>
          </p:cNvSpPr>
          <p:nvPr>
            <p:ph idx="1"/>
          </p:nvPr>
        </p:nvSpPr>
        <p:spPr/>
        <p:txBody>
          <a:bodyPr>
            <a:normAutofit fontScale="92500" lnSpcReduction="20000"/>
          </a:bodyPr>
          <a:lstStyle/>
          <a:p>
            <a:r>
              <a:rPr lang="en-US" dirty="0"/>
              <a:t>Sponsor Limitations</a:t>
            </a:r>
          </a:p>
          <a:p>
            <a:pPr lvl="1"/>
            <a:r>
              <a:rPr lang="en-US" dirty="0"/>
              <a:t>Can the PI only work 5% FTE or are they required to work at least 50% on the proposed project? </a:t>
            </a:r>
          </a:p>
          <a:p>
            <a:r>
              <a:rPr lang="en-US" dirty="0"/>
              <a:t>100% Effort Issue</a:t>
            </a:r>
          </a:p>
          <a:p>
            <a:pPr lvl="1"/>
            <a:r>
              <a:rPr lang="en-US" dirty="0"/>
              <a:t>If the PI is going to be over committed, how do they intend to adjust their time?</a:t>
            </a:r>
          </a:p>
          <a:p>
            <a:pPr lvl="1"/>
            <a:r>
              <a:rPr lang="en-US" dirty="0"/>
              <a:t>UNM School of Medicine Faculty are only allowed to work a max of 95% FTE on sponsored projects.</a:t>
            </a:r>
          </a:p>
          <a:p>
            <a:r>
              <a:rPr lang="en-US" dirty="0"/>
              <a:t>Senior/Key Personnel vs. Other personnel</a:t>
            </a:r>
          </a:p>
          <a:p>
            <a:pPr lvl="1"/>
            <a:endParaRPr lang="en-US" dirty="0"/>
          </a:p>
          <a:p>
            <a:r>
              <a:rPr lang="en-US" dirty="0"/>
              <a:t>Justifying the cost!! </a:t>
            </a:r>
          </a:p>
          <a:p>
            <a:pPr lvl="1"/>
            <a:r>
              <a:rPr lang="en-US" dirty="0"/>
              <a:t>Budget Justifications are very important! They need to meet the sponsor requirements for formatting, etc. plus calculate and match the budgets forms as well as adequately explain why these costs are necessary, allowable, allocable, reasonable, etc.</a:t>
            </a:r>
          </a:p>
          <a:p>
            <a:pPr marL="0" indent="0">
              <a:buNone/>
            </a:pPr>
            <a:endParaRPr lang="en-US" dirty="0"/>
          </a:p>
        </p:txBody>
      </p:sp>
    </p:spTree>
    <p:extLst>
      <p:ext uri="{BB962C8B-B14F-4D97-AF65-F5344CB8AC3E}">
        <p14:creationId xmlns:p14="http://schemas.microsoft.com/office/powerpoint/2010/main" val="1413422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Personnel	</a:t>
            </a:r>
          </a:p>
        </p:txBody>
      </p:sp>
      <p:sp>
        <p:nvSpPr>
          <p:cNvPr id="3" name="Content Placeholder 2"/>
          <p:cNvSpPr>
            <a:spLocks noGrp="1"/>
          </p:cNvSpPr>
          <p:nvPr>
            <p:ph idx="1"/>
          </p:nvPr>
        </p:nvSpPr>
        <p:spPr>
          <a:xfrm>
            <a:off x="895783" y="1635877"/>
            <a:ext cx="7473951" cy="4008465"/>
          </a:xfrm>
        </p:spPr>
        <p:txBody>
          <a:bodyPr>
            <a:normAutofit fontScale="40000" lnSpcReduction="20000"/>
          </a:bodyPr>
          <a:lstStyle/>
          <a:p>
            <a:pPr marL="0" indent="0">
              <a:buNone/>
            </a:pPr>
            <a:r>
              <a:rPr lang="en-US" sz="3500" b="1" dirty="0"/>
              <a:t>Senior Personnel / Other Personnel Costs</a:t>
            </a:r>
          </a:p>
          <a:p>
            <a:pPr marL="0" indent="0">
              <a:buNone/>
            </a:pPr>
            <a:endParaRPr lang="en-US" sz="3500" b="1" dirty="0"/>
          </a:p>
          <a:p>
            <a:r>
              <a:rPr lang="en-US" sz="3500" dirty="0"/>
              <a:t>Salary and Fringe Benefits</a:t>
            </a:r>
          </a:p>
          <a:p>
            <a:pPr lvl="1">
              <a:buFont typeface="Wingdings" panose="05000000000000000000" pitchFamily="2" charset="2"/>
              <a:buChar char="Ø"/>
            </a:pPr>
            <a:r>
              <a:rPr lang="en-US" sz="3500" dirty="0"/>
              <a:t> Should be the current annualized salary plus the 2.2% projected increase (The IBW has the automatically built in.) A PI may not increase his or her salary beyond what is normal and reasonably anticipated (i.e. cost of living increases, </a:t>
            </a:r>
            <a:r>
              <a:rPr lang="en-US" sz="3500" dirty="0" err="1"/>
              <a:t>etc</a:t>
            </a:r>
            <a:r>
              <a:rPr lang="en-US" sz="3500" dirty="0"/>
              <a:t> are allowable)</a:t>
            </a:r>
          </a:p>
          <a:p>
            <a:pPr lvl="2">
              <a:buFont typeface="Wingdings" panose="05000000000000000000" pitchFamily="2" charset="2"/>
              <a:buChar char="Ø"/>
            </a:pPr>
            <a:r>
              <a:rPr lang="en-US" sz="3500" dirty="0"/>
              <a:t>Be sure you are using the correct FTE when filling in the IBW (makes a huge difference when requesting salary) </a:t>
            </a:r>
          </a:p>
          <a:p>
            <a:pPr lvl="2">
              <a:buFont typeface="Wingdings" panose="05000000000000000000" pitchFamily="2" charset="2"/>
              <a:buChar char="Ø"/>
            </a:pPr>
            <a:r>
              <a:rPr lang="en-US" sz="3500" dirty="0"/>
              <a:t>How are main campus salaries calculated? </a:t>
            </a:r>
          </a:p>
          <a:p>
            <a:pPr marL="720090" lvl="2" indent="0">
              <a:buNone/>
            </a:pPr>
            <a:endParaRPr lang="en-US" sz="3500" dirty="0"/>
          </a:p>
          <a:p>
            <a:pPr lvl="1">
              <a:buFont typeface="Wingdings" panose="05000000000000000000" pitchFamily="2" charset="2"/>
              <a:buChar char="Ø"/>
            </a:pPr>
            <a:r>
              <a:rPr lang="en-US" sz="3500" dirty="0"/>
              <a:t>Fringe Benefit rates (refer to the memo)</a:t>
            </a:r>
          </a:p>
          <a:p>
            <a:pPr lvl="2"/>
            <a:r>
              <a:rPr lang="en-US" sz="3500" dirty="0"/>
              <a:t>When using the IBW, Fringe benefit rates are just an estimate and use Method 2. Contract and grant accounting charges actuals. </a:t>
            </a:r>
          </a:p>
          <a:p>
            <a:pPr lvl="2"/>
            <a:r>
              <a:rPr lang="en-US" sz="3500" dirty="0"/>
              <a:t>Fringe benefits consist of pension plan contributions; social security; Medicare taxes; unemployment compensation insurance; subsidies for health, life, and disability insurance; vacation; and sick leave.</a:t>
            </a:r>
          </a:p>
          <a:p>
            <a:pPr lvl="2"/>
            <a:endParaRPr lang="en-US" sz="3500" dirty="0"/>
          </a:p>
          <a:p>
            <a:pPr lvl="0">
              <a:buClr>
                <a:srgbClr val="40BAD2"/>
              </a:buClr>
            </a:pPr>
            <a:r>
              <a:rPr lang="en-US" sz="3500" dirty="0">
                <a:solidFill>
                  <a:srgbClr val="000000">
                    <a:lumMod val="65000"/>
                    <a:lumOff val="35000"/>
                  </a:srgbClr>
                </a:solidFill>
              </a:rPr>
              <a:t>Effort Detail- person months</a:t>
            </a:r>
          </a:p>
          <a:p>
            <a:pPr lvl="1">
              <a:buClr>
                <a:srgbClr val="40BAD2"/>
              </a:buClr>
              <a:buFont typeface="Wingdings" panose="05000000000000000000" pitchFamily="2" charset="2"/>
              <a:buChar char="Ø"/>
            </a:pPr>
            <a:r>
              <a:rPr lang="en-US" sz="3500" dirty="0">
                <a:solidFill>
                  <a:srgbClr val="000000">
                    <a:lumMod val="65000"/>
                    <a:lumOff val="35000"/>
                  </a:srgbClr>
                </a:solidFill>
              </a:rPr>
              <a:t>Academic or calendar months</a:t>
            </a:r>
          </a:p>
          <a:p>
            <a:pPr lvl="0">
              <a:buClr>
                <a:srgbClr val="40BAD2"/>
              </a:buClr>
            </a:pPr>
            <a:r>
              <a:rPr lang="en-US" sz="3500" dirty="0">
                <a:solidFill>
                  <a:srgbClr val="FF0000"/>
                </a:solidFill>
              </a:rPr>
              <a:t>NOTE: NIH salary cap is 225,700</a:t>
            </a:r>
          </a:p>
          <a:p>
            <a:pPr lvl="1">
              <a:buClr>
                <a:srgbClr val="40BAD2"/>
              </a:buClr>
            </a:pPr>
            <a:r>
              <a:rPr lang="en-US" sz="3500" dirty="0">
                <a:solidFill>
                  <a:srgbClr val="FF0000"/>
                </a:solidFill>
              </a:rPr>
              <a:t>Who pays for the cost when the salary is over the salary cap?</a:t>
            </a:r>
          </a:p>
          <a:p>
            <a:pPr lvl="1">
              <a:buClr>
                <a:srgbClr val="40BAD2"/>
              </a:buClr>
              <a:buFont typeface="Wingdings" panose="05000000000000000000" pitchFamily="2" charset="2"/>
              <a:buChar char="Ø"/>
            </a:pPr>
            <a:endParaRPr lang="en-US" dirty="0">
              <a:solidFill>
                <a:srgbClr val="000000">
                  <a:lumMod val="65000"/>
                  <a:lumOff val="35000"/>
                </a:srgbClr>
              </a:solidFill>
            </a:endParaRPr>
          </a:p>
        </p:txBody>
      </p:sp>
    </p:spTree>
    <p:extLst>
      <p:ext uri="{BB962C8B-B14F-4D97-AF65-F5344CB8AC3E}">
        <p14:creationId xmlns:p14="http://schemas.microsoft.com/office/powerpoint/2010/main" val="3860740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objectives</a:t>
            </a:r>
          </a:p>
        </p:txBody>
      </p:sp>
      <p:sp>
        <p:nvSpPr>
          <p:cNvPr id="3" name="Content Placeholder 2"/>
          <p:cNvSpPr>
            <a:spLocks noGrp="1"/>
          </p:cNvSpPr>
          <p:nvPr>
            <p:ph idx="1"/>
          </p:nvPr>
        </p:nvSpPr>
        <p:spPr/>
        <p:txBody>
          <a:bodyPr/>
          <a:lstStyle/>
          <a:p>
            <a:r>
              <a:rPr lang="en-US" dirty="0"/>
              <a:t>Gain an understanding of the regulations and laws that govern how we propose our budgets</a:t>
            </a:r>
          </a:p>
          <a:p>
            <a:r>
              <a:rPr lang="en-US" dirty="0"/>
              <a:t>Gain a better understanding of what is looked for in the budgets</a:t>
            </a:r>
          </a:p>
          <a:p>
            <a:r>
              <a:rPr lang="en-US" dirty="0"/>
              <a:t>Answer any questions you may have </a:t>
            </a:r>
          </a:p>
        </p:txBody>
      </p:sp>
    </p:spTree>
    <p:extLst>
      <p:ext uri="{BB962C8B-B14F-4D97-AF65-F5344CB8AC3E}">
        <p14:creationId xmlns:p14="http://schemas.microsoft.com/office/powerpoint/2010/main" val="3995512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 and Clerical</a:t>
            </a:r>
          </a:p>
        </p:txBody>
      </p:sp>
      <p:sp>
        <p:nvSpPr>
          <p:cNvPr id="3" name="Content Placeholder 2"/>
          <p:cNvSpPr>
            <a:spLocks noGrp="1"/>
          </p:cNvSpPr>
          <p:nvPr>
            <p:ph idx="1"/>
          </p:nvPr>
        </p:nvSpPr>
        <p:spPr/>
        <p:txBody>
          <a:bodyPr/>
          <a:lstStyle/>
          <a:p>
            <a:r>
              <a:rPr lang="en-US" dirty="0"/>
              <a:t>The salaries of administrative and clerical staff should normally be treated as F&amp;A costs.  Direct charging of these costs may be appropriate only if all of the following conditions are met:</a:t>
            </a:r>
          </a:p>
          <a:p>
            <a:pPr marL="0" indent="0">
              <a:buNone/>
            </a:pPr>
            <a:r>
              <a:rPr lang="en-US" dirty="0"/>
              <a:t>	– Administrative or clerical services are 		integral to a project  or activity;</a:t>
            </a:r>
          </a:p>
          <a:p>
            <a:pPr marL="0" indent="0">
              <a:buNone/>
            </a:pPr>
            <a:r>
              <a:rPr lang="en-US" dirty="0"/>
              <a:t>	– Individuals involved can be specifically 	identified with the project or activity;</a:t>
            </a:r>
          </a:p>
          <a:p>
            <a:pPr marL="0" indent="0">
              <a:buNone/>
            </a:pPr>
            <a:r>
              <a:rPr lang="en-US" dirty="0"/>
              <a:t>	– Costs are explicitly included in the proposal 	or have prior written approval from the 	sponsor. (200.413)</a:t>
            </a:r>
          </a:p>
        </p:txBody>
      </p:sp>
    </p:spTree>
    <p:extLst>
      <p:ext uri="{BB962C8B-B14F-4D97-AF65-F5344CB8AC3E}">
        <p14:creationId xmlns:p14="http://schemas.microsoft.com/office/powerpoint/2010/main" val="3148667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Personnel: Budget Justification Example</a:t>
            </a:r>
          </a:p>
        </p:txBody>
      </p:sp>
      <p:sp>
        <p:nvSpPr>
          <p:cNvPr id="3" name="Content Placeholder 2"/>
          <p:cNvSpPr>
            <a:spLocks noGrp="1"/>
          </p:cNvSpPr>
          <p:nvPr>
            <p:ph idx="1"/>
          </p:nvPr>
        </p:nvSpPr>
        <p:spPr/>
        <p:txBody>
          <a:bodyPr>
            <a:normAutofit fontScale="85000" lnSpcReduction="20000"/>
          </a:bodyPr>
          <a:lstStyle/>
          <a:p>
            <a:pPr marL="0" indent="0" algn="ctr">
              <a:buNone/>
            </a:pPr>
            <a:r>
              <a:rPr lang="en-US" u="sng" dirty="0"/>
              <a:t>Good Example of Personnel Justification</a:t>
            </a:r>
          </a:p>
          <a:p>
            <a:endParaRPr lang="en-US" dirty="0"/>
          </a:p>
          <a:p>
            <a:r>
              <a:rPr lang="en-US" dirty="0"/>
              <a:t>Dr. Cruise, Principal Investigator (1.5 months)  Dr. Cruise is a Professor in the Basic Science Lab within the Department of Biology.  Dr. Cruise has over ten years experience in cancer research and is an expert in the study of cancer in mice.  Dr. Cruise will be responsible for maintaining the overall scientific and procedural integrity of the project, including the experimental procedures.  He will conduct weekly scientific meetings with his research team to discuss relevant aspects of the progress of the project.  At the completion of each data collection phase, Dr. Cruise will oversee the data analysis and will be primarily responsible for the preparation of the scientific reports and dissemination of the results of the studies.</a:t>
            </a:r>
          </a:p>
        </p:txBody>
      </p:sp>
    </p:spTree>
    <p:extLst>
      <p:ext uri="{BB962C8B-B14F-4D97-AF65-F5344CB8AC3E}">
        <p14:creationId xmlns:p14="http://schemas.microsoft.com/office/powerpoint/2010/main" val="4105364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Personnel: Budget Justification Example</a:t>
            </a:r>
          </a:p>
        </p:txBody>
      </p:sp>
      <p:sp>
        <p:nvSpPr>
          <p:cNvPr id="3" name="Content Placeholder 2"/>
          <p:cNvSpPr>
            <a:spLocks noGrp="1"/>
          </p:cNvSpPr>
          <p:nvPr>
            <p:ph idx="1"/>
          </p:nvPr>
        </p:nvSpPr>
        <p:spPr/>
        <p:txBody>
          <a:bodyPr/>
          <a:lstStyle/>
          <a:p>
            <a:pPr marL="0" indent="0" algn="ctr">
              <a:buNone/>
            </a:pPr>
            <a:r>
              <a:rPr lang="en-US" u="sng" dirty="0"/>
              <a:t>Bad Example of Justification</a:t>
            </a:r>
          </a:p>
          <a:p>
            <a:pPr marL="0" indent="0" algn="ctr">
              <a:buNone/>
            </a:pPr>
            <a:endParaRPr lang="en-US" dirty="0"/>
          </a:p>
          <a:p>
            <a:r>
              <a:rPr lang="en-US" dirty="0"/>
              <a:t>Ms. </a:t>
            </a:r>
            <a:r>
              <a:rPr lang="en-US" dirty="0" err="1"/>
              <a:t>Russett</a:t>
            </a:r>
            <a:r>
              <a:rPr lang="en-US" dirty="0"/>
              <a:t> (1.8 CM) will assist Dr. Cruise and UNMHSC faculty and staff in administrative and planning activities—including scheduling meetings and yearly travel.</a:t>
            </a:r>
          </a:p>
        </p:txBody>
      </p:sp>
    </p:spTree>
    <p:extLst>
      <p:ext uri="{BB962C8B-B14F-4D97-AF65-F5344CB8AC3E}">
        <p14:creationId xmlns:p14="http://schemas.microsoft.com/office/powerpoint/2010/main" val="1423109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Equipment</a:t>
            </a:r>
          </a:p>
        </p:txBody>
      </p:sp>
      <p:sp>
        <p:nvSpPr>
          <p:cNvPr id="3" name="Content Placeholder 2"/>
          <p:cNvSpPr>
            <a:spLocks noGrp="1"/>
          </p:cNvSpPr>
          <p:nvPr>
            <p:ph idx="1"/>
          </p:nvPr>
        </p:nvSpPr>
        <p:spPr/>
        <p:txBody>
          <a:bodyPr/>
          <a:lstStyle/>
          <a:p>
            <a:r>
              <a:rPr lang="en-US" dirty="0"/>
              <a:t>Defined as having a useful life of more than one year and acquisition cost of $5,000 or more (or institutional level)</a:t>
            </a:r>
          </a:p>
          <a:p>
            <a:r>
              <a:rPr lang="en-US" dirty="0"/>
              <a:t>Item is not already available within the university (or department)</a:t>
            </a:r>
          </a:p>
          <a:p>
            <a:r>
              <a:rPr lang="en-US" dirty="0"/>
              <a:t>Beware of potential differences between equipment definitions (sponsor / institution /subcontractor)</a:t>
            </a:r>
          </a:p>
          <a:p>
            <a:r>
              <a:rPr lang="en-US" dirty="0"/>
              <a:t>Justifying the cost</a:t>
            </a:r>
          </a:p>
          <a:p>
            <a:pPr lvl="1"/>
            <a:r>
              <a:rPr lang="en-US" dirty="0"/>
              <a:t>Is the proposed equipment integral to the project?</a:t>
            </a:r>
          </a:p>
        </p:txBody>
      </p:sp>
    </p:spTree>
    <p:extLst>
      <p:ext uri="{BB962C8B-B14F-4D97-AF65-F5344CB8AC3E}">
        <p14:creationId xmlns:p14="http://schemas.microsoft.com/office/powerpoint/2010/main" val="1556481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Materials and Supplies</a:t>
            </a:r>
          </a:p>
        </p:txBody>
      </p:sp>
      <p:sp>
        <p:nvSpPr>
          <p:cNvPr id="3" name="Content Placeholder 2"/>
          <p:cNvSpPr>
            <a:spLocks noGrp="1"/>
          </p:cNvSpPr>
          <p:nvPr>
            <p:ph idx="1"/>
          </p:nvPr>
        </p:nvSpPr>
        <p:spPr/>
        <p:txBody>
          <a:bodyPr>
            <a:noAutofit/>
          </a:bodyPr>
          <a:lstStyle/>
          <a:p>
            <a:r>
              <a:rPr lang="en-US" sz="1400" dirty="0"/>
              <a:t>UG definition-  200 C.F.R 453 Materials and supplies costs, including costs of computing devices. </a:t>
            </a:r>
          </a:p>
          <a:p>
            <a:pPr lvl="1"/>
            <a:r>
              <a:rPr lang="en-US" sz="1400" dirty="0"/>
              <a:t>(a) Costs incurred for materials, supplies, and fabricated parts necessary to carry out a Federal award are allowable.</a:t>
            </a:r>
          </a:p>
          <a:p>
            <a:pPr lvl="1"/>
            <a:r>
              <a:rPr lang="en-US" sz="1400" dirty="0"/>
              <a:t> (b) Purchased materials and supplies must be charged at their actual prices, net of applicable credits. Withdrawals from general stores or stockrooms must be charged at their actual net cost under any recognized method of pricing inventory withdrawals, consistently applied. Incoming transportation charges are a proper part of materials and supplies costs. </a:t>
            </a:r>
          </a:p>
          <a:p>
            <a:pPr lvl="1"/>
            <a:r>
              <a:rPr lang="en-US" sz="1400" dirty="0"/>
              <a:t>(c) Materials and supplies used for the performance of a Federal award may be charged as direct costs. In the specific case of computing devices, charging as direct costs is allowable for devices that are essential and allocable, but not solely dedicated, to the performance of a Federal award.</a:t>
            </a:r>
          </a:p>
          <a:p>
            <a:pPr lvl="1"/>
            <a:r>
              <a:rPr lang="en-US" sz="1400" dirty="0"/>
              <a:t>(d) Where federally-donated or furnished materials are used in performing the Federal award, such materials will be used without charge.</a:t>
            </a:r>
          </a:p>
          <a:p>
            <a:r>
              <a:rPr lang="en-US" sz="1400" dirty="0"/>
              <a:t>Allowable only for unusual circumstances, beyond normal business operations – consider the definition of an direct vs indirect costs</a:t>
            </a:r>
          </a:p>
          <a:p>
            <a:r>
              <a:rPr lang="en-US" sz="1400" dirty="0"/>
              <a:t>Justifying the cost</a:t>
            </a:r>
          </a:p>
        </p:txBody>
      </p:sp>
    </p:spTree>
    <p:extLst>
      <p:ext uri="{BB962C8B-B14F-4D97-AF65-F5344CB8AC3E}">
        <p14:creationId xmlns:p14="http://schemas.microsoft.com/office/powerpoint/2010/main" val="1751927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Travel	</a:t>
            </a:r>
          </a:p>
        </p:txBody>
      </p:sp>
      <p:sp>
        <p:nvSpPr>
          <p:cNvPr id="3" name="Content Placeholder 2"/>
          <p:cNvSpPr>
            <a:spLocks noGrp="1"/>
          </p:cNvSpPr>
          <p:nvPr>
            <p:ph idx="1"/>
          </p:nvPr>
        </p:nvSpPr>
        <p:spPr/>
        <p:txBody>
          <a:bodyPr>
            <a:normAutofit fontScale="92500"/>
          </a:bodyPr>
          <a:lstStyle/>
          <a:p>
            <a:r>
              <a:rPr lang="en-US" dirty="0"/>
              <a:t>Institutional (State) policy and sponsor guidelines have to be followed.</a:t>
            </a:r>
          </a:p>
          <a:p>
            <a:r>
              <a:rPr lang="en-US" dirty="0"/>
              <a:t>Domestic and foreign travel need to be separated</a:t>
            </a:r>
          </a:p>
          <a:p>
            <a:r>
              <a:rPr lang="en-US" dirty="0"/>
              <a:t>Justifications should include the following:</a:t>
            </a:r>
          </a:p>
          <a:p>
            <a:pPr lvl="1"/>
            <a:r>
              <a:rPr lang="en-US" dirty="0"/>
              <a:t>Who is traveling</a:t>
            </a:r>
          </a:p>
          <a:p>
            <a:pPr lvl="1"/>
            <a:r>
              <a:rPr lang="en-US" dirty="0"/>
              <a:t>Where they are traveling</a:t>
            </a:r>
          </a:p>
          <a:p>
            <a:pPr lvl="1"/>
            <a:r>
              <a:rPr lang="en-US" dirty="0"/>
              <a:t>Purpose of the travel</a:t>
            </a:r>
          </a:p>
          <a:p>
            <a:pPr lvl="1"/>
            <a:r>
              <a:rPr lang="en-US" dirty="0"/>
              <a:t>Number of trips</a:t>
            </a:r>
          </a:p>
          <a:p>
            <a:pPr lvl="1"/>
            <a:r>
              <a:rPr lang="en-US" dirty="0"/>
              <a:t>Cost of the air fare</a:t>
            </a:r>
          </a:p>
          <a:p>
            <a:pPr lvl="1"/>
            <a:r>
              <a:rPr lang="en-US" dirty="0"/>
              <a:t>Per diem</a:t>
            </a:r>
          </a:p>
          <a:p>
            <a:pPr lvl="1"/>
            <a:r>
              <a:rPr lang="en-US" dirty="0"/>
              <a:t>Lodging</a:t>
            </a:r>
          </a:p>
          <a:p>
            <a:pPr lvl="1"/>
            <a:r>
              <a:rPr lang="en-US" dirty="0"/>
              <a:t>Car rentals and any other associated costs with the travel</a:t>
            </a:r>
          </a:p>
        </p:txBody>
      </p:sp>
    </p:spTree>
    <p:extLst>
      <p:ext uri="{BB962C8B-B14F-4D97-AF65-F5344CB8AC3E}">
        <p14:creationId xmlns:p14="http://schemas.microsoft.com/office/powerpoint/2010/main" val="1310925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Travel: Budget  Justification of Travel</a:t>
            </a:r>
          </a:p>
        </p:txBody>
      </p:sp>
      <p:sp>
        <p:nvSpPr>
          <p:cNvPr id="3" name="Content Placeholder 2"/>
          <p:cNvSpPr>
            <a:spLocks noGrp="1"/>
          </p:cNvSpPr>
          <p:nvPr>
            <p:ph idx="1"/>
          </p:nvPr>
        </p:nvSpPr>
        <p:spPr>
          <a:xfrm>
            <a:off x="773083" y="1563833"/>
            <a:ext cx="8138160" cy="4629150"/>
          </a:xfrm>
        </p:spPr>
        <p:txBody>
          <a:bodyPr>
            <a:normAutofit/>
          </a:bodyPr>
          <a:lstStyle/>
          <a:p>
            <a:pPr marL="0" indent="0" algn="ctr">
              <a:buNone/>
            </a:pPr>
            <a:r>
              <a:rPr lang="en-US" sz="2000" u="sng" dirty="0"/>
              <a:t>Good Example of Travel Justification</a:t>
            </a:r>
          </a:p>
          <a:p>
            <a:pPr marL="0" indent="0" algn="ctr">
              <a:buNone/>
            </a:pPr>
            <a:endParaRPr lang="en-US" sz="2000" u="sng" dirty="0"/>
          </a:p>
          <a:p>
            <a:r>
              <a:rPr lang="en-US" sz="1800" b="1" dirty="0"/>
              <a:t>Domestic Travel</a:t>
            </a:r>
            <a:r>
              <a:rPr lang="en-US" sz="1800" dirty="0"/>
              <a:t>: Funds are budgeted for the [PI, Co-I, or RA] to attend either one domestic conference per year of this project to present research results and/or to travel to collaborate with colleagues. Approximate travel costs are as follows: </a:t>
            </a:r>
          </a:p>
          <a:p>
            <a:pPr marL="0" indent="0">
              <a:buNone/>
            </a:pPr>
            <a:endParaRPr lang="en-US" sz="1800" dirty="0"/>
          </a:p>
          <a:p>
            <a:pPr marL="0" indent="0">
              <a:buNone/>
            </a:pPr>
            <a:endParaRPr lang="en-US" b="1" dirty="0"/>
          </a:p>
          <a:p>
            <a:r>
              <a:rPr lang="en-US" sz="1800" b="1" dirty="0"/>
              <a:t>International Travel</a:t>
            </a:r>
            <a:r>
              <a:rPr lang="en-US" sz="1800" dirty="0"/>
              <a:t>:  Funds are budgeted for the _______  [</a:t>
            </a:r>
            <a:r>
              <a:rPr lang="en-US" sz="1800" i="1" u="sng" dirty="0"/>
              <a:t>example:</a:t>
            </a:r>
            <a:r>
              <a:rPr lang="en-US" sz="1800" dirty="0"/>
              <a:t> </a:t>
            </a:r>
            <a:r>
              <a:rPr lang="en-US" sz="1800" i="1" u="sng" dirty="0"/>
              <a:t>PI, Co-I, or RA</a:t>
            </a:r>
            <a:r>
              <a:rPr lang="en-US" sz="1800" dirty="0"/>
              <a:t>] to attend either one international conference per year of this project to present research results and/or to travel to collaborate with colleagues. Travel is anticipated to the following international destinations, but may be subject to change: ___________.  Approximate travel costs are as follows:  </a:t>
            </a:r>
          </a:p>
          <a:p>
            <a:endParaRPr lang="en-US" dirty="0"/>
          </a:p>
          <a:p>
            <a:pPr marL="0" indent="0">
              <a:buNone/>
            </a:pPr>
            <a:endParaRPr lang="en-US" dirty="0"/>
          </a:p>
        </p:txBody>
      </p:sp>
      <p:graphicFrame>
        <p:nvGraphicFramePr>
          <p:cNvPr id="5" name="Table 4"/>
          <p:cNvGraphicFramePr>
            <a:graphicFrameLocks noGrp="1"/>
          </p:cNvGraphicFramePr>
          <p:nvPr>
            <p:extLst/>
          </p:nvPr>
        </p:nvGraphicFramePr>
        <p:xfrm>
          <a:off x="3462639" y="3188693"/>
          <a:ext cx="4454845" cy="628650"/>
        </p:xfrm>
        <a:graphic>
          <a:graphicData uri="http://schemas.openxmlformats.org/drawingml/2006/table">
            <a:tbl>
              <a:tblPr firstRow="1" firstCol="1" lastRow="1" lastCol="1" bandRow="1" bandCol="1"/>
              <a:tblGrid>
                <a:gridCol w="1200150">
                  <a:extLst>
                    <a:ext uri="{9D8B030D-6E8A-4147-A177-3AD203B41FA5}">
                      <a16:colId xmlns:a16="http://schemas.microsoft.com/office/drawing/2014/main" val="3637864545"/>
                    </a:ext>
                  </a:extLst>
                </a:gridCol>
                <a:gridCol w="557213">
                  <a:extLst>
                    <a:ext uri="{9D8B030D-6E8A-4147-A177-3AD203B41FA5}">
                      <a16:colId xmlns:a16="http://schemas.microsoft.com/office/drawing/2014/main" val="992038890"/>
                    </a:ext>
                  </a:extLst>
                </a:gridCol>
                <a:gridCol w="514350">
                  <a:extLst>
                    <a:ext uri="{9D8B030D-6E8A-4147-A177-3AD203B41FA5}">
                      <a16:colId xmlns:a16="http://schemas.microsoft.com/office/drawing/2014/main" val="1267948735"/>
                    </a:ext>
                  </a:extLst>
                </a:gridCol>
                <a:gridCol w="385763">
                  <a:extLst>
                    <a:ext uri="{9D8B030D-6E8A-4147-A177-3AD203B41FA5}">
                      <a16:colId xmlns:a16="http://schemas.microsoft.com/office/drawing/2014/main" val="2705309969"/>
                    </a:ext>
                  </a:extLst>
                </a:gridCol>
                <a:gridCol w="385763">
                  <a:extLst>
                    <a:ext uri="{9D8B030D-6E8A-4147-A177-3AD203B41FA5}">
                      <a16:colId xmlns:a16="http://schemas.microsoft.com/office/drawing/2014/main" val="2881585250"/>
                    </a:ext>
                  </a:extLst>
                </a:gridCol>
                <a:gridCol w="557213">
                  <a:extLst>
                    <a:ext uri="{9D8B030D-6E8A-4147-A177-3AD203B41FA5}">
                      <a16:colId xmlns:a16="http://schemas.microsoft.com/office/drawing/2014/main" val="2796462163"/>
                    </a:ext>
                  </a:extLst>
                </a:gridCol>
                <a:gridCol w="428625">
                  <a:extLst>
                    <a:ext uri="{9D8B030D-6E8A-4147-A177-3AD203B41FA5}">
                      <a16:colId xmlns:a16="http://schemas.microsoft.com/office/drawing/2014/main" val="2903748832"/>
                    </a:ext>
                  </a:extLst>
                </a:gridCol>
                <a:gridCol w="425768">
                  <a:extLst>
                    <a:ext uri="{9D8B030D-6E8A-4147-A177-3AD203B41FA5}">
                      <a16:colId xmlns:a16="http://schemas.microsoft.com/office/drawing/2014/main" val="1139028941"/>
                    </a:ext>
                  </a:extLst>
                </a:gridCol>
              </a:tblGrid>
              <a:tr h="251460">
                <a:tc>
                  <a:txBody>
                    <a:bodyPr/>
                    <a:lstStyle/>
                    <a:p>
                      <a:pPr marL="0" marR="0">
                        <a:spcBef>
                          <a:spcPts val="0"/>
                        </a:spcBef>
                        <a:spcAft>
                          <a:spcPts val="0"/>
                        </a:spcAft>
                      </a:pPr>
                      <a:r>
                        <a:rPr lang="en-US" sz="800" dirty="0">
                          <a:effectLst/>
                          <a:latin typeface="Arial" panose="020B0604020202020204" pitchFamily="34" charset="0"/>
                          <a:ea typeface="Batang"/>
                        </a:rPr>
                        <a:t>Purpose of Trip/Location (if known)</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No. of Travelers</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Lodging</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dirty="0">
                          <a:effectLst/>
                          <a:latin typeface="Arial" panose="020B0604020202020204" pitchFamily="34" charset="0"/>
                          <a:ea typeface="Batang"/>
                        </a:rPr>
                        <a:t>Per  Diem</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No. of Days</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Subtotal</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Airfare</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Total</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387702"/>
                  </a:ext>
                </a:extLst>
              </a:tr>
              <a:tr h="251460">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XYZ Conference, San Diego, CA</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dirty="0">
                          <a:solidFill>
                            <a:srgbClr val="0000FF"/>
                          </a:solidFill>
                          <a:effectLst/>
                          <a:latin typeface="Arial" panose="020B0604020202020204" pitchFamily="34" charset="0"/>
                          <a:ea typeface="Times New Roman" panose="02020603050405020304" pitchFamily="18" charset="0"/>
                        </a:rPr>
                        <a:t>3</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$95</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$59</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4</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dirty="0">
                          <a:solidFill>
                            <a:srgbClr val="0000FF"/>
                          </a:solidFill>
                          <a:effectLst/>
                          <a:latin typeface="Arial" panose="020B0604020202020204" pitchFamily="34" charset="0"/>
                          <a:ea typeface="Times New Roman" panose="02020603050405020304" pitchFamily="18" charset="0"/>
                        </a:rPr>
                        <a:t>$1,848</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$750</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$4,098</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1547904"/>
                  </a:ext>
                </a:extLst>
              </a:tr>
              <a:tr h="125730">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dirty="0">
                          <a:effectLst/>
                          <a:latin typeface="Arial" panose="020B0604020202020204" pitchFamily="34" charset="0"/>
                          <a:ea typeface="Batang"/>
                        </a:rPr>
                        <a:t> </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2725218"/>
                  </a:ext>
                </a:extLst>
              </a:tr>
            </a:tbl>
          </a:graphicData>
        </a:graphic>
      </p:graphicFrame>
      <p:graphicFrame>
        <p:nvGraphicFramePr>
          <p:cNvPr id="6" name="Table 5"/>
          <p:cNvGraphicFramePr>
            <a:graphicFrameLocks noGrp="1"/>
          </p:cNvGraphicFramePr>
          <p:nvPr>
            <p:extLst/>
          </p:nvPr>
        </p:nvGraphicFramePr>
        <p:xfrm>
          <a:off x="3034253" y="5442202"/>
          <a:ext cx="4470085" cy="628650"/>
        </p:xfrm>
        <a:graphic>
          <a:graphicData uri="http://schemas.openxmlformats.org/drawingml/2006/table">
            <a:tbl>
              <a:tblPr firstRow="1" firstCol="1" lastRow="1" lastCol="1" bandRow="1" bandCol="1"/>
              <a:tblGrid>
                <a:gridCol w="1200150">
                  <a:extLst>
                    <a:ext uri="{9D8B030D-6E8A-4147-A177-3AD203B41FA5}">
                      <a16:colId xmlns:a16="http://schemas.microsoft.com/office/drawing/2014/main" val="1342354790"/>
                    </a:ext>
                  </a:extLst>
                </a:gridCol>
                <a:gridCol w="557213">
                  <a:extLst>
                    <a:ext uri="{9D8B030D-6E8A-4147-A177-3AD203B41FA5}">
                      <a16:colId xmlns:a16="http://schemas.microsoft.com/office/drawing/2014/main" val="4106547485"/>
                    </a:ext>
                  </a:extLst>
                </a:gridCol>
                <a:gridCol w="510064">
                  <a:extLst>
                    <a:ext uri="{9D8B030D-6E8A-4147-A177-3AD203B41FA5}">
                      <a16:colId xmlns:a16="http://schemas.microsoft.com/office/drawing/2014/main" val="4085052860"/>
                    </a:ext>
                  </a:extLst>
                </a:gridCol>
                <a:gridCol w="390049">
                  <a:extLst>
                    <a:ext uri="{9D8B030D-6E8A-4147-A177-3AD203B41FA5}">
                      <a16:colId xmlns:a16="http://schemas.microsoft.com/office/drawing/2014/main" val="2027974984"/>
                    </a:ext>
                  </a:extLst>
                </a:gridCol>
                <a:gridCol w="385763">
                  <a:extLst>
                    <a:ext uri="{9D8B030D-6E8A-4147-A177-3AD203B41FA5}">
                      <a16:colId xmlns:a16="http://schemas.microsoft.com/office/drawing/2014/main" val="2166023741"/>
                    </a:ext>
                  </a:extLst>
                </a:gridCol>
                <a:gridCol w="557213">
                  <a:extLst>
                    <a:ext uri="{9D8B030D-6E8A-4147-A177-3AD203B41FA5}">
                      <a16:colId xmlns:a16="http://schemas.microsoft.com/office/drawing/2014/main" val="44857509"/>
                    </a:ext>
                  </a:extLst>
                </a:gridCol>
                <a:gridCol w="428625">
                  <a:extLst>
                    <a:ext uri="{9D8B030D-6E8A-4147-A177-3AD203B41FA5}">
                      <a16:colId xmlns:a16="http://schemas.microsoft.com/office/drawing/2014/main" val="529211894"/>
                    </a:ext>
                  </a:extLst>
                </a:gridCol>
                <a:gridCol w="441008">
                  <a:extLst>
                    <a:ext uri="{9D8B030D-6E8A-4147-A177-3AD203B41FA5}">
                      <a16:colId xmlns:a16="http://schemas.microsoft.com/office/drawing/2014/main" val="98262209"/>
                    </a:ext>
                  </a:extLst>
                </a:gridCol>
              </a:tblGrid>
              <a:tr h="251460">
                <a:tc>
                  <a:txBody>
                    <a:bodyPr/>
                    <a:lstStyle/>
                    <a:p>
                      <a:pPr marL="0" marR="0">
                        <a:spcBef>
                          <a:spcPts val="0"/>
                        </a:spcBef>
                        <a:spcAft>
                          <a:spcPts val="0"/>
                        </a:spcAft>
                      </a:pPr>
                      <a:r>
                        <a:rPr lang="en-US" sz="800">
                          <a:effectLst/>
                          <a:latin typeface="Arial" panose="020B0604020202020204" pitchFamily="34" charset="0"/>
                          <a:ea typeface="Batang"/>
                        </a:rPr>
                        <a:t>Purpose of Trip/Country</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No. of Travelers</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Lodging</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Per  Diem</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No. of Days</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Subtotal</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Airfare</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Arial" panose="020B0604020202020204" pitchFamily="34" charset="0"/>
                          <a:ea typeface="Batang"/>
                        </a:rPr>
                        <a:t>Total</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8978065"/>
                  </a:ext>
                </a:extLst>
              </a:tr>
              <a:tr h="251460">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XYZ Conference, China</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3</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$155</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$81</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5</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$3,540</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dirty="0">
                          <a:solidFill>
                            <a:srgbClr val="0000FF"/>
                          </a:solidFill>
                          <a:effectLst/>
                          <a:latin typeface="Arial" panose="020B0604020202020204" pitchFamily="34" charset="0"/>
                          <a:ea typeface="Times New Roman" panose="02020603050405020304" pitchFamily="18" charset="0"/>
                        </a:rPr>
                        <a:t>$750</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800" i="1">
                          <a:solidFill>
                            <a:srgbClr val="0000FF"/>
                          </a:solidFill>
                          <a:effectLst/>
                          <a:latin typeface="Arial" panose="020B0604020202020204" pitchFamily="34" charset="0"/>
                          <a:ea typeface="Times New Roman" panose="02020603050405020304" pitchFamily="18" charset="0"/>
                        </a:rPr>
                        <a:t>$5,790</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0132566"/>
                  </a:ext>
                </a:extLst>
              </a:tr>
              <a:tr h="125730">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a:effectLst/>
                          <a:latin typeface="Arial" panose="020B0604020202020204" pitchFamily="34" charset="0"/>
                          <a:ea typeface="Batang"/>
                        </a:rPr>
                        <a:t> </a:t>
                      </a:r>
                      <a:endParaRPr lang="en-US" sz="90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i="1" dirty="0">
                          <a:effectLst/>
                          <a:latin typeface="Arial" panose="020B0604020202020204" pitchFamily="34" charset="0"/>
                          <a:ea typeface="Batang"/>
                        </a:rPr>
                        <a:t> </a:t>
                      </a:r>
                      <a:endParaRPr lang="en-US" sz="900" dirty="0">
                        <a:effectLst/>
                        <a:latin typeface="Times New Roman" panose="02020603050405020304" pitchFamily="18" charset="0"/>
                        <a:ea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7221672"/>
                  </a:ext>
                </a:extLst>
              </a:tr>
            </a:tbl>
          </a:graphicData>
        </a:graphic>
      </p:graphicFrame>
    </p:spTree>
    <p:extLst>
      <p:ext uri="{BB962C8B-B14F-4D97-AF65-F5344CB8AC3E}">
        <p14:creationId xmlns:p14="http://schemas.microsoft.com/office/powerpoint/2010/main" val="539185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Travel: Budget Justification of Travel</a:t>
            </a:r>
          </a:p>
        </p:txBody>
      </p:sp>
      <p:sp>
        <p:nvSpPr>
          <p:cNvPr id="3" name="Content Placeholder 2"/>
          <p:cNvSpPr>
            <a:spLocks noGrp="1"/>
          </p:cNvSpPr>
          <p:nvPr>
            <p:ph idx="1"/>
          </p:nvPr>
        </p:nvSpPr>
        <p:spPr/>
        <p:txBody>
          <a:bodyPr/>
          <a:lstStyle/>
          <a:p>
            <a:pPr marL="0" indent="0" algn="ctr">
              <a:buNone/>
            </a:pPr>
            <a:r>
              <a:rPr lang="en-US" u="sng" dirty="0"/>
              <a:t>Bad Example of Travel Justification</a:t>
            </a:r>
          </a:p>
          <a:p>
            <a:pPr marL="0" indent="0" algn="ctr">
              <a:buNone/>
            </a:pPr>
            <a:endParaRPr lang="en-US" dirty="0"/>
          </a:p>
          <a:p>
            <a:pPr marL="0" indent="0">
              <a:buNone/>
            </a:pPr>
            <a:r>
              <a:rPr lang="en-US" dirty="0"/>
              <a:t>Travel is budgeted for a total of $15,000 for Dr. Cruise to attend the annual conference of the XYZ Association, to be held in San Diego, CA and the international conference on ABC Society, to be held in Paris, France in the Spring of 2017. Dr. Cruise will present a paper covering the research conducted under this award with the intent of disseminating and sharing the results.</a:t>
            </a:r>
          </a:p>
        </p:txBody>
      </p:sp>
    </p:spTree>
    <p:extLst>
      <p:ext uri="{BB962C8B-B14F-4D97-AF65-F5344CB8AC3E}">
        <p14:creationId xmlns:p14="http://schemas.microsoft.com/office/powerpoint/2010/main" val="184217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Consultants</a:t>
            </a:r>
          </a:p>
        </p:txBody>
      </p:sp>
      <p:sp>
        <p:nvSpPr>
          <p:cNvPr id="3" name="Content Placeholder 2"/>
          <p:cNvSpPr>
            <a:spLocks noGrp="1"/>
          </p:cNvSpPr>
          <p:nvPr>
            <p:ph idx="1"/>
          </p:nvPr>
        </p:nvSpPr>
        <p:spPr/>
        <p:txBody>
          <a:bodyPr>
            <a:normAutofit fontScale="85000" lnSpcReduction="20000"/>
          </a:bodyPr>
          <a:lstStyle/>
          <a:p>
            <a:r>
              <a:rPr lang="en-US" dirty="0"/>
              <a:t>Defined as independent contractors, </a:t>
            </a:r>
            <a:r>
              <a:rPr lang="en-US" dirty="0">
                <a:solidFill>
                  <a:srgbClr val="FF0000"/>
                </a:solidFill>
              </a:rPr>
              <a:t>not employees </a:t>
            </a:r>
            <a:r>
              <a:rPr lang="en-US" dirty="0"/>
              <a:t>, who provide a service that cannot be performed satisfactorily by existing University personnel during the performance of the project</a:t>
            </a:r>
          </a:p>
          <a:p>
            <a:r>
              <a:rPr lang="en-US" dirty="0"/>
              <a:t>Consultant costs would include the period of service or the number of days on the project, the professional fee, travel expenses and other related expenses</a:t>
            </a:r>
          </a:p>
          <a:p>
            <a:r>
              <a:rPr lang="en-US" dirty="0"/>
              <a:t>You can also refer to the Subaward/ Consultant document on our website to better help you determine what your classification will be. We also require a letter from the proposed consultant. </a:t>
            </a:r>
            <a:r>
              <a:rPr lang="en-US" dirty="0">
                <a:hlinkClick r:id="rId3"/>
              </a:rPr>
              <a:t>http://hsc.unm.edu/financialservices/preaward/common/docs/guidance-docs/subaward-vs-consultant.pdf</a:t>
            </a:r>
            <a:r>
              <a:rPr lang="en-US" dirty="0"/>
              <a:t>  </a:t>
            </a:r>
            <a:r>
              <a:rPr lang="en-US" dirty="0">
                <a:hlinkClick r:id="rId4"/>
              </a:rPr>
              <a:t>http://hsc.unm.edu/financialservices/preaward/common/docs/guidance-docs/consultant-subcontractor-sample.pdf</a:t>
            </a:r>
            <a:r>
              <a:rPr lang="en-US" dirty="0"/>
              <a:t> </a:t>
            </a:r>
          </a:p>
          <a:p>
            <a:pPr marL="0" indent="0">
              <a:buNone/>
            </a:pPr>
            <a:endParaRPr lang="en-US" dirty="0"/>
          </a:p>
          <a:p>
            <a:endParaRPr lang="en-US" dirty="0"/>
          </a:p>
        </p:txBody>
      </p:sp>
    </p:spTree>
    <p:extLst>
      <p:ext uri="{BB962C8B-B14F-4D97-AF65-F5344CB8AC3E}">
        <p14:creationId xmlns:p14="http://schemas.microsoft.com/office/powerpoint/2010/main" val="3343461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Sub-agreements</a:t>
            </a:r>
          </a:p>
        </p:txBody>
      </p:sp>
      <p:sp>
        <p:nvSpPr>
          <p:cNvPr id="3" name="Content Placeholder 2"/>
          <p:cNvSpPr>
            <a:spLocks noGrp="1"/>
          </p:cNvSpPr>
          <p:nvPr>
            <p:ph idx="1"/>
          </p:nvPr>
        </p:nvSpPr>
        <p:spPr/>
        <p:txBody>
          <a:bodyPr/>
          <a:lstStyle/>
          <a:p>
            <a:r>
              <a:rPr lang="en-US" dirty="0"/>
              <a:t>What kind of relationship is it?</a:t>
            </a:r>
          </a:p>
          <a:p>
            <a:pPr lvl="1"/>
            <a:r>
              <a:rPr lang="en-US" dirty="0"/>
              <a:t>Contractor (formerly vendor) vs </a:t>
            </a:r>
            <a:r>
              <a:rPr lang="en-US" dirty="0" err="1"/>
              <a:t>subrecipient</a:t>
            </a:r>
            <a:r>
              <a:rPr lang="en-US" dirty="0"/>
              <a:t> (formerly 	subcontractor)</a:t>
            </a:r>
          </a:p>
          <a:p>
            <a:r>
              <a:rPr lang="en-US" dirty="0"/>
              <a:t>Justifying the cost</a:t>
            </a:r>
          </a:p>
        </p:txBody>
      </p:sp>
    </p:spTree>
    <p:extLst>
      <p:ext uri="{BB962C8B-B14F-4D97-AF65-F5344CB8AC3E}">
        <p14:creationId xmlns:p14="http://schemas.microsoft.com/office/powerpoint/2010/main" val="2717868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Regulations and Laws	</a:t>
            </a:r>
          </a:p>
        </p:txBody>
      </p:sp>
      <p:sp>
        <p:nvSpPr>
          <p:cNvPr id="3" name="Content Placeholder 2"/>
          <p:cNvSpPr>
            <a:spLocks noGrp="1"/>
          </p:cNvSpPr>
          <p:nvPr>
            <p:ph idx="1"/>
          </p:nvPr>
        </p:nvSpPr>
        <p:spPr/>
        <p:txBody>
          <a:bodyPr/>
          <a:lstStyle/>
          <a:p>
            <a:r>
              <a:rPr lang="en-US" dirty="0"/>
              <a:t>All sponsored program budgets at The University of New Mexico are governed by the Cost Principles presented in the Code of Federal Regulations at 2CFR220, also known as the “Uniform Guidance” (formerly  the Office of Management &amp; Budget (OMB) Circular A-21), New Mexico State Laws and University policies.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996467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Sub-recipient or Contractor?</a:t>
            </a:r>
          </a:p>
        </p:txBody>
      </p:sp>
      <p:sp>
        <p:nvSpPr>
          <p:cNvPr id="3" name="Content Placeholder 2"/>
          <p:cNvSpPr>
            <a:spLocks noGrp="1"/>
          </p:cNvSpPr>
          <p:nvPr>
            <p:ph idx="1"/>
          </p:nvPr>
        </p:nvSpPr>
        <p:spPr/>
        <p:txBody>
          <a:bodyPr>
            <a:normAutofit fontScale="85000" lnSpcReduction="20000"/>
          </a:bodyPr>
          <a:lstStyle/>
          <a:p>
            <a:r>
              <a:rPr lang="en-US" dirty="0"/>
              <a:t>Sub-recipient (200.93)</a:t>
            </a:r>
          </a:p>
          <a:p>
            <a:pPr lvl="1"/>
            <a:r>
              <a:rPr lang="en-US" dirty="0"/>
              <a:t>Performance measured against whether the objectives of the federal program are met</a:t>
            </a:r>
          </a:p>
          <a:p>
            <a:pPr lvl="1"/>
            <a:r>
              <a:rPr lang="en-US" dirty="0"/>
              <a:t>Has responsibility for programmatic decision making</a:t>
            </a:r>
          </a:p>
          <a:p>
            <a:pPr lvl="1"/>
            <a:r>
              <a:rPr lang="en-US" dirty="0"/>
              <a:t>Has responsibility for adherence to applicable federal program compliance requirements.</a:t>
            </a:r>
          </a:p>
          <a:p>
            <a:pPr lvl="0">
              <a:buClr>
                <a:srgbClr val="40BAD2"/>
              </a:buClr>
            </a:pPr>
            <a:r>
              <a:rPr lang="en-US" dirty="0">
                <a:solidFill>
                  <a:srgbClr val="000000">
                    <a:lumMod val="65000"/>
                    <a:lumOff val="35000"/>
                  </a:srgbClr>
                </a:solidFill>
              </a:rPr>
              <a:t>Contractor (200.23)</a:t>
            </a:r>
          </a:p>
          <a:p>
            <a:pPr lvl="1">
              <a:buClr>
                <a:srgbClr val="40BAD2"/>
              </a:buClr>
            </a:pPr>
            <a:r>
              <a:rPr lang="en-US" dirty="0">
                <a:solidFill>
                  <a:srgbClr val="000000">
                    <a:lumMod val="65000"/>
                    <a:lumOff val="35000"/>
                  </a:srgbClr>
                </a:solidFill>
              </a:rPr>
              <a:t>Provides the goods and services within normal business operations</a:t>
            </a:r>
          </a:p>
          <a:p>
            <a:pPr lvl="1">
              <a:buClr>
                <a:srgbClr val="40BAD2"/>
              </a:buClr>
            </a:pPr>
            <a:r>
              <a:rPr lang="en-US" dirty="0">
                <a:solidFill>
                  <a:srgbClr val="000000">
                    <a:lumMod val="65000"/>
                    <a:lumOff val="35000"/>
                  </a:srgbClr>
                </a:solidFill>
              </a:rPr>
              <a:t>Provides similar goods or services to many different purchasers</a:t>
            </a:r>
          </a:p>
          <a:p>
            <a:pPr lvl="1">
              <a:buClr>
                <a:srgbClr val="40BAD2"/>
              </a:buClr>
            </a:pPr>
            <a:r>
              <a:rPr lang="en-US" dirty="0">
                <a:solidFill>
                  <a:srgbClr val="000000">
                    <a:lumMod val="65000"/>
                    <a:lumOff val="35000"/>
                  </a:srgbClr>
                </a:solidFill>
              </a:rPr>
              <a:t>Operates in a competitive environment</a:t>
            </a:r>
          </a:p>
          <a:p>
            <a:pPr lvl="1">
              <a:buClr>
                <a:srgbClr val="40BAD2"/>
              </a:buClr>
            </a:pPr>
            <a:r>
              <a:rPr lang="en-US" dirty="0">
                <a:solidFill>
                  <a:srgbClr val="000000">
                    <a:lumMod val="65000"/>
                    <a:lumOff val="35000"/>
                  </a:srgbClr>
                </a:solidFill>
              </a:rPr>
              <a:t>Provides goods or services that are ancillary to the project</a:t>
            </a:r>
          </a:p>
          <a:p>
            <a:pPr lvl="1">
              <a:buClr>
                <a:srgbClr val="40BAD2"/>
              </a:buClr>
            </a:pPr>
            <a:r>
              <a:rPr lang="en-US" dirty="0">
                <a:solidFill>
                  <a:srgbClr val="000000">
                    <a:lumMod val="65000"/>
                    <a:lumOff val="35000"/>
                  </a:srgbClr>
                </a:solidFill>
              </a:rPr>
              <a:t>Not subject to compliance requirements</a:t>
            </a:r>
          </a:p>
          <a:p>
            <a:pPr lvl="0">
              <a:buClr>
                <a:srgbClr val="40BAD2"/>
              </a:buClr>
            </a:pPr>
            <a:r>
              <a:rPr lang="en-US" dirty="0">
                <a:solidFill>
                  <a:srgbClr val="000000">
                    <a:lumMod val="65000"/>
                    <a:lumOff val="35000"/>
                  </a:srgbClr>
                </a:solidFill>
              </a:rPr>
              <a:t>If you are unsure which pertains to you, fill out the form </a:t>
            </a:r>
            <a:r>
              <a:rPr lang="en-US" dirty="0" err="1">
                <a:solidFill>
                  <a:srgbClr val="000000">
                    <a:lumMod val="65000"/>
                    <a:lumOff val="35000"/>
                  </a:srgbClr>
                </a:solidFill>
              </a:rPr>
              <a:t>SubK</a:t>
            </a:r>
            <a:r>
              <a:rPr lang="en-US" dirty="0">
                <a:solidFill>
                  <a:srgbClr val="000000">
                    <a:lumMod val="65000"/>
                    <a:lumOff val="35000"/>
                  </a:srgbClr>
                </a:solidFill>
              </a:rPr>
              <a:t> v Vendor from our website and send it to us and we will make the determination. </a:t>
            </a:r>
            <a:r>
              <a:rPr lang="en-US" dirty="0">
                <a:solidFill>
                  <a:srgbClr val="000000">
                    <a:lumMod val="65000"/>
                    <a:lumOff val="35000"/>
                  </a:srgbClr>
                </a:solidFill>
                <a:hlinkClick r:id="rId3"/>
              </a:rPr>
              <a:t>http://hsc.unm.edu/financialservices/preaward/common/forms/subaward-versus-contractor-checklist.pdf</a:t>
            </a:r>
            <a:r>
              <a:rPr lang="en-US" dirty="0">
                <a:solidFill>
                  <a:srgbClr val="000000">
                    <a:lumMod val="65000"/>
                    <a:lumOff val="35000"/>
                  </a:srgbClr>
                </a:solidFill>
              </a:rPr>
              <a:t> </a:t>
            </a:r>
            <a:endParaRPr lang="en-US" dirty="0"/>
          </a:p>
        </p:txBody>
      </p:sp>
    </p:spTree>
    <p:extLst>
      <p:ext uri="{BB962C8B-B14F-4D97-AF65-F5344CB8AC3E}">
        <p14:creationId xmlns:p14="http://schemas.microsoft.com/office/powerpoint/2010/main" val="2776576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892" y="580604"/>
            <a:ext cx="8379228" cy="867871"/>
          </a:xfrm>
        </p:spPr>
        <p:txBody>
          <a:bodyPr>
            <a:noAutofit/>
          </a:bodyPr>
          <a:lstStyle/>
          <a:p>
            <a:r>
              <a:rPr lang="en-US" sz="3600" dirty="0"/>
              <a:t>Documents required for a sub-recipient</a:t>
            </a:r>
          </a:p>
        </p:txBody>
      </p:sp>
      <p:sp>
        <p:nvSpPr>
          <p:cNvPr id="3" name="Content Placeholder 2"/>
          <p:cNvSpPr>
            <a:spLocks noGrp="1"/>
          </p:cNvSpPr>
          <p:nvPr>
            <p:ph idx="1"/>
          </p:nvPr>
        </p:nvSpPr>
        <p:spPr/>
        <p:txBody>
          <a:bodyPr/>
          <a:lstStyle/>
          <a:p>
            <a:r>
              <a:rPr lang="en-US" dirty="0"/>
              <a:t>UNMHSC Sponsored Projects Office requires the following if you are proposing to have a sub-recipient on a project.</a:t>
            </a:r>
          </a:p>
          <a:p>
            <a:pPr lvl="1"/>
            <a:r>
              <a:rPr lang="en-US" dirty="0"/>
              <a:t>Sub-recipient commitment form found on our website. This can also serve as a letter of intent. </a:t>
            </a:r>
            <a:r>
              <a:rPr lang="en-US" dirty="0">
                <a:hlinkClick r:id="rId3"/>
              </a:rPr>
              <a:t>http://hsc.unm.edu/financialservices/preaward/common/forms/subrecipient-commitment-form.pdf</a:t>
            </a:r>
            <a:r>
              <a:rPr lang="en-US" dirty="0"/>
              <a:t> </a:t>
            </a:r>
          </a:p>
          <a:p>
            <a:pPr lvl="1"/>
            <a:r>
              <a:rPr lang="en-US" dirty="0"/>
              <a:t>A statement of work, budget and budget justification</a:t>
            </a:r>
          </a:p>
          <a:p>
            <a:pPr lvl="1"/>
            <a:endParaRPr lang="en-US" dirty="0"/>
          </a:p>
        </p:txBody>
      </p:sp>
    </p:spTree>
    <p:extLst>
      <p:ext uri="{BB962C8B-B14F-4D97-AF65-F5344CB8AC3E}">
        <p14:creationId xmlns:p14="http://schemas.microsoft.com/office/powerpoint/2010/main" val="25589371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Direct Costs	</a:t>
            </a:r>
          </a:p>
        </p:txBody>
      </p:sp>
      <p:sp>
        <p:nvSpPr>
          <p:cNvPr id="3" name="Content Placeholder 2"/>
          <p:cNvSpPr>
            <a:spLocks noGrp="1"/>
          </p:cNvSpPr>
          <p:nvPr>
            <p:ph idx="1"/>
          </p:nvPr>
        </p:nvSpPr>
        <p:spPr/>
        <p:txBody>
          <a:bodyPr>
            <a:normAutofit lnSpcReduction="10000"/>
          </a:bodyPr>
          <a:lstStyle/>
          <a:p>
            <a:r>
              <a:rPr lang="en-US" dirty="0"/>
              <a:t>Publication Costs</a:t>
            </a:r>
          </a:p>
          <a:p>
            <a:r>
              <a:rPr lang="en-US" dirty="0"/>
              <a:t>Human Subject Incentives</a:t>
            </a:r>
          </a:p>
          <a:p>
            <a:pPr lvl="1"/>
            <a:r>
              <a:rPr lang="en-US" dirty="0"/>
              <a:t>Only can be in the form of merchandise cards. NO CASH!</a:t>
            </a:r>
          </a:p>
          <a:p>
            <a:r>
              <a:rPr lang="en-US" dirty="0"/>
              <a:t>Animal Per Diem</a:t>
            </a:r>
          </a:p>
          <a:p>
            <a:pPr lvl="1"/>
            <a:r>
              <a:rPr lang="en-US" dirty="0"/>
              <a:t>Should reflect the type of animal, number of animals and the unit cost per animal</a:t>
            </a:r>
          </a:p>
          <a:p>
            <a:r>
              <a:rPr lang="en-US" dirty="0"/>
              <a:t>Participant support costs- (excluded form MTDC base)</a:t>
            </a:r>
          </a:p>
          <a:p>
            <a:pPr lvl="1"/>
            <a:r>
              <a:rPr lang="en-US" dirty="0"/>
              <a:t>Usually conference or workshop related</a:t>
            </a:r>
          </a:p>
          <a:p>
            <a:pPr lvl="2"/>
            <a:r>
              <a:rPr lang="en-US" dirty="0"/>
              <a:t>Stipends</a:t>
            </a:r>
          </a:p>
          <a:p>
            <a:pPr lvl="2"/>
            <a:r>
              <a:rPr lang="en-US" dirty="0"/>
              <a:t>Travel</a:t>
            </a:r>
          </a:p>
          <a:p>
            <a:pPr lvl="2"/>
            <a:r>
              <a:rPr lang="en-US" dirty="0"/>
              <a:t>Subsistence</a:t>
            </a:r>
          </a:p>
          <a:p>
            <a:pPr lvl="2"/>
            <a:r>
              <a:rPr lang="en-US" dirty="0"/>
              <a:t>Other</a:t>
            </a:r>
          </a:p>
          <a:p>
            <a:pPr marL="720090" lvl="2" indent="0">
              <a:buNone/>
            </a:pPr>
            <a:endParaRPr lang="en-US" dirty="0"/>
          </a:p>
        </p:txBody>
      </p:sp>
    </p:spTree>
    <p:extLst>
      <p:ext uri="{BB962C8B-B14F-4D97-AF65-F5344CB8AC3E}">
        <p14:creationId xmlns:p14="http://schemas.microsoft.com/office/powerpoint/2010/main" val="7750843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F&amp;A Rates</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UNM’s Federally Negotiated Rates- F&amp;A agreement is found here</a:t>
            </a:r>
          </a:p>
          <a:p>
            <a:pPr marL="0" indent="0">
              <a:buNone/>
            </a:pPr>
            <a:r>
              <a:rPr lang="en-US" dirty="0">
                <a:hlinkClick r:id="rId3"/>
              </a:rPr>
              <a:t>http://hsc.unm.edu/financialservices/preaward/common/docs/guidance-docs/fa-rate-agreement.pdf</a:t>
            </a:r>
            <a:r>
              <a:rPr lang="en-US" dirty="0"/>
              <a:t> </a:t>
            </a:r>
          </a:p>
          <a:p>
            <a:r>
              <a:rPr lang="en-US" dirty="0">
                <a:solidFill>
                  <a:srgbClr val="FF0000"/>
                </a:solidFill>
              </a:rPr>
              <a:t>Research- 52.5% </a:t>
            </a:r>
          </a:p>
          <a:p>
            <a:r>
              <a:rPr lang="en-US" dirty="0">
                <a:solidFill>
                  <a:srgbClr val="FF0000"/>
                </a:solidFill>
              </a:rPr>
              <a:t>Private/ Industry/ Non-profit- 54%</a:t>
            </a:r>
          </a:p>
          <a:p>
            <a:pPr lvl="1"/>
            <a:r>
              <a:rPr lang="en-US" dirty="0">
                <a:solidFill>
                  <a:srgbClr val="FF0000"/>
                </a:solidFill>
              </a:rPr>
              <a:t>Also DOD contracts (not grants)</a:t>
            </a:r>
          </a:p>
          <a:p>
            <a:pPr lvl="1"/>
            <a:r>
              <a:rPr lang="en-US" dirty="0">
                <a:solidFill>
                  <a:srgbClr val="FF0000"/>
                </a:solidFill>
              </a:rPr>
              <a:t>Refer to memo</a:t>
            </a:r>
          </a:p>
          <a:p>
            <a:r>
              <a:rPr lang="en-US" dirty="0">
                <a:solidFill>
                  <a:srgbClr val="FF0000"/>
                </a:solidFill>
              </a:rPr>
              <a:t>Other sponsored programs- 45%</a:t>
            </a:r>
          </a:p>
          <a:p>
            <a:pPr lvl="1"/>
            <a:r>
              <a:rPr lang="en-US" dirty="0">
                <a:solidFill>
                  <a:srgbClr val="FF0000"/>
                </a:solidFill>
              </a:rPr>
              <a:t>Conferences</a:t>
            </a:r>
          </a:p>
          <a:p>
            <a:r>
              <a:rPr lang="en-US" dirty="0">
                <a:solidFill>
                  <a:srgbClr val="FF0000"/>
                </a:solidFill>
              </a:rPr>
              <a:t>Off-Campus- 26%</a:t>
            </a:r>
          </a:p>
          <a:p>
            <a:pPr lvl="1"/>
            <a:r>
              <a:rPr lang="en-US" dirty="0">
                <a:solidFill>
                  <a:srgbClr val="FF0000"/>
                </a:solidFill>
              </a:rPr>
              <a:t>Must meet the following criteria</a:t>
            </a:r>
          </a:p>
          <a:p>
            <a:pPr marL="720090" lvl="2" indent="0">
              <a:buNone/>
            </a:pPr>
            <a:r>
              <a:rPr lang="en-US" dirty="0">
                <a:solidFill>
                  <a:srgbClr val="FF0000"/>
                </a:solidFill>
              </a:rPr>
              <a:t>1. program is conducted in a leased facility where spaced related costs are directly charged to the program</a:t>
            </a:r>
          </a:p>
          <a:p>
            <a:pPr marL="720090" lvl="2" indent="0">
              <a:buNone/>
            </a:pPr>
            <a:r>
              <a:rPr lang="en-US" dirty="0">
                <a:solidFill>
                  <a:srgbClr val="FF0000"/>
                </a:solidFill>
              </a:rPr>
              <a:t>2. Or facilities made available at no cost to the program by a non-University organization</a:t>
            </a:r>
          </a:p>
          <a:p>
            <a:pPr lvl="1"/>
            <a:r>
              <a:rPr lang="en-US" dirty="0">
                <a:solidFill>
                  <a:srgbClr val="FF0000"/>
                </a:solidFill>
              </a:rPr>
              <a:t>If more than 50% of the project is performed off-campus, then the off-campus rate will apply </a:t>
            </a:r>
          </a:p>
          <a:p>
            <a:pPr lvl="1"/>
            <a:endParaRPr lang="en-US" dirty="0">
              <a:solidFill>
                <a:srgbClr val="FF0000"/>
              </a:solidFill>
            </a:endParaRPr>
          </a:p>
        </p:txBody>
      </p:sp>
    </p:spTree>
    <p:extLst>
      <p:ext uri="{BB962C8B-B14F-4D97-AF65-F5344CB8AC3E}">
        <p14:creationId xmlns:p14="http://schemas.microsoft.com/office/powerpoint/2010/main" val="2768912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F&amp;A Rate Base Definition</a:t>
            </a:r>
          </a:p>
        </p:txBody>
      </p:sp>
      <p:sp>
        <p:nvSpPr>
          <p:cNvPr id="3" name="Content Placeholder 2"/>
          <p:cNvSpPr>
            <a:spLocks noGrp="1"/>
          </p:cNvSpPr>
          <p:nvPr>
            <p:ph idx="1"/>
          </p:nvPr>
        </p:nvSpPr>
        <p:spPr/>
        <p:txBody>
          <a:bodyPr>
            <a:normAutofit lnSpcReduction="10000"/>
          </a:bodyPr>
          <a:lstStyle/>
          <a:p>
            <a:r>
              <a:rPr lang="en-US" dirty="0"/>
              <a:t>Modified Total Direct Costs (MTDC)</a:t>
            </a:r>
          </a:p>
          <a:p>
            <a:pPr lvl="1"/>
            <a:r>
              <a:rPr lang="en-US" i="1" dirty="0"/>
              <a:t>MTDC means all direct salaries and wages, applicable fringe benefits, materials and supplies, services, travel, and up to the first $</a:t>
            </a:r>
            <a:r>
              <a:rPr lang="en-US" dirty="0"/>
              <a:t>50</a:t>
            </a:r>
            <a:r>
              <a:rPr lang="en-US" i="1" dirty="0"/>
              <a:t>,000 of each subaward (regardless of the period of performance of the subawards under the award). MTDC excludes equipment, capital expenditures, charges for patient care, rental costs, tuition remission, scholarships and fellowships, participant support costs and the portion of each subaward in excess of $</a:t>
            </a:r>
            <a:r>
              <a:rPr lang="en-US" dirty="0"/>
              <a:t>50</a:t>
            </a:r>
            <a:r>
              <a:rPr lang="en-US" i="1" dirty="0"/>
              <a:t>,000. Other items may only be excluded when necessary to avoid a serious inequity in the distribution of indirect costs, and with the approval of the cognizant agency for indirect costs.(200.68)</a:t>
            </a:r>
            <a:endParaRPr lang="en-US" dirty="0"/>
          </a:p>
        </p:txBody>
      </p:sp>
    </p:spTree>
    <p:extLst>
      <p:ext uri="{BB962C8B-B14F-4D97-AF65-F5344CB8AC3E}">
        <p14:creationId xmlns:p14="http://schemas.microsoft.com/office/powerpoint/2010/main" val="31942763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Tree>
    <p:extLst>
      <p:ext uri="{BB962C8B-B14F-4D97-AF65-F5344CB8AC3E}">
        <p14:creationId xmlns:p14="http://schemas.microsoft.com/office/powerpoint/2010/main" val="1681543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Allowable Cost</a:t>
            </a:r>
          </a:p>
        </p:txBody>
      </p:sp>
      <p:sp>
        <p:nvSpPr>
          <p:cNvPr id="3" name="Content Placeholder 2"/>
          <p:cNvSpPr>
            <a:spLocks noGrp="1"/>
          </p:cNvSpPr>
          <p:nvPr>
            <p:ph idx="1"/>
          </p:nvPr>
        </p:nvSpPr>
        <p:spPr/>
        <p:txBody>
          <a:bodyPr/>
          <a:lstStyle/>
          <a:p>
            <a:pPr marL="0" indent="0" algn="ctr">
              <a:buNone/>
            </a:pPr>
            <a:r>
              <a:rPr lang="en-US" b="1" u="sng" dirty="0"/>
              <a:t>What does “allowable” mean?</a:t>
            </a:r>
          </a:p>
          <a:p>
            <a:pPr marL="0" indent="0">
              <a:buNone/>
            </a:pPr>
            <a:r>
              <a:rPr lang="en-US" dirty="0"/>
              <a:t>An allowable cost must be:</a:t>
            </a:r>
          </a:p>
          <a:p>
            <a:r>
              <a:rPr lang="en-US" b="1" dirty="0"/>
              <a:t>Consistently Treated- </a:t>
            </a:r>
            <a:r>
              <a:rPr lang="en-US" dirty="0"/>
              <a:t>like costs must be treated the same in like circumstances, as either direct or indirect (200 C.F.R 403(d)) </a:t>
            </a:r>
          </a:p>
          <a:p>
            <a:r>
              <a:rPr lang="en-US" b="1" dirty="0"/>
              <a:t>Reasonable</a:t>
            </a:r>
            <a:r>
              <a:rPr lang="en-US" dirty="0"/>
              <a:t>- A prudent business person would have purchased this and paid this price. (200 C.F.R. 404)</a:t>
            </a:r>
          </a:p>
          <a:p>
            <a:r>
              <a:rPr lang="en-US" b="1" dirty="0"/>
              <a:t>Allocable</a:t>
            </a:r>
            <a:r>
              <a:rPr lang="en-US" dirty="0"/>
              <a:t>- It can be assigned to the activity on some reasonable basis. (200 C.F.R. 405)</a:t>
            </a:r>
          </a:p>
        </p:txBody>
      </p:sp>
    </p:spTree>
    <p:extLst>
      <p:ext uri="{BB962C8B-B14F-4D97-AF65-F5344CB8AC3E}">
        <p14:creationId xmlns:p14="http://schemas.microsoft.com/office/powerpoint/2010/main" val="33489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Allowable costs con ’t	</a:t>
            </a:r>
          </a:p>
        </p:txBody>
      </p:sp>
      <p:sp>
        <p:nvSpPr>
          <p:cNvPr id="3" name="Content Placeholder 2"/>
          <p:cNvSpPr>
            <a:spLocks noGrp="1"/>
          </p:cNvSpPr>
          <p:nvPr>
            <p:ph idx="1"/>
          </p:nvPr>
        </p:nvSpPr>
        <p:spPr/>
        <p:txBody>
          <a:bodyPr>
            <a:normAutofit fontScale="85000" lnSpcReduction="20000"/>
          </a:bodyPr>
          <a:lstStyle/>
          <a:p>
            <a:r>
              <a:rPr lang="en-US" dirty="0"/>
              <a:t>Allowable costs are those that are eligible for reimbursement by the federal government and also conform University policies</a:t>
            </a:r>
          </a:p>
          <a:p>
            <a:r>
              <a:rPr lang="en-US" dirty="0"/>
              <a:t>Contrast with:</a:t>
            </a:r>
          </a:p>
          <a:p>
            <a:pPr lvl="1"/>
            <a:r>
              <a:rPr lang="en-US" dirty="0"/>
              <a:t>Permissible by institution: A cost is permitted by institution, as outline in its various administrative policies or procedures</a:t>
            </a:r>
          </a:p>
          <a:p>
            <a:pPr lvl="1"/>
            <a:r>
              <a:rPr lang="en-US" dirty="0"/>
              <a:t>Allowable by the agency: Cost is permitted by the policies of the sponsoring agency or the terms or an award.</a:t>
            </a:r>
          </a:p>
          <a:p>
            <a:pPr lvl="0">
              <a:buClr>
                <a:srgbClr val="40BAD2"/>
              </a:buClr>
            </a:pPr>
            <a:r>
              <a:rPr lang="en-US" dirty="0">
                <a:solidFill>
                  <a:srgbClr val="000000">
                    <a:lumMod val="65000"/>
                    <a:lumOff val="35000"/>
                  </a:srgbClr>
                </a:solidFill>
              </a:rPr>
              <a:t>An “unallowable” cost is one that is not eligible for reimbursement by the federal government or state law, University Policy and/ or sponsor guidelines.</a:t>
            </a:r>
          </a:p>
          <a:p>
            <a:pPr marL="0" indent="0">
              <a:buClr>
                <a:srgbClr val="40BAD2"/>
              </a:buClr>
              <a:buNone/>
            </a:pPr>
            <a:r>
              <a:rPr lang="en-US" dirty="0">
                <a:solidFill>
                  <a:srgbClr val="000000">
                    <a:lumMod val="65000"/>
                    <a:lumOff val="35000"/>
                  </a:srgbClr>
                </a:solidFill>
              </a:rPr>
              <a:t>Examples of unallowable costs</a:t>
            </a:r>
          </a:p>
          <a:p>
            <a:pPr lvl="1">
              <a:buClr>
                <a:srgbClr val="40BAD2"/>
              </a:buClr>
            </a:pPr>
            <a:r>
              <a:rPr lang="en-US" dirty="0">
                <a:solidFill>
                  <a:srgbClr val="000000">
                    <a:lumMod val="65000"/>
                    <a:lumOff val="35000"/>
                  </a:srgbClr>
                </a:solidFill>
              </a:rPr>
              <a:t>Alcoholic beverages</a:t>
            </a:r>
          </a:p>
          <a:p>
            <a:pPr lvl="1">
              <a:buClr>
                <a:srgbClr val="40BAD2"/>
              </a:buClr>
            </a:pPr>
            <a:r>
              <a:rPr lang="en-US" dirty="0">
                <a:solidFill>
                  <a:srgbClr val="000000">
                    <a:lumMod val="65000"/>
                    <a:lumOff val="35000"/>
                  </a:srgbClr>
                </a:solidFill>
              </a:rPr>
              <a:t>Entertainment</a:t>
            </a:r>
          </a:p>
          <a:p>
            <a:pPr lvl="1">
              <a:buClr>
                <a:srgbClr val="40BAD2"/>
              </a:buClr>
            </a:pPr>
            <a:r>
              <a:rPr lang="en-US" dirty="0">
                <a:solidFill>
                  <a:srgbClr val="000000">
                    <a:lumMod val="65000"/>
                    <a:lumOff val="35000"/>
                  </a:srgbClr>
                </a:solidFill>
              </a:rPr>
              <a:t>Fund raising </a:t>
            </a:r>
          </a:p>
          <a:p>
            <a:pPr lvl="1">
              <a:buClr>
                <a:srgbClr val="40BAD2"/>
              </a:buClr>
            </a:pPr>
            <a:r>
              <a:rPr lang="en-US" dirty="0">
                <a:solidFill>
                  <a:srgbClr val="000000">
                    <a:lumMod val="65000"/>
                    <a:lumOff val="35000"/>
                  </a:srgbClr>
                </a:solidFill>
              </a:rPr>
              <a:t>Alumni events	</a:t>
            </a:r>
          </a:p>
          <a:p>
            <a:pPr lvl="1"/>
            <a:endParaRPr lang="en-US" dirty="0"/>
          </a:p>
        </p:txBody>
      </p:sp>
    </p:spTree>
    <p:extLst>
      <p:ext uri="{BB962C8B-B14F-4D97-AF65-F5344CB8AC3E}">
        <p14:creationId xmlns:p14="http://schemas.microsoft.com/office/powerpoint/2010/main" val="2684913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Reasonable Cost</a:t>
            </a:r>
          </a:p>
        </p:txBody>
      </p:sp>
      <p:sp>
        <p:nvSpPr>
          <p:cNvPr id="3" name="Content Placeholder 2"/>
          <p:cNvSpPr>
            <a:spLocks noGrp="1"/>
          </p:cNvSpPr>
          <p:nvPr>
            <p:ph idx="1"/>
          </p:nvPr>
        </p:nvSpPr>
        <p:spPr/>
        <p:txBody>
          <a:bodyPr/>
          <a:lstStyle/>
          <a:p>
            <a:r>
              <a:rPr lang="en-US" dirty="0"/>
              <a:t>The cost “does not exceed that which would be incurred by a prudent person under the circumstances prevailing at the time the decision was make to incur the cost.”(200 C.F.R. 414)</a:t>
            </a:r>
          </a:p>
        </p:txBody>
      </p:sp>
    </p:spTree>
    <p:extLst>
      <p:ext uri="{BB962C8B-B14F-4D97-AF65-F5344CB8AC3E}">
        <p14:creationId xmlns:p14="http://schemas.microsoft.com/office/powerpoint/2010/main" val="4090249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Deciding whether a cost is allowable or unallowable</a:t>
            </a:r>
          </a:p>
        </p:txBody>
      </p:sp>
      <p:sp>
        <p:nvSpPr>
          <p:cNvPr id="3" name="Content Placeholder 2"/>
          <p:cNvSpPr>
            <a:spLocks noGrp="1"/>
          </p:cNvSpPr>
          <p:nvPr>
            <p:ph idx="1"/>
          </p:nvPr>
        </p:nvSpPr>
        <p:spPr/>
        <p:txBody>
          <a:bodyPr/>
          <a:lstStyle/>
          <a:p>
            <a:r>
              <a:rPr lang="en-US" dirty="0"/>
              <a:t>A cost may be “expressly” unallowable, i.e., it is always unallowable as either a direct or indirect.</a:t>
            </a:r>
          </a:p>
          <a:p>
            <a:r>
              <a:rPr lang="en-US" dirty="0"/>
              <a:t>A cost may be allowable but only as an indirect (F&amp;A) cost, not a direct charge, I.e., proposal preparation, paper, pencils</a:t>
            </a:r>
          </a:p>
          <a:p>
            <a:r>
              <a:rPr lang="en-US" dirty="0"/>
              <a:t>A cost that is allowable as a direct charge should n </a:t>
            </a:r>
            <a:r>
              <a:rPr lang="en-US" dirty="0" err="1"/>
              <a:t>ot</a:t>
            </a:r>
            <a:r>
              <a:rPr lang="en-US" dirty="0"/>
              <a:t> be included in the F&amp;A rate. </a:t>
            </a:r>
            <a:r>
              <a:rPr lang="en-US" dirty="0" err="1"/>
              <a:t>I.e</a:t>
            </a:r>
            <a:r>
              <a:rPr lang="en-US" dirty="0"/>
              <a:t> salary of a lab technician</a:t>
            </a:r>
          </a:p>
        </p:txBody>
      </p:sp>
    </p:spTree>
    <p:extLst>
      <p:ext uri="{BB962C8B-B14F-4D97-AF65-F5344CB8AC3E}">
        <p14:creationId xmlns:p14="http://schemas.microsoft.com/office/powerpoint/2010/main" val="3147631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a:t>
            </a:r>
            <a:r>
              <a:rPr lang="en-US" dirty="0" err="1"/>
              <a:t>Allocability</a:t>
            </a:r>
            <a:r>
              <a:rPr lang="en-US" dirty="0"/>
              <a:t> Determined</a:t>
            </a:r>
          </a:p>
        </p:txBody>
      </p:sp>
      <p:sp>
        <p:nvSpPr>
          <p:cNvPr id="3" name="Content Placeholder 2"/>
          <p:cNvSpPr>
            <a:spLocks noGrp="1"/>
          </p:cNvSpPr>
          <p:nvPr>
            <p:ph idx="1"/>
          </p:nvPr>
        </p:nvSpPr>
        <p:spPr/>
        <p:txBody>
          <a:bodyPr/>
          <a:lstStyle/>
          <a:p>
            <a:r>
              <a:rPr lang="en-US" dirty="0"/>
              <a:t>It is incurred specifically for the federal award</a:t>
            </a:r>
          </a:p>
          <a:p>
            <a:r>
              <a:rPr lang="en-US" dirty="0"/>
              <a:t>It benefits both the work under the sponsored agreement and other work of the institution in proportions that can be determined without undue effort or cost</a:t>
            </a:r>
          </a:p>
          <a:p>
            <a:pPr lvl="1"/>
            <a:r>
              <a:rPr lang="en-US" dirty="0"/>
              <a:t>If a cost benefits two or more interrelated projects in proportions that cannot be determined the cost may be allocated on any reasonable basis</a:t>
            </a:r>
          </a:p>
          <a:p>
            <a:r>
              <a:rPr lang="en-US" dirty="0"/>
              <a:t>It is necessary to the overall operation of the institution and assignable in part to the award.</a:t>
            </a:r>
          </a:p>
        </p:txBody>
      </p:sp>
    </p:spTree>
    <p:extLst>
      <p:ext uri="{BB962C8B-B14F-4D97-AF65-F5344CB8AC3E}">
        <p14:creationId xmlns:p14="http://schemas.microsoft.com/office/powerpoint/2010/main" val="2144112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of the Budget	</a:t>
            </a:r>
          </a:p>
        </p:txBody>
      </p:sp>
      <p:sp>
        <p:nvSpPr>
          <p:cNvPr id="3" name="Content Placeholder 2"/>
          <p:cNvSpPr>
            <a:spLocks noGrp="1"/>
          </p:cNvSpPr>
          <p:nvPr>
            <p:ph idx="1"/>
          </p:nvPr>
        </p:nvSpPr>
        <p:spPr/>
        <p:txBody>
          <a:bodyPr>
            <a:normAutofit fontScale="92500" lnSpcReduction="20000"/>
          </a:bodyPr>
          <a:lstStyle/>
          <a:p>
            <a:r>
              <a:rPr lang="en-US" dirty="0"/>
              <a:t>Direct Costs</a:t>
            </a:r>
          </a:p>
          <a:p>
            <a:pPr lvl="1"/>
            <a:r>
              <a:rPr lang="en-US" dirty="0"/>
              <a:t>Salary and time commitments (FTE)</a:t>
            </a:r>
          </a:p>
          <a:p>
            <a:pPr lvl="1"/>
            <a:r>
              <a:rPr lang="en-US" dirty="0"/>
              <a:t>Fringe benefits and rates</a:t>
            </a:r>
          </a:p>
          <a:p>
            <a:pPr lvl="1"/>
            <a:r>
              <a:rPr lang="en-US" dirty="0"/>
              <a:t>Equipment</a:t>
            </a:r>
          </a:p>
          <a:p>
            <a:pPr lvl="1"/>
            <a:r>
              <a:rPr lang="en-US" dirty="0"/>
              <a:t>Travel</a:t>
            </a:r>
          </a:p>
          <a:p>
            <a:pPr lvl="1"/>
            <a:r>
              <a:rPr lang="en-US" dirty="0"/>
              <a:t>Participant support costs</a:t>
            </a:r>
          </a:p>
          <a:p>
            <a:pPr lvl="1"/>
            <a:r>
              <a:rPr lang="en-US" dirty="0"/>
              <a:t>Other direct costs- i.e. animals, housing for the animals</a:t>
            </a:r>
          </a:p>
          <a:p>
            <a:pPr lvl="1"/>
            <a:endParaRPr lang="en-US" dirty="0"/>
          </a:p>
          <a:p>
            <a:r>
              <a:rPr lang="en-US" dirty="0"/>
              <a:t>Indirect Costs or Facilities and Administration</a:t>
            </a:r>
          </a:p>
          <a:p>
            <a:pPr lvl="1"/>
            <a:r>
              <a:rPr lang="en-US" dirty="0"/>
              <a:t>General office supplies like paper, pens, pencils</a:t>
            </a:r>
          </a:p>
          <a:p>
            <a:pPr lvl="1"/>
            <a:r>
              <a:rPr lang="en-US" dirty="0"/>
              <a:t>Salary of administrative or clerical employees</a:t>
            </a:r>
          </a:p>
          <a:p>
            <a:pPr lvl="1"/>
            <a:r>
              <a:rPr lang="en-US" dirty="0"/>
              <a:t>The cost to heat and cool the building</a:t>
            </a:r>
          </a:p>
          <a:p>
            <a:pPr lvl="1"/>
            <a:r>
              <a:rPr lang="en-US" dirty="0"/>
              <a:t>The cost of power to a building</a:t>
            </a:r>
          </a:p>
          <a:p>
            <a:r>
              <a:rPr lang="en-US" dirty="0"/>
              <a:t>Cost Share or match</a:t>
            </a:r>
          </a:p>
          <a:p>
            <a:pPr marL="0" indent="0">
              <a:buNone/>
            </a:pPr>
            <a:r>
              <a:rPr lang="en-US" dirty="0"/>
              <a:t>	</a:t>
            </a:r>
          </a:p>
        </p:txBody>
      </p:sp>
    </p:spTree>
    <p:extLst>
      <p:ext uri="{BB962C8B-B14F-4D97-AF65-F5344CB8AC3E}">
        <p14:creationId xmlns:p14="http://schemas.microsoft.com/office/powerpoint/2010/main" val="4224813196"/>
      </p:ext>
    </p:extLst>
  </p:cSld>
  <p:clrMapOvr>
    <a:masterClrMapping/>
  </p:clrMapOvr>
</p:sld>
</file>

<file path=ppt/theme/theme1.xml><?xml version="1.0" encoding="utf-8"?>
<a:theme xmlns:a="http://schemas.openxmlformats.org/drawingml/2006/main" name="Crop">
  <a:themeElements>
    <a:clrScheme name="Cherry-Teal">
      <a:dk1>
        <a:sysClr val="windowText" lastClr="000000"/>
      </a:dk1>
      <a:lt1>
        <a:sysClr val="window" lastClr="FFFFFF"/>
      </a:lt1>
      <a:dk2>
        <a:srgbClr val="6D6E70"/>
      </a:dk2>
      <a:lt2>
        <a:srgbClr val="B0B2B4"/>
      </a:lt2>
      <a:accent1>
        <a:srgbClr val="008995"/>
      </a:accent1>
      <a:accent2>
        <a:srgbClr val="BA0C2F"/>
      </a:accent2>
      <a:accent3>
        <a:srgbClr val="008995"/>
      </a:accent3>
      <a:accent4>
        <a:srgbClr val="BA0C2F"/>
      </a:accent4>
      <a:accent5>
        <a:srgbClr val="008C99"/>
      </a:accent5>
      <a:accent6>
        <a:srgbClr val="BA0C2F"/>
      </a:accent6>
      <a:hlink>
        <a:srgbClr val="008995"/>
      </a:hlink>
      <a:folHlink>
        <a:srgbClr val="BA0C2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Template4</Template>
  <TotalTime>4188</TotalTime>
  <Words>3174</Words>
  <Application>Microsoft Office PowerPoint</Application>
  <PresentationFormat>On-screen Show (4:3)</PresentationFormat>
  <Paragraphs>312</Paragraphs>
  <Slides>35</Slides>
  <Notes>35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Batang</vt:lpstr>
      <vt:lpstr>Arial</vt:lpstr>
      <vt:lpstr>Calibri</vt:lpstr>
      <vt:lpstr>Cambria</vt:lpstr>
      <vt:lpstr>Franklin Gothic Book</vt:lpstr>
      <vt:lpstr>Times New Roman</vt:lpstr>
      <vt:lpstr>Wingdings</vt:lpstr>
      <vt:lpstr>Crop</vt:lpstr>
      <vt:lpstr>How to Build a Budget</vt:lpstr>
      <vt:lpstr>Today’s objectives</vt:lpstr>
      <vt:lpstr>Regulations and Laws </vt:lpstr>
      <vt:lpstr>Allowable Cost</vt:lpstr>
      <vt:lpstr>Allowable costs con ’t </vt:lpstr>
      <vt:lpstr>Reasonable Cost</vt:lpstr>
      <vt:lpstr>Deciding whether a cost is allowable or unallowable</vt:lpstr>
      <vt:lpstr>How is Allocability Determined</vt:lpstr>
      <vt:lpstr>Components of the Budget </vt:lpstr>
      <vt:lpstr>Direct Costs </vt:lpstr>
      <vt:lpstr>What are Indirect / F&amp;A (Facilities and Administrative) Costs?</vt:lpstr>
      <vt:lpstr>F&amp;A waivers and split forms </vt:lpstr>
      <vt:lpstr>Cost Share or Matching</vt:lpstr>
      <vt:lpstr>Building the Budget</vt:lpstr>
      <vt:lpstr>Reading the Solicitation </vt:lpstr>
      <vt:lpstr>Remember who your Audience is for your budget!</vt:lpstr>
      <vt:lpstr>“Interviewing” the PI</vt:lpstr>
      <vt:lpstr>Personnel </vt:lpstr>
      <vt:lpstr>Personnel </vt:lpstr>
      <vt:lpstr>Admin and Clerical</vt:lpstr>
      <vt:lpstr>Personnel: Budget Justification Example</vt:lpstr>
      <vt:lpstr>Personnel: Budget Justification Example</vt:lpstr>
      <vt:lpstr>Equipment</vt:lpstr>
      <vt:lpstr>Materials and Supplies</vt:lpstr>
      <vt:lpstr>Travel </vt:lpstr>
      <vt:lpstr>Travel: Budget  Justification of Travel</vt:lpstr>
      <vt:lpstr>Travel: Budget Justification of Travel</vt:lpstr>
      <vt:lpstr>Consultants</vt:lpstr>
      <vt:lpstr>Sub-agreements</vt:lpstr>
      <vt:lpstr>Sub-recipient or Contractor?</vt:lpstr>
      <vt:lpstr>Documents required for a sub-recipient</vt:lpstr>
      <vt:lpstr>Other Direct Costs </vt:lpstr>
      <vt:lpstr>F&amp;A Rates</vt:lpstr>
      <vt:lpstr>F&amp;A Rate Base Definition</vt:lpstr>
      <vt:lpstr>Questions???</vt:lpstr>
    </vt:vector>
  </TitlesOfParts>
  <Company>UNM HSC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Leslie A Payne</dc:creator>
  <cp:lastModifiedBy>Sean C Gonzales</cp:lastModifiedBy>
  <cp:revision>447</cp:revision>
  <cp:lastPrinted>2017-06-08T22:47:37Z</cp:lastPrinted>
  <dcterms:created xsi:type="dcterms:W3CDTF">2016-11-18T21:47:17Z</dcterms:created>
  <dcterms:modified xsi:type="dcterms:W3CDTF">2026-02-04T18:40:23Z</dcterms:modified>
</cp:coreProperties>
</file>