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95"/>
    <a:srgbClr val="00858A"/>
    <a:srgbClr val="FFCC00"/>
    <a:srgbClr val="3399FF"/>
    <a:srgbClr val="66CCFF"/>
    <a:srgbClr val="9966FF"/>
    <a:srgbClr val="9933FF"/>
    <a:srgbClr val="009CA8"/>
    <a:srgbClr val="00BAC8"/>
    <a:srgbClr val="FB75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autoAdjust="0"/>
  </p:normalViewPr>
  <p:slideViewPr>
    <p:cSldViewPr snapToGrid="0">
      <p:cViewPr varScale="1">
        <p:scale>
          <a:sx n="148" d="100"/>
          <a:sy n="148" d="100"/>
        </p:scale>
        <p:origin x="138" y="4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98EA98-F144-43D8-B4AD-98E06E41D83C}" type="datetimeFigureOut">
              <a:rPr lang="en-US" smtClean="0"/>
              <a:t>2/4/2026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E6965B-4AD6-4A7F-A338-F5984C614B0E}" type="slidenum">
              <a:rPr lang="en-US" smtClean="0"/>
              <a:t>‹#›</a:t>
            </a:fld>
            <a:endParaRPr lang="en-US" dirty="0"/>
          </a:p>
        </p:txBody>
      </p:sp>
    </p:spTree>
    <p:extLst>
      <p:ext uri="{BB962C8B-B14F-4D97-AF65-F5344CB8AC3E}">
        <p14:creationId xmlns:p14="http://schemas.microsoft.com/office/powerpoint/2010/main" val="250812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t">
            <a:noAutofit/>
          </a:bodyPr>
          <a:lstStyle>
            <a:lvl1pPr algn="ctr">
              <a:defRPr sz="3600" b="1" cap="small" baseline="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432290" y="4263778"/>
            <a:ext cx="6295604" cy="1086237"/>
          </a:xfrm>
        </p:spPr>
        <p:txBody>
          <a:bodyPr>
            <a:normAutofit/>
          </a:bodyPr>
          <a:lstStyle>
            <a:lvl1pPr marL="0" indent="0" algn="l">
              <a:lnSpc>
                <a:spcPct val="112000"/>
              </a:lnSpc>
              <a:spcBef>
                <a:spcPts val="0"/>
              </a:spcBef>
              <a:spcAft>
                <a:spcPts val="0"/>
              </a:spcAft>
              <a:buNone/>
              <a:defRPr sz="2000" b="1">
                <a:solidFill>
                  <a:srgbClr val="63666A"/>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6" name="Slide Number Placeholder 5"/>
          <p:cNvSpPr>
            <a:spLocks noGrp="1"/>
          </p:cNvSpPr>
          <p:nvPr>
            <p:ph type="sldNum" sz="quarter" idx="12"/>
          </p:nvPr>
        </p:nvSpPr>
        <p:spPr>
          <a:xfrm>
            <a:off x="7373013" y="6322664"/>
            <a:ext cx="1197219" cy="404614"/>
          </a:xfrm>
          <a:prstGeom prst="rect">
            <a:avLst/>
          </a:prstGeom>
        </p:spPr>
        <p:txBody>
          <a:bodyPr/>
          <a:lstStyle>
            <a:lvl1pPr algn="r">
              <a:defRPr sz="1050" baseline="0">
                <a:solidFill>
                  <a:srgbClr val="63666A"/>
                </a:solidFill>
                <a:latin typeface="Arial" panose="020B0604020202020204" pitchFamily="34" charset="0"/>
                <a:cs typeface="Arial" panose="020B0604020202020204" pitchFamily="34" charset="0"/>
              </a:defRPr>
            </a:lvl1pPr>
          </a:lstStyle>
          <a:p>
            <a:fld id="{4B1ECFE2-5ADF-4476-8C45-A3ABE7A7AF41}" type="slidenum">
              <a:rPr lang="en-US" smtClean="0"/>
              <a:pPr/>
              <a:t>‹#›</a:t>
            </a:fld>
            <a:endParaRPr lang="en-US" dirty="0"/>
          </a:p>
        </p:txBody>
      </p:sp>
      <p:sp>
        <p:nvSpPr>
          <p:cNvPr id="4" name="TextBox 3"/>
          <p:cNvSpPr txBox="1"/>
          <p:nvPr userDrawn="1"/>
        </p:nvSpPr>
        <p:spPr>
          <a:xfrm>
            <a:off x="3346882" y="248575"/>
            <a:ext cx="2432481" cy="62143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3183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9144000" cy="2068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00125" y="445576"/>
            <a:ext cx="7020248" cy="1561455"/>
          </a:xfrm>
        </p:spPr>
        <p:txBody>
          <a:bodyPr anchor="t">
            <a:normAutofit/>
          </a:bodyPr>
          <a:lstStyle>
            <a:lvl1pPr algn="ctr">
              <a:lnSpc>
                <a:spcPct val="84000"/>
              </a:lnSpc>
              <a:defRPr sz="4400" baseline="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0" y="2363491"/>
            <a:ext cx="9144000" cy="4494508"/>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4B1ECFE2-5ADF-4476-8C45-A3ABE7A7AF41}" type="slidenum">
              <a:rPr lang="en-US" smtClean="0">
                <a:solidFill>
                  <a:srgbClr val="6D6E70"/>
                </a:solidFill>
              </a:rPr>
              <a:pPr/>
              <a:t>‹#›</a:t>
            </a:fld>
            <a:endParaRPr lang="en-US" dirty="0">
              <a:solidFill>
                <a:srgbClr val="6D6E70"/>
              </a:solidFill>
            </a:endParaRPr>
          </a:p>
        </p:txBody>
      </p:sp>
      <p:sp>
        <p:nvSpPr>
          <p:cNvPr id="10" name="Rectangle 9"/>
          <p:cNvSpPr/>
          <p:nvPr userDrawn="1"/>
        </p:nvSpPr>
        <p:spPr>
          <a:xfrm>
            <a:off x="-1" y="2069024"/>
            <a:ext cx="9143999" cy="294467"/>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358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dirty="0"/>
          </a:p>
        </p:txBody>
      </p:sp>
    </p:spTree>
    <p:extLst>
      <p:ext uri="{BB962C8B-B14F-4D97-AF65-F5344CB8AC3E}">
        <p14:creationId xmlns:p14="http://schemas.microsoft.com/office/powerpoint/2010/main" val="1364369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dirty="0"/>
          </a:p>
        </p:txBody>
      </p:sp>
    </p:spTree>
    <p:extLst>
      <p:ext uri="{BB962C8B-B14F-4D97-AF65-F5344CB8AC3E}">
        <p14:creationId xmlns:p14="http://schemas.microsoft.com/office/powerpoint/2010/main" val="299337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420805"/>
            <a:ext cx="7200900" cy="867871"/>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lvl1pPr>
              <a:defRPr>
                <a:latin typeface="Cambria" panose="02040503050406030204" pitchFamily="18" charset="0"/>
              </a:defRPr>
            </a:lvl1pPr>
          </a:lstStyle>
          <a:p>
            <a:fld id="{4B1ECFE2-5ADF-4476-8C45-A3ABE7A7AF41}" type="slidenum">
              <a:rPr lang="en-US" smtClean="0"/>
              <a:pPr/>
              <a:t>‹#›</a:t>
            </a:fld>
            <a:endParaRPr lang="en-US" dirty="0"/>
          </a:p>
        </p:txBody>
      </p:sp>
    </p:spTree>
    <p:extLst>
      <p:ext uri="{BB962C8B-B14F-4D97-AF65-F5344CB8AC3E}">
        <p14:creationId xmlns:p14="http://schemas.microsoft.com/office/powerpoint/2010/main" val="58517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3600" b="1" cap="small"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7373012" y="6453386"/>
            <a:ext cx="1197219" cy="404614"/>
          </a:xfrm>
          <a:prstGeom prst="rect">
            <a:avLst/>
          </a:prstGeom>
        </p:spPr>
        <p:txBody>
          <a:bodyPr/>
          <a:lstStyle>
            <a:lvl1pPr>
              <a:defRPr>
                <a:solidFill>
                  <a:schemeClr val="tx2"/>
                </a:solidFill>
              </a:defRPr>
            </a:lvl1pPr>
          </a:lstStyle>
          <a:p>
            <a:fld id="{4B1ECFE2-5ADF-4476-8C45-A3ABE7A7AF41}" type="slidenum">
              <a:rPr lang="en-US" smtClean="0"/>
              <a:t>‹#›</a:t>
            </a:fld>
            <a:endParaRPr lang="en-US" dirty="0"/>
          </a:p>
        </p:txBody>
      </p:sp>
    </p:spTree>
    <p:extLst>
      <p:ext uri="{BB962C8B-B14F-4D97-AF65-F5344CB8AC3E}">
        <p14:creationId xmlns:p14="http://schemas.microsoft.com/office/powerpoint/2010/main" val="151673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1028700" y="1739788"/>
            <a:ext cx="3335840" cy="4127613"/>
          </a:xfrm>
        </p:spPr>
        <p:txBody>
          <a:bodyPr>
            <a:normAutofit/>
          </a:bodyPr>
          <a:lstStyle>
            <a:lvl1pPr>
              <a:defRPr sz="2000" baseline="0">
                <a:solidFill>
                  <a:schemeClr val="tx2"/>
                </a:solidFill>
              </a:defRPr>
            </a:lvl1pPr>
            <a:lvl2pPr>
              <a:defRPr sz="1800" baseline="0">
                <a:solidFill>
                  <a:schemeClr val="tx2"/>
                </a:solidFill>
              </a:defRPr>
            </a:lvl2pPr>
            <a:lvl3pPr>
              <a:defRPr sz="1600" baseline="0">
                <a:solidFill>
                  <a:schemeClr val="tx2"/>
                </a:solidFill>
              </a:defRPr>
            </a:lvl3pPr>
            <a:lvl4pPr>
              <a:defRPr sz="1400" baseline="0">
                <a:solidFill>
                  <a:schemeClr val="tx2"/>
                </a:solidFill>
              </a:defRPr>
            </a:lvl4pPr>
            <a:lvl5pPr>
              <a:defRPr sz="12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1747880"/>
            <a:ext cx="3335840" cy="4119521"/>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dirty="0"/>
          </a:p>
        </p:txBody>
      </p:sp>
    </p:spTree>
    <p:extLst>
      <p:ext uri="{BB962C8B-B14F-4D97-AF65-F5344CB8AC3E}">
        <p14:creationId xmlns:p14="http://schemas.microsoft.com/office/powerpoint/2010/main" val="211537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803135"/>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1028700" y="173332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028700" y="2727016"/>
            <a:ext cx="3335839" cy="3116109"/>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5668" y="1742852"/>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2735108"/>
            <a:ext cx="3335840" cy="31322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dirty="0"/>
          </a:p>
        </p:txBody>
      </p:sp>
    </p:spTree>
    <p:extLst>
      <p:ext uri="{BB962C8B-B14F-4D97-AF65-F5344CB8AC3E}">
        <p14:creationId xmlns:p14="http://schemas.microsoft.com/office/powerpoint/2010/main" val="365441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dirty="0"/>
          </a:p>
        </p:txBody>
      </p:sp>
    </p:spTree>
    <p:extLst>
      <p:ext uri="{BB962C8B-B14F-4D97-AF65-F5344CB8AC3E}">
        <p14:creationId xmlns:p14="http://schemas.microsoft.com/office/powerpoint/2010/main" val="419879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dirty="0"/>
          </a:p>
        </p:txBody>
      </p:sp>
    </p:spTree>
    <p:extLst>
      <p:ext uri="{BB962C8B-B14F-4D97-AF65-F5344CB8AC3E}">
        <p14:creationId xmlns:p14="http://schemas.microsoft.com/office/powerpoint/2010/main" val="82257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0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4B1ECFE2-5ADF-4476-8C45-A3ABE7A7AF41}"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329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4B1ECFE2-5ADF-4476-8C45-A3ABE7A7AF41}"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76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2309" y="580604"/>
            <a:ext cx="7200900" cy="86787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28700" y="1731696"/>
            <a:ext cx="7200900" cy="41357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0" y="0"/>
            <a:ext cx="444296" cy="6858000"/>
          </a:xfrm>
          <a:prstGeom prst="rect">
            <a:avLst/>
          </a:prstGeom>
          <a:solidFill>
            <a:srgbClr val="00899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44296" y="376"/>
            <a:ext cx="4571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lide Number Placeholder 5"/>
          <p:cNvSpPr>
            <a:spLocks noGrp="1"/>
          </p:cNvSpPr>
          <p:nvPr>
            <p:ph type="sldNum" sz="quarter" idx="4"/>
          </p:nvPr>
        </p:nvSpPr>
        <p:spPr>
          <a:xfrm>
            <a:off x="7373013" y="6322664"/>
            <a:ext cx="1197219" cy="404614"/>
          </a:xfrm>
          <a:prstGeom prst="rect">
            <a:avLst/>
          </a:prstGeom>
        </p:spPr>
        <p:txBody>
          <a:bodyPr/>
          <a:lstStyle>
            <a:lvl1pPr algn="r">
              <a:defRPr sz="1050" b="1" i="0" baseline="0">
                <a:solidFill>
                  <a:srgbClr val="63666A"/>
                </a:solidFill>
                <a:latin typeface="Arial" panose="020B0604020202020204" pitchFamily="34" charset="0"/>
                <a:cs typeface="Arial" panose="020B0604020202020204" pitchFamily="34" charset="0"/>
              </a:defRPr>
            </a:lvl1pPr>
          </a:lstStyle>
          <a:p>
            <a:fld id="{4B1ECFE2-5ADF-4476-8C45-A3ABE7A7AF41}" type="slidenum">
              <a:rPr lang="en-US" smtClean="0"/>
              <a:pPr/>
              <a:t>‹#›</a:t>
            </a:fld>
            <a:endParaRPr lang="en-US" dirty="0"/>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6136" y="6079971"/>
            <a:ext cx="1959039" cy="778405"/>
          </a:xfrm>
          <a:prstGeom prst="rect">
            <a:avLst/>
          </a:prstGeom>
        </p:spPr>
      </p:pic>
    </p:spTree>
    <p:extLst>
      <p:ext uri="{BB962C8B-B14F-4D97-AF65-F5344CB8AC3E}">
        <p14:creationId xmlns:p14="http://schemas.microsoft.com/office/powerpoint/2010/main" val="3882250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5" r:id="rId10"/>
    <p:sldLayoutId id="2147483682" r:id="rId11"/>
    <p:sldLayoutId id="2147483683" r:id="rId12"/>
  </p:sldLayoutIdLst>
  <p:hf hdr="0" ftr="0" dt="0"/>
  <p:txStyles>
    <p:titleStyle>
      <a:lvl1pPr algn="l" defTabSz="685800" rtl="0" eaLnBrk="1" latinLnBrk="0" hangingPunct="1">
        <a:lnSpc>
          <a:spcPct val="89000"/>
        </a:lnSpc>
        <a:spcBef>
          <a:spcPct val="0"/>
        </a:spcBef>
        <a:buNone/>
        <a:defRPr sz="4000" kern="1200" baseline="0">
          <a:solidFill>
            <a:schemeClr val="accent1"/>
          </a:solidFill>
          <a:latin typeface="Arial" panose="020B0604020202020204" pitchFamily="34" charset="0"/>
          <a:ea typeface="+mj-ea"/>
          <a:cs typeface="Arial" panose="020B0604020202020204" pitchFamily="34" charset="0"/>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400" kern="1200" baseline="0">
          <a:solidFill>
            <a:srgbClr val="63666A"/>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rgbClr val="63666A"/>
          </a:solidFill>
          <a:latin typeface="Arial" panose="020B0604020202020204" pitchFamily="34" charset="0"/>
          <a:ea typeface="+mn-ea"/>
          <a:cs typeface="Arial" panose="020B0604020202020204" pitchFamily="34" charset="0"/>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rgbClr val="63666A"/>
          </a:solidFill>
          <a:latin typeface="Arial" panose="020B0604020202020204" pitchFamily="34" charset="0"/>
          <a:ea typeface="+mn-ea"/>
          <a:cs typeface="Arial" panose="020B0604020202020204" pitchFamily="34" charset="0"/>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rgbClr val="63666A"/>
          </a:solidFill>
          <a:latin typeface="Arial" panose="020B0604020202020204" pitchFamily="34" charset="0"/>
          <a:ea typeface="+mn-ea"/>
          <a:cs typeface="Arial" panose="020B0604020202020204" pitchFamily="34" charset="0"/>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rgbClr val="63666A"/>
          </a:solidFill>
          <a:latin typeface="Arial" panose="020B0604020202020204" pitchFamily="34" charset="0"/>
          <a:ea typeface="+mn-ea"/>
          <a:cs typeface="Arial" panose="020B0604020202020204" pitchFamily="34" charset="0"/>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rants.gov/web/grants/applicants/workspace-overview/step-2-complete-a-workspace-package.html" TargetMode="External"/><Relationship Id="rId2" Type="http://schemas.openxmlformats.org/officeDocument/2006/relationships/slideLayout" Target="../slideLayouts/slideLayout2.xml"/><Relationship Id="rId1" Type="http://schemas.openxmlformats.org/officeDocument/2006/relationships/video" Target="https://www.youtube.com/embed/dtU0b9863ag"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hsc.unm.edu/financialservices/preaward/index.html" TargetMode="External"/><Relationship Id="rId2" Type="http://schemas.openxmlformats.org/officeDocument/2006/relationships/slideLayout" Target="../slideLayouts/slideLayout2.xml"/><Relationship Id="rId1" Type="http://schemas.openxmlformats.org/officeDocument/2006/relationships/video" Target="https://www.youtube.com/embed/oCxFGjxoqWE" TargetMode="External"/><Relationship Id="rId5" Type="http://schemas.openxmlformats.org/officeDocument/2006/relationships/image" Target="../media/image15.jpeg"/><Relationship Id="rId4" Type="http://schemas.openxmlformats.org/officeDocument/2006/relationships/hyperlink" Target="https://www.grants.gov/web/grants/applicants/workspace-overview/step-3-submit-a-workspace-package.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kbenson@salud.unm.edu" TargetMode="External"/><Relationship Id="rId2" Type="http://schemas.openxmlformats.org/officeDocument/2006/relationships/hyperlink" Target="mailto:sdelossantos@salud.unm.edu" TargetMode="External"/><Relationship Id="rId1" Type="http://schemas.openxmlformats.org/officeDocument/2006/relationships/slideLayout" Target="../slideLayouts/slideLayout2.xml"/><Relationship Id="rId5" Type="http://schemas.openxmlformats.org/officeDocument/2006/relationships/hyperlink" Target="mailto:HSC-PreAward@salud.unm.edu" TargetMode="External"/><Relationship Id="rId4" Type="http://schemas.openxmlformats.org/officeDocument/2006/relationships/hyperlink" Target="mailto:jkstanton@salud.unm.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rants.gov/web/grants/register.html" TargetMode="External"/><Relationship Id="rId2" Type="http://schemas.openxmlformats.org/officeDocument/2006/relationships/slideLayout" Target="../slideLayouts/slideLayout2.xml"/><Relationship Id="rId1" Type="http://schemas.openxmlformats.org/officeDocument/2006/relationships/video" Target="https://www.youtube.com/embed/sj3X2XPAQ5g"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HSC-PreAward@salud.unm.edu" TargetMode="External"/><Relationship Id="rId1" Type="http://schemas.openxmlformats.org/officeDocument/2006/relationships/slideLayout" Target="../slideLayouts/slideLayout2.xml"/><Relationship Id="rId4" Type="http://schemas.openxmlformats.org/officeDocument/2006/relationships/hyperlink" Target="https://www.grants.gov/web/grants/applicants/workspace-overview/workspace-role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grants.gov/web/grants/applicants/workspace-overview/step-1-create-a-workspace-package.html" TargetMode="External"/><Relationship Id="rId2" Type="http://schemas.openxmlformats.org/officeDocument/2006/relationships/slideLayout" Target="../slideLayouts/slideLayout2.xml"/><Relationship Id="rId1" Type="http://schemas.openxmlformats.org/officeDocument/2006/relationships/video" Target="https://www.youtube.com/embed/gOjwumQz0G8"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E3QaePcD3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Grants.gov Workspace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2428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Complete Forms in Workspace</a:t>
            </a:r>
          </a:p>
        </p:txBody>
      </p:sp>
      <p:sp>
        <p:nvSpPr>
          <p:cNvPr id="3" name="Content Placeholder 2"/>
          <p:cNvSpPr>
            <a:spLocks noGrp="1"/>
          </p:cNvSpPr>
          <p:nvPr>
            <p:ph idx="1"/>
          </p:nvPr>
        </p:nvSpPr>
        <p:spPr>
          <a:xfrm>
            <a:off x="6007608" y="1626901"/>
            <a:ext cx="2612898" cy="3573019"/>
          </a:xfrm>
        </p:spPr>
        <p:txBody>
          <a:bodyPr>
            <a:normAutofit fontScale="77500" lnSpcReduction="20000"/>
          </a:bodyPr>
          <a:lstStyle/>
          <a:p>
            <a:pPr>
              <a:buFont typeface="Arial" panose="020B0604020202020204" pitchFamily="34" charset="0"/>
              <a:buChar char="•"/>
            </a:pPr>
            <a:r>
              <a:rPr lang="en-US" dirty="0"/>
              <a:t> How do you complete forms in Workspace? Your team has three options: </a:t>
            </a:r>
          </a:p>
          <a:p>
            <a:pPr lvl="1">
              <a:buFont typeface="Arial" panose="020B0604020202020204" pitchFamily="34" charset="0"/>
              <a:buChar char="•"/>
            </a:pPr>
            <a:r>
              <a:rPr lang="en-US" dirty="0"/>
              <a:t>Complete the forms online</a:t>
            </a:r>
          </a:p>
          <a:p>
            <a:pPr lvl="1">
              <a:buFont typeface="Arial" panose="020B0604020202020204" pitchFamily="34" charset="0"/>
              <a:buChar char="•"/>
            </a:pPr>
            <a:r>
              <a:rPr lang="en-US" dirty="0"/>
              <a:t>Download a PDF, complete the form, and upload the completed PDF into Workspace</a:t>
            </a:r>
          </a:p>
          <a:p>
            <a:pPr lvl="1">
              <a:buFont typeface="Arial" panose="020B0604020202020204" pitchFamily="34" charset="0"/>
              <a:buChar char="•"/>
            </a:pPr>
            <a:r>
              <a:rPr lang="en-US" dirty="0"/>
              <a:t>Reuse a form from a previous Workspace  </a:t>
            </a:r>
          </a:p>
        </p:txBody>
      </p:sp>
      <p:sp>
        <p:nvSpPr>
          <p:cNvPr id="6" name="Right Arrow 5"/>
          <p:cNvSpPr/>
          <p:nvPr/>
        </p:nvSpPr>
        <p:spPr>
          <a:xfrm rot="10800000">
            <a:off x="6206853" y="4882504"/>
            <a:ext cx="1714500" cy="555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521208" y="5100504"/>
            <a:ext cx="8147304" cy="1131079"/>
          </a:xfrm>
          <a:prstGeom prst="rect">
            <a:avLst/>
          </a:prstGeom>
          <a:noFill/>
        </p:spPr>
        <p:txBody>
          <a:bodyPr wrap="square" rtlCol="0">
            <a:spAutoFit/>
          </a:bodyPr>
          <a:lstStyle/>
          <a:p>
            <a:endParaRPr lang="en-US" sz="1350" dirty="0"/>
          </a:p>
          <a:p>
            <a:endParaRPr lang="en-US" sz="1350" dirty="0"/>
          </a:p>
          <a:p>
            <a:r>
              <a:rPr lang="en-US" sz="1350" dirty="0"/>
              <a:t>Additional Information- </a:t>
            </a:r>
            <a:r>
              <a:rPr lang="en-US" sz="1350" dirty="0">
                <a:solidFill>
                  <a:srgbClr val="00B0F0"/>
                </a:solidFill>
                <a:hlinkClick r:id="rId3"/>
              </a:rPr>
              <a:t>https://www.grants.gov/web/grants/applicants/workspace-overview/step-2-complete-a-workspace-package.html</a:t>
            </a:r>
            <a:endParaRPr lang="en-US" sz="1350" dirty="0"/>
          </a:p>
          <a:p>
            <a:endParaRPr lang="en-US" sz="1350" dirty="0"/>
          </a:p>
        </p:txBody>
      </p:sp>
      <p:pic>
        <p:nvPicPr>
          <p:cNvPr id="8" name="Online Media 7" title="Learning Workspace - Completing Forms in a Grants.gov Workspace">
            <a:hlinkClick r:id="" action="ppaction://media"/>
            <a:extLst>
              <a:ext uri="{FF2B5EF4-FFF2-40B4-BE49-F238E27FC236}">
                <a16:creationId xmlns:a16="http://schemas.microsoft.com/office/drawing/2014/main" id="{A3AA27BF-39FF-4ECB-8864-565AF549F6D9}"/>
              </a:ext>
            </a:extLst>
          </p:cNvPr>
          <p:cNvPicPr>
            <a:picLocks noRot="1" noChangeAspect="1"/>
          </p:cNvPicPr>
          <p:nvPr>
            <a:videoFile r:link="rId1"/>
          </p:nvPr>
        </p:nvPicPr>
        <p:blipFill>
          <a:blip r:embed="rId4"/>
          <a:stretch>
            <a:fillRect/>
          </a:stretch>
        </p:blipFill>
        <p:spPr>
          <a:xfrm>
            <a:off x="574660" y="2262928"/>
            <a:ext cx="5432948" cy="3056033"/>
          </a:xfrm>
          <a:prstGeom prst="rect">
            <a:avLst/>
          </a:prstGeom>
        </p:spPr>
      </p:pic>
    </p:spTree>
    <p:extLst>
      <p:ext uri="{BB962C8B-B14F-4D97-AF65-F5344CB8AC3E}">
        <p14:creationId xmlns:p14="http://schemas.microsoft.com/office/powerpoint/2010/main" val="1422206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Submit Your Application </a:t>
            </a:r>
          </a:p>
        </p:txBody>
      </p:sp>
      <p:sp>
        <p:nvSpPr>
          <p:cNvPr id="3" name="Content Placeholder 2"/>
          <p:cNvSpPr>
            <a:spLocks noGrp="1"/>
          </p:cNvSpPr>
          <p:nvPr>
            <p:ph idx="1"/>
          </p:nvPr>
        </p:nvSpPr>
        <p:spPr>
          <a:xfrm>
            <a:off x="774954" y="2241550"/>
            <a:ext cx="2887218" cy="2744216"/>
          </a:xfrm>
        </p:spPr>
        <p:txBody>
          <a:bodyPr>
            <a:normAutofit fontScale="55000" lnSpcReduction="20000"/>
          </a:bodyPr>
          <a:lstStyle/>
          <a:p>
            <a:pPr>
              <a:buFont typeface="Arial" panose="020B0604020202020204" pitchFamily="34" charset="0"/>
              <a:buChar char="•"/>
            </a:pPr>
            <a:r>
              <a:rPr lang="en-US" dirty="0"/>
              <a:t> Once you are done with your Workspace application, it’s time to check for errors and send to your SPO Grants Specialist </a:t>
            </a:r>
          </a:p>
          <a:p>
            <a:pPr>
              <a:buFont typeface="Arial" panose="020B0604020202020204" pitchFamily="34" charset="0"/>
              <a:buChar char="•"/>
            </a:pPr>
            <a:r>
              <a:rPr lang="en-US" dirty="0"/>
              <a:t> You will need to </a:t>
            </a:r>
            <a:r>
              <a:rPr lang="en-US" i="1" dirty="0"/>
              <a:t>“Complete &amp; Submit to AOR” </a:t>
            </a:r>
            <a:r>
              <a:rPr lang="en-US" dirty="0"/>
              <a:t>in order for your SPO to </a:t>
            </a:r>
            <a:r>
              <a:rPr lang="en-US" u="sng" dirty="0"/>
              <a:t>review and submit </a:t>
            </a:r>
            <a:r>
              <a:rPr lang="en-US" dirty="0"/>
              <a:t>your application</a:t>
            </a:r>
          </a:p>
          <a:p>
            <a:pPr>
              <a:buFont typeface="Arial" panose="020B0604020202020204" pitchFamily="34" charset="0"/>
              <a:buChar char="•"/>
            </a:pPr>
            <a:r>
              <a:rPr lang="en-US" dirty="0"/>
              <a:t> Standard timelines apply: You must submit to your SPO by the deadlines listed on our website </a:t>
            </a:r>
            <a:r>
              <a:rPr lang="en-US" dirty="0">
                <a:hlinkClick r:id="rId3"/>
              </a:rPr>
              <a:t>http://hsc.unm.edu/financialservices/preaward/index.html</a:t>
            </a:r>
            <a:endParaRPr lang="en-US" dirty="0"/>
          </a:p>
          <a:p>
            <a:pPr>
              <a:buFont typeface="Arial" panose="020B0604020202020204" pitchFamily="34" charset="0"/>
              <a:buChar char="•"/>
            </a:pPr>
            <a:endParaRPr lang="en-US" dirty="0"/>
          </a:p>
          <a:p>
            <a:endParaRPr lang="en-US" dirty="0"/>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endParaRPr lang="en-US" dirty="0"/>
          </a:p>
          <a:p>
            <a:endParaRPr lang="en-US" dirty="0"/>
          </a:p>
        </p:txBody>
      </p:sp>
      <p:sp>
        <p:nvSpPr>
          <p:cNvPr id="5" name="TextBox 4"/>
          <p:cNvSpPr txBox="1"/>
          <p:nvPr/>
        </p:nvSpPr>
        <p:spPr>
          <a:xfrm>
            <a:off x="521208" y="5068062"/>
            <a:ext cx="8147304" cy="923330"/>
          </a:xfrm>
          <a:prstGeom prst="rect">
            <a:avLst/>
          </a:prstGeom>
          <a:noFill/>
        </p:spPr>
        <p:txBody>
          <a:bodyPr wrap="square" rtlCol="0">
            <a:spAutoFit/>
          </a:bodyPr>
          <a:lstStyle/>
          <a:p>
            <a:r>
              <a:rPr lang="en-US" sz="1350" dirty="0"/>
              <a:t>Additional Information- </a:t>
            </a:r>
            <a:r>
              <a:rPr lang="en-US" sz="1350" dirty="0">
                <a:solidFill>
                  <a:srgbClr val="00B0F0"/>
                </a:solidFill>
                <a:hlinkClick r:id="rId4"/>
              </a:rPr>
              <a:t>https://www.grants.gov/web/grants/applicants/workspace-overview/step-3-submit-a-workspace-package.html</a:t>
            </a:r>
            <a:endParaRPr lang="en-US" sz="1350" dirty="0">
              <a:solidFill>
                <a:srgbClr val="00B0F0"/>
              </a:solidFill>
            </a:endParaRPr>
          </a:p>
          <a:p>
            <a:r>
              <a:rPr lang="en-US" sz="1350" dirty="0"/>
              <a:t> </a:t>
            </a:r>
          </a:p>
          <a:p>
            <a:endParaRPr lang="en-US" sz="1350" dirty="0"/>
          </a:p>
        </p:txBody>
      </p:sp>
      <p:pic>
        <p:nvPicPr>
          <p:cNvPr id="6" name="Online Media 5" title="Learning Workspace - Submitting an Application in Workspace">
            <a:hlinkClick r:id="" action="ppaction://media"/>
            <a:extLst>
              <a:ext uri="{FF2B5EF4-FFF2-40B4-BE49-F238E27FC236}">
                <a16:creationId xmlns:a16="http://schemas.microsoft.com/office/drawing/2014/main" id="{2CA21F40-A16D-4C06-92AE-191B97D95A08}"/>
              </a:ext>
            </a:extLst>
          </p:cNvPr>
          <p:cNvPicPr>
            <a:picLocks noRot="1" noChangeAspect="1"/>
          </p:cNvPicPr>
          <p:nvPr>
            <a:videoFile r:link="rId1"/>
          </p:nvPr>
        </p:nvPicPr>
        <p:blipFill>
          <a:blip r:embed="rId5"/>
          <a:stretch>
            <a:fillRect/>
          </a:stretch>
        </p:blipFill>
        <p:spPr>
          <a:xfrm>
            <a:off x="3846491" y="1899158"/>
            <a:ext cx="5209634" cy="2930419"/>
          </a:xfrm>
          <a:prstGeom prst="rect">
            <a:avLst/>
          </a:prstGeom>
        </p:spPr>
      </p:pic>
    </p:spTree>
    <p:extLst>
      <p:ext uri="{BB962C8B-B14F-4D97-AF65-F5344CB8AC3E}">
        <p14:creationId xmlns:p14="http://schemas.microsoft.com/office/powerpoint/2010/main" val="2605140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Help? </a:t>
            </a:r>
          </a:p>
        </p:txBody>
      </p:sp>
      <p:sp>
        <p:nvSpPr>
          <p:cNvPr id="3" name="Content Placeholder 2"/>
          <p:cNvSpPr>
            <a:spLocks noGrp="1"/>
          </p:cNvSpPr>
          <p:nvPr>
            <p:ph idx="1"/>
          </p:nvPr>
        </p:nvSpPr>
        <p:spPr>
          <a:xfrm>
            <a:off x="960982" y="1878056"/>
            <a:ext cx="8118623" cy="3840164"/>
          </a:xfrm>
        </p:spPr>
        <p:txBody>
          <a:bodyPr>
            <a:normAutofit fontScale="85000" lnSpcReduction="10000"/>
          </a:bodyPr>
          <a:lstStyle/>
          <a:p>
            <a:pPr>
              <a:buFont typeface="Arial" panose="020B0604020202020204" pitchFamily="34" charset="0"/>
              <a:buChar char="•"/>
            </a:pPr>
            <a:r>
              <a:rPr lang="en-US" dirty="0"/>
              <a:t>  Contact your SPO Grants Specialist: </a:t>
            </a:r>
          </a:p>
          <a:p>
            <a:pPr>
              <a:buFont typeface="Arial" panose="020B0604020202020204" pitchFamily="34" charset="0"/>
              <a:buChar char="•"/>
            </a:pPr>
            <a:endParaRPr lang="en-US" dirty="0"/>
          </a:p>
          <a:p>
            <a:pPr lvl="1">
              <a:buFont typeface="Arial" panose="020B0604020202020204" pitchFamily="34" charset="0"/>
              <a:buChar char="•"/>
            </a:pPr>
            <a:r>
              <a:rPr lang="en-US" dirty="0"/>
              <a:t>Team Silver: Susan De Los Santos- </a:t>
            </a:r>
            <a:r>
              <a:rPr lang="en-US" dirty="0">
                <a:hlinkClick r:id="rId2"/>
              </a:rPr>
              <a:t>sdelossantos@salud.unm.edu</a:t>
            </a:r>
            <a:endParaRPr lang="en-US" dirty="0"/>
          </a:p>
          <a:p>
            <a:pPr lvl="1">
              <a:buFont typeface="Arial" panose="020B0604020202020204" pitchFamily="34" charset="0"/>
              <a:buChar char="•"/>
            </a:pPr>
            <a:r>
              <a:rPr lang="en-US" dirty="0"/>
              <a:t>Team Silver: Kelsie Benson </a:t>
            </a:r>
            <a:r>
              <a:rPr lang="en-US" dirty="0">
                <a:hlinkClick r:id="rId3"/>
              </a:rPr>
              <a:t>kbenson@salud.unm.edu</a:t>
            </a:r>
            <a:r>
              <a:rPr lang="en-US" dirty="0"/>
              <a:t> </a:t>
            </a:r>
          </a:p>
          <a:p>
            <a:pPr lvl="1">
              <a:buFont typeface="Arial" panose="020B0604020202020204" pitchFamily="34" charset="0"/>
              <a:buChar char="•"/>
            </a:pPr>
            <a:r>
              <a:rPr lang="en-US" dirty="0"/>
              <a:t>Team Teal: Jessica Stanton- </a:t>
            </a:r>
            <a:r>
              <a:rPr lang="en-US" dirty="0">
                <a:hlinkClick r:id="rId4"/>
              </a:rPr>
              <a:t>jkstanton@salud.unm.edu</a:t>
            </a:r>
            <a:r>
              <a:rPr lang="en-US" dirty="0"/>
              <a:t> </a:t>
            </a:r>
          </a:p>
          <a:p>
            <a:pPr lvl="1">
              <a:buFont typeface="Arial" panose="020B0604020202020204" pitchFamily="34" charset="0"/>
              <a:buChar char="•"/>
            </a:pPr>
            <a:endParaRPr lang="en-US" dirty="0"/>
          </a:p>
          <a:p>
            <a:pPr marL="150876" lvl="1" indent="0">
              <a:buNone/>
            </a:pPr>
            <a:r>
              <a:rPr lang="en-US" sz="1800" dirty="0">
                <a:solidFill>
                  <a:srgbClr val="FF0000"/>
                </a:solidFill>
                <a:latin typeface="Harlow Solid Italic" panose="04030604020F02020D02" pitchFamily="82" charset="0"/>
              </a:rPr>
              <a:t>Reminders</a:t>
            </a:r>
          </a:p>
          <a:p>
            <a:pPr lvl="1">
              <a:buFont typeface="Arial" panose="020B0604020202020204" pitchFamily="34" charset="0"/>
              <a:buChar char="•"/>
            </a:pPr>
            <a:r>
              <a:rPr lang="en-US" b="1" u="sng" dirty="0"/>
              <a:t>You will need to create a Grants.gov Account/User Name if you do not already have one</a:t>
            </a:r>
          </a:p>
          <a:p>
            <a:pPr lvl="1">
              <a:buFont typeface="Arial" panose="020B0604020202020204" pitchFamily="34" charset="0"/>
              <a:buChar char="•"/>
            </a:pPr>
            <a:endParaRPr lang="en-US" b="1" u="sng" dirty="0"/>
          </a:p>
          <a:p>
            <a:pPr lvl="2">
              <a:buFont typeface="Arial" panose="020B0604020202020204" pitchFamily="34" charset="0"/>
              <a:buChar char="•"/>
            </a:pPr>
            <a:r>
              <a:rPr lang="en-US" b="1" u="sng" dirty="0"/>
              <a:t>See Slide 5 for instructions. </a:t>
            </a:r>
          </a:p>
          <a:p>
            <a:pPr lvl="2">
              <a:buFont typeface="Arial" panose="020B0604020202020204" pitchFamily="34" charset="0"/>
              <a:buChar char="•"/>
            </a:pPr>
            <a:endParaRPr lang="en-US" b="1" u="sng" dirty="0"/>
          </a:p>
          <a:p>
            <a:pPr lvl="1">
              <a:buFont typeface="Arial" panose="020B0604020202020204" pitchFamily="34" charset="0"/>
              <a:buChar char="•"/>
            </a:pPr>
            <a:r>
              <a:rPr lang="en-US" b="1" dirty="0"/>
              <a:t>If you are requesting the “</a:t>
            </a:r>
            <a:r>
              <a:rPr lang="en-US" b="1" i="1" dirty="0"/>
              <a:t>Manage Workspace” </a:t>
            </a:r>
            <a:r>
              <a:rPr lang="en-US" b="1" dirty="0"/>
              <a:t>role, </a:t>
            </a:r>
            <a:r>
              <a:rPr lang="en-US" b="1" dirty="0">
                <a:solidFill>
                  <a:srgbClr val="FF0000"/>
                </a:solidFill>
              </a:rPr>
              <a:t>you MUST send an email</a:t>
            </a:r>
            <a:r>
              <a:rPr lang="en-US" b="1" dirty="0"/>
              <a:t> to </a:t>
            </a:r>
            <a:r>
              <a:rPr lang="en-US" b="1" dirty="0">
                <a:hlinkClick r:id="rId5"/>
              </a:rPr>
              <a:t>HSC-PreAward@salud.unm.edu</a:t>
            </a:r>
            <a:r>
              <a:rPr lang="en-US" b="1" dirty="0"/>
              <a:t> detailing your request in addition to creating your Grants.gov account. </a:t>
            </a:r>
          </a:p>
          <a:p>
            <a:pPr marL="288036" lvl="2" indent="0">
              <a:buNone/>
            </a:pPr>
            <a:endParaRPr lang="en-US" b="1" u="sng" dirty="0"/>
          </a:p>
          <a:p>
            <a:pPr lvl="1">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87678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Workspace? </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1500" dirty="0"/>
              <a:t>Applicants can apply for grants using Grants.gov Workspace, which separates the application package into individual forms. Applicants can create a Workspace, complete the individual PDF forms, and submit their application workspace package.</a:t>
            </a:r>
          </a:p>
          <a:p>
            <a:pPr lvl="1">
              <a:buFont typeface="Arial" panose="020B0604020202020204" pitchFamily="34" charset="0"/>
              <a:buChar char="•"/>
            </a:pPr>
            <a:r>
              <a:rPr lang="en-US" sz="1500" dirty="0"/>
              <a:t> One of the primary benefits of Workspace is the ability to separate individual PDF forms that make up the traditional application package. This allows multiple team members within an organization to access and edit forms at the same time. Applicants can also reuse saved Workspace forms when applying for new funding opportunities.</a:t>
            </a:r>
          </a:p>
          <a:p>
            <a:pPr marL="205740" lvl="1" indent="0">
              <a:buNone/>
            </a:pPr>
            <a:endParaRPr lang="en-US" dirty="0"/>
          </a:p>
          <a:p>
            <a:endParaRPr lang="en-US" dirty="0"/>
          </a:p>
        </p:txBody>
      </p:sp>
      <p:pic>
        <p:nvPicPr>
          <p:cNvPr id="1026" name="Picture 2" descr="legacy application pack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325" y="3887471"/>
            <a:ext cx="12858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t;strong&gt;light_bulb&lt;/strong&gt;_ide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268" y="3887471"/>
            <a:ext cx="914400" cy="1065276"/>
          </a:xfrm>
          <a:prstGeom prst="rect">
            <a:avLst/>
          </a:prstGeom>
        </p:spPr>
      </p:pic>
    </p:spTree>
    <p:extLst>
      <p:ext uri="{BB962C8B-B14F-4D97-AF65-F5344CB8AC3E}">
        <p14:creationId xmlns:p14="http://schemas.microsoft.com/office/powerpoint/2010/main" val="381944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 have to use Workspace? </a:t>
            </a:r>
          </a:p>
        </p:txBody>
      </p:sp>
      <p:sp>
        <p:nvSpPr>
          <p:cNvPr id="3" name="Content Placeholder 2"/>
          <p:cNvSpPr>
            <a:spLocks noGrp="1"/>
          </p:cNvSpPr>
          <p:nvPr>
            <p:ph idx="1"/>
          </p:nvPr>
        </p:nvSpPr>
        <p:spPr/>
        <p:txBody>
          <a:bodyPr/>
          <a:lstStyle/>
          <a:p>
            <a:pPr marL="0" indent="0" algn="ctr">
              <a:buNone/>
            </a:pPr>
            <a:endParaRPr lang="en-US" b="1" u="sng" dirty="0"/>
          </a:p>
          <a:p>
            <a:pPr marL="0" indent="0" algn="ctr">
              <a:buNone/>
            </a:pPr>
            <a:r>
              <a:rPr lang="en-US" b="1" u="sng" dirty="0"/>
              <a:t>Workspace replaced the SF424 PDF packet as of </a:t>
            </a:r>
            <a:r>
              <a:rPr lang="en-US" b="1" u="sng" dirty="0">
                <a:solidFill>
                  <a:srgbClr val="FF0000"/>
                </a:solidFill>
              </a:rPr>
              <a:t>December 31, 2017</a:t>
            </a:r>
            <a:r>
              <a:rPr lang="en-US" b="1" u="sng" dirty="0"/>
              <a:t>. </a:t>
            </a:r>
          </a:p>
          <a:p>
            <a:pPr algn="ctr">
              <a:buFont typeface="Arial" panose="020B0604020202020204" pitchFamily="34" charset="0"/>
              <a:buChar char="•"/>
            </a:pPr>
            <a:endParaRPr lang="en-US" sz="600" b="1" u="sng" dirty="0"/>
          </a:p>
          <a:p>
            <a:pPr marL="205740" lvl="1" indent="0">
              <a:buNone/>
            </a:pPr>
            <a:endParaRPr lang="en-US" sz="1500" dirty="0"/>
          </a:p>
          <a:p>
            <a:pPr marL="205740" lvl="1" indent="0">
              <a:buNone/>
            </a:pPr>
            <a:r>
              <a:rPr lang="en-US" sz="1500" b="1" dirty="0"/>
              <a:t>BUT</a:t>
            </a:r>
            <a:r>
              <a:rPr lang="en-US" sz="1500" dirty="0"/>
              <a:t>, Workspace isn’t your only choice when it comes to NIH grant submissions: </a:t>
            </a:r>
          </a:p>
          <a:p>
            <a:pPr lvl="1">
              <a:buFont typeface="Arial" panose="020B0604020202020204" pitchFamily="34" charset="0"/>
              <a:buChar char="•"/>
            </a:pPr>
            <a:r>
              <a:rPr lang="en-US" sz="1500" dirty="0"/>
              <a:t>ASSIST will still be supported for NIH grant submissions.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73524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Workspace Work? </a:t>
            </a:r>
          </a:p>
        </p:txBody>
      </p:sp>
      <p:pic>
        <p:nvPicPr>
          <p:cNvPr id="4" name="Picture 3"/>
          <p:cNvPicPr>
            <a:picLocks noChangeAspect="1"/>
          </p:cNvPicPr>
          <p:nvPr/>
        </p:nvPicPr>
        <p:blipFill rotWithShape="1">
          <a:blip r:embed="rId2"/>
          <a:srcRect l="38671" t="-1060" r="42048" b="2361"/>
          <a:stretch/>
        </p:blipFill>
        <p:spPr>
          <a:xfrm rot="16200000">
            <a:off x="2512777" y="2456801"/>
            <a:ext cx="561860" cy="3079741"/>
          </a:xfrm>
          <a:prstGeom prst="rect">
            <a:avLst/>
          </a:prstGeom>
        </p:spPr>
      </p:pic>
      <p:pic>
        <p:nvPicPr>
          <p:cNvPr id="5" name="Picture 4"/>
          <p:cNvPicPr>
            <a:picLocks noChangeAspect="1"/>
          </p:cNvPicPr>
          <p:nvPr/>
        </p:nvPicPr>
        <p:blipFill rotWithShape="1">
          <a:blip r:embed="rId3"/>
          <a:srcRect l="45531" r="37242" b="4397"/>
          <a:stretch/>
        </p:blipFill>
        <p:spPr>
          <a:xfrm rot="16200000">
            <a:off x="6030476" y="2002702"/>
            <a:ext cx="570125" cy="3963924"/>
          </a:xfrm>
          <a:prstGeom prst="rect">
            <a:avLst/>
          </a:prstGeom>
        </p:spPr>
      </p:pic>
      <p:pic>
        <p:nvPicPr>
          <p:cNvPr id="7" name="Picture 6"/>
          <p:cNvPicPr>
            <a:picLocks noChangeAspect="1"/>
          </p:cNvPicPr>
          <p:nvPr/>
        </p:nvPicPr>
        <p:blipFill rotWithShape="1">
          <a:blip r:embed="rId2"/>
          <a:srcRect l="5878" t="5890" r="60525" b="75839"/>
          <a:stretch/>
        </p:blipFill>
        <p:spPr>
          <a:xfrm>
            <a:off x="871522" y="4343527"/>
            <a:ext cx="1445640" cy="841811"/>
          </a:xfrm>
          <a:prstGeom prst="rect">
            <a:avLst/>
          </a:prstGeom>
        </p:spPr>
      </p:pic>
      <p:pic>
        <p:nvPicPr>
          <p:cNvPr id="8" name="Picture 7"/>
          <p:cNvPicPr>
            <a:picLocks noChangeAspect="1"/>
          </p:cNvPicPr>
          <p:nvPr/>
        </p:nvPicPr>
        <p:blipFill rotWithShape="1">
          <a:blip r:embed="rId2"/>
          <a:srcRect l="60896" t="4083" r="5506" b="59913"/>
          <a:stretch/>
        </p:blipFill>
        <p:spPr>
          <a:xfrm>
            <a:off x="887221" y="2300350"/>
            <a:ext cx="1152144" cy="1322024"/>
          </a:xfrm>
          <a:prstGeom prst="rect">
            <a:avLst/>
          </a:prstGeom>
        </p:spPr>
      </p:pic>
      <p:pic>
        <p:nvPicPr>
          <p:cNvPr id="9" name="Picture 8"/>
          <p:cNvPicPr>
            <a:picLocks noChangeAspect="1"/>
          </p:cNvPicPr>
          <p:nvPr/>
        </p:nvPicPr>
        <p:blipFill rotWithShape="1">
          <a:blip r:embed="rId2"/>
          <a:srcRect l="57736" t="56499" r="12776" b="28891"/>
          <a:stretch/>
        </p:blipFill>
        <p:spPr>
          <a:xfrm>
            <a:off x="2851545" y="2828311"/>
            <a:ext cx="1408711" cy="747351"/>
          </a:xfrm>
          <a:prstGeom prst="rect">
            <a:avLst/>
          </a:prstGeom>
        </p:spPr>
      </p:pic>
      <p:pic>
        <p:nvPicPr>
          <p:cNvPr id="10" name="Picture 9"/>
          <p:cNvPicPr>
            <a:picLocks noChangeAspect="1"/>
          </p:cNvPicPr>
          <p:nvPr/>
        </p:nvPicPr>
        <p:blipFill rotWithShape="1">
          <a:blip r:embed="rId2"/>
          <a:srcRect l="9068" t="70899" r="60594" b="4210"/>
          <a:stretch/>
        </p:blipFill>
        <p:spPr>
          <a:xfrm>
            <a:off x="2963792" y="4246261"/>
            <a:ext cx="1377882" cy="1210480"/>
          </a:xfrm>
          <a:prstGeom prst="rect">
            <a:avLst/>
          </a:prstGeom>
        </p:spPr>
      </p:pic>
      <p:pic>
        <p:nvPicPr>
          <p:cNvPr id="11" name="Picture 10"/>
          <p:cNvPicPr>
            <a:picLocks noChangeAspect="1"/>
          </p:cNvPicPr>
          <p:nvPr/>
        </p:nvPicPr>
        <p:blipFill rotWithShape="1">
          <a:blip r:embed="rId3"/>
          <a:srcRect l="12713" t="84697" r="54339" b="-741"/>
          <a:stretch/>
        </p:blipFill>
        <p:spPr>
          <a:xfrm>
            <a:off x="7207079" y="4379290"/>
            <a:ext cx="1090422" cy="665226"/>
          </a:xfrm>
          <a:prstGeom prst="rect">
            <a:avLst/>
          </a:prstGeom>
        </p:spPr>
      </p:pic>
      <p:pic>
        <p:nvPicPr>
          <p:cNvPr id="12" name="Picture 11"/>
          <p:cNvPicPr>
            <a:picLocks noChangeAspect="1"/>
          </p:cNvPicPr>
          <p:nvPr/>
        </p:nvPicPr>
        <p:blipFill rotWithShape="1">
          <a:blip r:embed="rId3"/>
          <a:srcRect l="62631" t="1500" b="81463"/>
          <a:stretch/>
        </p:blipFill>
        <p:spPr>
          <a:xfrm>
            <a:off x="4191675" y="2828311"/>
            <a:ext cx="1370577" cy="782810"/>
          </a:xfrm>
          <a:prstGeom prst="rect">
            <a:avLst/>
          </a:prstGeom>
        </p:spPr>
      </p:pic>
      <p:pic>
        <p:nvPicPr>
          <p:cNvPr id="13" name="Picture 12"/>
          <p:cNvPicPr>
            <a:picLocks noChangeAspect="1"/>
          </p:cNvPicPr>
          <p:nvPr/>
        </p:nvPicPr>
        <p:blipFill rotWithShape="1">
          <a:blip r:embed="rId3"/>
          <a:srcRect l="62631" t="34112" r="8757" b="55302"/>
          <a:stretch/>
        </p:blipFill>
        <p:spPr>
          <a:xfrm>
            <a:off x="5562581" y="2961361"/>
            <a:ext cx="1264652" cy="586181"/>
          </a:xfrm>
          <a:prstGeom prst="rect">
            <a:avLst/>
          </a:prstGeom>
        </p:spPr>
      </p:pic>
      <p:pic>
        <p:nvPicPr>
          <p:cNvPr id="14" name="Picture 13"/>
          <p:cNvPicPr>
            <a:picLocks noChangeAspect="1"/>
          </p:cNvPicPr>
          <p:nvPr/>
        </p:nvPicPr>
        <p:blipFill rotWithShape="1">
          <a:blip r:embed="rId3"/>
          <a:srcRect l="62584" t="59942" r="4882" b="14420"/>
          <a:stretch/>
        </p:blipFill>
        <p:spPr>
          <a:xfrm>
            <a:off x="6827233" y="2481010"/>
            <a:ext cx="1198870" cy="1183598"/>
          </a:xfrm>
          <a:prstGeom prst="rect">
            <a:avLst/>
          </a:prstGeom>
        </p:spPr>
      </p:pic>
      <p:pic>
        <p:nvPicPr>
          <p:cNvPr id="15" name="Picture 14"/>
          <p:cNvPicPr>
            <a:picLocks noChangeAspect="1"/>
          </p:cNvPicPr>
          <p:nvPr/>
        </p:nvPicPr>
        <p:blipFill rotWithShape="1">
          <a:blip r:embed="rId3"/>
          <a:srcRect l="9416" t="15449" r="54615" b="59245"/>
          <a:stretch/>
        </p:blipFill>
        <p:spPr>
          <a:xfrm>
            <a:off x="4533929" y="4358207"/>
            <a:ext cx="1190439" cy="1049274"/>
          </a:xfrm>
          <a:prstGeom prst="rect">
            <a:avLst/>
          </a:prstGeom>
        </p:spPr>
      </p:pic>
    </p:spTree>
    <p:extLst>
      <p:ext uri="{BB962C8B-B14F-4D97-AF65-F5344CB8AC3E}">
        <p14:creationId xmlns:p14="http://schemas.microsoft.com/office/powerpoint/2010/main" val="409190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Grants.gov Workspace</a:t>
            </a:r>
          </a:p>
        </p:txBody>
      </p:sp>
      <p:sp>
        <p:nvSpPr>
          <p:cNvPr id="3" name="Content Placeholder 2"/>
          <p:cNvSpPr>
            <a:spLocks noGrp="1"/>
          </p:cNvSpPr>
          <p:nvPr>
            <p:ph idx="1"/>
          </p:nvPr>
        </p:nvSpPr>
        <p:spPr>
          <a:xfrm>
            <a:off x="541782" y="1562005"/>
            <a:ext cx="3148015" cy="3615785"/>
          </a:xfrm>
        </p:spPr>
        <p:txBody>
          <a:bodyPr>
            <a:normAutofit fontScale="70000" lnSpcReduction="20000"/>
          </a:bodyPr>
          <a:lstStyle/>
          <a:p>
            <a:pPr lvl="1">
              <a:buFont typeface="Arial" panose="020B0604020202020204" pitchFamily="34" charset="0"/>
              <a:buChar char="•"/>
            </a:pPr>
            <a:r>
              <a:rPr lang="en-US" b="1" u="sng" dirty="0"/>
              <a:t>You will need to create a Grants.gov Account/User Name if you do not already have one</a:t>
            </a:r>
          </a:p>
          <a:p>
            <a:pPr lvl="2">
              <a:buFont typeface="Arial" panose="020B0604020202020204" pitchFamily="34" charset="0"/>
              <a:buChar char="•"/>
            </a:pPr>
            <a:r>
              <a:rPr lang="en-US" dirty="0"/>
              <a:t>Go to </a:t>
            </a:r>
            <a:r>
              <a:rPr lang="en-US" dirty="0">
                <a:hlinkClick r:id="rId3"/>
              </a:rPr>
              <a:t>https://www.grants.gov/web/grants/register.html</a:t>
            </a:r>
            <a:endParaRPr lang="en-US" dirty="0"/>
          </a:p>
          <a:p>
            <a:pPr lvl="2">
              <a:buFont typeface="Arial" panose="020B0604020202020204" pitchFamily="34" charset="0"/>
              <a:buChar char="•"/>
            </a:pPr>
            <a:r>
              <a:rPr lang="en-US" dirty="0"/>
              <a:t>Select</a:t>
            </a:r>
          </a:p>
          <a:p>
            <a:pPr lvl="2">
              <a:buFont typeface="Arial" panose="020B0604020202020204" pitchFamily="34" charset="0"/>
              <a:buChar char="•"/>
            </a:pPr>
            <a:endParaRPr lang="en-US" dirty="0"/>
          </a:p>
          <a:p>
            <a:pPr lvl="2">
              <a:buFont typeface="Arial" panose="020B0604020202020204" pitchFamily="34" charset="0"/>
              <a:buChar char="•"/>
            </a:pPr>
            <a:endParaRPr lang="en-US" dirty="0"/>
          </a:p>
          <a:p>
            <a:pPr lvl="2">
              <a:buFont typeface="Arial" panose="020B0604020202020204" pitchFamily="34" charset="0"/>
              <a:buChar char="•"/>
            </a:pPr>
            <a:r>
              <a:rPr lang="en-US" dirty="0"/>
              <a:t>Complete the registration form using UNMHSC’s UEI </a:t>
            </a:r>
            <a:r>
              <a:rPr lang="en-US" b="1" u="sng" dirty="0"/>
              <a:t>#</a:t>
            </a:r>
            <a:r>
              <a:rPr lang="en-US" dirty="0"/>
              <a:t>G389MFAYJNG9</a:t>
            </a:r>
            <a:endParaRPr lang="en-US" b="1" u="sng" dirty="0"/>
          </a:p>
          <a:p>
            <a:pPr lvl="1">
              <a:buFont typeface="Arial" panose="020B0604020202020204" pitchFamily="34" charset="0"/>
              <a:buChar char="•"/>
            </a:pPr>
            <a:r>
              <a:rPr lang="en-US" dirty="0"/>
              <a:t>What type of Workspace access will you need? Watch the video and find out! </a:t>
            </a:r>
          </a:p>
          <a:p>
            <a:pPr lvl="2">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5" name="Picture 4"/>
          <p:cNvPicPr>
            <a:picLocks noChangeAspect="1"/>
          </p:cNvPicPr>
          <p:nvPr/>
        </p:nvPicPr>
        <p:blipFill rotWithShape="1">
          <a:blip r:embed="rId4"/>
          <a:srcRect t="16898" r="2928" b="21861"/>
          <a:stretch/>
        </p:blipFill>
        <p:spPr>
          <a:xfrm>
            <a:off x="1605658" y="3305556"/>
            <a:ext cx="1862219" cy="246888"/>
          </a:xfrm>
          <a:prstGeom prst="rect">
            <a:avLst/>
          </a:prstGeom>
        </p:spPr>
      </p:pic>
      <p:sp>
        <p:nvSpPr>
          <p:cNvPr id="6" name="Right Arrow 5"/>
          <p:cNvSpPr/>
          <p:nvPr/>
        </p:nvSpPr>
        <p:spPr>
          <a:xfrm>
            <a:off x="1531457" y="5177790"/>
            <a:ext cx="1714500" cy="555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Online Media 6" title="Intro to Grants.gov - How to Register with Grants.gov (Updated)">
            <a:hlinkClick r:id="" action="ppaction://media"/>
            <a:extLst>
              <a:ext uri="{FF2B5EF4-FFF2-40B4-BE49-F238E27FC236}">
                <a16:creationId xmlns:a16="http://schemas.microsoft.com/office/drawing/2014/main" id="{D0DDB3F7-EC07-4DF0-AB7A-F7F12BBA7589}"/>
              </a:ext>
            </a:extLst>
          </p:cNvPr>
          <p:cNvPicPr>
            <a:picLocks noRot="1" noChangeAspect="1"/>
          </p:cNvPicPr>
          <p:nvPr>
            <a:videoFile r:link="rId1"/>
          </p:nvPr>
        </p:nvPicPr>
        <p:blipFill>
          <a:blip r:embed="rId5"/>
          <a:stretch>
            <a:fillRect/>
          </a:stretch>
        </p:blipFill>
        <p:spPr>
          <a:xfrm>
            <a:off x="3689797" y="2588269"/>
            <a:ext cx="5454203" cy="3067989"/>
          </a:xfrm>
          <a:prstGeom prst="rect">
            <a:avLst/>
          </a:prstGeom>
        </p:spPr>
      </p:pic>
    </p:spTree>
    <p:extLst>
      <p:ext uri="{BB962C8B-B14F-4D97-AF65-F5344CB8AC3E}">
        <p14:creationId xmlns:p14="http://schemas.microsoft.com/office/powerpoint/2010/main" val="250294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722" y="1072203"/>
            <a:ext cx="4876038" cy="1088068"/>
          </a:xfrm>
        </p:spPr>
        <p:txBody>
          <a:bodyPr>
            <a:normAutofit fontScale="90000"/>
          </a:bodyPr>
          <a:lstStyle/>
          <a:p>
            <a:r>
              <a:rPr lang="en-US" dirty="0"/>
              <a:t>Using Grants.gov Workspace</a:t>
            </a:r>
          </a:p>
        </p:txBody>
      </p:sp>
      <p:sp>
        <p:nvSpPr>
          <p:cNvPr id="6" name="Content Placeholder 2"/>
          <p:cNvSpPr txBox="1">
            <a:spLocks/>
          </p:cNvSpPr>
          <p:nvPr/>
        </p:nvSpPr>
        <p:spPr>
          <a:xfrm>
            <a:off x="3375091" y="2263444"/>
            <a:ext cx="4772213" cy="2605736"/>
          </a:xfrm>
          <a:prstGeom prst="rect">
            <a:avLst/>
          </a:prstGeom>
        </p:spPr>
        <p:txBody>
          <a:bodyPr vert="horz" lIns="0" tIns="34290" rIns="0" bIns="3429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sz="1350" dirty="0"/>
              <a:t>PIs and Department/Study Staff can request to have the “</a:t>
            </a:r>
            <a:r>
              <a:rPr lang="en-US" sz="1350" i="1" dirty="0"/>
              <a:t>Manage Workspace</a:t>
            </a:r>
            <a:r>
              <a:rPr lang="en-US" sz="1350" dirty="0"/>
              <a:t>” role or have no role assigned. </a:t>
            </a:r>
          </a:p>
          <a:p>
            <a:pPr lvl="2">
              <a:buFont typeface="Arial" panose="020B0604020202020204" pitchFamily="34" charset="0"/>
              <a:buChar char="•"/>
            </a:pPr>
            <a:r>
              <a:rPr lang="en-US" sz="1050" dirty="0"/>
              <a:t>The Workspace Owner has the “Manage Workspace” role, which enables a user to create new workspaces. </a:t>
            </a:r>
          </a:p>
          <a:p>
            <a:pPr lvl="2">
              <a:buFont typeface="Arial" panose="020B0604020202020204" pitchFamily="34" charset="0"/>
              <a:buChar char="•"/>
            </a:pPr>
            <a:r>
              <a:rPr lang="en-US" sz="1050" dirty="0"/>
              <a:t>Participant with the Manage Workspace role may have the Workspace Owner access level assigned to them</a:t>
            </a:r>
          </a:p>
          <a:p>
            <a:pPr lvl="2">
              <a:buFont typeface="Arial" panose="020B0604020202020204" pitchFamily="34" charset="0"/>
              <a:buChar char="•"/>
            </a:pPr>
            <a:r>
              <a:rPr lang="en-US" sz="1050" dirty="0"/>
              <a:t>If an individual has no role assigned, they will be limited within Workspace to filling out application forms</a:t>
            </a:r>
          </a:p>
          <a:p>
            <a:pPr lvl="1">
              <a:buFont typeface="Arial" panose="020B0604020202020204" pitchFamily="34" charset="0"/>
              <a:buChar char="•"/>
            </a:pPr>
            <a:r>
              <a:rPr lang="en-US" sz="1350" dirty="0"/>
              <a:t>If you are requesting the “</a:t>
            </a:r>
            <a:r>
              <a:rPr lang="en-US" sz="1350" i="1" dirty="0"/>
              <a:t>Manage Workspace” </a:t>
            </a:r>
            <a:r>
              <a:rPr lang="en-US" sz="1350" dirty="0"/>
              <a:t>role, </a:t>
            </a:r>
            <a:r>
              <a:rPr lang="en-US" sz="1350" dirty="0">
                <a:solidFill>
                  <a:srgbClr val="FF0000"/>
                </a:solidFill>
              </a:rPr>
              <a:t>you MUST send an email</a:t>
            </a:r>
            <a:r>
              <a:rPr lang="en-US" sz="1350" dirty="0"/>
              <a:t> to </a:t>
            </a:r>
            <a:r>
              <a:rPr lang="en-US" sz="1350" dirty="0">
                <a:hlinkClick r:id="rId2"/>
              </a:rPr>
              <a:t>HSC-PreAward@salud.unm.edu</a:t>
            </a:r>
            <a:r>
              <a:rPr lang="en-US" sz="1350" dirty="0"/>
              <a:t> detailing your request. </a:t>
            </a:r>
          </a:p>
          <a:p>
            <a:pPr lvl="1">
              <a:buFont typeface="Arial" panose="020B0604020202020204" pitchFamily="34" charset="0"/>
              <a:buChar char="•"/>
            </a:pPr>
            <a:r>
              <a:rPr lang="en-US" sz="1350" dirty="0"/>
              <a:t> </a:t>
            </a:r>
            <a:r>
              <a:rPr lang="en-US" sz="1350" dirty="0" err="1"/>
              <a:t>PreAward</a:t>
            </a:r>
            <a:r>
              <a:rPr lang="en-US" sz="1350" dirty="0"/>
              <a:t>/Sponsored Projects Staff hold the “</a:t>
            </a:r>
            <a:r>
              <a:rPr lang="en-US" sz="1350" i="1" dirty="0"/>
              <a:t>EBIZ</a:t>
            </a:r>
            <a:r>
              <a:rPr lang="en-US" sz="1350" dirty="0"/>
              <a:t>” or “</a:t>
            </a:r>
            <a:r>
              <a:rPr lang="en-US" sz="1350" i="1" dirty="0"/>
              <a:t>AOR</a:t>
            </a:r>
            <a:r>
              <a:rPr lang="en-US" sz="1350" dirty="0"/>
              <a:t>” role. Your SPO Grants Specialist should be assigned to your projects by the Workspace Owner (see Slide #9 for “How to Add Participants to your Workspace”)</a:t>
            </a:r>
          </a:p>
          <a:p>
            <a:pPr>
              <a:buFont typeface="Arial" panose="020B0604020202020204" pitchFamily="34" charset="0"/>
              <a:buChar char="•"/>
            </a:pPr>
            <a:endParaRPr lang="en-US" sz="1500" dirty="0"/>
          </a:p>
        </p:txBody>
      </p:sp>
      <p:pic>
        <p:nvPicPr>
          <p:cNvPr id="4" name="Picture 2" descr="https://grants.gov/documents/19/18243/whocandowhat2.p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52591"/>
          <a:stretch/>
        </p:blipFill>
        <p:spPr bwMode="auto">
          <a:xfrm>
            <a:off x="582930" y="947294"/>
            <a:ext cx="2660904" cy="49409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43834" y="4814621"/>
            <a:ext cx="5849874" cy="923330"/>
          </a:xfrm>
          <a:prstGeom prst="rect">
            <a:avLst/>
          </a:prstGeom>
          <a:noFill/>
        </p:spPr>
        <p:txBody>
          <a:bodyPr wrap="square" rtlCol="0">
            <a:spAutoFit/>
          </a:bodyPr>
          <a:lstStyle/>
          <a:p>
            <a:r>
              <a:rPr lang="en-US" sz="1350" dirty="0"/>
              <a:t>Additional Information- </a:t>
            </a:r>
            <a:r>
              <a:rPr lang="en-US" sz="1350" dirty="0">
                <a:solidFill>
                  <a:srgbClr val="00B0F0"/>
                </a:solidFill>
                <a:hlinkClick r:id="rId4"/>
              </a:rPr>
              <a:t>https://www.grants.gov/web/grants/applicants/workspace-overview/workspace-roles.html</a:t>
            </a:r>
            <a:endParaRPr lang="en-US" sz="1350" dirty="0">
              <a:solidFill>
                <a:srgbClr val="00B0F0"/>
              </a:solidFill>
            </a:endParaRPr>
          </a:p>
          <a:p>
            <a:endParaRPr lang="en-US" sz="1350" dirty="0"/>
          </a:p>
        </p:txBody>
      </p:sp>
    </p:spTree>
    <p:extLst>
      <p:ext uri="{BB962C8B-B14F-4D97-AF65-F5344CB8AC3E}">
        <p14:creationId xmlns:p14="http://schemas.microsoft.com/office/powerpoint/2010/main" val="109717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my role do? </a:t>
            </a:r>
          </a:p>
        </p:txBody>
      </p:sp>
      <p:pic>
        <p:nvPicPr>
          <p:cNvPr id="4" name="Picture 2" descr="https://grants.gov/documents/19/18243/whocandowhat2.pn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059" t="51539" r="6924" b="34836"/>
          <a:stretch/>
        </p:blipFill>
        <p:spPr bwMode="auto">
          <a:xfrm>
            <a:off x="597859" y="2836664"/>
            <a:ext cx="3985027" cy="24439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grants.gov/documents/19/18243/whocandowhat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15" t="65217" r="-1" b="20056"/>
          <a:stretch/>
        </p:blipFill>
        <p:spPr bwMode="auto">
          <a:xfrm>
            <a:off x="4652010" y="2836664"/>
            <a:ext cx="4127000" cy="25491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grants.gov/documents/19/18243/whocandowhat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59" t="48750" r="6924" b="48738"/>
          <a:stretch/>
        </p:blipFill>
        <p:spPr bwMode="auto">
          <a:xfrm>
            <a:off x="2636711" y="2206186"/>
            <a:ext cx="3671246" cy="41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61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Your Workspace</a:t>
            </a:r>
          </a:p>
        </p:txBody>
      </p:sp>
      <p:sp>
        <p:nvSpPr>
          <p:cNvPr id="6" name="Content Placeholder 2"/>
          <p:cNvSpPr txBox="1">
            <a:spLocks/>
          </p:cNvSpPr>
          <p:nvPr/>
        </p:nvSpPr>
        <p:spPr>
          <a:xfrm>
            <a:off x="6213348" y="2226819"/>
            <a:ext cx="2153412"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1500" dirty="0"/>
              <a:t> Once you’ve decided on your role, it’s time for the Workspace Owner to create the Workspace. </a:t>
            </a:r>
          </a:p>
          <a:p>
            <a:pPr>
              <a:buFont typeface="Arial" panose="020B0604020202020204" pitchFamily="34" charset="0"/>
              <a:buChar char="•"/>
            </a:pPr>
            <a:endParaRPr lang="en-US" sz="1500" dirty="0"/>
          </a:p>
        </p:txBody>
      </p:sp>
      <p:sp>
        <p:nvSpPr>
          <p:cNvPr id="3" name="Left Arrow 2"/>
          <p:cNvSpPr/>
          <p:nvPr/>
        </p:nvSpPr>
        <p:spPr>
          <a:xfrm>
            <a:off x="6323076" y="3325599"/>
            <a:ext cx="1783080" cy="6172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521208" y="5068063"/>
            <a:ext cx="8147304" cy="715581"/>
          </a:xfrm>
          <a:prstGeom prst="rect">
            <a:avLst/>
          </a:prstGeom>
          <a:noFill/>
        </p:spPr>
        <p:txBody>
          <a:bodyPr wrap="square" rtlCol="0">
            <a:spAutoFit/>
          </a:bodyPr>
          <a:lstStyle/>
          <a:p>
            <a:r>
              <a:rPr lang="en-US" sz="1350" dirty="0"/>
              <a:t>Additional Information- </a:t>
            </a:r>
            <a:r>
              <a:rPr lang="en-US" sz="1350" dirty="0">
                <a:solidFill>
                  <a:srgbClr val="00B0F0"/>
                </a:solidFill>
                <a:hlinkClick r:id="rId3"/>
              </a:rPr>
              <a:t>https://www.grants.gov/web/grants/applicants/workspace-overview/step-1-create-a-workspace-package.html</a:t>
            </a:r>
            <a:endParaRPr lang="en-US" sz="1350" dirty="0">
              <a:solidFill>
                <a:srgbClr val="00B0F0"/>
              </a:solidFill>
            </a:endParaRPr>
          </a:p>
          <a:p>
            <a:endParaRPr lang="en-US" sz="1350" dirty="0"/>
          </a:p>
        </p:txBody>
      </p:sp>
      <p:pic>
        <p:nvPicPr>
          <p:cNvPr id="5" name="Online Media 4" title="Learning Workspace - How to Create a Grants.gov Workspace">
            <a:hlinkClick r:id="" action="ppaction://media"/>
            <a:extLst>
              <a:ext uri="{FF2B5EF4-FFF2-40B4-BE49-F238E27FC236}">
                <a16:creationId xmlns:a16="http://schemas.microsoft.com/office/drawing/2014/main" id="{7AECEBEA-1C71-49E4-B254-ED57E0D8F726}"/>
              </a:ext>
            </a:extLst>
          </p:cNvPr>
          <p:cNvPicPr>
            <a:picLocks noRot="1" noChangeAspect="1"/>
          </p:cNvPicPr>
          <p:nvPr>
            <a:videoFile r:link="rId1"/>
          </p:nvPr>
        </p:nvPicPr>
        <p:blipFill>
          <a:blip r:embed="rId4"/>
          <a:stretch>
            <a:fillRect/>
          </a:stretch>
        </p:blipFill>
        <p:spPr>
          <a:xfrm>
            <a:off x="555221" y="1551904"/>
            <a:ext cx="5540779" cy="3116688"/>
          </a:xfrm>
          <a:prstGeom prst="rect">
            <a:avLst/>
          </a:prstGeom>
        </p:spPr>
      </p:pic>
    </p:spTree>
    <p:extLst>
      <p:ext uri="{BB962C8B-B14F-4D97-AF65-F5344CB8AC3E}">
        <p14:creationId xmlns:p14="http://schemas.microsoft.com/office/powerpoint/2010/main" val="28289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Add Participants to Workspace</a:t>
            </a:r>
          </a:p>
        </p:txBody>
      </p:sp>
      <p:sp>
        <p:nvSpPr>
          <p:cNvPr id="3" name="Content Placeholder 2"/>
          <p:cNvSpPr>
            <a:spLocks noGrp="1"/>
          </p:cNvSpPr>
          <p:nvPr>
            <p:ph idx="1"/>
          </p:nvPr>
        </p:nvSpPr>
        <p:spPr>
          <a:xfrm>
            <a:off x="534924" y="1604513"/>
            <a:ext cx="2455164" cy="3648974"/>
          </a:xfrm>
        </p:spPr>
        <p:txBody>
          <a:bodyPr>
            <a:normAutofit fontScale="55000" lnSpcReduction="20000"/>
          </a:bodyPr>
          <a:lstStyle/>
          <a:p>
            <a:pPr>
              <a:buFont typeface="Arial" panose="020B0604020202020204" pitchFamily="34" charset="0"/>
              <a:buChar char="•"/>
            </a:pPr>
            <a:r>
              <a:rPr lang="en-US" dirty="0"/>
              <a:t>Congratulations! You’ve created your Workspace. Now it’s time to add participants to your Workspace. </a:t>
            </a:r>
          </a:p>
          <a:p>
            <a:pPr>
              <a:buFont typeface="Arial" panose="020B0604020202020204" pitchFamily="34" charset="0"/>
              <a:buChar char="•"/>
            </a:pPr>
            <a:endParaRPr lang="en-US" dirty="0"/>
          </a:p>
          <a:p>
            <a:pPr>
              <a:buFont typeface="Arial" panose="020B0604020202020204" pitchFamily="34" charset="0"/>
              <a:buChar char="•"/>
            </a:pPr>
            <a:r>
              <a:rPr lang="en-US" dirty="0"/>
              <a:t>This will enable multiple team members to work on the application simultaneously.</a:t>
            </a:r>
          </a:p>
          <a:p>
            <a:pPr>
              <a:buFont typeface="Arial" panose="020B0604020202020204" pitchFamily="34" charset="0"/>
              <a:buChar char="•"/>
            </a:pPr>
            <a:endParaRPr lang="en-US" dirty="0"/>
          </a:p>
          <a:p>
            <a:pPr>
              <a:buFont typeface="Arial" panose="020B0604020202020204" pitchFamily="34" charset="0"/>
              <a:buChar char="•"/>
            </a:pPr>
            <a:r>
              <a:rPr lang="en-US" dirty="0"/>
              <a:t>You can add outside (Non-UNMHSC) Grants.gov users to your Workspace. This is especially  important for any sub- recipients you may have on your project, as they will need to fill out their sub-forms through Workspace as well.</a:t>
            </a:r>
          </a:p>
          <a:p>
            <a:pPr>
              <a:buFont typeface="Arial" panose="020B0604020202020204" pitchFamily="34" charset="0"/>
              <a:buChar char="•"/>
            </a:pPr>
            <a:endParaRPr lang="en-US" dirty="0"/>
          </a:p>
        </p:txBody>
      </p:sp>
      <p:sp>
        <p:nvSpPr>
          <p:cNvPr id="5" name="Right Arrow 4"/>
          <p:cNvSpPr/>
          <p:nvPr/>
        </p:nvSpPr>
        <p:spPr>
          <a:xfrm>
            <a:off x="1275588" y="5186539"/>
            <a:ext cx="1714500" cy="555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Online Media 5" title="Learning Workspace - How to Add Participants to a Grants.gov Workspace">
            <a:hlinkClick r:id="" action="ppaction://media"/>
            <a:extLst>
              <a:ext uri="{FF2B5EF4-FFF2-40B4-BE49-F238E27FC236}">
                <a16:creationId xmlns:a16="http://schemas.microsoft.com/office/drawing/2014/main" id="{A31FDB95-B7AB-4A83-B0B6-B264661D5BF1}"/>
              </a:ext>
            </a:extLst>
          </p:cNvPr>
          <p:cNvPicPr>
            <a:picLocks noRot="1" noChangeAspect="1"/>
          </p:cNvPicPr>
          <p:nvPr>
            <a:videoFile r:link="rId1"/>
          </p:nvPr>
        </p:nvPicPr>
        <p:blipFill>
          <a:blip r:embed="rId3"/>
          <a:stretch>
            <a:fillRect/>
          </a:stretch>
        </p:blipFill>
        <p:spPr>
          <a:xfrm>
            <a:off x="3086637" y="2112963"/>
            <a:ext cx="5952186" cy="3348105"/>
          </a:xfrm>
          <a:prstGeom prst="rect">
            <a:avLst/>
          </a:prstGeom>
        </p:spPr>
      </p:pic>
    </p:spTree>
    <p:extLst>
      <p:ext uri="{BB962C8B-B14F-4D97-AF65-F5344CB8AC3E}">
        <p14:creationId xmlns:p14="http://schemas.microsoft.com/office/powerpoint/2010/main" val="1681948843"/>
      </p:ext>
    </p:extLst>
  </p:cSld>
  <p:clrMapOvr>
    <a:masterClrMapping/>
  </p:clrMapOvr>
</p:sld>
</file>

<file path=ppt/theme/theme1.xml><?xml version="1.0" encoding="utf-8"?>
<a:theme xmlns:a="http://schemas.openxmlformats.org/drawingml/2006/main" name="Crop">
  <a:themeElements>
    <a:clrScheme name="Cherry-Teal">
      <a:dk1>
        <a:sysClr val="windowText" lastClr="000000"/>
      </a:dk1>
      <a:lt1>
        <a:sysClr val="window" lastClr="FFFFFF"/>
      </a:lt1>
      <a:dk2>
        <a:srgbClr val="6D6E70"/>
      </a:dk2>
      <a:lt2>
        <a:srgbClr val="B0B2B4"/>
      </a:lt2>
      <a:accent1>
        <a:srgbClr val="008995"/>
      </a:accent1>
      <a:accent2>
        <a:srgbClr val="BA0C2F"/>
      </a:accent2>
      <a:accent3>
        <a:srgbClr val="008995"/>
      </a:accent3>
      <a:accent4>
        <a:srgbClr val="BA0C2F"/>
      </a:accent4>
      <a:accent5>
        <a:srgbClr val="008C99"/>
      </a:accent5>
      <a:accent6>
        <a:srgbClr val="BA0C2F"/>
      </a:accent6>
      <a:hlink>
        <a:srgbClr val="008995"/>
      </a:hlink>
      <a:folHlink>
        <a:srgbClr val="BA0C2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Template4</Template>
  <TotalTime>4169</TotalTime>
  <Words>814</Words>
  <Application>Microsoft Office PowerPoint</Application>
  <PresentationFormat>On-screen Show (4:3)</PresentationFormat>
  <Paragraphs>71</Paragraphs>
  <Slides>12</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vt:lpstr>
      <vt:lpstr>Franklin Gothic Book</vt:lpstr>
      <vt:lpstr>Harlow Solid Italic</vt:lpstr>
      <vt:lpstr>Crop</vt:lpstr>
      <vt:lpstr> Grants.gov Workspace</vt:lpstr>
      <vt:lpstr>What is Workspace? </vt:lpstr>
      <vt:lpstr>Do I have to use Workspace? </vt:lpstr>
      <vt:lpstr>How Does Workspace Work? </vt:lpstr>
      <vt:lpstr>Using Grants.gov Workspace</vt:lpstr>
      <vt:lpstr>Using Grants.gov Workspace</vt:lpstr>
      <vt:lpstr>What can my role do? </vt:lpstr>
      <vt:lpstr>Create Your Workspace</vt:lpstr>
      <vt:lpstr>How to Add Participants to Workspace</vt:lpstr>
      <vt:lpstr>How to Complete Forms in Workspace</vt:lpstr>
      <vt:lpstr>How to Submit Your Application </vt:lpstr>
      <vt:lpstr>Need Help? </vt:lpstr>
    </vt:vector>
  </TitlesOfParts>
  <Company>UNM 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A Payne</dc:creator>
  <cp:lastModifiedBy>Sean C Gonzales</cp:lastModifiedBy>
  <cp:revision>444</cp:revision>
  <cp:lastPrinted>2017-06-08T22:47:37Z</cp:lastPrinted>
  <dcterms:created xsi:type="dcterms:W3CDTF">2016-11-18T21:47:17Z</dcterms:created>
  <dcterms:modified xsi:type="dcterms:W3CDTF">2026-02-04T20:48:27Z</dcterms:modified>
</cp:coreProperties>
</file>