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1.xml" ContentType="application/vnd.openxmlformats-officedocument.presentationml.comments+xml"/>
  <Override PartName="/ppt/notesSlides/notesSlide31.xml" ContentType="application/vnd.openxmlformats-officedocument.presentationml.notesSlide+xml"/>
  <Override PartName="/ppt/comments/comment2.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omments/comment3.xml" ContentType="application/vnd.openxmlformats-officedocument.presentationml.comments+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4"/>
  </p:notesMasterIdLst>
  <p:sldIdLst>
    <p:sldId id="366" r:id="rId2"/>
    <p:sldId id="256" r:id="rId3"/>
    <p:sldId id="258" r:id="rId4"/>
    <p:sldId id="259" r:id="rId5"/>
    <p:sldId id="260" r:id="rId6"/>
    <p:sldId id="261" r:id="rId7"/>
    <p:sldId id="262" r:id="rId8"/>
    <p:sldId id="263" r:id="rId9"/>
    <p:sldId id="264" r:id="rId10"/>
    <p:sldId id="265" r:id="rId11"/>
    <p:sldId id="360"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369" r:id="rId37"/>
    <p:sldId id="290" r:id="rId38"/>
    <p:sldId id="291" r:id="rId39"/>
    <p:sldId id="292" r:id="rId40"/>
    <p:sldId id="302" r:id="rId41"/>
    <p:sldId id="368"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61" r:id="rId58"/>
    <p:sldId id="362" r:id="rId59"/>
    <p:sldId id="363" r:id="rId60"/>
    <p:sldId id="352" r:id="rId61"/>
    <p:sldId id="353" r:id="rId62"/>
    <p:sldId id="354" r:id="rId63"/>
    <p:sldId id="355" r:id="rId64"/>
    <p:sldId id="356" r:id="rId65"/>
    <p:sldId id="357" r:id="rId66"/>
    <p:sldId id="358" r:id="rId67"/>
    <p:sldId id="359"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51" r:id="rId9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le Caryn Jones" initials="DCJ" lastIdx="18" clrIdx="0">
    <p:extLst>
      <p:ext uri="{19B8F6BF-5375-455C-9EA6-DF929625EA0E}">
        <p15:presenceInfo xmlns:p15="http://schemas.microsoft.com/office/powerpoint/2012/main" userId="S-1-5-21-3639515735-3000443172-754303046-2295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023" autoAdjust="0"/>
    <p:restoredTop sz="93675"/>
  </p:normalViewPr>
  <p:slideViewPr>
    <p:cSldViewPr snapToGrid="0" snapToObjects="1">
      <p:cViewPr varScale="1">
        <p:scale>
          <a:sx n="79" d="100"/>
          <a:sy n="79" d="100"/>
        </p:scale>
        <p:origin x="132" y="168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commentAuthors" Target="commentAuthor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4-23T10:56:19.986" idx="6">
    <p:pos x="10" y="10"/>
    <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4-23T10:56:19.986" idx="6">
    <p:pos x="10" y="10"/>
    <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4-23T12:58:11.802" idx="11">
    <p:pos x="10" y="10"/>
    <p:text>Please add another text box/arrow to discuss the Activities for the Department Approvers- you can make another slide if you think it's best</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3F05E4-ADAC-48BF-B297-62799ECE4A8B}" type="datetimeFigureOut">
              <a:rPr lang="en-US" smtClean="0"/>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A1849-18F9-4194-A303-87F9F8B6BF1A}" type="slidenum">
              <a:rPr lang="en-US" smtClean="0"/>
              <a:t>‹#›</a:t>
            </a:fld>
            <a:endParaRPr lang="en-US"/>
          </a:p>
        </p:txBody>
      </p:sp>
    </p:spTree>
    <p:extLst>
      <p:ext uri="{BB962C8B-B14F-4D97-AF65-F5344CB8AC3E}">
        <p14:creationId xmlns:p14="http://schemas.microsoft.com/office/powerpoint/2010/main" val="304873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4</a:t>
            </a:fld>
            <a:endParaRPr lang="en-US"/>
          </a:p>
        </p:txBody>
      </p:sp>
    </p:spTree>
    <p:extLst>
      <p:ext uri="{BB962C8B-B14F-4D97-AF65-F5344CB8AC3E}">
        <p14:creationId xmlns:p14="http://schemas.microsoft.com/office/powerpoint/2010/main" val="155113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14</a:t>
            </a:fld>
            <a:endParaRPr lang="en-US"/>
          </a:p>
        </p:txBody>
      </p:sp>
    </p:spTree>
    <p:extLst>
      <p:ext uri="{BB962C8B-B14F-4D97-AF65-F5344CB8AC3E}">
        <p14:creationId xmlns:p14="http://schemas.microsoft.com/office/powerpoint/2010/main" val="4103628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a:t>
            </a:r>
            <a:r>
              <a:rPr lang="en-US" baseline="0" dirty="0"/>
              <a:t> only have one Admin contract</a:t>
            </a:r>
          </a:p>
          <a:p>
            <a:r>
              <a:rPr lang="en-US" baseline="0" dirty="0"/>
              <a:t>Show how to search Sponsor database with wildcards</a:t>
            </a:r>
          </a:p>
          <a:p>
            <a:r>
              <a:rPr lang="en-US" baseline="0" dirty="0"/>
              <a:t>You may have to search for a sponsor several different ways</a:t>
            </a:r>
          </a:p>
          <a:p>
            <a:r>
              <a:rPr lang="en-US" baseline="0" dirty="0"/>
              <a:t>If funding is starting out from a sponsor other than our direct sponsor (IE, </a:t>
            </a:r>
            <a:r>
              <a:rPr lang="en-US" baseline="0" dirty="0" err="1"/>
              <a:t>subawards</a:t>
            </a:r>
            <a:r>
              <a:rPr lang="en-US" baseline="0" dirty="0"/>
              <a:t>) be sure to select Originating Sponsor</a:t>
            </a:r>
          </a:p>
          <a:p>
            <a:r>
              <a:rPr lang="en-US" baseline="0" dirty="0"/>
              <a:t>How to decide Funding Type? Is it federal money? From another university? Non-profit? </a:t>
            </a:r>
            <a:r>
              <a:rPr lang="en-US" baseline="0" dirty="0" err="1"/>
              <a:t>Pharma</a:t>
            </a:r>
            <a:r>
              <a:rPr lang="en-US" baseline="0" dirty="0"/>
              <a:t>? </a:t>
            </a:r>
          </a:p>
          <a:p>
            <a:r>
              <a:rPr lang="en-US" baseline="0" dirty="0"/>
              <a:t>Check out the user guide, contact SPO with questions</a:t>
            </a:r>
          </a:p>
        </p:txBody>
      </p:sp>
      <p:sp>
        <p:nvSpPr>
          <p:cNvPr id="4" name="Slide Number Placeholder 3"/>
          <p:cNvSpPr>
            <a:spLocks noGrp="1"/>
          </p:cNvSpPr>
          <p:nvPr>
            <p:ph type="sldNum" sz="quarter" idx="10"/>
          </p:nvPr>
        </p:nvSpPr>
        <p:spPr/>
        <p:txBody>
          <a:bodyPr/>
          <a:lstStyle/>
          <a:p>
            <a:fld id="{B348153E-6042-4EB0-B8DD-D590CC00851D}" type="slidenum">
              <a:rPr lang="en-US" smtClean="0"/>
              <a:pPr/>
              <a:t>15</a:t>
            </a:fld>
            <a:endParaRPr lang="en-US"/>
          </a:p>
        </p:txBody>
      </p:sp>
    </p:spTree>
    <p:extLst>
      <p:ext uri="{BB962C8B-B14F-4D97-AF65-F5344CB8AC3E}">
        <p14:creationId xmlns:p14="http://schemas.microsoft.com/office/powerpoint/2010/main" val="3940199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Team</a:t>
            </a:r>
            <a:r>
              <a:rPr lang="en-US" baseline="0" dirty="0"/>
              <a:t> members must have training + login + role in order to have EDIT or READ only rights. </a:t>
            </a:r>
            <a:endParaRPr lang="en-US" dirty="0"/>
          </a:p>
          <a:p>
            <a:r>
              <a:rPr lang="en-US" dirty="0"/>
              <a:t>COI personnel</a:t>
            </a:r>
            <a:r>
              <a:rPr lang="en-US" baseline="0" dirty="0"/>
              <a:t> </a:t>
            </a:r>
            <a:r>
              <a:rPr lang="en-US" sz="1200" b="1" dirty="0">
                <a:latin typeface="Calibri" panose="020F0502020204030204" pitchFamily="34" charset="0"/>
              </a:rPr>
              <a:t>These also need to match the personnel listed on the project’s IRB submission. </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16</a:t>
            </a:fld>
            <a:endParaRPr lang="en-US"/>
          </a:p>
        </p:txBody>
      </p:sp>
    </p:spTree>
    <p:extLst>
      <p:ext uri="{BB962C8B-B14F-4D97-AF65-F5344CB8AC3E}">
        <p14:creationId xmlns:p14="http://schemas.microsoft.com/office/powerpoint/2010/main" val="1671632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17</a:t>
            </a:fld>
            <a:endParaRPr lang="en-US"/>
          </a:p>
        </p:txBody>
      </p:sp>
    </p:spTree>
    <p:extLst>
      <p:ext uri="{BB962C8B-B14F-4D97-AF65-F5344CB8AC3E}">
        <p14:creationId xmlns:p14="http://schemas.microsoft.com/office/powerpoint/2010/main" val="1280256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Adding</a:t>
            </a:r>
            <a:r>
              <a:rPr lang="en-US" baseline="0" dirty="0"/>
              <a:t> a staff member here adds them to the database but DOES NOT give them an account or role</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18</a:t>
            </a:fld>
            <a:endParaRPr lang="en-US"/>
          </a:p>
        </p:txBody>
      </p:sp>
    </p:spTree>
    <p:extLst>
      <p:ext uri="{BB962C8B-B14F-4D97-AF65-F5344CB8AC3E}">
        <p14:creationId xmlns:p14="http://schemas.microsoft.com/office/powerpoint/2010/main" val="1059022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19</a:t>
            </a:fld>
            <a:endParaRPr lang="en-US"/>
          </a:p>
        </p:txBody>
      </p:sp>
    </p:spTree>
    <p:extLst>
      <p:ext uri="{BB962C8B-B14F-4D97-AF65-F5344CB8AC3E}">
        <p14:creationId xmlns:p14="http://schemas.microsoft.com/office/powerpoint/2010/main" val="1951264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20</a:t>
            </a:fld>
            <a:endParaRPr lang="en-US"/>
          </a:p>
        </p:txBody>
      </p:sp>
    </p:spTree>
    <p:extLst>
      <p:ext uri="{BB962C8B-B14F-4D97-AF65-F5344CB8AC3E}">
        <p14:creationId xmlns:p14="http://schemas.microsoft.com/office/powerpoint/2010/main" val="1533786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21</a:t>
            </a:fld>
            <a:endParaRPr lang="en-US"/>
          </a:p>
        </p:txBody>
      </p:sp>
    </p:spTree>
    <p:extLst>
      <p:ext uri="{BB962C8B-B14F-4D97-AF65-F5344CB8AC3E}">
        <p14:creationId xmlns:p14="http://schemas.microsoft.com/office/powerpoint/2010/main" val="1769263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22</a:t>
            </a:fld>
            <a:endParaRPr lang="en-US"/>
          </a:p>
        </p:txBody>
      </p:sp>
    </p:spTree>
    <p:extLst>
      <p:ext uri="{BB962C8B-B14F-4D97-AF65-F5344CB8AC3E}">
        <p14:creationId xmlns:p14="http://schemas.microsoft.com/office/powerpoint/2010/main" val="1872225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submitting</a:t>
            </a:r>
            <a:r>
              <a:rPr lang="en-US" baseline="0" dirty="0"/>
              <a:t> through a Center/Institute, you’ll need an MOU or other appropriate documentation. </a:t>
            </a:r>
          </a:p>
          <a:p>
            <a:r>
              <a:rPr lang="en-US" baseline="0" dirty="0"/>
              <a:t>This isn’t uploaded in the Click record but needs to be maintained by your department.</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23</a:t>
            </a:fld>
            <a:endParaRPr lang="en-US"/>
          </a:p>
        </p:txBody>
      </p:sp>
    </p:spTree>
    <p:extLst>
      <p:ext uri="{BB962C8B-B14F-4D97-AF65-F5344CB8AC3E}">
        <p14:creationId xmlns:p14="http://schemas.microsoft.com/office/powerpoint/2010/main" val="3198507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5</a:t>
            </a:fld>
            <a:endParaRPr lang="en-US"/>
          </a:p>
        </p:txBody>
      </p:sp>
    </p:spTree>
    <p:extLst>
      <p:ext uri="{BB962C8B-B14F-4D97-AF65-F5344CB8AC3E}">
        <p14:creationId xmlns:p14="http://schemas.microsoft.com/office/powerpoint/2010/main" val="1635918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24</a:t>
            </a:fld>
            <a:endParaRPr lang="en-US"/>
          </a:p>
        </p:txBody>
      </p:sp>
    </p:spTree>
    <p:extLst>
      <p:ext uri="{BB962C8B-B14F-4D97-AF65-F5344CB8AC3E}">
        <p14:creationId xmlns:p14="http://schemas.microsoft.com/office/powerpoint/2010/main" val="16001722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25</a:t>
            </a:fld>
            <a:endParaRPr lang="en-US"/>
          </a:p>
        </p:txBody>
      </p:sp>
    </p:spTree>
    <p:extLst>
      <p:ext uri="{BB962C8B-B14F-4D97-AF65-F5344CB8AC3E}">
        <p14:creationId xmlns:p14="http://schemas.microsoft.com/office/powerpoint/2010/main" val="3482665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26</a:t>
            </a:fld>
            <a:endParaRPr lang="en-US"/>
          </a:p>
        </p:txBody>
      </p:sp>
    </p:spTree>
    <p:extLst>
      <p:ext uri="{BB962C8B-B14F-4D97-AF65-F5344CB8AC3E}">
        <p14:creationId xmlns:p14="http://schemas.microsoft.com/office/powerpoint/2010/main" val="3092523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28</a:t>
            </a:fld>
            <a:endParaRPr lang="en-US"/>
          </a:p>
        </p:txBody>
      </p:sp>
    </p:spTree>
    <p:extLst>
      <p:ext uri="{BB962C8B-B14F-4D97-AF65-F5344CB8AC3E}">
        <p14:creationId xmlns:p14="http://schemas.microsoft.com/office/powerpoint/2010/main" val="19511490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29</a:t>
            </a:fld>
            <a:endParaRPr lang="en-US"/>
          </a:p>
        </p:txBody>
      </p:sp>
    </p:spTree>
    <p:extLst>
      <p:ext uri="{BB962C8B-B14F-4D97-AF65-F5344CB8AC3E}">
        <p14:creationId xmlns:p14="http://schemas.microsoft.com/office/powerpoint/2010/main" val="4283873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30</a:t>
            </a:fld>
            <a:endParaRPr lang="en-US"/>
          </a:p>
        </p:txBody>
      </p:sp>
    </p:spTree>
    <p:extLst>
      <p:ext uri="{BB962C8B-B14F-4D97-AF65-F5344CB8AC3E}">
        <p14:creationId xmlns:p14="http://schemas.microsoft.com/office/powerpoint/2010/main" val="32009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instances where there</a:t>
            </a:r>
            <a:r>
              <a:rPr lang="en-US" baseline="0" dirty="0"/>
              <a:t> is no firm application submission deadline, or the expected start date has already past. This is fine; just enter a “submission” date that is before the start date. </a:t>
            </a:r>
          </a:p>
        </p:txBody>
      </p:sp>
      <p:sp>
        <p:nvSpPr>
          <p:cNvPr id="4" name="Slide Number Placeholder 3"/>
          <p:cNvSpPr>
            <a:spLocks noGrp="1"/>
          </p:cNvSpPr>
          <p:nvPr>
            <p:ph type="sldNum" sz="quarter" idx="10"/>
          </p:nvPr>
        </p:nvSpPr>
        <p:spPr/>
        <p:txBody>
          <a:bodyPr/>
          <a:lstStyle/>
          <a:p>
            <a:fld id="{B348153E-6042-4EB0-B8DD-D590CC00851D}" type="slidenum">
              <a:rPr lang="en-US" smtClean="0"/>
              <a:pPr/>
              <a:t>31</a:t>
            </a:fld>
            <a:endParaRPr lang="en-US"/>
          </a:p>
        </p:txBody>
      </p:sp>
    </p:spTree>
    <p:extLst>
      <p:ext uri="{BB962C8B-B14F-4D97-AF65-F5344CB8AC3E}">
        <p14:creationId xmlns:p14="http://schemas.microsoft.com/office/powerpoint/2010/main" val="2602934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32</a:t>
            </a:fld>
            <a:endParaRPr lang="en-US"/>
          </a:p>
        </p:txBody>
      </p:sp>
    </p:spTree>
    <p:extLst>
      <p:ext uri="{BB962C8B-B14F-4D97-AF65-F5344CB8AC3E}">
        <p14:creationId xmlns:p14="http://schemas.microsoft.com/office/powerpoint/2010/main" val="17958327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33</a:t>
            </a:fld>
            <a:endParaRPr lang="en-US"/>
          </a:p>
        </p:txBody>
      </p:sp>
    </p:spTree>
    <p:extLst>
      <p:ext uri="{BB962C8B-B14F-4D97-AF65-F5344CB8AC3E}">
        <p14:creationId xmlns:p14="http://schemas.microsoft.com/office/powerpoint/2010/main" val="12680693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34</a:t>
            </a:fld>
            <a:endParaRPr lang="en-US"/>
          </a:p>
        </p:txBody>
      </p:sp>
    </p:spTree>
    <p:extLst>
      <p:ext uri="{BB962C8B-B14F-4D97-AF65-F5344CB8AC3E}">
        <p14:creationId xmlns:p14="http://schemas.microsoft.com/office/powerpoint/2010/main" val="2495196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https://unmstage2.huronclick.com/GrantsCOIStage/Rooms/DisplayPages/LayoutInitial?Container=com.webridge.entity.Entity%5BOID%5B4527089A7AFBB84FBF74778B245DDA58%5D%5D&amp;_webrlogoff=true </a:t>
            </a:r>
          </a:p>
        </p:txBody>
      </p:sp>
      <p:sp>
        <p:nvSpPr>
          <p:cNvPr id="4" name="Slide Number Placeholder 3"/>
          <p:cNvSpPr>
            <a:spLocks noGrp="1"/>
          </p:cNvSpPr>
          <p:nvPr>
            <p:ph type="sldNum" sz="quarter" idx="10"/>
          </p:nvPr>
        </p:nvSpPr>
        <p:spPr/>
        <p:txBody>
          <a:bodyPr/>
          <a:lstStyle/>
          <a:p>
            <a:fld id="{B348153E-6042-4EB0-B8DD-D590CC00851D}" type="slidenum">
              <a:rPr lang="en-US" smtClean="0"/>
              <a:pPr/>
              <a:t>6</a:t>
            </a:fld>
            <a:endParaRPr lang="en-US"/>
          </a:p>
        </p:txBody>
      </p:sp>
    </p:spTree>
    <p:extLst>
      <p:ext uri="{BB962C8B-B14F-4D97-AF65-F5344CB8AC3E}">
        <p14:creationId xmlns:p14="http://schemas.microsoft.com/office/powerpoint/2010/main" val="38068512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35</a:t>
            </a:fld>
            <a:endParaRPr lang="en-US"/>
          </a:p>
        </p:txBody>
      </p:sp>
    </p:spTree>
    <p:extLst>
      <p:ext uri="{BB962C8B-B14F-4D97-AF65-F5344CB8AC3E}">
        <p14:creationId xmlns:p14="http://schemas.microsoft.com/office/powerpoint/2010/main" val="428169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36</a:t>
            </a:fld>
            <a:endParaRPr lang="en-US"/>
          </a:p>
        </p:txBody>
      </p:sp>
    </p:spTree>
    <p:extLst>
      <p:ext uri="{BB962C8B-B14F-4D97-AF65-F5344CB8AC3E}">
        <p14:creationId xmlns:p14="http://schemas.microsoft.com/office/powerpoint/2010/main" val="327777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37</a:t>
            </a:fld>
            <a:endParaRPr lang="en-US"/>
          </a:p>
        </p:txBody>
      </p:sp>
    </p:spTree>
    <p:extLst>
      <p:ext uri="{BB962C8B-B14F-4D97-AF65-F5344CB8AC3E}">
        <p14:creationId xmlns:p14="http://schemas.microsoft.com/office/powerpoint/2010/main" val="1899193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error if sponsor is NIH</a:t>
            </a:r>
            <a:r>
              <a:rPr lang="en-US" baseline="0" dirty="0"/>
              <a:t> but no mechanism is chosen</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38</a:t>
            </a:fld>
            <a:endParaRPr lang="en-US"/>
          </a:p>
        </p:txBody>
      </p:sp>
    </p:spTree>
    <p:extLst>
      <p:ext uri="{BB962C8B-B14F-4D97-AF65-F5344CB8AC3E}">
        <p14:creationId xmlns:p14="http://schemas.microsoft.com/office/powerpoint/2010/main" val="39209622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39</a:t>
            </a:fld>
            <a:endParaRPr lang="en-US"/>
          </a:p>
        </p:txBody>
      </p:sp>
    </p:spTree>
    <p:extLst>
      <p:ext uri="{BB962C8B-B14F-4D97-AF65-F5344CB8AC3E}">
        <p14:creationId xmlns:p14="http://schemas.microsoft.com/office/powerpoint/2010/main" val="48795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40</a:t>
            </a:fld>
            <a:endParaRPr lang="en-US"/>
          </a:p>
        </p:txBody>
      </p:sp>
    </p:spTree>
    <p:extLst>
      <p:ext uri="{BB962C8B-B14F-4D97-AF65-F5344CB8AC3E}">
        <p14:creationId xmlns:p14="http://schemas.microsoft.com/office/powerpoint/2010/main" val="8255235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8153E-6042-4EB0-B8DD-D590CC008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143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8153E-6042-4EB0-B8DD-D590CC008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5246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8153E-6042-4EB0-B8DD-D590CC0085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14357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45</a:t>
            </a:fld>
            <a:endParaRPr lang="en-US"/>
          </a:p>
        </p:txBody>
      </p:sp>
    </p:spTree>
    <p:extLst>
      <p:ext uri="{BB962C8B-B14F-4D97-AF65-F5344CB8AC3E}">
        <p14:creationId xmlns:p14="http://schemas.microsoft.com/office/powerpoint/2010/main" val="416429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Eventually</a:t>
            </a:r>
            <a:r>
              <a:rPr lang="en-US" baseline="0" dirty="0"/>
              <a:t> your username and password WILL be tied to your HSC account; for now, you will have to manually set your Click password. </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7</a:t>
            </a:fld>
            <a:endParaRPr lang="en-US"/>
          </a:p>
        </p:txBody>
      </p:sp>
    </p:spTree>
    <p:extLst>
      <p:ext uri="{BB962C8B-B14F-4D97-AF65-F5344CB8AC3E}">
        <p14:creationId xmlns:p14="http://schemas.microsoft.com/office/powerpoint/2010/main" val="6610127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46</a:t>
            </a:fld>
            <a:endParaRPr lang="en-US"/>
          </a:p>
        </p:txBody>
      </p:sp>
    </p:spTree>
    <p:extLst>
      <p:ext uri="{BB962C8B-B14F-4D97-AF65-F5344CB8AC3E}">
        <p14:creationId xmlns:p14="http://schemas.microsoft.com/office/powerpoint/2010/main" val="1179113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47</a:t>
            </a:fld>
            <a:endParaRPr lang="en-US"/>
          </a:p>
        </p:txBody>
      </p:sp>
    </p:spTree>
    <p:extLst>
      <p:ext uri="{BB962C8B-B14F-4D97-AF65-F5344CB8AC3E}">
        <p14:creationId xmlns:p14="http://schemas.microsoft.com/office/powerpoint/2010/main" val="1859554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48</a:t>
            </a:fld>
            <a:endParaRPr lang="en-US"/>
          </a:p>
        </p:txBody>
      </p:sp>
    </p:spTree>
    <p:extLst>
      <p:ext uri="{BB962C8B-B14F-4D97-AF65-F5344CB8AC3E}">
        <p14:creationId xmlns:p14="http://schemas.microsoft.com/office/powerpoint/2010/main" val="16415266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49</a:t>
            </a:fld>
            <a:endParaRPr lang="en-US"/>
          </a:p>
        </p:txBody>
      </p:sp>
    </p:spTree>
    <p:extLst>
      <p:ext uri="{BB962C8B-B14F-4D97-AF65-F5344CB8AC3E}">
        <p14:creationId xmlns:p14="http://schemas.microsoft.com/office/powerpoint/2010/main" val="18959222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50</a:t>
            </a:fld>
            <a:endParaRPr lang="en-US"/>
          </a:p>
        </p:txBody>
      </p:sp>
    </p:spTree>
    <p:extLst>
      <p:ext uri="{BB962C8B-B14F-4D97-AF65-F5344CB8AC3E}">
        <p14:creationId xmlns:p14="http://schemas.microsoft.com/office/powerpoint/2010/main" val="399641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55</a:t>
            </a:fld>
            <a:endParaRPr lang="en-US"/>
          </a:p>
        </p:txBody>
      </p:sp>
    </p:spTree>
    <p:extLst>
      <p:ext uri="{BB962C8B-B14F-4D97-AF65-F5344CB8AC3E}">
        <p14:creationId xmlns:p14="http://schemas.microsoft.com/office/powerpoint/2010/main" val="42466535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56</a:t>
            </a:fld>
            <a:endParaRPr lang="en-US"/>
          </a:p>
        </p:txBody>
      </p:sp>
    </p:spTree>
    <p:extLst>
      <p:ext uri="{BB962C8B-B14F-4D97-AF65-F5344CB8AC3E}">
        <p14:creationId xmlns:p14="http://schemas.microsoft.com/office/powerpoint/2010/main" val="16772264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6965B-4AD6-4A7F-A338-F5984C614B0E}" type="slidenum">
              <a:rPr lang="en-US" smtClean="0"/>
              <a:t>62</a:t>
            </a:fld>
            <a:endParaRPr lang="en-US"/>
          </a:p>
        </p:txBody>
      </p:sp>
    </p:spTree>
    <p:extLst>
      <p:ext uri="{BB962C8B-B14F-4D97-AF65-F5344CB8AC3E}">
        <p14:creationId xmlns:p14="http://schemas.microsoft.com/office/powerpoint/2010/main" val="10596872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6965B-4AD6-4A7F-A338-F5984C614B0E}" type="slidenum">
              <a:rPr lang="en-US" smtClean="0"/>
              <a:t>63</a:t>
            </a:fld>
            <a:endParaRPr lang="en-US"/>
          </a:p>
        </p:txBody>
      </p:sp>
    </p:spTree>
    <p:extLst>
      <p:ext uri="{BB962C8B-B14F-4D97-AF65-F5344CB8AC3E}">
        <p14:creationId xmlns:p14="http://schemas.microsoft.com/office/powerpoint/2010/main" val="7602640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DE6965B-4AD6-4A7F-A338-F5984C614B0E}" type="slidenum">
              <a:rPr lang="en-US" smtClean="0"/>
              <a:t>64</a:t>
            </a:fld>
            <a:endParaRPr lang="en-US"/>
          </a:p>
        </p:txBody>
      </p:sp>
    </p:spTree>
    <p:extLst>
      <p:ext uri="{BB962C8B-B14F-4D97-AF65-F5344CB8AC3E}">
        <p14:creationId xmlns:p14="http://schemas.microsoft.com/office/powerpoint/2010/main" val="801527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a:t>
            </a:fld>
            <a:endParaRPr lang="en-US"/>
          </a:p>
        </p:txBody>
      </p:sp>
    </p:spTree>
    <p:extLst>
      <p:ext uri="{BB962C8B-B14F-4D97-AF65-F5344CB8AC3E}">
        <p14:creationId xmlns:p14="http://schemas.microsoft.com/office/powerpoint/2010/main" val="42676001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68</a:t>
            </a:fld>
            <a:endParaRPr lang="en-US"/>
          </a:p>
        </p:txBody>
      </p:sp>
    </p:spTree>
    <p:extLst>
      <p:ext uri="{BB962C8B-B14F-4D97-AF65-F5344CB8AC3E}">
        <p14:creationId xmlns:p14="http://schemas.microsoft.com/office/powerpoint/2010/main" val="31671360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69</a:t>
            </a:fld>
            <a:endParaRPr lang="en-US"/>
          </a:p>
        </p:txBody>
      </p:sp>
    </p:spTree>
    <p:extLst>
      <p:ext uri="{BB962C8B-B14F-4D97-AF65-F5344CB8AC3E}">
        <p14:creationId xmlns:p14="http://schemas.microsoft.com/office/powerpoint/2010/main" val="3657115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70</a:t>
            </a:fld>
            <a:endParaRPr lang="en-US"/>
          </a:p>
        </p:txBody>
      </p:sp>
    </p:spTree>
    <p:extLst>
      <p:ext uri="{BB962C8B-B14F-4D97-AF65-F5344CB8AC3E}">
        <p14:creationId xmlns:p14="http://schemas.microsoft.com/office/powerpoint/2010/main" val="27655882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71</a:t>
            </a:fld>
            <a:endParaRPr lang="en-US"/>
          </a:p>
        </p:txBody>
      </p:sp>
    </p:spTree>
    <p:extLst>
      <p:ext uri="{BB962C8B-B14F-4D97-AF65-F5344CB8AC3E}">
        <p14:creationId xmlns:p14="http://schemas.microsoft.com/office/powerpoint/2010/main" val="6945613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72</a:t>
            </a:fld>
            <a:endParaRPr lang="en-US"/>
          </a:p>
        </p:txBody>
      </p:sp>
    </p:spTree>
    <p:extLst>
      <p:ext uri="{BB962C8B-B14F-4D97-AF65-F5344CB8AC3E}">
        <p14:creationId xmlns:p14="http://schemas.microsoft.com/office/powerpoint/2010/main" val="13610175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73</a:t>
            </a:fld>
            <a:endParaRPr lang="en-US"/>
          </a:p>
        </p:txBody>
      </p:sp>
    </p:spTree>
    <p:extLst>
      <p:ext uri="{BB962C8B-B14F-4D97-AF65-F5344CB8AC3E}">
        <p14:creationId xmlns:p14="http://schemas.microsoft.com/office/powerpoint/2010/main" val="8371624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74</a:t>
            </a:fld>
            <a:endParaRPr lang="en-US"/>
          </a:p>
        </p:txBody>
      </p:sp>
    </p:spTree>
    <p:extLst>
      <p:ext uri="{BB962C8B-B14F-4D97-AF65-F5344CB8AC3E}">
        <p14:creationId xmlns:p14="http://schemas.microsoft.com/office/powerpoint/2010/main" val="18674698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75</a:t>
            </a:fld>
            <a:endParaRPr lang="en-US"/>
          </a:p>
        </p:txBody>
      </p:sp>
    </p:spTree>
    <p:extLst>
      <p:ext uri="{BB962C8B-B14F-4D97-AF65-F5344CB8AC3E}">
        <p14:creationId xmlns:p14="http://schemas.microsoft.com/office/powerpoint/2010/main" val="39528522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76</a:t>
            </a:fld>
            <a:endParaRPr lang="en-US"/>
          </a:p>
        </p:txBody>
      </p:sp>
    </p:spTree>
    <p:extLst>
      <p:ext uri="{BB962C8B-B14F-4D97-AF65-F5344CB8AC3E}">
        <p14:creationId xmlns:p14="http://schemas.microsoft.com/office/powerpoint/2010/main" val="3783960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77</a:t>
            </a:fld>
            <a:endParaRPr lang="en-US"/>
          </a:p>
        </p:txBody>
      </p:sp>
    </p:spTree>
    <p:extLst>
      <p:ext uri="{BB962C8B-B14F-4D97-AF65-F5344CB8AC3E}">
        <p14:creationId xmlns:p14="http://schemas.microsoft.com/office/powerpoint/2010/main" val="3958471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9</a:t>
            </a:fld>
            <a:endParaRPr lang="en-US"/>
          </a:p>
        </p:txBody>
      </p:sp>
    </p:spTree>
    <p:extLst>
      <p:ext uri="{BB962C8B-B14F-4D97-AF65-F5344CB8AC3E}">
        <p14:creationId xmlns:p14="http://schemas.microsoft.com/office/powerpoint/2010/main" val="793278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78</a:t>
            </a:fld>
            <a:endParaRPr lang="en-US"/>
          </a:p>
        </p:txBody>
      </p:sp>
    </p:spTree>
    <p:extLst>
      <p:ext uri="{BB962C8B-B14F-4D97-AF65-F5344CB8AC3E}">
        <p14:creationId xmlns:p14="http://schemas.microsoft.com/office/powerpoint/2010/main" val="4231576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CTAs and other confidential documents will not </a:t>
            </a:r>
            <a:r>
              <a:rPr lang="en-US"/>
              <a:t>be visible</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79</a:t>
            </a:fld>
            <a:endParaRPr lang="en-US"/>
          </a:p>
        </p:txBody>
      </p:sp>
    </p:spTree>
    <p:extLst>
      <p:ext uri="{BB962C8B-B14F-4D97-AF65-F5344CB8AC3E}">
        <p14:creationId xmlns:p14="http://schemas.microsoft.com/office/powerpoint/2010/main" val="22517835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no OCCS negotiated contracts! </a:t>
            </a:r>
          </a:p>
          <a:p>
            <a:r>
              <a:rPr lang="en-US" dirty="0"/>
              <a:t>Non-specific</a:t>
            </a:r>
            <a:r>
              <a:rPr lang="en-US" baseline="0" dirty="0"/>
              <a:t> supplements- F&amp;A rate adjustments, continuing resolution, etc. </a:t>
            </a:r>
          </a:p>
          <a:p>
            <a:r>
              <a:rPr lang="en-US" baseline="0" dirty="0"/>
              <a:t>Specific supplements- Administrative, diversity</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80</a:t>
            </a:fld>
            <a:endParaRPr lang="en-US"/>
          </a:p>
        </p:txBody>
      </p:sp>
    </p:spTree>
    <p:extLst>
      <p:ext uri="{BB962C8B-B14F-4D97-AF65-F5344CB8AC3E}">
        <p14:creationId xmlns:p14="http://schemas.microsoft.com/office/powerpoint/2010/main" val="10533896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82</a:t>
            </a:fld>
            <a:endParaRPr lang="en-US"/>
          </a:p>
        </p:txBody>
      </p:sp>
    </p:spTree>
    <p:extLst>
      <p:ext uri="{BB962C8B-B14F-4D97-AF65-F5344CB8AC3E}">
        <p14:creationId xmlns:p14="http://schemas.microsoft.com/office/powerpoint/2010/main" val="3052370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83</a:t>
            </a:fld>
            <a:endParaRPr lang="en-US"/>
          </a:p>
        </p:txBody>
      </p:sp>
    </p:spTree>
    <p:extLst>
      <p:ext uri="{BB962C8B-B14F-4D97-AF65-F5344CB8AC3E}">
        <p14:creationId xmlns:p14="http://schemas.microsoft.com/office/powerpoint/2010/main" val="4367150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this is the request to </a:t>
            </a:r>
            <a:r>
              <a:rPr lang="en-US" dirty="0" err="1"/>
              <a:t>PreAward</a:t>
            </a:r>
            <a:r>
              <a:rPr lang="en-US" dirty="0"/>
              <a:t> to process</a:t>
            </a:r>
            <a:r>
              <a:rPr lang="en-US" baseline="0" dirty="0"/>
              <a:t> an NCE for this project</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84</a:t>
            </a:fld>
            <a:endParaRPr lang="en-US"/>
          </a:p>
        </p:txBody>
      </p:sp>
    </p:spTree>
    <p:extLst>
      <p:ext uri="{BB962C8B-B14F-4D97-AF65-F5344CB8AC3E}">
        <p14:creationId xmlns:p14="http://schemas.microsoft.com/office/powerpoint/2010/main" val="8806939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85</a:t>
            </a:fld>
            <a:endParaRPr lang="en-US"/>
          </a:p>
        </p:txBody>
      </p:sp>
    </p:spTree>
    <p:extLst>
      <p:ext uri="{BB962C8B-B14F-4D97-AF65-F5344CB8AC3E}">
        <p14:creationId xmlns:p14="http://schemas.microsoft.com/office/powerpoint/2010/main" val="301950046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90</a:t>
            </a:fld>
            <a:endParaRPr lang="en-US"/>
          </a:p>
        </p:txBody>
      </p:sp>
    </p:spTree>
    <p:extLst>
      <p:ext uri="{BB962C8B-B14F-4D97-AF65-F5344CB8AC3E}">
        <p14:creationId xmlns:p14="http://schemas.microsoft.com/office/powerpoint/2010/main" val="35070728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91</a:t>
            </a:fld>
            <a:endParaRPr lang="en-US"/>
          </a:p>
        </p:txBody>
      </p:sp>
    </p:spTree>
    <p:extLst>
      <p:ext uri="{BB962C8B-B14F-4D97-AF65-F5344CB8AC3E}">
        <p14:creationId xmlns:p14="http://schemas.microsoft.com/office/powerpoint/2010/main" val="155584497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48153E-6042-4EB0-B8DD-D590CC00851D}" type="slidenum">
              <a:rPr lang="en-US" smtClean="0"/>
              <a:pPr/>
              <a:t>92</a:t>
            </a:fld>
            <a:endParaRPr lang="en-US"/>
          </a:p>
        </p:txBody>
      </p:sp>
    </p:spTree>
    <p:extLst>
      <p:ext uri="{BB962C8B-B14F-4D97-AF65-F5344CB8AC3E}">
        <p14:creationId xmlns:p14="http://schemas.microsoft.com/office/powerpoint/2010/main" val="3270995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have up to</a:t>
            </a:r>
            <a:r>
              <a:rPr lang="en-US" baseline="0" dirty="0"/>
              <a:t> 12 filters</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10</a:t>
            </a:fld>
            <a:endParaRPr lang="en-US"/>
          </a:p>
        </p:txBody>
      </p:sp>
    </p:spTree>
    <p:extLst>
      <p:ext uri="{BB962C8B-B14F-4D97-AF65-F5344CB8AC3E}">
        <p14:creationId xmlns:p14="http://schemas.microsoft.com/office/powerpoint/2010/main" val="1086728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OCCS</a:t>
            </a:r>
            <a:r>
              <a:rPr lang="en-US" baseline="0" dirty="0"/>
              <a:t> negotiated agreements are ALWAYS New Funding Submissions because of the way they are set up and tracked in Post Award</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12</a:t>
            </a:fld>
            <a:endParaRPr lang="en-US"/>
          </a:p>
        </p:txBody>
      </p:sp>
    </p:spTree>
    <p:extLst>
      <p:ext uri="{BB962C8B-B14F-4D97-AF65-F5344CB8AC3E}">
        <p14:creationId xmlns:p14="http://schemas.microsoft.com/office/powerpoint/2010/main" val="2975853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Move to next screen,</a:t>
            </a:r>
            <a:r>
              <a:rPr lang="en-US" baseline="0" dirty="0"/>
              <a:t> then expound</a:t>
            </a:r>
            <a:endParaRPr lang="en-US" dirty="0"/>
          </a:p>
        </p:txBody>
      </p:sp>
      <p:sp>
        <p:nvSpPr>
          <p:cNvPr id="4" name="Slide Number Placeholder 3"/>
          <p:cNvSpPr>
            <a:spLocks noGrp="1"/>
          </p:cNvSpPr>
          <p:nvPr>
            <p:ph type="sldNum" sz="quarter" idx="10"/>
          </p:nvPr>
        </p:nvSpPr>
        <p:spPr/>
        <p:txBody>
          <a:bodyPr/>
          <a:lstStyle/>
          <a:p>
            <a:fld id="{B348153E-6042-4EB0-B8DD-D590CC00851D}" type="slidenum">
              <a:rPr lang="en-US" smtClean="0"/>
              <a:pPr/>
              <a:t>13</a:t>
            </a:fld>
            <a:endParaRPr lang="en-US"/>
          </a:p>
        </p:txBody>
      </p:sp>
    </p:spTree>
    <p:extLst>
      <p:ext uri="{BB962C8B-B14F-4D97-AF65-F5344CB8AC3E}">
        <p14:creationId xmlns:p14="http://schemas.microsoft.com/office/powerpoint/2010/main" val="19059261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UNM-HSC2-knockout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pic>
        <p:nvPicPr>
          <p:cNvPr id="9" name="Picture 8" descr="UNM HS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6950" y="6372873"/>
            <a:ext cx="8147050" cy="521412"/>
          </a:xfrm>
          <a:prstGeom prst="rect">
            <a:avLst/>
          </a:prstGeom>
        </p:spPr>
      </p:pic>
      <p:pic>
        <p:nvPicPr>
          <p:cNvPr id="10" name="Picture 9" descr="UNM-HSC2-knockout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UNM-HSC2-knockout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2/4/2026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pic>
        <p:nvPicPr>
          <p:cNvPr id="10" name="Picture 9" descr="UNM-HSC2-knockout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2/4/2026</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pic>
        <p:nvPicPr>
          <p:cNvPr id="10" name="Picture 9" descr="UNM-HSC2-knockoutwhit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pic>
        <p:nvPicPr>
          <p:cNvPr id="12" name="Picture 11" descr="UNM-HSC2-knockout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007A8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2/4/2026</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UNM-HSC2-knockoutwhite.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93675" y="6461517"/>
            <a:ext cx="923925" cy="32784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gif"/><Relationship Id="rId4"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gi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ahUKEwiw2cTvn5vKAhUU1GMKHSlBC6QQjRwIBw&amp;url=http://www.1017theteam.com/page.php?page_id=84&amp;psig=AFQjCNERNH1_NF0Q6f8E6brUhj5sXVTy1g&amp;ust=1452378011331319" TargetMode="Externa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google.com/url?sa=i&amp;rct=j&amp;q=&amp;esrc=s&amp;frm=1&amp;source=images&amp;cd=&amp;cad=rja&amp;uact=8&amp;ved=0ahUKEwjU1q6fpJvKAhVB8GMKHdHhDLgQjRwIBw&amp;url=http://paulayoo.com/tuna-thursday-spartan-kitties/&amp;bvm=bv.111396085,d.cGc&amp;psig=AFQjCNH-uUw1Iwb8Mf560QPTsjw3Il2Jdg&amp;ust=1452379175561257" TargetMode="External"/><Relationship Id="rId5" Type="http://schemas.openxmlformats.org/officeDocument/2006/relationships/image" Target="../media/image24.jpeg"/><Relationship Id="rId4" Type="http://schemas.openxmlformats.org/officeDocument/2006/relationships/hyperlink" Target="https://www.google.com/url?sa=i&amp;rct=j&amp;q=&amp;esrc=s&amp;frm=1&amp;source=images&amp;cd=&amp;cad=rja&amp;uact=8&amp;ved=0ahUKEwidrezpo5vKAhVE3GMKHXtbAy8QjRwIBw&amp;url=https://www.pinterest.com/monafavorites/umich/&amp;bvm=bv.111396085,d.cGc&amp;psig=AFQjCNE1CLDZuiYalKQs4etW6OCFiZElxg&amp;ust=145237906874610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hsc.unm.edu/financialservices/preaward/contracts-grants/sub-awards/index.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app.smartsheet.com/b/form/8853f33c5b434590977e2449bd31c429" TargetMode="External"/><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ra.health.unm.edu/GrantsCOI/"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sgonzales@salud.unm.edu"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9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hyperlink" Target="mailto:Sgonzales@salud.unm.edu"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8649-9776-4BCD-A207-3B0FE22287E8}"/>
              </a:ext>
            </a:extLst>
          </p:cNvPr>
          <p:cNvSpPr>
            <a:spLocks noGrp="1"/>
          </p:cNvSpPr>
          <p:nvPr>
            <p:ph type="title"/>
          </p:nvPr>
        </p:nvSpPr>
        <p:spPr>
          <a:xfrm>
            <a:off x="0" y="155448"/>
            <a:ext cx="12192000" cy="1252728"/>
          </a:xfrm>
        </p:spPr>
        <p:txBody>
          <a:bodyPr>
            <a:noAutofit/>
          </a:bodyPr>
          <a:lstStyle/>
          <a:p>
            <a:r>
              <a:rPr lang="en-US" sz="3733" dirty="0"/>
              <a:t>HSC sponsored projects/ Department Training-Click Grants</a:t>
            </a:r>
          </a:p>
        </p:txBody>
      </p:sp>
      <p:sp>
        <p:nvSpPr>
          <p:cNvPr id="3" name="Content Placeholder 2">
            <a:extLst>
              <a:ext uri="{FF2B5EF4-FFF2-40B4-BE49-F238E27FC236}">
                <a16:creationId xmlns:a16="http://schemas.microsoft.com/office/drawing/2014/main" id="{40C97F6C-E067-47FF-B461-0054D08ABDA5}"/>
              </a:ext>
            </a:extLst>
          </p:cNvPr>
          <p:cNvSpPr>
            <a:spLocks noGrp="1"/>
          </p:cNvSpPr>
          <p:nvPr>
            <p:ph idx="1"/>
          </p:nvPr>
        </p:nvSpPr>
        <p:spPr/>
        <p:txBody>
          <a:bodyPr>
            <a:normAutofit/>
          </a:bodyPr>
          <a:lstStyle/>
          <a:p>
            <a:r>
              <a:rPr lang="en-US" dirty="0"/>
              <a:t>A Note Before We Get Started</a:t>
            </a:r>
          </a:p>
          <a:p>
            <a:pPr lvl="1"/>
            <a:r>
              <a:rPr lang="en-US" dirty="0"/>
              <a:t>I cannot see when you raise your hand when I am in Presentation mode. So, if you have a question then you can either:</a:t>
            </a:r>
          </a:p>
          <a:p>
            <a:pPr lvl="2"/>
            <a:r>
              <a:rPr lang="en-US" dirty="0"/>
              <a:t>Unmute and ask the Question(I do not mind being interrupted </a:t>
            </a:r>
            <a:r>
              <a:rPr lang="en-US" dirty="0">
                <a:sym typeface="Wingdings" panose="05000000000000000000" pitchFamily="2" charset="2"/>
              </a:rPr>
              <a:t>)</a:t>
            </a:r>
            <a:r>
              <a:rPr lang="en-US" dirty="0"/>
              <a:t>, or</a:t>
            </a:r>
          </a:p>
          <a:p>
            <a:pPr lvl="2"/>
            <a:r>
              <a:rPr lang="en-US" dirty="0"/>
              <a:t>If your question can wait until the end, then put it in the </a:t>
            </a:r>
            <a:r>
              <a:rPr lang="en-US" dirty="0" err="1"/>
              <a:t>chatbox</a:t>
            </a:r>
            <a:r>
              <a:rPr lang="en-US" dirty="0"/>
              <a:t>.</a:t>
            </a:r>
          </a:p>
        </p:txBody>
      </p:sp>
    </p:spTree>
    <p:extLst>
      <p:ext uri="{BB962C8B-B14F-4D97-AF65-F5344CB8AC3E}">
        <p14:creationId xmlns:p14="http://schemas.microsoft.com/office/powerpoint/2010/main" val="2270297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0D6955-8CF3-4168-8696-4193FE677A5E}"/>
              </a:ext>
            </a:extLst>
          </p:cNvPr>
          <p:cNvPicPr>
            <a:picLocks noChangeAspect="1"/>
          </p:cNvPicPr>
          <p:nvPr/>
        </p:nvPicPr>
        <p:blipFill>
          <a:blip r:embed="rId3"/>
          <a:stretch>
            <a:fillRect/>
          </a:stretch>
        </p:blipFill>
        <p:spPr>
          <a:xfrm>
            <a:off x="3254002" y="1774251"/>
            <a:ext cx="3975581" cy="2469006"/>
          </a:xfrm>
          <a:prstGeom prst="rect">
            <a:avLst/>
          </a:prstGeom>
        </p:spPr>
      </p:pic>
      <p:sp>
        <p:nvSpPr>
          <p:cNvPr id="2" name="Title 1"/>
          <p:cNvSpPr>
            <a:spLocks noGrp="1"/>
          </p:cNvSpPr>
          <p:nvPr>
            <p:ph type="title"/>
          </p:nvPr>
        </p:nvSpPr>
        <p:spPr/>
        <p:txBody>
          <a:bodyPr/>
          <a:lstStyle/>
          <a:p>
            <a:r>
              <a:rPr lang="en-US" dirty="0"/>
              <a:t>Navigating the Workspace</a:t>
            </a:r>
          </a:p>
        </p:txBody>
      </p:sp>
      <p:cxnSp>
        <p:nvCxnSpPr>
          <p:cNvPr id="6" name="Straight Arrow Connector 5"/>
          <p:cNvCxnSpPr>
            <a:cxnSpLocks/>
            <a:endCxn id="24" idx="2"/>
          </p:cNvCxnSpPr>
          <p:nvPr/>
        </p:nvCxnSpPr>
        <p:spPr>
          <a:xfrm flipV="1">
            <a:off x="2936905" y="3393839"/>
            <a:ext cx="1844240" cy="47186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717705" y="3366455"/>
            <a:ext cx="1219200" cy="769441"/>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latin typeface="Calibri" panose="020F0502020204030204" pitchFamily="34" charset="0"/>
              </a:rPr>
              <a:t>Choose the drop down list to see your searchable fields</a:t>
            </a:r>
          </a:p>
        </p:txBody>
      </p:sp>
      <p:sp>
        <p:nvSpPr>
          <p:cNvPr id="14" name="Oval 13"/>
          <p:cNvSpPr/>
          <p:nvPr/>
        </p:nvSpPr>
        <p:spPr>
          <a:xfrm>
            <a:off x="5784182" y="3274639"/>
            <a:ext cx="1348138" cy="25846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Content Placeholder 2"/>
          <p:cNvSpPr txBox="1">
            <a:spLocks/>
          </p:cNvSpPr>
          <p:nvPr/>
        </p:nvSpPr>
        <p:spPr>
          <a:xfrm>
            <a:off x="7850024" y="1772128"/>
            <a:ext cx="2636520" cy="2312357"/>
          </a:xfrm>
          <a:prstGeom prst="rect">
            <a:avLst/>
          </a:prstGeom>
        </p:spPr>
        <p:txBody>
          <a:bodyPr vert="horz">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To search for an existing record, use the search box to filter results. Choose to search Funding Proposals, Ancillary Agreements, or both. </a:t>
            </a:r>
          </a:p>
          <a:p>
            <a:endParaRPr lang="en-US" dirty="0"/>
          </a:p>
          <a:p>
            <a:endParaRPr lang="en-US" dirty="0"/>
          </a:p>
          <a:p>
            <a:endParaRPr lang="en-US" dirty="0"/>
          </a:p>
          <a:p>
            <a:endParaRPr lang="en-US" dirty="0"/>
          </a:p>
        </p:txBody>
      </p:sp>
      <p:sp>
        <p:nvSpPr>
          <p:cNvPr id="19" name="Content Placeholder 2"/>
          <p:cNvSpPr txBox="1">
            <a:spLocks/>
          </p:cNvSpPr>
          <p:nvPr/>
        </p:nvSpPr>
        <p:spPr>
          <a:xfrm>
            <a:off x="1987467" y="4267200"/>
            <a:ext cx="4032333" cy="1791769"/>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Click on “Advanced” to add additional search fields. You can then add rows to the Advanced Search until you have all the desired search fields.  </a:t>
            </a:r>
          </a:p>
          <a:p>
            <a:endParaRPr lang="en-US" dirty="0"/>
          </a:p>
          <a:p>
            <a:endParaRPr lang="en-US" dirty="0"/>
          </a:p>
          <a:p>
            <a:endParaRPr lang="en-US" dirty="0"/>
          </a:p>
          <a:p>
            <a:endParaRPr lang="en-US" dirty="0"/>
          </a:p>
        </p:txBody>
      </p:sp>
      <p:cxnSp>
        <p:nvCxnSpPr>
          <p:cNvPr id="20" name="Straight Arrow Connector 19"/>
          <p:cNvCxnSpPr>
            <a:cxnSpLocks/>
            <a:endCxn id="14" idx="3"/>
          </p:cNvCxnSpPr>
          <p:nvPr/>
        </p:nvCxnSpPr>
        <p:spPr>
          <a:xfrm flipV="1">
            <a:off x="5108436" y="3495256"/>
            <a:ext cx="873176" cy="8154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18170" y="4267200"/>
            <a:ext cx="1943100"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2400" b="1" dirty="0">
                <a:latin typeface="Calibri" panose="020F0502020204030204" pitchFamily="34" charset="0"/>
              </a:rPr>
              <a:t>“%” indicates a wildcard</a:t>
            </a:r>
          </a:p>
        </p:txBody>
      </p:sp>
      <p:sp>
        <p:nvSpPr>
          <p:cNvPr id="24" name="Oval 23"/>
          <p:cNvSpPr/>
          <p:nvPr/>
        </p:nvSpPr>
        <p:spPr>
          <a:xfrm>
            <a:off x="4781145" y="3292421"/>
            <a:ext cx="1028931" cy="202835"/>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TextBox 27"/>
          <p:cNvSpPr txBox="1"/>
          <p:nvPr/>
        </p:nvSpPr>
        <p:spPr>
          <a:xfrm>
            <a:off x="1717705" y="3366455"/>
            <a:ext cx="1219200" cy="769441"/>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latin typeface="Calibri" panose="020F0502020204030204" pitchFamily="34" charset="0"/>
              </a:rPr>
              <a:t>Choose the drop down list to see your searchable fields</a:t>
            </a:r>
          </a:p>
        </p:txBody>
      </p:sp>
    </p:spTree>
    <p:extLst>
      <p:ext uri="{BB962C8B-B14F-4D97-AF65-F5344CB8AC3E}">
        <p14:creationId xmlns:p14="http://schemas.microsoft.com/office/powerpoint/2010/main" val="797810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Workspace</a:t>
            </a:r>
          </a:p>
        </p:txBody>
      </p:sp>
      <p:pic>
        <p:nvPicPr>
          <p:cNvPr id="4" name="Picture 3"/>
          <p:cNvPicPr>
            <a:picLocks noChangeAspect="1"/>
          </p:cNvPicPr>
          <p:nvPr/>
        </p:nvPicPr>
        <p:blipFill>
          <a:blip r:embed="rId2"/>
          <a:stretch>
            <a:fillRect/>
          </a:stretch>
        </p:blipFill>
        <p:spPr>
          <a:xfrm>
            <a:off x="3628120" y="2103120"/>
            <a:ext cx="4841615" cy="3541437"/>
          </a:xfrm>
          <a:prstGeom prst="rect">
            <a:avLst/>
          </a:prstGeom>
        </p:spPr>
      </p:pic>
      <p:sp>
        <p:nvSpPr>
          <p:cNvPr id="5" name="Content Placeholder 4"/>
          <p:cNvSpPr>
            <a:spLocks noGrp="1"/>
          </p:cNvSpPr>
          <p:nvPr>
            <p:ph idx="1"/>
          </p:nvPr>
        </p:nvSpPr>
        <p:spPr>
          <a:xfrm>
            <a:off x="7978350" y="3354494"/>
            <a:ext cx="3043765" cy="1914736"/>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TextBox 6"/>
          <p:cNvSpPr txBox="1"/>
          <p:nvPr/>
        </p:nvSpPr>
        <p:spPr>
          <a:xfrm>
            <a:off x="8961120" y="3837563"/>
            <a:ext cx="1507336" cy="938719"/>
          </a:xfrm>
          <a:prstGeom prst="rect">
            <a:avLst/>
          </a:prstGeom>
          <a:noFill/>
        </p:spPr>
        <p:txBody>
          <a:bodyPr wrap="square" rtlCol="0">
            <a:spAutoFit/>
          </a:bodyPr>
          <a:lstStyle/>
          <a:p>
            <a:r>
              <a:rPr lang="en-US" sz="1100" b="1" dirty="0">
                <a:solidFill>
                  <a:srgbClr val="FF0000"/>
                </a:solidFill>
                <a:latin typeface="Calibri" panose="020F0502020204030204" pitchFamily="34" charset="0"/>
              </a:rPr>
              <a:t>Having trouble finding your record? Modify the search by adding or removing additional fields. </a:t>
            </a:r>
            <a:endParaRPr lang="en-US" sz="16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72719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A8AFD1-790C-450E-BF0F-3BDD9A0D7DAA}"/>
              </a:ext>
            </a:extLst>
          </p:cNvPr>
          <p:cNvPicPr>
            <a:picLocks noChangeAspect="1"/>
          </p:cNvPicPr>
          <p:nvPr/>
        </p:nvPicPr>
        <p:blipFill>
          <a:blip r:embed="rId3"/>
          <a:stretch>
            <a:fillRect/>
          </a:stretch>
        </p:blipFill>
        <p:spPr>
          <a:xfrm>
            <a:off x="1620695" y="1745860"/>
            <a:ext cx="7914290" cy="2301465"/>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5" name="Content Placeholder 4"/>
          <p:cNvSpPr>
            <a:spLocks noGrp="1"/>
          </p:cNvSpPr>
          <p:nvPr>
            <p:ph sz="quarter" idx="1"/>
          </p:nvPr>
        </p:nvSpPr>
        <p:spPr>
          <a:xfrm>
            <a:off x="1137873" y="4055825"/>
            <a:ext cx="10404770" cy="2290273"/>
          </a:xfrm>
        </p:spPr>
        <p:txBody>
          <a:bodyPr>
            <a:noAutofit/>
          </a:bodyPr>
          <a:lstStyle/>
          <a:p>
            <a:r>
              <a:rPr lang="en-US" sz="1600" dirty="0"/>
              <a:t>Only select “New Funding Submission” if this is a brand new project that does not have existing history. </a:t>
            </a:r>
          </a:p>
          <a:p>
            <a:r>
              <a:rPr lang="en-US" sz="1600" u="sng" dirty="0"/>
              <a:t>DO NOT </a:t>
            </a:r>
            <a:r>
              <a:rPr lang="en-US" sz="1600" dirty="0"/>
              <a:t>select “New Funding Submission” if your project is a</a:t>
            </a:r>
            <a:r>
              <a:rPr lang="en-US" sz="1800" dirty="0"/>
              <a:t>:</a:t>
            </a:r>
          </a:p>
          <a:p>
            <a:pPr lvl="1"/>
            <a:r>
              <a:rPr lang="en-US" sz="1400" dirty="0"/>
              <a:t>Non-competing Continuation</a:t>
            </a:r>
          </a:p>
          <a:p>
            <a:pPr lvl="1"/>
            <a:r>
              <a:rPr lang="en-US" sz="1400" dirty="0"/>
              <a:t>Supplement</a:t>
            </a:r>
          </a:p>
          <a:p>
            <a:pPr lvl="1"/>
            <a:r>
              <a:rPr lang="en-US" sz="1400" dirty="0"/>
              <a:t>Competitive Renewal (an application for a new cycle of funding, e.g., years 6-10 on an NIH R01) </a:t>
            </a:r>
          </a:p>
          <a:p>
            <a:pPr lvl="1"/>
            <a:r>
              <a:rPr lang="en-US" sz="1400" dirty="0"/>
              <a:t>Ancillary Agreement (Material Transfer Agreement, Confidentiality Agreement, Data Use Agreement, etc.) </a:t>
            </a:r>
          </a:p>
          <a:p>
            <a:r>
              <a:rPr lang="en-US" sz="1400" b="1" dirty="0"/>
              <a:t>Once you’ve selected the type of submission to create, it cannot be changed. An entirely new record must be completed</a:t>
            </a:r>
            <a:r>
              <a:rPr lang="en-US" sz="1600" b="1" dirty="0"/>
              <a:t>. </a:t>
            </a:r>
            <a:endParaRPr lang="en-US" sz="1100" b="1" dirty="0"/>
          </a:p>
        </p:txBody>
      </p:sp>
      <p:sp>
        <p:nvSpPr>
          <p:cNvPr id="9" name="Oval 8"/>
          <p:cNvSpPr/>
          <p:nvPr/>
        </p:nvSpPr>
        <p:spPr>
          <a:xfrm>
            <a:off x="1705460" y="2524475"/>
            <a:ext cx="1409858" cy="24807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0" name="Straight Arrow Connector 9"/>
          <p:cNvCxnSpPr>
            <a:cxnSpLocks/>
            <a:endCxn id="9" idx="6"/>
          </p:cNvCxnSpPr>
          <p:nvPr/>
        </p:nvCxnSpPr>
        <p:spPr>
          <a:xfrm flipH="1">
            <a:off x="3115318" y="2149407"/>
            <a:ext cx="1635588" cy="499107"/>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750905" y="1975787"/>
            <a:ext cx="2514600" cy="430887"/>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latin typeface="Calibri" panose="020F0502020204030204" pitchFamily="34" charset="0"/>
              </a:rPr>
              <a:t>From the Grants tab, select “New Funding Submission”</a:t>
            </a:r>
          </a:p>
        </p:txBody>
      </p:sp>
      <p:pic>
        <p:nvPicPr>
          <p:cNvPr id="4098" name="Picture 2" descr="C:\Users\dcrepella\AppData\Local\Microsoft\Windows\Temporary Internet Files\Content.IE5\JVLUKI2L\schoolfreeware_Stop_Sig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059" y="4006900"/>
            <a:ext cx="658814" cy="650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641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11896" y="1737360"/>
            <a:ext cx="8096952" cy="4583046"/>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3" name="Content Placeholder 2"/>
          <p:cNvSpPr>
            <a:spLocks noGrp="1"/>
          </p:cNvSpPr>
          <p:nvPr>
            <p:ph sz="quarter" idx="1"/>
          </p:nvPr>
        </p:nvSpPr>
        <p:spPr>
          <a:xfrm>
            <a:off x="440174" y="1856335"/>
            <a:ext cx="1971722" cy="4186335"/>
          </a:xfrm>
          <a:solidFill>
            <a:schemeClr val="accent1">
              <a:lumMod val="20000"/>
              <a:lumOff val="80000"/>
            </a:schemeClr>
          </a:solidFill>
          <a:ln>
            <a:solidFill>
              <a:schemeClr val="tx1"/>
            </a:solidFill>
          </a:ln>
        </p:spPr>
        <p:txBody>
          <a:bodyPr>
            <a:normAutofit/>
          </a:bodyPr>
          <a:lstStyle/>
          <a:p>
            <a:pPr marL="0" indent="0" algn="ctr">
              <a:buNone/>
            </a:pPr>
            <a:r>
              <a:rPr lang="en-US" sz="2100" b="1" dirty="0">
                <a:latin typeface="Calibri" panose="020F0502020204030204" pitchFamily="34" charset="0"/>
              </a:rPr>
              <a:t>Clicking on “Create a New Funding Submission” will generate a new funding proposal record and display this first page of the smart form: </a:t>
            </a:r>
          </a:p>
          <a:p>
            <a:pPr marL="0" indent="0" algn="ctr">
              <a:buNone/>
            </a:pPr>
            <a:r>
              <a:rPr lang="en-US" sz="2100" b="1" dirty="0">
                <a:latin typeface="Calibri" panose="020F0502020204030204" pitchFamily="34" charset="0"/>
              </a:rPr>
              <a:t>1.1 Proposal Description &amp; Contacts</a:t>
            </a:r>
          </a:p>
          <a:p>
            <a:endParaRPr lang="en-US" dirty="0"/>
          </a:p>
        </p:txBody>
      </p:sp>
      <p:sp>
        <p:nvSpPr>
          <p:cNvPr id="8" name="Left Arrow 7"/>
          <p:cNvSpPr/>
          <p:nvPr/>
        </p:nvSpPr>
        <p:spPr>
          <a:xfrm>
            <a:off x="10366872" y="3693240"/>
            <a:ext cx="1703972" cy="1676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0642294" y="4162108"/>
            <a:ext cx="1549706" cy="707886"/>
          </a:xfrm>
          <a:prstGeom prst="rect">
            <a:avLst/>
          </a:prstGeom>
          <a:noFill/>
        </p:spPr>
        <p:txBody>
          <a:bodyPr wrap="square" rtlCol="0">
            <a:spAutoFit/>
          </a:bodyPr>
          <a:lstStyle/>
          <a:p>
            <a:r>
              <a:rPr lang="en-US" sz="1100" b="1" dirty="0">
                <a:solidFill>
                  <a:srgbClr val="FF0000"/>
                </a:solidFill>
                <a:latin typeface="Calibri" panose="020F0502020204030204" pitchFamily="34" charset="0"/>
              </a:rPr>
              <a:t>Need quick help answering a question? </a:t>
            </a:r>
          </a:p>
          <a:p>
            <a:r>
              <a:rPr lang="en-US" sz="1100" b="1" dirty="0">
                <a:solidFill>
                  <a:srgbClr val="FF0000"/>
                </a:solidFill>
                <a:latin typeface="Calibri" panose="020F0502020204030204" pitchFamily="34" charset="0"/>
              </a:rPr>
              <a:t>Look at the side bar</a:t>
            </a:r>
            <a:r>
              <a:rPr lang="en-US" b="1" dirty="0">
                <a:solidFill>
                  <a:srgbClr val="FF0000"/>
                </a:solidFill>
                <a:latin typeface="Calibri" panose="020F0502020204030204" pitchFamily="34" charset="0"/>
              </a:rPr>
              <a:t>!</a:t>
            </a:r>
          </a:p>
        </p:txBody>
      </p:sp>
      <p:sp>
        <p:nvSpPr>
          <p:cNvPr id="14" name="TextBox 13"/>
          <p:cNvSpPr txBox="1"/>
          <p:nvPr/>
        </p:nvSpPr>
        <p:spPr>
          <a:xfrm>
            <a:off x="5864326" y="2632815"/>
            <a:ext cx="981698"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050" b="1" dirty="0">
                <a:latin typeface="Calibri" panose="020F0502020204030204" pitchFamily="34" charset="0"/>
              </a:rPr>
              <a:t>Mandatory fields are marked with a Red Asterisk</a:t>
            </a:r>
          </a:p>
        </p:txBody>
      </p:sp>
      <p:cxnSp>
        <p:nvCxnSpPr>
          <p:cNvPr id="15" name="Elbow Connector 14"/>
          <p:cNvCxnSpPr/>
          <p:nvPr/>
        </p:nvCxnSpPr>
        <p:spPr>
          <a:xfrm rot="10800000">
            <a:off x="3877937" y="2710149"/>
            <a:ext cx="1986390" cy="291998"/>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64327" y="4250458"/>
            <a:ext cx="2323919" cy="415498"/>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050" b="1" dirty="0">
                <a:latin typeface="Calibri" panose="020F0502020204030204" pitchFamily="34" charset="0"/>
              </a:rPr>
              <a:t>You can Navigate all </a:t>
            </a:r>
            <a:r>
              <a:rPr lang="en-US" sz="1050" b="1" dirty="0" err="1">
                <a:latin typeface="Calibri" panose="020F0502020204030204" pitchFamily="34" charset="0"/>
              </a:rPr>
              <a:t>smartforms</a:t>
            </a:r>
            <a:r>
              <a:rPr lang="en-US" sz="1050" b="1" dirty="0">
                <a:latin typeface="Calibri" panose="020F0502020204030204" pitchFamily="34" charset="0"/>
              </a:rPr>
              <a:t> using the navigation bar to the left</a:t>
            </a:r>
          </a:p>
        </p:txBody>
      </p:sp>
      <p:cxnSp>
        <p:nvCxnSpPr>
          <p:cNvPr id="12" name="Elbow Connector 11"/>
          <p:cNvCxnSpPr/>
          <p:nvPr/>
        </p:nvCxnSpPr>
        <p:spPr>
          <a:xfrm rot="10800000" flipV="1">
            <a:off x="3371161" y="4490266"/>
            <a:ext cx="2500500" cy="1"/>
          </a:xfrm>
          <a:prstGeom prst="bentConnector3">
            <a:avLst>
              <a:gd name="adj1" fmla="val 50000"/>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580496" y="1873515"/>
            <a:ext cx="1662657" cy="577081"/>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050" b="1" dirty="0">
                <a:latin typeface="Calibri" panose="020F0502020204030204" pitchFamily="34" charset="0"/>
              </a:rPr>
              <a:t>You can use the validation tool to make sure all mandatory fields are filled</a:t>
            </a:r>
          </a:p>
        </p:txBody>
      </p:sp>
      <p:cxnSp>
        <p:nvCxnSpPr>
          <p:cNvPr id="17" name="Elbow Connector 16"/>
          <p:cNvCxnSpPr/>
          <p:nvPr/>
        </p:nvCxnSpPr>
        <p:spPr>
          <a:xfrm rot="10800000" flipV="1">
            <a:off x="2732184" y="1873515"/>
            <a:ext cx="4848313" cy="342000"/>
          </a:xfrm>
          <a:prstGeom prst="bentConnector3">
            <a:avLst>
              <a:gd name="adj1" fmla="val 9749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29311" y="2611036"/>
            <a:ext cx="1662657" cy="738664"/>
          </a:xfrm>
          <a:prstGeom prst="rect">
            <a:avLst/>
          </a:prstGeom>
          <a:solidFill>
            <a:schemeClr val="accent1">
              <a:lumMod val="20000"/>
              <a:lumOff val="80000"/>
            </a:schemeClr>
          </a:solidFill>
          <a:ln>
            <a:solidFill>
              <a:schemeClr val="tx1"/>
            </a:solidFill>
          </a:ln>
        </p:spPr>
        <p:txBody>
          <a:bodyPr wrap="square" rtlCol="0">
            <a:spAutoFit/>
          </a:bodyPr>
          <a:lstStyle/>
          <a:p>
            <a:pPr algn="ctr"/>
            <a:r>
              <a:rPr lang="en-US" sz="1050" b="1" dirty="0">
                <a:latin typeface="Calibri" panose="020F0502020204030204" pitchFamily="34" charset="0"/>
              </a:rPr>
              <a:t>You can use the compare tool to see all previous versions to the forms (tracking changes).</a:t>
            </a:r>
          </a:p>
        </p:txBody>
      </p:sp>
      <p:cxnSp>
        <p:nvCxnSpPr>
          <p:cNvPr id="22" name="Elbow Connector 21"/>
          <p:cNvCxnSpPr/>
          <p:nvPr/>
        </p:nvCxnSpPr>
        <p:spPr>
          <a:xfrm rot="10800000">
            <a:off x="3144916" y="2239500"/>
            <a:ext cx="4184394" cy="386419"/>
          </a:xfrm>
          <a:prstGeom prst="bentConnector3">
            <a:avLst>
              <a:gd name="adj1" fmla="val 919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1909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p:txBody>
          <a:bodyPr/>
          <a:lstStyle/>
          <a:p>
            <a:r>
              <a:rPr lang="en-US" dirty="0"/>
              <a:t>Creating a New Funding Submission</a:t>
            </a:r>
          </a:p>
        </p:txBody>
      </p:sp>
      <p:pic>
        <p:nvPicPr>
          <p:cNvPr id="3" name="Picture 2"/>
          <p:cNvPicPr>
            <a:picLocks noChangeAspect="1"/>
          </p:cNvPicPr>
          <p:nvPr/>
        </p:nvPicPr>
        <p:blipFill>
          <a:blip r:embed="rId3"/>
          <a:stretch>
            <a:fillRect/>
          </a:stretch>
        </p:blipFill>
        <p:spPr>
          <a:xfrm>
            <a:off x="3718965" y="1845474"/>
            <a:ext cx="4815030" cy="4348800"/>
          </a:xfrm>
          <a:prstGeom prst="rect">
            <a:avLst/>
          </a:prstGeom>
        </p:spPr>
      </p:pic>
    </p:spTree>
    <p:extLst>
      <p:ext uri="{BB962C8B-B14F-4D97-AF65-F5344CB8AC3E}">
        <p14:creationId xmlns:p14="http://schemas.microsoft.com/office/powerpoint/2010/main" val="78192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69635" y="1840811"/>
            <a:ext cx="4389667" cy="4482325"/>
          </a:xfrm>
          <a:prstGeom prst="rect">
            <a:avLst/>
          </a:prstGeom>
        </p:spPr>
      </p:pic>
      <p:sp>
        <p:nvSpPr>
          <p:cNvPr id="15" name="Title 1"/>
          <p:cNvSpPr>
            <a:spLocks noGrp="1"/>
          </p:cNvSpPr>
          <p:nvPr>
            <p:ph type="title"/>
          </p:nvPr>
        </p:nvSpPr>
        <p:spPr/>
        <p:txBody>
          <a:bodyPr/>
          <a:lstStyle/>
          <a:p>
            <a:r>
              <a:rPr lang="en-US" dirty="0"/>
              <a:t>Creating a New Funding Submission</a:t>
            </a:r>
          </a:p>
        </p:txBody>
      </p:sp>
      <p:sp>
        <p:nvSpPr>
          <p:cNvPr id="5" name="TextBox 4"/>
          <p:cNvSpPr txBox="1"/>
          <p:nvPr/>
        </p:nvSpPr>
        <p:spPr>
          <a:xfrm>
            <a:off x="7321827" y="1967451"/>
            <a:ext cx="3505199"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If you cannot find the sponsor you need, simply enter their information here and click “SAVE”. An email will be sent to SPO/Pre-Award to update the system. </a:t>
            </a:r>
          </a:p>
        </p:txBody>
      </p:sp>
      <p:cxnSp>
        <p:nvCxnSpPr>
          <p:cNvPr id="6" name="Straight Arrow Connector 5"/>
          <p:cNvCxnSpPr>
            <a:stCxn id="5" idx="2"/>
          </p:cNvCxnSpPr>
          <p:nvPr/>
        </p:nvCxnSpPr>
        <p:spPr>
          <a:xfrm flipH="1">
            <a:off x="6573078" y="2798448"/>
            <a:ext cx="2501349" cy="1190456"/>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923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1256" y="1787714"/>
            <a:ext cx="11666230" cy="3500382"/>
          </a:xfrm>
          <a:prstGeom prst="rect">
            <a:avLst/>
          </a:prstGeom>
        </p:spPr>
      </p:pic>
      <p:sp>
        <p:nvSpPr>
          <p:cNvPr id="2" name="Title 1"/>
          <p:cNvSpPr>
            <a:spLocks noGrp="1"/>
          </p:cNvSpPr>
          <p:nvPr>
            <p:ph type="title"/>
          </p:nvPr>
        </p:nvSpPr>
        <p:spPr/>
        <p:txBody>
          <a:bodyPr/>
          <a:lstStyle/>
          <a:p>
            <a:r>
              <a:rPr lang="en-US" dirty="0"/>
              <a:t>Creating a New Funding Submission</a:t>
            </a:r>
          </a:p>
        </p:txBody>
      </p:sp>
      <p:cxnSp>
        <p:nvCxnSpPr>
          <p:cNvPr id="10" name="Straight Arrow Connector 9"/>
          <p:cNvCxnSpPr/>
          <p:nvPr/>
        </p:nvCxnSpPr>
        <p:spPr>
          <a:xfrm flipV="1">
            <a:off x="9012889" y="5230073"/>
            <a:ext cx="1508219" cy="6325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322805" y="4998784"/>
            <a:ext cx="563033" cy="2264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4" name="Straight Arrow Connector 13"/>
          <p:cNvCxnSpPr/>
          <p:nvPr/>
        </p:nvCxnSpPr>
        <p:spPr>
          <a:xfrm flipV="1">
            <a:off x="9012889" y="5153549"/>
            <a:ext cx="2319623" cy="709088"/>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08211" y="1778118"/>
            <a:ext cx="3031189" cy="1107996"/>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latin typeface="Calibri" panose="020F0502020204030204" pitchFamily="34" charset="0"/>
              </a:rPr>
              <a:t>Be sure to give “Edit” rights to everyone who will be working on the proposal. This is especially important if the person is not in your department. If the person is not in your department, but need to see the record, then this is the only way to allow access.</a:t>
            </a:r>
          </a:p>
        </p:txBody>
      </p:sp>
      <p:sp>
        <p:nvSpPr>
          <p:cNvPr id="15" name="Oval 14"/>
          <p:cNvSpPr/>
          <p:nvPr/>
        </p:nvSpPr>
        <p:spPr>
          <a:xfrm>
            <a:off x="3473549" y="1922128"/>
            <a:ext cx="446438" cy="2264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6" name="Straight Arrow Connector 15"/>
          <p:cNvCxnSpPr>
            <a:stCxn id="13" idx="1"/>
            <a:endCxn id="15" idx="6"/>
          </p:cNvCxnSpPr>
          <p:nvPr/>
        </p:nvCxnSpPr>
        <p:spPr>
          <a:xfrm flipH="1" flipV="1">
            <a:off x="3919987" y="2035373"/>
            <a:ext cx="3488224" cy="296743"/>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ight Arrow 10"/>
          <p:cNvSpPr/>
          <p:nvPr/>
        </p:nvSpPr>
        <p:spPr>
          <a:xfrm>
            <a:off x="7285334" y="5086611"/>
            <a:ext cx="1727555" cy="1552051"/>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FF0000"/>
                </a:solidFill>
                <a:latin typeface="Calibri" panose="020F0502020204030204" pitchFamily="34" charset="0"/>
              </a:rPr>
              <a:t>Click “Save” first, and then click “Continue”. </a:t>
            </a:r>
          </a:p>
        </p:txBody>
      </p:sp>
    </p:spTree>
    <p:extLst>
      <p:ext uri="{BB962C8B-B14F-4D97-AF65-F5344CB8AC3E}">
        <p14:creationId xmlns:p14="http://schemas.microsoft.com/office/powerpoint/2010/main" val="555526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1778258"/>
            <a:ext cx="11794961" cy="2717542"/>
          </a:xfrm>
          <a:prstGeom prst="rect">
            <a:avLst/>
          </a:prstGeom>
        </p:spPr>
      </p:pic>
      <p:sp>
        <p:nvSpPr>
          <p:cNvPr id="2" name="Title 1"/>
          <p:cNvSpPr>
            <a:spLocks noGrp="1"/>
          </p:cNvSpPr>
          <p:nvPr>
            <p:ph type="title"/>
          </p:nvPr>
        </p:nvSpPr>
        <p:spPr/>
        <p:txBody>
          <a:bodyPr/>
          <a:lstStyle/>
          <a:p>
            <a:r>
              <a:rPr lang="en-US" dirty="0"/>
              <a:t>Generating COI’s</a:t>
            </a:r>
          </a:p>
        </p:txBody>
      </p:sp>
      <p:sp>
        <p:nvSpPr>
          <p:cNvPr id="3" name="Content Placeholder 2"/>
          <p:cNvSpPr>
            <a:spLocks noGrp="1"/>
          </p:cNvSpPr>
          <p:nvPr>
            <p:ph sz="quarter" idx="1"/>
          </p:nvPr>
        </p:nvSpPr>
        <p:spPr>
          <a:xfrm>
            <a:off x="1825752" y="4495800"/>
            <a:ext cx="8503920" cy="1603248"/>
          </a:xfrm>
        </p:spPr>
        <p:txBody>
          <a:bodyPr>
            <a:normAutofit/>
          </a:bodyPr>
          <a:lstStyle/>
          <a:p>
            <a:endParaRPr lang="en-US" dirty="0"/>
          </a:p>
          <a:p>
            <a:r>
              <a:rPr lang="en-US" dirty="0"/>
              <a:t>Add </a:t>
            </a:r>
            <a:r>
              <a:rPr lang="en-US" u="sng" dirty="0"/>
              <a:t>ALL</a:t>
            </a:r>
            <a:r>
              <a:rPr lang="en-US" dirty="0"/>
              <a:t> personnel, both UNM and non-UNM, </a:t>
            </a:r>
            <a:r>
              <a:rPr lang="en-US" u="sng" dirty="0"/>
              <a:t>except </a:t>
            </a:r>
            <a:r>
              <a:rPr lang="en-US" dirty="0"/>
              <a:t>the PI. </a:t>
            </a:r>
          </a:p>
          <a:p>
            <a:r>
              <a:rPr lang="en-US" dirty="0"/>
              <a:t>Everyone’s a Lobo, except when you’re not! Be careful to separate UNM and non-UNM personnel. </a:t>
            </a:r>
          </a:p>
        </p:txBody>
      </p:sp>
      <p:cxnSp>
        <p:nvCxnSpPr>
          <p:cNvPr id="8" name="Straight Arrow Connector 7"/>
          <p:cNvCxnSpPr>
            <a:stCxn id="9" idx="1"/>
            <a:endCxn id="16" idx="6"/>
          </p:cNvCxnSpPr>
          <p:nvPr/>
        </p:nvCxnSpPr>
        <p:spPr>
          <a:xfrm flipH="1">
            <a:off x="2492614" y="2072840"/>
            <a:ext cx="3316947" cy="118506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09561" y="1920490"/>
            <a:ext cx="2895601" cy="30469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200" b="1" dirty="0">
                <a:latin typeface="Calibri" panose="020F0502020204030204" pitchFamily="34" charset="0"/>
              </a:rPr>
              <a:t>UNM HSC Employees are entered here</a:t>
            </a:r>
          </a:p>
        </p:txBody>
      </p:sp>
      <p:cxnSp>
        <p:nvCxnSpPr>
          <p:cNvPr id="11" name="Straight Arrow Connector 10"/>
          <p:cNvCxnSpPr>
            <a:stCxn id="12" idx="1"/>
            <a:endCxn id="17" idx="6"/>
          </p:cNvCxnSpPr>
          <p:nvPr/>
        </p:nvCxnSpPr>
        <p:spPr>
          <a:xfrm flipH="1" flipV="1">
            <a:off x="2492614" y="3908544"/>
            <a:ext cx="3316948" cy="282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809562" y="3720120"/>
            <a:ext cx="2895600" cy="94179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200" b="1" dirty="0">
                <a:latin typeface="Calibri" panose="020F0502020204030204" pitchFamily="34" charset="0"/>
              </a:rPr>
              <a:t>Non-UNM personnel and Main Campus Personnel (if they do not have an HSC ID) are entered here. These include all sub-award personnel and consultants. </a:t>
            </a:r>
          </a:p>
        </p:txBody>
      </p:sp>
      <p:sp>
        <p:nvSpPr>
          <p:cNvPr id="16" name="Oval 15"/>
          <p:cNvSpPr/>
          <p:nvPr/>
        </p:nvSpPr>
        <p:spPr>
          <a:xfrm>
            <a:off x="2046176" y="3144662"/>
            <a:ext cx="446438" cy="2264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2046176" y="3795299"/>
            <a:ext cx="446438" cy="2264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29" name="Picture 5" descr="http://www.1017theteam.com/upload/Logos/LobosFront.gif">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461" y="4740884"/>
            <a:ext cx="909638" cy="111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7413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278361" y="1741232"/>
            <a:ext cx="2705047" cy="4566263"/>
          </a:xfrm>
          <a:prstGeom prst="rect">
            <a:avLst/>
          </a:prstGeom>
        </p:spPr>
      </p:pic>
      <p:pic>
        <p:nvPicPr>
          <p:cNvPr id="4" name="Picture 3"/>
          <p:cNvPicPr>
            <a:picLocks noChangeAspect="1"/>
          </p:cNvPicPr>
          <p:nvPr/>
        </p:nvPicPr>
        <p:blipFill>
          <a:blip r:embed="rId4"/>
          <a:stretch>
            <a:fillRect/>
          </a:stretch>
        </p:blipFill>
        <p:spPr>
          <a:xfrm>
            <a:off x="3829670" y="1767219"/>
            <a:ext cx="3448691" cy="4540276"/>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11" name="TextBox 10"/>
          <p:cNvSpPr txBox="1"/>
          <p:nvPr/>
        </p:nvSpPr>
        <p:spPr>
          <a:xfrm>
            <a:off x="6744191" y="2819400"/>
            <a:ext cx="2895600" cy="115416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200" b="1" dirty="0">
                <a:latin typeface="Calibri" panose="020F0502020204030204" pitchFamily="34" charset="0"/>
              </a:rPr>
              <a:t>Search for staff members by name. If you are unable to find your staff member, select “Yes” and these fields will appear for you to enter the staff member information.  </a:t>
            </a:r>
          </a:p>
        </p:txBody>
      </p:sp>
      <p:sp>
        <p:nvSpPr>
          <p:cNvPr id="15" name="TextBox 14"/>
          <p:cNvSpPr txBox="1"/>
          <p:nvPr/>
        </p:nvSpPr>
        <p:spPr>
          <a:xfrm>
            <a:off x="2019301" y="1929948"/>
            <a:ext cx="1447800" cy="1508105"/>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15000"/>
              </a:lnSpc>
            </a:pPr>
            <a:r>
              <a:rPr lang="en-US" sz="1600" b="1" dirty="0">
                <a:latin typeface="Calibri" panose="020F0502020204030204" pitchFamily="34" charset="0"/>
              </a:rPr>
              <a:t>Adding Institutional Staff- AKA, UNM personnel</a:t>
            </a:r>
          </a:p>
        </p:txBody>
      </p:sp>
      <p:pic>
        <p:nvPicPr>
          <p:cNvPr id="2054" name="Picture 6" descr="Lobo Louie and Lobo Lucy reading the Daily Lob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1" y="3630642"/>
            <a:ext cx="1828800" cy="1219200"/>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flipH="1" flipV="1">
            <a:off x="5898147" y="2369976"/>
            <a:ext cx="1577440" cy="4494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5898147" y="2528596"/>
            <a:ext cx="819150" cy="1600200"/>
          </a:xfrm>
          <a:prstGeom prst="rightBrace">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3" name="Picture 5" descr="http://www.1017theteam.com/upload/Logos/LobosFront.gif">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8382" y="4965816"/>
            <a:ext cx="909638" cy="1113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182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505200" y="1759911"/>
            <a:ext cx="6942813" cy="4500608"/>
          </a:xfrm>
          <a:prstGeom prst="rect">
            <a:avLst/>
          </a:prstGeom>
        </p:spPr>
      </p:pic>
      <p:sp>
        <p:nvSpPr>
          <p:cNvPr id="2" name="Title 1"/>
          <p:cNvSpPr>
            <a:spLocks noGrp="1"/>
          </p:cNvSpPr>
          <p:nvPr>
            <p:ph type="title"/>
          </p:nvPr>
        </p:nvSpPr>
        <p:spPr/>
        <p:txBody>
          <a:bodyPr/>
          <a:lstStyle/>
          <a:p>
            <a:r>
              <a:rPr lang="en-US" dirty="0"/>
              <a:t>Creating a New Funding Submission</a:t>
            </a:r>
          </a:p>
        </p:txBody>
      </p:sp>
      <p:cxnSp>
        <p:nvCxnSpPr>
          <p:cNvPr id="7" name="Straight Arrow Connector 6"/>
          <p:cNvCxnSpPr/>
          <p:nvPr/>
        </p:nvCxnSpPr>
        <p:spPr>
          <a:xfrm flipH="1" flipV="1">
            <a:off x="5461884" y="2324451"/>
            <a:ext cx="1245704" cy="37241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015232" y="2004604"/>
            <a:ext cx="1447800" cy="1774588"/>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15000"/>
              </a:lnSpc>
            </a:pPr>
            <a:r>
              <a:rPr lang="en-US" sz="1600" b="1" dirty="0">
                <a:latin typeface="Calibri" panose="020F0502020204030204" pitchFamily="34" charset="0"/>
              </a:rPr>
              <a:t>Adding </a:t>
            </a:r>
            <a:r>
              <a:rPr lang="en-US" sz="1600" b="1" u="sng" dirty="0">
                <a:latin typeface="Calibri" panose="020F0502020204030204" pitchFamily="34" charset="0"/>
              </a:rPr>
              <a:t>Non-Institutional </a:t>
            </a:r>
            <a:r>
              <a:rPr lang="en-US" sz="1600" b="1" dirty="0">
                <a:latin typeface="Calibri" panose="020F0502020204030204" pitchFamily="34" charset="0"/>
              </a:rPr>
              <a:t>Staff- </a:t>
            </a:r>
            <a:r>
              <a:rPr lang="en-US" sz="1600" b="1" dirty="0" err="1">
                <a:latin typeface="Calibri" panose="020F0502020204030204" pitchFamily="34" charset="0"/>
              </a:rPr>
              <a:t>Subawardees</a:t>
            </a:r>
            <a:r>
              <a:rPr lang="en-US" sz="1600" b="1" dirty="0">
                <a:latin typeface="Calibri" panose="020F0502020204030204" pitchFamily="34" charset="0"/>
              </a:rPr>
              <a:t>, Consultants, etc. </a:t>
            </a:r>
          </a:p>
        </p:txBody>
      </p:sp>
      <p:pic>
        <p:nvPicPr>
          <p:cNvPr id="3074" name="Picture 2" descr="https://s-media-cache-ak0.pinimg.com/236x/6d/a2/8e/6da28e780ec76d0d5dba91227c4f20b3.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0427" y="4004744"/>
            <a:ext cx="637409" cy="56178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paulayoo.com/blog/wp-content/uploads/2011/06/sparty-f.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09059" y="4792082"/>
            <a:ext cx="660147" cy="99022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715804" y="2590800"/>
            <a:ext cx="2895600" cy="941796"/>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200" b="1" dirty="0">
                <a:latin typeface="Calibri" panose="020F0502020204030204" pitchFamily="34" charset="0"/>
              </a:rPr>
              <a:t>Search for Non-UNM Personnel by name. If you are unable to find your “Other” staff, select “Yes” and fields will appear for you to enter information.  </a:t>
            </a:r>
          </a:p>
        </p:txBody>
      </p:sp>
    </p:spTree>
    <p:extLst>
      <p:ext uri="{BB962C8B-B14F-4D97-AF65-F5344CB8AC3E}">
        <p14:creationId xmlns:p14="http://schemas.microsoft.com/office/powerpoint/2010/main" val="97688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98543" y="4633354"/>
            <a:ext cx="10058400" cy="709714"/>
          </a:xfrm>
        </p:spPr>
        <p:txBody>
          <a:bodyPr>
            <a:normAutofit/>
          </a:bodyPr>
          <a:lstStyle/>
          <a:p>
            <a:pPr algn="ctr"/>
            <a:r>
              <a:rPr lang="en-US" sz="1800" dirty="0"/>
              <a:t>HSC sponsored projects/ Department Training Click era</a:t>
            </a:r>
          </a:p>
        </p:txBody>
      </p:sp>
      <p:pic>
        <p:nvPicPr>
          <p:cNvPr id="2" name="Picture 1" descr="UNM-HSC2-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3929" y="1740312"/>
            <a:ext cx="5054165" cy="1794784"/>
          </a:xfrm>
          <a:prstGeom prst="rect">
            <a:avLst/>
          </a:prstGeom>
        </p:spPr>
      </p:pic>
    </p:spTree>
    <p:extLst>
      <p:ext uri="{BB962C8B-B14F-4D97-AF65-F5344CB8AC3E}">
        <p14:creationId xmlns:p14="http://schemas.microsoft.com/office/powerpoint/2010/main" val="137718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3" name="Picture 2"/>
          <p:cNvPicPr>
            <a:picLocks noChangeAspect="1"/>
          </p:cNvPicPr>
          <p:nvPr/>
        </p:nvPicPr>
        <p:blipFill>
          <a:blip r:embed="rId3"/>
          <a:stretch>
            <a:fillRect/>
          </a:stretch>
        </p:blipFill>
        <p:spPr>
          <a:xfrm>
            <a:off x="3219458" y="1905000"/>
            <a:ext cx="5746988" cy="3500438"/>
          </a:xfrm>
          <a:prstGeom prst="rect">
            <a:avLst/>
          </a:prstGeom>
        </p:spPr>
      </p:pic>
    </p:spTree>
    <p:extLst>
      <p:ext uri="{BB962C8B-B14F-4D97-AF65-F5344CB8AC3E}">
        <p14:creationId xmlns:p14="http://schemas.microsoft.com/office/powerpoint/2010/main" val="162441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3" name="Picture 2"/>
          <p:cNvPicPr>
            <a:picLocks noChangeAspect="1"/>
          </p:cNvPicPr>
          <p:nvPr/>
        </p:nvPicPr>
        <p:blipFill>
          <a:blip r:embed="rId3"/>
          <a:stretch>
            <a:fillRect/>
          </a:stretch>
        </p:blipFill>
        <p:spPr>
          <a:xfrm>
            <a:off x="4134678" y="1799495"/>
            <a:ext cx="3837379" cy="4372705"/>
          </a:xfrm>
          <a:prstGeom prst="rect">
            <a:avLst/>
          </a:prstGeom>
        </p:spPr>
      </p:pic>
    </p:spTree>
    <p:extLst>
      <p:ext uri="{BB962C8B-B14F-4D97-AF65-F5344CB8AC3E}">
        <p14:creationId xmlns:p14="http://schemas.microsoft.com/office/powerpoint/2010/main" val="3273196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26923" y="286603"/>
            <a:ext cx="5631005" cy="1450757"/>
          </a:xfrm>
        </p:spPr>
        <p:txBody>
          <a:bodyPr/>
          <a:lstStyle/>
          <a:p>
            <a:r>
              <a:rPr lang="en-US" dirty="0"/>
              <a:t>Creating a New Funding Submission</a:t>
            </a:r>
          </a:p>
        </p:txBody>
      </p:sp>
      <p:sp>
        <p:nvSpPr>
          <p:cNvPr id="7" name="TextBox 6"/>
          <p:cNvSpPr txBox="1"/>
          <p:nvPr/>
        </p:nvSpPr>
        <p:spPr>
          <a:xfrm>
            <a:off x="7042150" y="3189168"/>
            <a:ext cx="3048000" cy="106881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If the proposal has cost share, then please complete the </a:t>
            </a:r>
            <a:r>
              <a:rPr lang="en-US" sz="1400" b="1" dirty="0" err="1">
                <a:latin typeface="Calibri" panose="020F0502020204030204" pitchFamily="34" charset="0"/>
              </a:rPr>
              <a:t>costshare</a:t>
            </a:r>
            <a:r>
              <a:rPr lang="en-US" sz="1400" b="1" dirty="0">
                <a:latin typeface="Calibri" panose="020F0502020204030204" pitchFamily="34" charset="0"/>
              </a:rPr>
              <a:t> commitment form by following this link. </a:t>
            </a:r>
          </a:p>
        </p:txBody>
      </p:sp>
      <p:sp>
        <p:nvSpPr>
          <p:cNvPr id="15" name="TextBox 14"/>
          <p:cNvSpPr txBox="1"/>
          <p:nvPr/>
        </p:nvSpPr>
        <p:spPr>
          <a:xfrm>
            <a:off x="7454376" y="1737360"/>
            <a:ext cx="3048000" cy="108337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Use the definitions in the side bar to determine Program Type. If you have questions, please feel free to contact SPO/Pre-Award for clarification. </a:t>
            </a:r>
          </a:p>
        </p:txBody>
      </p:sp>
      <p:cxnSp>
        <p:nvCxnSpPr>
          <p:cNvPr id="16" name="Straight Arrow Connector 15"/>
          <p:cNvCxnSpPr>
            <a:cxnSpLocks/>
          </p:cNvCxnSpPr>
          <p:nvPr/>
        </p:nvCxnSpPr>
        <p:spPr>
          <a:xfrm flipH="1" flipV="1">
            <a:off x="6400800" y="1737360"/>
            <a:ext cx="1053576" cy="45747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6080C8C5-F6C5-4909-94B5-FC5FB1888D96}"/>
              </a:ext>
            </a:extLst>
          </p:cNvPr>
          <p:cNvPicPr>
            <a:picLocks noChangeAspect="1"/>
          </p:cNvPicPr>
          <p:nvPr/>
        </p:nvPicPr>
        <p:blipFill>
          <a:blip r:embed="rId3"/>
          <a:stretch>
            <a:fillRect/>
          </a:stretch>
        </p:blipFill>
        <p:spPr>
          <a:xfrm>
            <a:off x="0" y="-1"/>
            <a:ext cx="4827396" cy="4773759"/>
          </a:xfrm>
          <a:prstGeom prst="rect">
            <a:avLst/>
          </a:prstGeom>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4164" y="44152"/>
            <a:ext cx="2733869" cy="1693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288BE5E5-B466-4DE2-AE05-F9B4C65DBF72}"/>
              </a:ext>
            </a:extLst>
          </p:cNvPr>
          <p:cNvPicPr>
            <a:picLocks noChangeAspect="1"/>
          </p:cNvPicPr>
          <p:nvPr/>
        </p:nvPicPr>
        <p:blipFill>
          <a:blip r:embed="rId5"/>
          <a:stretch>
            <a:fillRect/>
          </a:stretch>
        </p:blipFill>
        <p:spPr>
          <a:xfrm>
            <a:off x="1" y="4773758"/>
            <a:ext cx="4767492" cy="432332"/>
          </a:xfrm>
          <a:prstGeom prst="rect">
            <a:avLst/>
          </a:prstGeom>
        </p:spPr>
      </p:pic>
      <p:cxnSp>
        <p:nvCxnSpPr>
          <p:cNvPr id="8" name="Straight Arrow Connector 7"/>
          <p:cNvCxnSpPr>
            <a:cxnSpLocks/>
          </p:cNvCxnSpPr>
          <p:nvPr/>
        </p:nvCxnSpPr>
        <p:spPr>
          <a:xfrm flipH="1">
            <a:off x="4187321" y="4058285"/>
            <a:ext cx="2854829" cy="533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cxnSpLocks/>
          </p:cNvCxnSpPr>
          <p:nvPr/>
        </p:nvCxnSpPr>
        <p:spPr>
          <a:xfrm flipH="1" flipV="1">
            <a:off x="3594538" y="3217459"/>
            <a:ext cx="3447612" cy="1230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C111B6CE-CDC7-4770-AC3E-4929457C3302}"/>
              </a:ext>
            </a:extLst>
          </p:cNvPr>
          <p:cNvPicPr>
            <a:picLocks noChangeAspect="1"/>
          </p:cNvPicPr>
          <p:nvPr/>
        </p:nvPicPr>
        <p:blipFill>
          <a:blip r:embed="rId6"/>
          <a:stretch>
            <a:fillRect/>
          </a:stretch>
        </p:blipFill>
        <p:spPr>
          <a:xfrm>
            <a:off x="1" y="5192948"/>
            <a:ext cx="2340864" cy="340126"/>
          </a:xfrm>
          <a:prstGeom prst="rect">
            <a:avLst/>
          </a:prstGeom>
        </p:spPr>
      </p:pic>
      <p:pic>
        <p:nvPicPr>
          <p:cNvPr id="4" name="Picture 3">
            <a:extLst>
              <a:ext uri="{FF2B5EF4-FFF2-40B4-BE49-F238E27FC236}">
                <a16:creationId xmlns:a16="http://schemas.microsoft.com/office/drawing/2014/main" id="{8130FAF7-8C76-493D-B7E5-CC3C02B21697}"/>
              </a:ext>
            </a:extLst>
          </p:cNvPr>
          <p:cNvPicPr>
            <a:picLocks noChangeAspect="1"/>
          </p:cNvPicPr>
          <p:nvPr/>
        </p:nvPicPr>
        <p:blipFill>
          <a:blip r:embed="rId7"/>
          <a:stretch>
            <a:fillRect/>
          </a:stretch>
        </p:blipFill>
        <p:spPr>
          <a:xfrm>
            <a:off x="0" y="5544937"/>
            <a:ext cx="4645152" cy="461984"/>
          </a:xfrm>
          <a:prstGeom prst="rect">
            <a:avLst/>
          </a:prstGeom>
        </p:spPr>
      </p:pic>
    </p:spTree>
    <p:extLst>
      <p:ext uri="{BB962C8B-B14F-4D97-AF65-F5344CB8AC3E}">
        <p14:creationId xmlns:p14="http://schemas.microsoft.com/office/powerpoint/2010/main" val="1737479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56154" y="1805473"/>
            <a:ext cx="8635374" cy="3352800"/>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8" name="TextBox 7"/>
          <p:cNvSpPr txBox="1"/>
          <p:nvPr/>
        </p:nvSpPr>
        <p:spPr>
          <a:xfrm>
            <a:off x="5943600" y="2753062"/>
            <a:ext cx="3048000" cy="108337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The Submitting Department will auto-populate based on the PI’s Click record; however it can be updated by clicking “Select…” if necessary.  </a:t>
            </a:r>
          </a:p>
        </p:txBody>
      </p:sp>
      <p:cxnSp>
        <p:nvCxnSpPr>
          <p:cNvPr id="7" name="Straight Arrow Connector 6"/>
          <p:cNvCxnSpPr/>
          <p:nvPr/>
        </p:nvCxnSpPr>
        <p:spPr>
          <a:xfrm flipH="1" flipV="1">
            <a:off x="3592286" y="2369976"/>
            <a:ext cx="2351314" cy="5735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6341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825753" y="1805291"/>
            <a:ext cx="8415563" cy="3259736"/>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7" name="TextBox 6"/>
          <p:cNvSpPr txBox="1"/>
          <p:nvPr/>
        </p:nvSpPr>
        <p:spPr>
          <a:xfrm>
            <a:off x="6629400" y="2590801"/>
            <a:ext cx="3048000" cy="181209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The approval function allows for departments to select individuals who will review and approve each funding submission. The number of approvers is at the discretion of individual departments and only a primary approver is required. </a:t>
            </a:r>
          </a:p>
        </p:txBody>
      </p:sp>
      <p:cxnSp>
        <p:nvCxnSpPr>
          <p:cNvPr id="9" name="Straight Arrow Connector 8"/>
          <p:cNvCxnSpPr/>
          <p:nvPr/>
        </p:nvCxnSpPr>
        <p:spPr>
          <a:xfrm flipH="1" flipV="1">
            <a:off x="2209800" y="2094445"/>
            <a:ext cx="4419600" cy="12192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267200" y="5075089"/>
            <a:ext cx="7129670" cy="1200329"/>
          </a:xfrm>
          <a:prstGeom prst="rect">
            <a:avLst/>
          </a:prstGeom>
          <a:solidFill>
            <a:srgbClr val="FFFF00"/>
          </a:solidFill>
        </p:spPr>
        <p:txBody>
          <a:bodyPr wrap="square" rtlCol="0">
            <a:spAutoFit/>
          </a:bodyPr>
          <a:lstStyle/>
          <a:p>
            <a:r>
              <a:rPr lang="en-US" b="1" dirty="0">
                <a:solidFill>
                  <a:srgbClr val="FF0000"/>
                </a:solidFill>
                <a:latin typeface="Calibri" panose="020F0502020204030204" pitchFamily="34" charset="0"/>
              </a:rPr>
              <a:t>Please note! If you enter Secondary and Tertiary Approvers, the proposal will have to route through </a:t>
            </a:r>
            <a:r>
              <a:rPr lang="en-US" b="1" u="sng" dirty="0">
                <a:solidFill>
                  <a:srgbClr val="FF0000"/>
                </a:solidFill>
                <a:latin typeface="Calibri" panose="020F0502020204030204" pitchFamily="34" charset="0"/>
              </a:rPr>
              <a:t>ALL</a:t>
            </a:r>
            <a:r>
              <a:rPr lang="en-US" b="1" dirty="0">
                <a:solidFill>
                  <a:srgbClr val="FF0000"/>
                </a:solidFill>
                <a:latin typeface="Calibri" panose="020F0502020204030204" pitchFamily="34" charset="0"/>
              </a:rPr>
              <a:t> queues before being sent to SPO/Pre-Award for review.   This is also the case if you enter multiple “Primary Approvers”- everyone must approve before it is sent to SPO.</a:t>
            </a:r>
          </a:p>
        </p:txBody>
      </p:sp>
      <p:pic>
        <p:nvPicPr>
          <p:cNvPr id="22530" name="Picture 2" descr="C:\Users\dcrepella\AppData\Local\Microsoft\Windows\Temporary Internet Files\Content.IE5\JVLUKI2L\schoolfreeware_Stop_Sig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8978" y="4821999"/>
            <a:ext cx="1447606" cy="142951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828800" y="1885138"/>
            <a:ext cx="381000" cy="276999"/>
          </a:xfrm>
          <a:prstGeom prst="rect">
            <a:avLst/>
          </a:prstGeom>
          <a:solidFill>
            <a:srgbClr val="FFFF00"/>
          </a:solidFill>
        </p:spPr>
        <p:txBody>
          <a:bodyPr wrap="square" rtlCol="0">
            <a:spAutoFit/>
          </a:bodyPr>
          <a:lstStyle/>
          <a:p>
            <a:r>
              <a:rPr lang="en-US" sz="1200" dirty="0">
                <a:solidFill>
                  <a:srgbClr val="FF0000"/>
                </a:solidFill>
              </a:rPr>
              <a:t>3</a:t>
            </a:r>
            <a:r>
              <a:rPr lang="en-US" sz="900" dirty="0">
                <a:solidFill>
                  <a:srgbClr val="FF0000"/>
                </a:solidFill>
              </a:rPr>
              <a:t>rd</a:t>
            </a:r>
            <a:endParaRPr lang="en-US" sz="700" dirty="0">
              <a:solidFill>
                <a:srgbClr val="FF0000"/>
              </a:solidFill>
            </a:endParaRPr>
          </a:p>
        </p:txBody>
      </p:sp>
      <p:sp>
        <p:nvSpPr>
          <p:cNvPr id="12" name="TextBox 11"/>
          <p:cNvSpPr txBox="1"/>
          <p:nvPr/>
        </p:nvSpPr>
        <p:spPr>
          <a:xfrm>
            <a:off x="1828800" y="2876551"/>
            <a:ext cx="381000" cy="276999"/>
          </a:xfrm>
          <a:prstGeom prst="rect">
            <a:avLst/>
          </a:prstGeom>
          <a:solidFill>
            <a:srgbClr val="FFFF00"/>
          </a:solidFill>
        </p:spPr>
        <p:txBody>
          <a:bodyPr wrap="square" rtlCol="0">
            <a:spAutoFit/>
          </a:bodyPr>
          <a:lstStyle/>
          <a:p>
            <a:r>
              <a:rPr lang="en-US" sz="1200" dirty="0">
                <a:solidFill>
                  <a:srgbClr val="FF0000"/>
                </a:solidFill>
              </a:rPr>
              <a:t>2</a:t>
            </a:r>
            <a:r>
              <a:rPr lang="en-US" sz="1050" dirty="0">
                <a:solidFill>
                  <a:srgbClr val="FF0000"/>
                </a:solidFill>
              </a:rPr>
              <a:t>st</a:t>
            </a:r>
          </a:p>
        </p:txBody>
      </p:sp>
      <p:sp>
        <p:nvSpPr>
          <p:cNvPr id="13" name="TextBox 12"/>
          <p:cNvSpPr txBox="1"/>
          <p:nvPr/>
        </p:nvSpPr>
        <p:spPr>
          <a:xfrm>
            <a:off x="1828800" y="3886200"/>
            <a:ext cx="381000" cy="253916"/>
          </a:xfrm>
          <a:prstGeom prst="rect">
            <a:avLst/>
          </a:prstGeom>
          <a:solidFill>
            <a:srgbClr val="FFFF00"/>
          </a:solidFill>
        </p:spPr>
        <p:txBody>
          <a:bodyPr wrap="square" rtlCol="0">
            <a:spAutoFit/>
          </a:bodyPr>
          <a:lstStyle/>
          <a:p>
            <a:r>
              <a:rPr lang="en-US" sz="1050" dirty="0">
                <a:solidFill>
                  <a:srgbClr val="FF0000"/>
                </a:solidFill>
              </a:rPr>
              <a:t>1st</a:t>
            </a:r>
          </a:p>
        </p:txBody>
      </p:sp>
    </p:spTree>
    <p:extLst>
      <p:ext uri="{BB962C8B-B14F-4D97-AF65-F5344CB8AC3E}">
        <p14:creationId xmlns:p14="http://schemas.microsoft.com/office/powerpoint/2010/main" val="199053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45591"/>
          <a:stretch/>
        </p:blipFill>
        <p:spPr>
          <a:xfrm>
            <a:off x="1791906" y="1905000"/>
            <a:ext cx="6150659" cy="4270513"/>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10" name="TextBox 9"/>
          <p:cNvSpPr txBox="1"/>
          <p:nvPr/>
        </p:nvSpPr>
        <p:spPr>
          <a:xfrm>
            <a:off x="7764117" y="2209801"/>
            <a:ext cx="3048000" cy="147271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Human Subjects Research and Laboratory Animal Research branching Smart Forms are created when these questions are answered “Yes”. Additional compliance information will be required on the following screens. </a:t>
            </a:r>
          </a:p>
        </p:txBody>
      </p:sp>
      <p:cxnSp>
        <p:nvCxnSpPr>
          <p:cNvPr id="11" name="Straight Arrow Connector 10"/>
          <p:cNvCxnSpPr/>
          <p:nvPr/>
        </p:nvCxnSpPr>
        <p:spPr>
          <a:xfrm flipH="1" flipV="1">
            <a:off x="5592417" y="2362201"/>
            <a:ext cx="2171700" cy="256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5592417" y="2590800"/>
            <a:ext cx="2171700"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873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92953" y="1935261"/>
            <a:ext cx="4394561" cy="2503488"/>
          </a:xfrm>
          <a:prstGeom prst="rect">
            <a:avLst/>
          </a:prstGeom>
        </p:spPr>
      </p:pic>
      <p:pic>
        <p:nvPicPr>
          <p:cNvPr id="3" name="Picture 2"/>
          <p:cNvPicPr>
            <a:picLocks noChangeAspect="1"/>
          </p:cNvPicPr>
          <p:nvPr/>
        </p:nvPicPr>
        <p:blipFill>
          <a:blip r:embed="rId4"/>
          <a:stretch>
            <a:fillRect/>
          </a:stretch>
        </p:blipFill>
        <p:spPr>
          <a:xfrm>
            <a:off x="1742071" y="1856791"/>
            <a:ext cx="4012479" cy="4403669"/>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10" name="TextBox 9"/>
          <p:cNvSpPr txBox="1"/>
          <p:nvPr/>
        </p:nvSpPr>
        <p:spPr>
          <a:xfrm>
            <a:off x="6086148" y="4630691"/>
            <a:ext cx="4408170" cy="7825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These screens can be updated throughout the proposal and review process as new information regarding protocol numbers, approval dates, etc. becomes available. </a:t>
            </a:r>
          </a:p>
        </p:txBody>
      </p:sp>
      <p:sp>
        <p:nvSpPr>
          <p:cNvPr id="11" name="Oval 10"/>
          <p:cNvSpPr/>
          <p:nvPr/>
        </p:nvSpPr>
        <p:spPr>
          <a:xfrm>
            <a:off x="1531670" y="1802303"/>
            <a:ext cx="1832016" cy="265917"/>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Oval 11"/>
          <p:cNvSpPr/>
          <p:nvPr/>
        </p:nvSpPr>
        <p:spPr>
          <a:xfrm>
            <a:off x="5928423" y="1913695"/>
            <a:ext cx="1828800" cy="17272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12429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4" name="Picture 3"/>
          <p:cNvPicPr>
            <a:picLocks noChangeAspect="1"/>
          </p:cNvPicPr>
          <p:nvPr/>
        </p:nvPicPr>
        <p:blipFill>
          <a:blip r:embed="rId2"/>
          <a:stretch>
            <a:fillRect/>
          </a:stretch>
        </p:blipFill>
        <p:spPr>
          <a:xfrm>
            <a:off x="1752600" y="2057400"/>
            <a:ext cx="8735914" cy="2514600"/>
          </a:xfrm>
          <a:prstGeom prst="rect">
            <a:avLst/>
          </a:prstGeom>
        </p:spPr>
      </p:pic>
    </p:spTree>
    <p:extLst>
      <p:ext uri="{BB962C8B-B14F-4D97-AF65-F5344CB8AC3E}">
        <p14:creationId xmlns:p14="http://schemas.microsoft.com/office/powerpoint/2010/main" val="58374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4" name="Picture 3"/>
          <p:cNvPicPr>
            <a:picLocks noChangeAspect="1"/>
          </p:cNvPicPr>
          <p:nvPr/>
        </p:nvPicPr>
        <p:blipFill>
          <a:blip r:embed="rId3"/>
          <a:stretch>
            <a:fillRect/>
          </a:stretch>
        </p:blipFill>
        <p:spPr>
          <a:xfrm>
            <a:off x="3200399" y="1775338"/>
            <a:ext cx="5852705" cy="4473062"/>
          </a:xfrm>
          <a:prstGeom prst="rect">
            <a:avLst/>
          </a:prstGeom>
        </p:spPr>
      </p:pic>
      <p:sp>
        <p:nvSpPr>
          <p:cNvPr id="5" name="TextBox 4"/>
          <p:cNvSpPr txBox="1"/>
          <p:nvPr/>
        </p:nvSpPr>
        <p:spPr>
          <a:xfrm>
            <a:off x="8458200" y="3048000"/>
            <a:ext cx="2014776" cy="7825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Choose the Opportunity ID if Applicable (e.g. PA-16-161)</a:t>
            </a:r>
          </a:p>
        </p:txBody>
      </p:sp>
    </p:spTree>
    <p:extLst>
      <p:ext uri="{BB962C8B-B14F-4D97-AF65-F5344CB8AC3E}">
        <p14:creationId xmlns:p14="http://schemas.microsoft.com/office/powerpoint/2010/main" val="3093689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3" name="Picture 2"/>
          <p:cNvPicPr>
            <a:picLocks noChangeAspect="1"/>
          </p:cNvPicPr>
          <p:nvPr/>
        </p:nvPicPr>
        <p:blipFill>
          <a:blip r:embed="rId3"/>
          <a:stretch>
            <a:fillRect/>
          </a:stretch>
        </p:blipFill>
        <p:spPr>
          <a:xfrm>
            <a:off x="4085362" y="1798358"/>
            <a:ext cx="4082236" cy="4446721"/>
          </a:xfrm>
          <a:prstGeom prst="rect">
            <a:avLst/>
          </a:prstGeom>
        </p:spPr>
      </p:pic>
      <p:sp>
        <p:nvSpPr>
          <p:cNvPr id="5" name="TextBox 4"/>
          <p:cNvSpPr txBox="1"/>
          <p:nvPr/>
        </p:nvSpPr>
        <p:spPr>
          <a:xfrm>
            <a:off x="7103340" y="2133601"/>
            <a:ext cx="2243376" cy="552459"/>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If NIH Choose the NIH Grant Type.</a:t>
            </a:r>
          </a:p>
        </p:txBody>
      </p:sp>
    </p:spTree>
    <p:extLst>
      <p:ext uri="{BB962C8B-B14F-4D97-AF65-F5344CB8AC3E}">
        <p14:creationId xmlns:p14="http://schemas.microsoft.com/office/powerpoint/2010/main" val="2189110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Click</a:t>
            </a:r>
          </a:p>
        </p:txBody>
      </p:sp>
      <p:sp>
        <p:nvSpPr>
          <p:cNvPr id="3" name="Content Placeholder 2"/>
          <p:cNvSpPr>
            <a:spLocks noGrp="1"/>
          </p:cNvSpPr>
          <p:nvPr>
            <p:ph sz="quarter" idx="1"/>
          </p:nvPr>
        </p:nvSpPr>
        <p:spPr/>
        <p:txBody>
          <a:bodyPr>
            <a:normAutofit lnSpcReduction="10000"/>
          </a:bodyPr>
          <a:lstStyle/>
          <a:p>
            <a:r>
              <a:rPr lang="en-US" dirty="0"/>
              <a:t>What will we be learning today? </a:t>
            </a:r>
          </a:p>
          <a:p>
            <a:pPr lvl="1"/>
            <a:r>
              <a:rPr lang="en-US" dirty="0"/>
              <a:t>Click Workflow</a:t>
            </a:r>
          </a:p>
          <a:p>
            <a:pPr lvl="1"/>
            <a:r>
              <a:rPr lang="en-US" dirty="0"/>
              <a:t>Navigating the Click Workspace</a:t>
            </a:r>
          </a:p>
          <a:p>
            <a:pPr lvl="1"/>
            <a:r>
              <a:rPr lang="en-US" dirty="0"/>
              <a:t>Creating a New Funding Submission</a:t>
            </a:r>
          </a:p>
          <a:p>
            <a:pPr lvl="1"/>
            <a:r>
              <a:rPr lang="en-US" dirty="0"/>
              <a:t>Submitting for Department Review/Department Approvals</a:t>
            </a:r>
          </a:p>
          <a:p>
            <a:pPr lvl="1"/>
            <a:r>
              <a:rPr lang="en-US" dirty="0"/>
              <a:t>Generating COIs</a:t>
            </a:r>
          </a:p>
          <a:p>
            <a:pPr lvl="1"/>
            <a:r>
              <a:rPr lang="en-US" dirty="0"/>
              <a:t>Request to Spend Funds</a:t>
            </a:r>
          </a:p>
          <a:p>
            <a:pPr lvl="1"/>
            <a:r>
              <a:rPr lang="en-US" dirty="0"/>
              <a:t>F&amp;A Splits</a:t>
            </a:r>
          </a:p>
          <a:p>
            <a:pPr lvl="1"/>
            <a:r>
              <a:rPr lang="en-US" dirty="0"/>
              <a:t>Creating a Follow-on Submission</a:t>
            </a:r>
          </a:p>
          <a:p>
            <a:pPr lvl="1"/>
            <a:r>
              <a:rPr lang="en-US" dirty="0"/>
              <a:t>Creating a No Cost Extension request</a:t>
            </a:r>
          </a:p>
          <a:p>
            <a:pPr lvl="1"/>
            <a:r>
              <a:rPr lang="en-US" dirty="0"/>
              <a:t>Creating a Competitive Renewal Submission</a:t>
            </a:r>
          </a:p>
          <a:p>
            <a:pPr lvl="1"/>
            <a:r>
              <a:rPr lang="en-US" dirty="0"/>
              <a:t>Creating an Ancillary Agreement Submission</a:t>
            </a:r>
          </a:p>
          <a:p>
            <a:pPr lvl="1"/>
            <a:r>
              <a:rPr lang="en-US" dirty="0"/>
              <a:t>How to get Click help</a:t>
            </a:r>
          </a:p>
        </p:txBody>
      </p:sp>
    </p:spTree>
    <p:extLst>
      <p:ext uri="{BB962C8B-B14F-4D97-AF65-F5344CB8AC3E}">
        <p14:creationId xmlns:p14="http://schemas.microsoft.com/office/powerpoint/2010/main" val="3610233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4" name="Picture 3"/>
          <p:cNvPicPr>
            <a:picLocks noChangeAspect="1"/>
          </p:cNvPicPr>
          <p:nvPr/>
        </p:nvPicPr>
        <p:blipFill>
          <a:blip r:embed="rId3"/>
          <a:stretch>
            <a:fillRect/>
          </a:stretch>
        </p:blipFill>
        <p:spPr>
          <a:xfrm>
            <a:off x="1097280" y="2451652"/>
            <a:ext cx="9829011" cy="1744890"/>
          </a:xfrm>
          <a:prstGeom prst="rect">
            <a:avLst/>
          </a:prstGeom>
        </p:spPr>
      </p:pic>
    </p:spTree>
    <p:extLst>
      <p:ext uri="{BB962C8B-B14F-4D97-AF65-F5344CB8AC3E}">
        <p14:creationId xmlns:p14="http://schemas.microsoft.com/office/powerpoint/2010/main" val="2346800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69738C-3371-4F93-AE0D-F74024BAB57F}"/>
              </a:ext>
            </a:extLst>
          </p:cNvPr>
          <p:cNvPicPr>
            <a:picLocks noChangeAspect="1"/>
          </p:cNvPicPr>
          <p:nvPr/>
        </p:nvPicPr>
        <p:blipFill>
          <a:blip r:embed="rId3"/>
          <a:stretch>
            <a:fillRect/>
          </a:stretch>
        </p:blipFill>
        <p:spPr>
          <a:xfrm>
            <a:off x="1097280" y="1818686"/>
            <a:ext cx="7866144" cy="3462776"/>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4" name="TextBox 3"/>
          <p:cNvSpPr txBox="1"/>
          <p:nvPr/>
        </p:nvSpPr>
        <p:spPr>
          <a:xfrm>
            <a:off x="7315200" y="1818686"/>
            <a:ext cx="3048000" cy="7825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Click requires that the “Application Submission Deadline” be </a:t>
            </a:r>
            <a:r>
              <a:rPr lang="en-US" sz="1300" b="1" u="sng" dirty="0">
                <a:latin typeface="Calibri" panose="020F0502020204030204" pitchFamily="34" charset="0"/>
              </a:rPr>
              <a:t>BEFORE </a:t>
            </a:r>
            <a:r>
              <a:rPr lang="en-US" sz="1300" b="1" dirty="0">
                <a:latin typeface="Calibri" panose="020F0502020204030204" pitchFamily="34" charset="0"/>
              </a:rPr>
              <a:t>the “Expected Start Date”</a:t>
            </a:r>
          </a:p>
        </p:txBody>
      </p:sp>
      <p:cxnSp>
        <p:nvCxnSpPr>
          <p:cNvPr id="5" name="Straight Arrow Connector 4"/>
          <p:cNvCxnSpPr>
            <a:cxnSpLocks/>
            <a:stCxn id="4" idx="1"/>
          </p:cNvCxnSpPr>
          <p:nvPr/>
        </p:nvCxnSpPr>
        <p:spPr>
          <a:xfrm flipH="1">
            <a:off x="4181856" y="2209947"/>
            <a:ext cx="3133344" cy="965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2633472" y="2306522"/>
            <a:ext cx="4681728" cy="49962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0" y="5486400"/>
            <a:ext cx="7010400" cy="7825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If you are submitting your proposal to Pre-Award AFTER the standard due dates (10 business days prior on NIH proposals, 5 business days prior on non-NIH proposals) the system will require you to upload a timeline waiver from Dr. Larson. </a:t>
            </a:r>
          </a:p>
        </p:txBody>
      </p:sp>
      <p:cxnSp>
        <p:nvCxnSpPr>
          <p:cNvPr id="18" name="Straight Arrow Connector 17"/>
          <p:cNvCxnSpPr/>
          <p:nvPr/>
        </p:nvCxnSpPr>
        <p:spPr>
          <a:xfrm flipV="1">
            <a:off x="2286000" y="4191000"/>
            <a:ext cx="228600" cy="12954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9836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C1648A-E12D-4FD4-87C0-7E29846B3DF2}"/>
              </a:ext>
            </a:extLst>
          </p:cNvPr>
          <p:cNvPicPr>
            <a:picLocks noChangeAspect="1"/>
          </p:cNvPicPr>
          <p:nvPr/>
        </p:nvPicPr>
        <p:blipFill>
          <a:blip r:embed="rId3"/>
          <a:stretch>
            <a:fillRect/>
          </a:stretch>
        </p:blipFill>
        <p:spPr>
          <a:xfrm>
            <a:off x="318770" y="1743539"/>
            <a:ext cx="11460480" cy="3600758"/>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12" name="TextBox 11"/>
          <p:cNvSpPr txBox="1"/>
          <p:nvPr/>
        </p:nvSpPr>
        <p:spPr>
          <a:xfrm>
            <a:off x="4135319" y="2226146"/>
            <a:ext cx="4408170" cy="782522"/>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To begin entering budget information you </a:t>
            </a:r>
            <a:r>
              <a:rPr lang="en-US" sz="1300" b="1" u="sng" dirty="0">
                <a:latin typeface="Calibri" panose="020F0502020204030204" pitchFamily="34" charset="0"/>
              </a:rPr>
              <a:t>MUST</a:t>
            </a:r>
            <a:r>
              <a:rPr lang="en-US" sz="1300" b="1" dirty="0">
                <a:latin typeface="Calibri" panose="020F0502020204030204" pitchFamily="34" charset="0"/>
              </a:rPr>
              <a:t> click in the shaded area in the “Use Advanced Editing“ section, and </a:t>
            </a:r>
            <a:r>
              <a:rPr lang="en-US" sz="1300" b="1" u="sng" dirty="0">
                <a:latin typeface="Calibri" panose="020F0502020204030204" pitchFamily="34" charset="0"/>
              </a:rPr>
              <a:t>THEN</a:t>
            </a:r>
            <a:r>
              <a:rPr lang="en-US" sz="1300" b="1" dirty="0">
                <a:latin typeface="Calibri" panose="020F0502020204030204" pitchFamily="34" charset="0"/>
              </a:rPr>
              <a:t> click the checkbox</a:t>
            </a:r>
          </a:p>
        </p:txBody>
      </p:sp>
      <p:cxnSp>
        <p:nvCxnSpPr>
          <p:cNvPr id="13" name="Straight Arrow Connector 12"/>
          <p:cNvCxnSpPr/>
          <p:nvPr/>
        </p:nvCxnSpPr>
        <p:spPr>
          <a:xfrm flipH="1">
            <a:off x="3505200" y="2427142"/>
            <a:ext cx="627284" cy="14724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20980" y="4770099"/>
            <a:ext cx="1752600" cy="101258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Rows can be added by selecting the number of additional rows and clicking “Add” </a:t>
            </a:r>
          </a:p>
        </p:txBody>
      </p:sp>
      <p:sp>
        <p:nvSpPr>
          <p:cNvPr id="20" name="TextBox 19"/>
          <p:cNvSpPr txBox="1"/>
          <p:nvPr/>
        </p:nvSpPr>
        <p:spPr>
          <a:xfrm>
            <a:off x="10426700" y="2207096"/>
            <a:ext cx="1446530" cy="147271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Period Total will auto-calculate.</a:t>
            </a:r>
          </a:p>
          <a:p>
            <a:pPr>
              <a:lnSpc>
                <a:spcPct val="115000"/>
              </a:lnSpc>
            </a:pPr>
            <a:r>
              <a:rPr lang="en-US" sz="1300" b="1" dirty="0">
                <a:latin typeface="Calibri" panose="020F0502020204030204" pitchFamily="34" charset="0"/>
              </a:rPr>
              <a:t>If your totals are not calculating, click “save” for an updated screen.</a:t>
            </a:r>
          </a:p>
        </p:txBody>
      </p:sp>
      <p:sp>
        <p:nvSpPr>
          <p:cNvPr id="21" name="TextBox 20"/>
          <p:cNvSpPr txBox="1"/>
          <p:nvPr/>
        </p:nvSpPr>
        <p:spPr>
          <a:xfrm>
            <a:off x="8933205" y="2226146"/>
            <a:ext cx="1219200" cy="147271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Indirect costs will NOT auto-calculate and must be manually entered.</a:t>
            </a:r>
          </a:p>
        </p:txBody>
      </p:sp>
      <p:sp>
        <p:nvSpPr>
          <p:cNvPr id="22" name="TextBox 21"/>
          <p:cNvSpPr txBox="1"/>
          <p:nvPr/>
        </p:nvSpPr>
        <p:spPr>
          <a:xfrm>
            <a:off x="2688421" y="1790565"/>
            <a:ext cx="7620114" cy="322396"/>
          </a:xfrm>
          <a:prstGeom prst="rect">
            <a:avLst/>
          </a:prstGeom>
          <a:solidFill>
            <a:srgbClr val="FFFF00"/>
          </a:solidFill>
          <a:ln>
            <a:noFill/>
          </a:ln>
        </p:spPr>
        <p:txBody>
          <a:bodyPr wrap="square" rtlCol="0">
            <a:spAutoFit/>
          </a:bodyPr>
          <a:lstStyle/>
          <a:p>
            <a:pPr algn="ctr">
              <a:lnSpc>
                <a:spcPct val="115000"/>
              </a:lnSpc>
            </a:pPr>
            <a:r>
              <a:rPr lang="en-US" sz="1300" b="1" dirty="0">
                <a:solidFill>
                  <a:srgbClr val="FF0000"/>
                </a:solidFill>
                <a:latin typeface="Calibri" panose="020F0502020204030204" pitchFamily="34" charset="0"/>
              </a:rPr>
              <a:t>Be sure to check the sidebar for instructions regarding how many budget periods to include</a:t>
            </a:r>
            <a:r>
              <a:rPr lang="en-US" sz="1300" b="1" dirty="0">
                <a:latin typeface="Calibri" panose="020F0502020204030204" pitchFamily="34" charset="0"/>
              </a:rPr>
              <a:t> </a:t>
            </a:r>
          </a:p>
        </p:txBody>
      </p:sp>
      <p:cxnSp>
        <p:nvCxnSpPr>
          <p:cNvPr id="25" name="Straight Arrow Connector 24"/>
          <p:cNvCxnSpPr/>
          <p:nvPr/>
        </p:nvCxnSpPr>
        <p:spPr>
          <a:xfrm flipV="1">
            <a:off x="541331" y="4092961"/>
            <a:ext cx="1208338" cy="65064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p:cNvCxnSpPr>
          <p:nvPr/>
        </p:nvCxnSpPr>
        <p:spPr>
          <a:xfrm flipH="1">
            <a:off x="9229344" y="3748084"/>
            <a:ext cx="313462" cy="4816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10658498" y="3698857"/>
            <a:ext cx="491468" cy="5086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5065510" y="3840152"/>
            <a:ext cx="1371600" cy="90344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3" name="Straight Arrow Connector 22"/>
          <p:cNvCxnSpPr>
            <a:cxnSpLocks/>
            <a:endCxn id="31" idx="5"/>
          </p:cNvCxnSpPr>
          <p:nvPr/>
        </p:nvCxnSpPr>
        <p:spPr>
          <a:xfrm flipH="1" flipV="1">
            <a:off x="6236244" y="4611294"/>
            <a:ext cx="987126" cy="72933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3456951" y="2685792"/>
            <a:ext cx="123001" cy="132841"/>
          </a:xfrm>
          <a:prstGeom prst="rect">
            <a:avLst/>
          </a:prstGeom>
        </p:spPr>
      </p:pic>
      <p:pic>
        <p:nvPicPr>
          <p:cNvPr id="14" name="Picture 13"/>
          <p:cNvPicPr>
            <a:picLocks noChangeAspect="1"/>
          </p:cNvPicPr>
          <p:nvPr/>
        </p:nvPicPr>
        <p:blipFill rotWithShape="1">
          <a:blip r:embed="rId5"/>
          <a:srcRect r="57088" b="2038"/>
          <a:stretch/>
        </p:blipFill>
        <p:spPr>
          <a:xfrm>
            <a:off x="2096514" y="5527769"/>
            <a:ext cx="5958869" cy="771527"/>
          </a:xfrm>
          <a:prstGeom prst="rect">
            <a:avLst/>
          </a:prstGeom>
        </p:spPr>
      </p:pic>
      <p:sp>
        <p:nvSpPr>
          <p:cNvPr id="19" name="TextBox 18"/>
          <p:cNvSpPr txBox="1"/>
          <p:nvPr/>
        </p:nvSpPr>
        <p:spPr>
          <a:xfrm>
            <a:off x="7223369" y="4900948"/>
            <a:ext cx="2927796" cy="101258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Be sure to verify the start and end dates for each period. If you have a  budget period that is longer than 12 months, you must add another period. </a:t>
            </a:r>
          </a:p>
        </p:txBody>
      </p:sp>
    </p:spTree>
    <p:extLst>
      <p:ext uri="{BB962C8B-B14F-4D97-AF65-F5344CB8AC3E}">
        <p14:creationId xmlns:p14="http://schemas.microsoft.com/office/powerpoint/2010/main" val="20301003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24403" y="3247888"/>
            <a:ext cx="4891001" cy="3031561"/>
          </a:xfrm>
          <a:prstGeom prst="rect">
            <a:avLst/>
          </a:prstGeom>
        </p:spPr>
      </p:pic>
      <p:pic>
        <p:nvPicPr>
          <p:cNvPr id="6" name="Picture 5"/>
          <p:cNvPicPr>
            <a:picLocks noChangeAspect="1"/>
          </p:cNvPicPr>
          <p:nvPr/>
        </p:nvPicPr>
        <p:blipFill>
          <a:blip r:embed="rId4"/>
          <a:stretch>
            <a:fillRect/>
          </a:stretch>
        </p:blipFill>
        <p:spPr>
          <a:xfrm>
            <a:off x="1724403" y="1747695"/>
            <a:ext cx="4964582" cy="1473671"/>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8" name="TextBox 7"/>
          <p:cNvSpPr txBox="1"/>
          <p:nvPr/>
        </p:nvSpPr>
        <p:spPr>
          <a:xfrm>
            <a:off x="7530149" y="2095034"/>
            <a:ext cx="2934651" cy="1012585"/>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If you have sub-awardees, additional information should be included on the budget page.</a:t>
            </a:r>
          </a:p>
          <a:p>
            <a:pPr>
              <a:lnSpc>
                <a:spcPct val="115000"/>
              </a:lnSpc>
            </a:pPr>
            <a:r>
              <a:rPr lang="en-US" sz="1300" b="1" dirty="0">
                <a:latin typeface="Calibri" panose="020F0502020204030204" pitchFamily="34" charset="0"/>
              </a:rPr>
              <a:t>Select “Add”</a:t>
            </a:r>
          </a:p>
        </p:txBody>
      </p:sp>
      <p:cxnSp>
        <p:nvCxnSpPr>
          <p:cNvPr id="9" name="Straight Arrow Connector 8"/>
          <p:cNvCxnSpPr>
            <a:endCxn id="20" idx="6"/>
          </p:cNvCxnSpPr>
          <p:nvPr/>
        </p:nvCxnSpPr>
        <p:spPr>
          <a:xfrm flipH="1">
            <a:off x="3017678" y="2362200"/>
            <a:ext cx="4487070" cy="5750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721601" y="3340100"/>
            <a:ext cx="2743199" cy="256993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Begin typing your sub-awardee name and select</a:t>
            </a:r>
          </a:p>
          <a:p>
            <a:pPr>
              <a:lnSpc>
                <a:spcPct val="115000"/>
              </a:lnSpc>
            </a:pPr>
            <a:r>
              <a:rPr lang="en-US" sz="1400" b="1" dirty="0">
                <a:latin typeface="Calibri" panose="020F0502020204030204" pitchFamily="34" charset="0"/>
              </a:rPr>
              <a:t>If it does not appear, type it in the blank field.</a:t>
            </a:r>
          </a:p>
          <a:p>
            <a:pPr>
              <a:lnSpc>
                <a:spcPct val="115000"/>
              </a:lnSpc>
            </a:pPr>
            <a:r>
              <a:rPr lang="en-US" sz="1400" b="1" dirty="0">
                <a:latin typeface="Calibri" panose="020F0502020204030204" pitchFamily="34" charset="0"/>
              </a:rPr>
              <a:t>Select “Add” to input budget information.</a:t>
            </a:r>
          </a:p>
          <a:p>
            <a:pPr>
              <a:lnSpc>
                <a:spcPct val="115000"/>
              </a:lnSpc>
            </a:pPr>
            <a:r>
              <a:rPr lang="en-US" sz="1400" b="1" dirty="0">
                <a:latin typeface="Calibri" panose="020F0502020204030204" pitchFamily="34" charset="0"/>
              </a:rPr>
              <a:t>  </a:t>
            </a:r>
          </a:p>
          <a:p>
            <a:pPr>
              <a:lnSpc>
                <a:spcPct val="115000"/>
              </a:lnSpc>
            </a:pPr>
            <a:r>
              <a:rPr lang="en-US" sz="1400" b="1" dirty="0">
                <a:latin typeface="Calibri" panose="020F0502020204030204" pitchFamily="34" charset="0"/>
              </a:rPr>
              <a:t>Add more sub-awardees using “OK and Add Another”</a:t>
            </a:r>
          </a:p>
          <a:p>
            <a:pPr>
              <a:lnSpc>
                <a:spcPct val="115000"/>
              </a:lnSpc>
            </a:pPr>
            <a:r>
              <a:rPr lang="en-US" sz="1400" b="1" dirty="0">
                <a:latin typeface="Calibri" panose="020F0502020204030204" pitchFamily="34" charset="0"/>
              </a:rPr>
              <a:t>Once finished, select “OK”</a:t>
            </a:r>
          </a:p>
        </p:txBody>
      </p:sp>
      <p:cxnSp>
        <p:nvCxnSpPr>
          <p:cNvPr id="12" name="Straight Arrow Connector 11"/>
          <p:cNvCxnSpPr/>
          <p:nvPr/>
        </p:nvCxnSpPr>
        <p:spPr>
          <a:xfrm flipH="1">
            <a:off x="3733800" y="3733800"/>
            <a:ext cx="3987800" cy="1947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22" idx="6"/>
          </p:cNvCxnSpPr>
          <p:nvPr/>
        </p:nvCxnSpPr>
        <p:spPr>
          <a:xfrm flipH="1">
            <a:off x="2462932" y="4582174"/>
            <a:ext cx="5301774" cy="2171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23" idx="7"/>
          </p:cNvCxnSpPr>
          <p:nvPr/>
        </p:nvCxnSpPr>
        <p:spPr>
          <a:xfrm flipH="1">
            <a:off x="4900694" y="5486401"/>
            <a:ext cx="2820906" cy="57687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2267426" y="2233803"/>
            <a:ext cx="750252" cy="37179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Oval 20"/>
          <p:cNvSpPr/>
          <p:nvPr/>
        </p:nvSpPr>
        <p:spPr>
          <a:xfrm>
            <a:off x="1825752" y="3733800"/>
            <a:ext cx="1908048" cy="37179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Oval 21"/>
          <p:cNvSpPr/>
          <p:nvPr/>
        </p:nvSpPr>
        <p:spPr>
          <a:xfrm>
            <a:off x="1712680" y="4613465"/>
            <a:ext cx="750252" cy="37179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3" name="Oval 22"/>
          <p:cNvSpPr/>
          <p:nvPr/>
        </p:nvSpPr>
        <p:spPr>
          <a:xfrm>
            <a:off x="4169903" y="5924758"/>
            <a:ext cx="750252" cy="37179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06448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384" y="1814478"/>
            <a:ext cx="10576192" cy="4427844"/>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11" name="Left Arrow 10"/>
          <p:cNvSpPr/>
          <p:nvPr/>
        </p:nvSpPr>
        <p:spPr>
          <a:xfrm>
            <a:off x="5951792" y="2342346"/>
            <a:ext cx="3510944" cy="1905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pPr>
            <a:r>
              <a:rPr lang="en-US" sz="1600" b="1" dirty="0">
                <a:solidFill>
                  <a:srgbClr val="FF0000"/>
                </a:solidFill>
                <a:latin typeface="Calibri" panose="020F0502020204030204" pitchFamily="34" charset="0"/>
              </a:rPr>
              <a:t>If you are using the Off-Campus F&amp;A rate, you </a:t>
            </a:r>
            <a:r>
              <a:rPr lang="en-US" sz="1600" b="1" u="sng" dirty="0">
                <a:solidFill>
                  <a:srgbClr val="FF0000"/>
                </a:solidFill>
                <a:latin typeface="Calibri" panose="020F0502020204030204" pitchFamily="34" charset="0"/>
              </a:rPr>
              <a:t>MUST</a:t>
            </a:r>
            <a:r>
              <a:rPr lang="en-US" sz="1600" b="1" dirty="0">
                <a:solidFill>
                  <a:srgbClr val="FF0000"/>
                </a:solidFill>
                <a:latin typeface="Calibri" panose="020F0502020204030204" pitchFamily="34" charset="0"/>
              </a:rPr>
              <a:t> specify the off-campus location. </a:t>
            </a:r>
          </a:p>
        </p:txBody>
      </p:sp>
    </p:spTree>
    <p:extLst>
      <p:ext uri="{BB962C8B-B14F-4D97-AF65-F5344CB8AC3E}">
        <p14:creationId xmlns:p14="http://schemas.microsoft.com/office/powerpoint/2010/main" val="834136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50098" y="1763524"/>
            <a:ext cx="5365102" cy="4484727"/>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6" name="TextBox 5"/>
          <p:cNvSpPr txBox="1"/>
          <p:nvPr/>
        </p:nvSpPr>
        <p:spPr>
          <a:xfrm>
            <a:off x="8242852" y="2166731"/>
            <a:ext cx="3048000" cy="232217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If </a:t>
            </a:r>
            <a:r>
              <a:rPr lang="en-US" sz="1400" b="1" u="sng" dirty="0">
                <a:latin typeface="Calibri" panose="020F0502020204030204" pitchFamily="34" charset="0"/>
              </a:rPr>
              <a:t>any</a:t>
            </a:r>
            <a:r>
              <a:rPr lang="en-US" sz="1400" b="1" dirty="0">
                <a:latin typeface="Calibri" panose="020F0502020204030204" pitchFamily="34" charset="0"/>
              </a:rPr>
              <a:t> of the Export Control Screening questions are answered “Yes”, upload the completed and signed Export Control Screening Exclusion form. The completed form can be uploaded here by clicking “Add”. You can access the latest version of the form by clicking on the link and downloading it from the SPO/</a:t>
            </a:r>
            <a:r>
              <a:rPr lang="en-US" sz="1400" b="1" dirty="0" err="1">
                <a:latin typeface="Calibri" panose="020F0502020204030204" pitchFamily="34" charset="0"/>
              </a:rPr>
              <a:t>PreAward</a:t>
            </a:r>
            <a:r>
              <a:rPr lang="en-US" sz="1400" b="1" dirty="0">
                <a:latin typeface="Calibri" panose="020F0502020204030204" pitchFamily="34" charset="0"/>
              </a:rPr>
              <a:t> website. </a:t>
            </a:r>
          </a:p>
        </p:txBody>
      </p:sp>
      <p:cxnSp>
        <p:nvCxnSpPr>
          <p:cNvPr id="7" name="Straight Arrow Connector 6"/>
          <p:cNvCxnSpPr>
            <a:stCxn id="6" idx="1"/>
          </p:cNvCxnSpPr>
          <p:nvPr/>
        </p:nvCxnSpPr>
        <p:spPr>
          <a:xfrm flipH="1">
            <a:off x="2941984" y="3327818"/>
            <a:ext cx="5300868" cy="28211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943061" y="3669522"/>
            <a:ext cx="3299791" cy="19804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011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cxnSp>
        <p:nvCxnSpPr>
          <p:cNvPr id="7" name="Straight Arrow Connector 6"/>
          <p:cNvCxnSpPr>
            <a:cxnSpLocks/>
          </p:cNvCxnSpPr>
          <p:nvPr/>
        </p:nvCxnSpPr>
        <p:spPr>
          <a:xfrm flipH="1">
            <a:off x="2941984" y="2329500"/>
            <a:ext cx="5300868" cy="381950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943061" y="3669522"/>
            <a:ext cx="3299791" cy="19804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86EF476-B41B-42BF-88F7-1D231D9B1A77}"/>
              </a:ext>
            </a:extLst>
          </p:cNvPr>
          <p:cNvPicPr>
            <a:picLocks noChangeAspect="1"/>
          </p:cNvPicPr>
          <p:nvPr/>
        </p:nvPicPr>
        <p:blipFill>
          <a:blip r:embed="rId3"/>
          <a:stretch>
            <a:fillRect/>
          </a:stretch>
        </p:blipFill>
        <p:spPr>
          <a:xfrm>
            <a:off x="2342403" y="1859280"/>
            <a:ext cx="7568153" cy="4411649"/>
          </a:xfrm>
          <a:prstGeom prst="rect">
            <a:avLst/>
          </a:prstGeom>
        </p:spPr>
      </p:pic>
    </p:spTree>
    <p:extLst>
      <p:ext uri="{BB962C8B-B14F-4D97-AF65-F5344CB8AC3E}">
        <p14:creationId xmlns:p14="http://schemas.microsoft.com/office/powerpoint/2010/main" val="25490114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Funding Submission</a:t>
            </a:r>
          </a:p>
        </p:txBody>
      </p:sp>
      <p:pic>
        <p:nvPicPr>
          <p:cNvPr id="4" name="Picture 3"/>
          <p:cNvPicPr>
            <a:picLocks noChangeAspect="1"/>
          </p:cNvPicPr>
          <p:nvPr/>
        </p:nvPicPr>
        <p:blipFill>
          <a:blip r:embed="rId3"/>
          <a:stretch>
            <a:fillRect/>
          </a:stretch>
        </p:blipFill>
        <p:spPr>
          <a:xfrm>
            <a:off x="1518646" y="1747207"/>
            <a:ext cx="9215667" cy="5110793"/>
          </a:xfrm>
          <a:prstGeom prst="rect">
            <a:avLst/>
          </a:prstGeom>
        </p:spPr>
      </p:pic>
    </p:spTree>
    <p:extLst>
      <p:ext uri="{BB962C8B-B14F-4D97-AF65-F5344CB8AC3E}">
        <p14:creationId xmlns:p14="http://schemas.microsoft.com/office/powerpoint/2010/main" val="75801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25752" y="2359151"/>
            <a:ext cx="5456848" cy="1898034"/>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6" name="TextBox 5"/>
          <p:cNvSpPr txBox="1"/>
          <p:nvPr/>
        </p:nvSpPr>
        <p:spPr>
          <a:xfrm>
            <a:off x="8364193" y="1935011"/>
            <a:ext cx="3048000" cy="2322174"/>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If you are unsure whether or not your proposal includes Consultants, please refer to the SPO/Pre-Award website for additional information (</a:t>
            </a:r>
            <a:r>
              <a:rPr lang="en-US" sz="1400" b="1" dirty="0">
                <a:latin typeface="Calibri" panose="020F0502020204030204" pitchFamily="34" charset="0"/>
                <a:hlinkClick r:id="rId4"/>
              </a:rPr>
              <a:t>http://hsc.unm.edu/financialservices/preaward/contracts-grants/sub-awards/index.html</a:t>
            </a:r>
            <a:r>
              <a:rPr lang="en-US" sz="1400" b="1" dirty="0">
                <a:latin typeface="Calibri" panose="020F0502020204030204" pitchFamily="34" charset="0"/>
              </a:rPr>
              <a:t>) or contact your SPO/Pre-Award officer for clarification. </a:t>
            </a:r>
          </a:p>
        </p:txBody>
      </p:sp>
      <p:cxnSp>
        <p:nvCxnSpPr>
          <p:cNvPr id="7" name="Straight Arrow Connector 6"/>
          <p:cNvCxnSpPr>
            <a:stCxn id="6" idx="1"/>
          </p:cNvCxnSpPr>
          <p:nvPr/>
        </p:nvCxnSpPr>
        <p:spPr>
          <a:xfrm flipH="1" flipV="1">
            <a:off x="6583018" y="2694145"/>
            <a:ext cx="1781175" cy="251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105400" y="4724401"/>
            <a:ext cx="3048000" cy="587853"/>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If your Direct or Originating Sponsor is NIH, 2.0 and 3.0 are required.</a:t>
            </a:r>
          </a:p>
        </p:txBody>
      </p:sp>
      <p:cxnSp>
        <p:nvCxnSpPr>
          <p:cNvPr id="14" name="Straight Arrow Connector 13"/>
          <p:cNvCxnSpPr>
            <a:stCxn id="13" idx="1"/>
          </p:cNvCxnSpPr>
          <p:nvPr/>
        </p:nvCxnSpPr>
        <p:spPr>
          <a:xfrm flipH="1" flipV="1">
            <a:off x="4267200" y="3962401"/>
            <a:ext cx="838200" cy="10486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9581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F42578-3464-47C8-9EF6-7A84766E809C}"/>
              </a:ext>
            </a:extLst>
          </p:cNvPr>
          <p:cNvPicPr>
            <a:picLocks noChangeAspect="1"/>
          </p:cNvPicPr>
          <p:nvPr/>
        </p:nvPicPr>
        <p:blipFill>
          <a:blip r:embed="rId3"/>
          <a:stretch>
            <a:fillRect/>
          </a:stretch>
        </p:blipFill>
        <p:spPr>
          <a:xfrm>
            <a:off x="-133014" y="1737360"/>
            <a:ext cx="5740186" cy="4595995"/>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6" name="TextBox 5"/>
          <p:cNvSpPr txBox="1"/>
          <p:nvPr/>
        </p:nvSpPr>
        <p:spPr>
          <a:xfrm>
            <a:off x="3962400" y="5002221"/>
            <a:ext cx="8229600" cy="57329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400" b="1" dirty="0">
                <a:latin typeface="Calibri" panose="020F0502020204030204" pitchFamily="34" charset="0"/>
              </a:rPr>
              <a:t>If your proposal includes HSC colleges other than your own or main campus activities, be sure to include all campuses here.</a:t>
            </a:r>
          </a:p>
        </p:txBody>
      </p:sp>
      <p:cxnSp>
        <p:nvCxnSpPr>
          <p:cNvPr id="7" name="Straight Arrow Connector 6"/>
          <p:cNvCxnSpPr>
            <a:cxnSpLocks/>
          </p:cNvCxnSpPr>
          <p:nvPr/>
        </p:nvCxnSpPr>
        <p:spPr>
          <a:xfrm flipH="1" flipV="1">
            <a:off x="3190941" y="2850406"/>
            <a:ext cx="771459" cy="272935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67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extLst>
              <p:ext uri="{D42A27DB-BD31-4B8C-83A1-F6EECF244321}">
                <p14:modId xmlns:p14="http://schemas.microsoft.com/office/powerpoint/2010/main" val="2826547344"/>
              </p:ext>
            </p:extLst>
          </p:nvPr>
        </p:nvGraphicFramePr>
        <p:xfrm>
          <a:off x="2743200" y="1752601"/>
          <a:ext cx="6675042" cy="2819401"/>
        </p:xfrm>
        <a:graphic>
          <a:graphicData uri="http://schemas.openxmlformats.org/drawingml/2006/table">
            <a:tbl>
              <a:tblPr firstRow="1" firstCol="1" bandRow="1">
                <a:tableStyleId>{5C22544A-7EE6-4342-B048-85BDC9FD1C3A}</a:tableStyleId>
              </a:tblPr>
              <a:tblGrid>
                <a:gridCol w="3337521">
                  <a:extLst>
                    <a:ext uri="{9D8B030D-6E8A-4147-A177-3AD203B41FA5}">
                      <a16:colId xmlns:a16="http://schemas.microsoft.com/office/drawing/2014/main" val="20000"/>
                    </a:ext>
                  </a:extLst>
                </a:gridCol>
                <a:gridCol w="3337521">
                  <a:extLst>
                    <a:ext uri="{9D8B030D-6E8A-4147-A177-3AD203B41FA5}">
                      <a16:colId xmlns:a16="http://schemas.microsoft.com/office/drawing/2014/main" val="20001"/>
                    </a:ext>
                  </a:extLst>
                </a:gridCol>
              </a:tblGrid>
              <a:tr h="260617">
                <a:tc>
                  <a:txBody>
                    <a:bodyPr/>
                    <a:lstStyle/>
                    <a:p>
                      <a:pPr marL="0" marR="0" algn="ctr">
                        <a:lnSpc>
                          <a:spcPct val="115000"/>
                        </a:lnSpc>
                        <a:spcBef>
                          <a:spcPts val="0"/>
                        </a:spcBef>
                        <a:spcAft>
                          <a:spcPts val="0"/>
                        </a:spcAft>
                      </a:pPr>
                      <a:r>
                        <a:rPr lang="en-US" sz="1100" dirty="0">
                          <a:effectLst/>
                        </a:rPr>
                        <a:t>	</a:t>
                      </a:r>
                      <a:r>
                        <a:rPr lang="en-US" sz="900" dirty="0">
                          <a:effectLst/>
                        </a:rPr>
                        <a:t>Role</a:t>
                      </a:r>
                      <a:endParaRPr lang="en-US" sz="11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900">
                          <a:effectLst/>
                        </a:rPr>
                        <a:t>Description</a:t>
                      </a:r>
                      <a:endParaRPr lang="en-US" sz="11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639696">
                <a:tc>
                  <a:txBody>
                    <a:bodyPr/>
                    <a:lstStyle/>
                    <a:p>
                      <a:pPr marL="0" marR="0">
                        <a:lnSpc>
                          <a:spcPct val="115000"/>
                        </a:lnSpc>
                        <a:spcBef>
                          <a:spcPts val="0"/>
                        </a:spcBef>
                        <a:spcAft>
                          <a:spcPts val="0"/>
                        </a:spcAft>
                      </a:pPr>
                      <a:r>
                        <a:rPr lang="en-US" sz="900">
                          <a:effectLst/>
                        </a:rPr>
                        <a:t>Research Coordinator  (PI)</a:t>
                      </a:r>
                      <a:endParaRPr lang="en-US" sz="11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Given to the PI.  Allows the PI to create submissions, submit request to spend funds, request no-cost extensions, view documents, and view the reports tab.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52928">
                <a:tc>
                  <a:txBody>
                    <a:bodyPr/>
                    <a:lstStyle/>
                    <a:p>
                      <a:pPr marL="0" marR="0">
                        <a:lnSpc>
                          <a:spcPct val="115000"/>
                        </a:lnSpc>
                        <a:spcBef>
                          <a:spcPts val="0"/>
                        </a:spcBef>
                        <a:spcAft>
                          <a:spcPts val="0"/>
                        </a:spcAft>
                      </a:pPr>
                      <a:r>
                        <a:rPr lang="en-US" sz="900" dirty="0">
                          <a:effectLst/>
                        </a:rPr>
                        <a:t>Study Staff (PI Assistants)</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Given to individuals who assist the PI with submissions.  Allows staff to create submissions, submit request to spend funds, request no-cost extensions, view documents, and view the reports tab.</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639696">
                <a:tc>
                  <a:txBody>
                    <a:bodyPr/>
                    <a:lstStyle/>
                    <a:p>
                      <a:pPr marL="0" marR="0">
                        <a:lnSpc>
                          <a:spcPct val="115000"/>
                        </a:lnSpc>
                        <a:spcBef>
                          <a:spcPts val="0"/>
                        </a:spcBef>
                        <a:spcAft>
                          <a:spcPts val="0"/>
                        </a:spcAft>
                      </a:pPr>
                      <a:r>
                        <a:rPr lang="en-US" sz="900" dirty="0">
                          <a:effectLst/>
                        </a:rPr>
                        <a:t>Department Approver /Chair</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Given to the individuals who will be approving the project.  Allows DA’s to view the submission and Approve, Disapprove, or Reassign Approvers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426464">
                <a:tc>
                  <a:txBody>
                    <a:bodyPr/>
                    <a:lstStyle/>
                    <a:p>
                      <a:pPr marL="0" marR="0">
                        <a:lnSpc>
                          <a:spcPct val="115000"/>
                        </a:lnSpc>
                        <a:spcBef>
                          <a:spcPts val="0"/>
                        </a:spcBef>
                        <a:spcAft>
                          <a:spcPts val="0"/>
                        </a:spcAft>
                      </a:pPr>
                      <a:r>
                        <a:rPr lang="en-US" sz="900" dirty="0">
                          <a:effectLst/>
                        </a:rPr>
                        <a:t>Sponsored Project Officer, </a:t>
                      </a:r>
                      <a:r>
                        <a:rPr lang="en-US" sz="900" dirty="0" err="1">
                          <a:effectLst/>
                        </a:rPr>
                        <a:t>PreAward</a:t>
                      </a:r>
                      <a:r>
                        <a:rPr lang="en-US" sz="900" dirty="0">
                          <a:effectLst/>
                        </a:rPr>
                        <a:t> / SPO</a:t>
                      </a:r>
                      <a:endParaRPr lang="en-US" sz="11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900" dirty="0">
                          <a:effectLst/>
                        </a:rPr>
                        <a:t>Used only in the Central Office and allows overwrite access and creation of all features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1828800" y="304800"/>
            <a:ext cx="8534400" cy="758952"/>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a:t>Roles Available in Click</a:t>
            </a:r>
          </a:p>
        </p:txBody>
      </p:sp>
      <p:sp>
        <p:nvSpPr>
          <p:cNvPr id="6" name="Content Placeholder 2"/>
          <p:cNvSpPr txBox="1">
            <a:spLocks/>
          </p:cNvSpPr>
          <p:nvPr/>
        </p:nvSpPr>
        <p:spPr>
          <a:xfrm>
            <a:off x="1859280" y="4876800"/>
            <a:ext cx="8503920" cy="145084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dirty="0"/>
              <a:t>An individual may have multiple roles depending on his or her department’s needs. </a:t>
            </a:r>
            <a:endParaRPr lang="en-US" sz="1800" dirty="0"/>
          </a:p>
        </p:txBody>
      </p:sp>
    </p:spTree>
    <p:extLst>
      <p:ext uri="{BB962C8B-B14F-4D97-AF65-F5344CB8AC3E}">
        <p14:creationId xmlns:p14="http://schemas.microsoft.com/office/powerpoint/2010/main" val="17260281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097280" y="1737361"/>
            <a:ext cx="10283144" cy="4619372"/>
          </a:xfrm>
          <a:prstGeom prst="rect">
            <a:avLst/>
          </a:prstGeom>
        </p:spPr>
      </p:pic>
      <p:sp>
        <p:nvSpPr>
          <p:cNvPr id="2" name="Title 1"/>
          <p:cNvSpPr>
            <a:spLocks noGrp="1"/>
          </p:cNvSpPr>
          <p:nvPr>
            <p:ph type="title"/>
          </p:nvPr>
        </p:nvSpPr>
        <p:spPr/>
        <p:txBody>
          <a:bodyPr/>
          <a:lstStyle/>
          <a:p>
            <a:r>
              <a:rPr lang="en-US" dirty="0"/>
              <a:t>Creating a New Funding Submission</a:t>
            </a:r>
          </a:p>
        </p:txBody>
      </p:sp>
      <p:sp>
        <p:nvSpPr>
          <p:cNvPr id="7" name="TextBox 6"/>
          <p:cNvSpPr txBox="1"/>
          <p:nvPr/>
        </p:nvSpPr>
        <p:spPr>
          <a:xfrm>
            <a:off x="1845526" y="3379165"/>
            <a:ext cx="8229600" cy="340093"/>
          </a:xfrm>
          <a:prstGeom prst="rect">
            <a:avLst/>
          </a:prstGeom>
          <a:solidFill>
            <a:schemeClr val="accent1">
              <a:lumMod val="20000"/>
              <a:lumOff val="80000"/>
            </a:schemeClr>
          </a:solidFill>
          <a:ln>
            <a:solidFill>
              <a:schemeClr val="tx1"/>
            </a:solidFill>
          </a:ln>
        </p:spPr>
        <p:txBody>
          <a:bodyPr wrap="square" rtlCol="0">
            <a:spAutoFit/>
          </a:bodyPr>
          <a:lstStyle/>
          <a:p>
            <a:pPr algn="ctr">
              <a:lnSpc>
                <a:spcPct val="115000"/>
              </a:lnSpc>
            </a:pPr>
            <a:r>
              <a:rPr lang="en-US" sz="1400" b="1" dirty="0">
                <a:latin typeface="Calibri" panose="020F0502020204030204" pitchFamily="34" charset="0"/>
              </a:rPr>
              <a:t>Hooray! You’ve completed the Smart Forms. Don’t forget to click “Finish” as the final step! </a:t>
            </a:r>
          </a:p>
        </p:txBody>
      </p:sp>
      <p:cxnSp>
        <p:nvCxnSpPr>
          <p:cNvPr id="8" name="Straight Arrow Connector 7"/>
          <p:cNvCxnSpPr/>
          <p:nvPr/>
        </p:nvCxnSpPr>
        <p:spPr>
          <a:xfrm>
            <a:off x="10075126" y="3719258"/>
            <a:ext cx="853607" cy="23730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0630172" y="6092328"/>
            <a:ext cx="750252" cy="25369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26" name="Picture 2" descr="Image result for you're awesome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379" y="3810000"/>
            <a:ext cx="3227893" cy="242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281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211889" y="1737360"/>
            <a:ext cx="8680818" cy="4022725"/>
          </a:xfrm>
          <a:prstGeom prst="rect">
            <a:avLst/>
          </a:prstGeom>
        </p:spPr>
      </p:pic>
      <p:sp>
        <p:nvSpPr>
          <p:cNvPr id="2" name="Title 1"/>
          <p:cNvSpPr>
            <a:spLocks noGrp="1"/>
          </p:cNvSpPr>
          <p:nvPr>
            <p:ph type="title"/>
          </p:nvPr>
        </p:nvSpPr>
        <p:spPr/>
        <p:txBody>
          <a:bodyPr/>
          <a:lstStyle/>
          <a:p>
            <a:r>
              <a:rPr lang="en-US" dirty="0"/>
              <a:t>Draft State</a:t>
            </a:r>
          </a:p>
        </p:txBody>
      </p:sp>
      <p:sp>
        <p:nvSpPr>
          <p:cNvPr id="17" name="Oval 16"/>
          <p:cNvSpPr/>
          <p:nvPr/>
        </p:nvSpPr>
        <p:spPr>
          <a:xfrm>
            <a:off x="1356932" y="5205876"/>
            <a:ext cx="1371600" cy="3048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a:solidFill>
                <a:prstClr val="white"/>
              </a:solidFill>
              <a:latin typeface="Georgia"/>
            </a:endParaRPr>
          </a:p>
        </p:txBody>
      </p:sp>
      <p:sp>
        <p:nvSpPr>
          <p:cNvPr id="18" name="TextBox 17"/>
          <p:cNvSpPr txBox="1"/>
          <p:nvPr/>
        </p:nvSpPr>
        <p:spPr>
          <a:xfrm>
            <a:off x="7010399" y="4140200"/>
            <a:ext cx="1994863" cy="1638269"/>
          </a:xfrm>
          <a:prstGeom prst="rect">
            <a:avLst/>
          </a:prstGeom>
          <a:solidFill>
            <a:schemeClr val="accent1">
              <a:lumMod val="20000"/>
              <a:lumOff val="80000"/>
            </a:schemeClr>
          </a:solidFill>
          <a:ln>
            <a:solidFill>
              <a:schemeClr val="tx1"/>
            </a:solidFill>
          </a:ln>
        </p:spPr>
        <p:txBody>
          <a:bodyPr wrap="square" rtlCol="0">
            <a:spAutoFit/>
          </a:bodyPr>
          <a:lstStyle/>
          <a:p>
            <a:pPr defTabSz="914400">
              <a:lnSpc>
                <a:spcPct val="115000"/>
              </a:lnSpc>
              <a:defRPr/>
            </a:pPr>
            <a:r>
              <a:rPr lang="en-US" sz="1100" b="1" dirty="0">
                <a:solidFill>
                  <a:prstClr val="black"/>
                </a:solidFill>
                <a:latin typeface="Calibri" panose="020F0502020204030204" pitchFamily="34" charset="0"/>
              </a:rPr>
              <a:t>Please be sure to use the proposal comments activity to add the ASSIST or Grants.gov record number. You can also use this to add any other proposal </a:t>
            </a:r>
            <a:r>
              <a:rPr lang="en-US" sz="1100" b="1" dirty="0" err="1">
                <a:solidFill>
                  <a:prstClr val="black"/>
                </a:solidFill>
                <a:latin typeface="Calibri" panose="020F0502020204030204" pitchFamily="34" charset="0"/>
              </a:rPr>
              <a:t>inforantion</a:t>
            </a:r>
            <a:r>
              <a:rPr lang="en-US" sz="1100" b="1" dirty="0">
                <a:solidFill>
                  <a:prstClr val="black"/>
                </a:solidFill>
                <a:latin typeface="Calibri" panose="020F0502020204030204" pitchFamily="34" charset="0"/>
              </a:rPr>
              <a:t> that may have not been covered in the </a:t>
            </a:r>
            <a:r>
              <a:rPr lang="en-US" sz="1100" b="1" dirty="0" err="1">
                <a:solidFill>
                  <a:prstClr val="black"/>
                </a:solidFill>
                <a:latin typeface="Calibri" panose="020F0502020204030204" pitchFamily="34" charset="0"/>
              </a:rPr>
              <a:t>smartforms</a:t>
            </a:r>
            <a:r>
              <a:rPr lang="en-US" sz="1100" b="1" dirty="0">
                <a:solidFill>
                  <a:prstClr val="black"/>
                </a:solidFill>
                <a:latin typeface="Calibri" panose="020F0502020204030204" pitchFamily="34" charset="0"/>
              </a:rPr>
              <a:t>.</a:t>
            </a:r>
          </a:p>
        </p:txBody>
      </p:sp>
      <p:cxnSp>
        <p:nvCxnSpPr>
          <p:cNvPr id="19" name="Straight Arrow Connector 18"/>
          <p:cNvCxnSpPr>
            <a:cxnSpLocks/>
            <a:stCxn id="18" idx="1"/>
            <a:endCxn id="17" idx="6"/>
          </p:cNvCxnSpPr>
          <p:nvPr/>
        </p:nvCxnSpPr>
        <p:spPr>
          <a:xfrm flipH="1">
            <a:off x="2728532" y="4959335"/>
            <a:ext cx="4281867" cy="39894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913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1785754" y="1870836"/>
            <a:ext cx="8680818" cy="4022725"/>
          </a:xfrm>
          <a:prstGeom prst="rect">
            <a:avLst/>
          </a:prstGeom>
        </p:spPr>
      </p:pic>
      <p:sp>
        <p:nvSpPr>
          <p:cNvPr id="2" name="Title 1"/>
          <p:cNvSpPr>
            <a:spLocks noGrp="1"/>
          </p:cNvSpPr>
          <p:nvPr>
            <p:ph type="title"/>
          </p:nvPr>
        </p:nvSpPr>
        <p:spPr/>
        <p:txBody>
          <a:bodyPr/>
          <a:lstStyle/>
          <a:p>
            <a:r>
              <a:rPr lang="en-US" dirty="0"/>
              <a:t>Draft State</a:t>
            </a:r>
          </a:p>
        </p:txBody>
      </p:sp>
      <p:sp>
        <p:nvSpPr>
          <p:cNvPr id="7" name="TextBox 6"/>
          <p:cNvSpPr txBox="1"/>
          <p:nvPr/>
        </p:nvSpPr>
        <p:spPr>
          <a:xfrm>
            <a:off x="4572000" y="2336396"/>
            <a:ext cx="3905188" cy="481670"/>
          </a:xfrm>
          <a:prstGeom prst="rect">
            <a:avLst/>
          </a:prstGeom>
          <a:solidFill>
            <a:schemeClr val="accent1">
              <a:lumMod val="20000"/>
              <a:lumOff val="80000"/>
            </a:schemeClr>
          </a:solidFill>
          <a:ln>
            <a:solidFill>
              <a:schemeClr val="tx1"/>
            </a:solidFill>
          </a:ln>
        </p:spPr>
        <p:txBody>
          <a:bodyPr wrap="square" rtlCol="0">
            <a:spAutoFit/>
          </a:bodyPr>
          <a:lstStyle/>
          <a:p>
            <a:pPr defTabSz="914400">
              <a:lnSpc>
                <a:spcPct val="115000"/>
              </a:lnSpc>
              <a:defRPr/>
            </a:pPr>
            <a:r>
              <a:rPr lang="en-US" sz="1100" b="1" dirty="0">
                <a:solidFill>
                  <a:prstClr val="black"/>
                </a:solidFill>
                <a:latin typeface="Calibri" panose="020F0502020204030204" pitchFamily="34" charset="0"/>
              </a:rPr>
              <a:t>After completing the Smart Forms, you will be taken to the Proposal Workspace. Notice that the current state is “Draft” </a:t>
            </a:r>
          </a:p>
        </p:txBody>
      </p:sp>
      <p:cxnSp>
        <p:nvCxnSpPr>
          <p:cNvPr id="8" name="Straight Arrow Connector 7"/>
          <p:cNvCxnSpPr>
            <a:stCxn id="7" idx="1"/>
            <a:endCxn id="9" idx="6"/>
          </p:cNvCxnSpPr>
          <p:nvPr/>
        </p:nvCxnSpPr>
        <p:spPr>
          <a:xfrm flipH="1">
            <a:off x="3226096" y="2577231"/>
            <a:ext cx="1345904" cy="90175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1961426" y="3354484"/>
            <a:ext cx="1264670" cy="249011"/>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a:solidFill>
                <a:prstClr val="white"/>
              </a:solidFill>
              <a:latin typeface="Georgia"/>
            </a:endParaRPr>
          </a:p>
        </p:txBody>
      </p:sp>
      <p:sp>
        <p:nvSpPr>
          <p:cNvPr id="10" name="Oval 9"/>
          <p:cNvSpPr/>
          <p:nvPr/>
        </p:nvSpPr>
        <p:spPr>
          <a:xfrm>
            <a:off x="2035877" y="3821247"/>
            <a:ext cx="1115768" cy="1524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a:solidFill>
                <a:prstClr val="white"/>
              </a:solidFill>
              <a:latin typeface="Georgia"/>
            </a:endParaRPr>
          </a:p>
        </p:txBody>
      </p:sp>
      <p:sp>
        <p:nvSpPr>
          <p:cNvPr id="11" name="TextBox 10"/>
          <p:cNvSpPr txBox="1"/>
          <p:nvPr/>
        </p:nvSpPr>
        <p:spPr>
          <a:xfrm>
            <a:off x="7315200" y="3153739"/>
            <a:ext cx="1593954" cy="871008"/>
          </a:xfrm>
          <a:prstGeom prst="rect">
            <a:avLst/>
          </a:prstGeom>
          <a:solidFill>
            <a:schemeClr val="accent1">
              <a:lumMod val="20000"/>
              <a:lumOff val="80000"/>
            </a:schemeClr>
          </a:solidFill>
          <a:ln>
            <a:solidFill>
              <a:schemeClr val="tx1"/>
            </a:solidFill>
          </a:ln>
        </p:spPr>
        <p:txBody>
          <a:bodyPr wrap="square" rtlCol="0">
            <a:spAutoFit/>
          </a:bodyPr>
          <a:lstStyle/>
          <a:p>
            <a:pPr defTabSz="914400">
              <a:lnSpc>
                <a:spcPct val="115000"/>
              </a:lnSpc>
              <a:defRPr/>
            </a:pPr>
            <a:r>
              <a:rPr lang="en-US" sz="1100" b="1" dirty="0">
                <a:solidFill>
                  <a:prstClr val="black"/>
                </a:solidFill>
                <a:latin typeface="Calibri" panose="020F0502020204030204" pitchFamily="34" charset="0"/>
              </a:rPr>
              <a:t>For a quick way to review your proposal, check out the “Printer Version”</a:t>
            </a:r>
          </a:p>
        </p:txBody>
      </p:sp>
      <p:cxnSp>
        <p:nvCxnSpPr>
          <p:cNvPr id="12" name="Straight Arrow Connector 11"/>
          <p:cNvCxnSpPr>
            <a:stCxn id="11" idx="1"/>
            <a:endCxn id="10" idx="6"/>
          </p:cNvCxnSpPr>
          <p:nvPr/>
        </p:nvCxnSpPr>
        <p:spPr>
          <a:xfrm flipH="1">
            <a:off x="3151645" y="3589243"/>
            <a:ext cx="4163555" cy="30820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961426" y="5552051"/>
            <a:ext cx="1115768" cy="24084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a:solidFill>
                <a:prstClr val="white"/>
              </a:solidFill>
              <a:latin typeface="Georgia"/>
            </a:endParaRPr>
          </a:p>
        </p:txBody>
      </p:sp>
      <p:sp>
        <p:nvSpPr>
          <p:cNvPr id="18" name="TextBox 17"/>
          <p:cNvSpPr txBox="1"/>
          <p:nvPr/>
        </p:nvSpPr>
        <p:spPr>
          <a:xfrm>
            <a:off x="7391400" y="4220539"/>
            <a:ext cx="1593954" cy="1649682"/>
          </a:xfrm>
          <a:prstGeom prst="rect">
            <a:avLst/>
          </a:prstGeom>
          <a:solidFill>
            <a:schemeClr val="accent1">
              <a:lumMod val="20000"/>
              <a:lumOff val="80000"/>
            </a:schemeClr>
          </a:solidFill>
          <a:ln>
            <a:solidFill>
              <a:schemeClr val="tx1"/>
            </a:solidFill>
          </a:ln>
        </p:spPr>
        <p:txBody>
          <a:bodyPr wrap="square" rtlCol="0">
            <a:spAutoFit/>
          </a:bodyPr>
          <a:lstStyle/>
          <a:p>
            <a:pPr defTabSz="914400">
              <a:lnSpc>
                <a:spcPct val="115000"/>
              </a:lnSpc>
              <a:defRPr/>
            </a:pPr>
            <a:r>
              <a:rPr lang="en-US" sz="1100" b="1" dirty="0">
                <a:solidFill>
                  <a:prstClr val="black"/>
                </a:solidFill>
                <a:latin typeface="Calibri" panose="020F0502020204030204" pitchFamily="34" charset="0"/>
              </a:rPr>
              <a:t>Upload your application materials with the “Department Documents” activity. </a:t>
            </a:r>
            <a:r>
              <a:rPr lang="en-US" sz="1100" b="1" u="sng" dirty="0">
                <a:solidFill>
                  <a:srgbClr val="FF0000"/>
                </a:solidFill>
                <a:latin typeface="Calibri" panose="020F0502020204030204" pitchFamily="34" charset="0"/>
              </a:rPr>
              <a:t>Anything uploaded into the confidential tab will not be viewable after you click “ok”!!!</a:t>
            </a:r>
          </a:p>
        </p:txBody>
      </p:sp>
      <p:cxnSp>
        <p:nvCxnSpPr>
          <p:cNvPr id="19" name="Straight Arrow Connector 18"/>
          <p:cNvCxnSpPr>
            <a:stCxn id="18" idx="1"/>
            <a:endCxn id="17" idx="6"/>
          </p:cNvCxnSpPr>
          <p:nvPr/>
        </p:nvCxnSpPr>
        <p:spPr>
          <a:xfrm flipH="1">
            <a:off x="3077194" y="5045380"/>
            <a:ext cx="4314206" cy="62709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64847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sz="quarter" idx="1"/>
          </p:nvPr>
        </p:nvPicPr>
        <p:blipFill>
          <a:blip r:embed="rId2"/>
          <a:stretch>
            <a:fillRect/>
          </a:stretch>
        </p:blipFill>
        <p:spPr>
          <a:xfrm>
            <a:off x="0" y="1790779"/>
            <a:ext cx="7775553" cy="4386351"/>
          </a:xfrm>
          <a:prstGeom prst="rect">
            <a:avLst/>
          </a:prstGeom>
        </p:spPr>
      </p:pic>
      <p:sp>
        <p:nvSpPr>
          <p:cNvPr id="2" name="Title 1"/>
          <p:cNvSpPr>
            <a:spLocks noGrp="1"/>
          </p:cNvSpPr>
          <p:nvPr>
            <p:ph type="title"/>
          </p:nvPr>
        </p:nvSpPr>
        <p:spPr/>
        <p:txBody>
          <a:bodyPr/>
          <a:lstStyle/>
          <a:p>
            <a:r>
              <a:rPr lang="en-US" dirty="0"/>
              <a:t>Draft State</a:t>
            </a:r>
          </a:p>
        </p:txBody>
      </p:sp>
      <p:cxnSp>
        <p:nvCxnSpPr>
          <p:cNvPr id="7" name="Straight Arrow Connector 6"/>
          <p:cNvCxnSpPr>
            <a:cxnSpLocks/>
          </p:cNvCxnSpPr>
          <p:nvPr/>
        </p:nvCxnSpPr>
        <p:spPr>
          <a:xfrm flipH="1">
            <a:off x="1219201" y="2144715"/>
            <a:ext cx="4702327"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0" y="1944207"/>
            <a:ext cx="1219200" cy="40101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5927834" y="1855345"/>
            <a:ext cx="1524000" cy="871008"/>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100" b="1" dirty="0">
                <a:latin typeface="Calibri" panose="020F0502020204030204" pitchFamily="34" charset="0"/>
              </a:rPr>
              <a:t>Upload your application materials in the appropriate section and click “OK”</a:t>
            </a:r>
          </a:p>
        </p:txBody>
      </p:sp>
      <p:cxnSp>
        <p:nvCxnSpPr>
          <p:cNvPr id="9" name="Straight Arrow Connector 8"/>
          <p:cNvCxnSpPr>
            <a:cxnSpLocks/>
            <a:stCxn id="6" idx="2"/>
            <a:endCxn id="8" idx="0"/>
          </p:cNvCxnSpPr>
          <p:nvPr/>
        </p:nvCxnSpPr>
        <p:spPr>
          <a:xfrm>
            <a:off x="6689834" y="2726353"/>
            <a:ext cx="732096" cy="32897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251504" y="6016097"/>
            <a:ext cx="340852" cy="1524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extBox 12">
            <a:extLst>
              <a:ext uri="{FF2B5EF4-FFF2-40B4-BE49-F238E27FC236}">
                <a16:creationId xmlns:a16="http://schemas.microsoft.com/office/drawing/2014/main" id="{11057502-BFAA-44D7-9054-62AD8F360704}"/>
              </a:ext>
            </a:extLst>
          </p:cNvPr>
          <p:cNvSpPr txBox="1"/>
          <p:nvPr/>
        </p:nvSpPr>
        <p:spPr>
          <a:xfrm>
            <a:off x="7775554" y="1011981"/>
            <a:ext cx="4416446" cy="572631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100" b="1" dirty="0">
                <a:solidFill>
                  <a:srgbClr val="FF0000"/>
                </a:solidFill>
                <a:latin typeface="Calibri" panose="020F0502020204030204" pitchFamily="34" charset="0"/>
              </a:rPr>
              <a:t>*</a:t>
            </a:r>
            <a:r>
              <a:rPr lang="en-US" sz="1100" b="1" dirty="0">
                <a:latin typeface="Calibri" panose="020F0502020204030204" pitchFamily="34" charset="0"/>
              </a:rPr>
              <a:t>Documents Checklist For Submission:</a:t>
            </a:r>
          </a:p>
          <a:p>
            <a:pPr marL="228600" indent="-228600">
              <a:lnSpc>
                <a:spcPct val="115000"/>
              </a:lnSpc>
              <a:buAutoNum type="arabicPeriod"/>
            </a:pPr>
            <a:r>
              <a:rPr lang="en-US" sz="1100" b="1" dirty="0">
                <a:latin typeface="Calibri" panose="020F0502020204030204" pitchFamily="34" charset="0"/>
              </a:rPr>
              <a:t>RFA or Application Guidance – This goes under the “RFA or Application Guidance” upload area. </a:t>
            </a:r>
          </a:p>
          <a:p>
            <a:pPr marL="228600" indent="-228600">
              <a:lnSpc>
                <a:spcPct val="115000"/>
              </a:lnSpc>
              <a:buAutoNum type="arabicPeriod"/>
            </a:pPr>
            <a:r>
              <a:rPr lang="en-US" sz="1100" b="1" dirty="0">
                <a:latin typeface="Calibri" panose="020F0502020204030204" pitchFamily="34" charset="0"/>
              </a:rPr>
              <a:t>The Proposal should be into a submission portal and that should be noted in the proposal comments (as outlined in the previous slide). If the proposal is not available to SPO for a specific submission portal or it is being turned in via email, then the proposal is required as an upload here for SPO to review BEFORE it is submitted to the sponsor under the “Proposal” upload space. If this is a contract, then the incoming contract can be uploaded into this space.</a:t>
            </a:r>
          </a:p>
          <a:p>
            <a:pPr marL="228600" indent="-228600">
              <a:lnSpc>
                <a:spcPct val="115000"/>
              </a:lnSpc>
              <a:buAutoNum type="arabicPeriod"/>
            </a:pPr>
            <a:r>
              <a:rPr lang="en-US" sz="1100" b="1" dirty="0">
                <a:latin typeface="Calibri" panose="020F0502020204030204" pitchFamily="34" charset="0"/>
              </a:rPr>
              <a:t>IBW – The internal budget worksheet or an equivalent is required for submission to the sponsor in order for SPO to check the accuracy of your submission’s budget.</a:t>
            </a:r>
          </a:p>
          <a:p>
            <a:pPr marL="228600" indent="-228600">
              <a:lnSpc>
                <a:spcPct val="115000"/>
              </a:lnSpc>
              <a:buAutoNum type="arabicPeriod"/>
            </a:pPr>
            <a:r>
              <a:rPr lang="en-US" sz="1100" b="1" dirty="0">
                <a:latin typeface="Calibri" panose="020F0502020204030204" pitchFamily="34" charset="0"/>
              </a:rPr>
              <a:t>If the F&amp;A rate does not follow the standard rate and the Sponsor has the lowered F&amp;A rate outlined on their website or RFA, then an F&amp;A waiver is to be filled out from the Department Dashboard that is linked to on our SPO website</a:t>
            </a:r>
          </a:p>
          <a:p>
            <a:pPr marL="228600" indent="-228600">
              <a:lnSpc>
                <a:spcPct val="115000"/>
              </a:lnSpc>
              <a:buAutoNum type="arabicPeriod"/>
            </a:pPr>
            <a:r>
              <a:rPr lang="en-US" sz="1100" b="1" dirty="0">
                <a:latin typeface="Calibri" panose="020F0502020204030204" pitchFamily="34" charset="0"/>
              </a:rPr>
              <a:t>Any LOI, Subaward LOI’s, Subaward forms, SOWs, subaward SOWs, Subaward budget justifications/budgets…</a:t>
            </a:r>
            <a:r>
              <a:rPr lang="en-US" sz="1100" b="1" dirty="0" err="1">
                <a:latin typeface="Calibri" panose="020F0502020204030204" pitchFamily="34" charset="0"/>
              </a:rPr>
              <a:t>etc</a:t>
            </a:r>
            <a:r>
              <a:rPr lang="en-US" sz="1100" b="1" dirty="0">
                <a:latin typeface="Calibri" panose="020F0502020204030204" pitchFamily="34" charset="0"/>
              </a:rPr>
              <a:t> need to be uploaded to the “MISC Documents” BEFORE submission.</a:t>
            </a:r>
          </a:p>
          <a:p>
            <a:pPr marL="228600" indent="-228600">
              <a:lnSpc>
                <a:spcPct val="115000"/>
              </a:lnSpc>
              <a:buAutoNum type="arabicPeriod"/>
            </a:pPr>
            <a:r>
              <a:rPr lang="en-US" sz="1100" b="1" dirty="0">
                <a:latin typeface="Calibri" panose="020F0502020204030204" pitchFamily="34" charset="0"/>
              </a:rPr>
              <a:t>If you get a Just in time request, then be sure to upload Just in time info into the “Just in Time” document upload.</a:t>
            </a:r>
          </a:p>
          <a:p>
            <a:pPr marL="228600" indent="-228600">
              <a:lnSpc>
                <a:spcPct val="115000"/>
              </a:lnSpc>
              <a:buAutoNum type="arabicPeriod"/>
            </a:pPr>
            <a:r>
              <a:rPr lang="en-US" sz="1100" b="1" dirty="0">
                <a:latin typeface="Calibri" panose="020F0502020204030204" pitchFamily="34" charset="0"/>
              </a:rPr>
              <a:t>If this is a Non-Competing Continuation (NCC), then be sure to upload the Progress report information into the “Progress Report” upload area.</a:t>
            </a:r>
          </a:p>
          <a:p>
            <a:pPr marL="228600" indent="-228600">
              <a:lnSpc>
                <a:spcPct val="115000"/>
              </a:lnSpc>
              <a:buAutoNum type="arabicPeriod"/>
            </a:pPr>
            <a:r>
              <a:rPr lang="en-US" sz="1100" b="1" dirty="0">
                <a:latin typeface="Calibri" panose="020F0502020204030204" pitchFamily="34" charset="0"/>
              </a:rPr>
              <a:t>If this is a clinical trial, then be sure to upload the clinical trial agreement and the clinical trial protocol into the first 2 upload areas respectively. These documents go to a non-public upload area and will not be readily available for view by anyone but SPO.</a:t>
            </a:r>
          </a:p>
        </p:txBody>
      </p:sp>
    </p:spTree>
    <p:extLst>
      <p:ext uri="{BB962C8B-B14F-4D97-AF65-F5344CB8AC3E}">
        <p14:creationId xmlns:p14="http://schemas.microsoft.com/office/powerpoint/2010/main" val="41338416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85754" y="1846263"/>
            <a:ext cx="8680818" cy="4022725"/>
          </a:xfrm>
          <a:prstGeom prst="rect">
            <a:avLst/>
          </a:prstGeom>
        </p:spPr>
      </p:pic>
      <p:sp>
        <p:nvSpPr>
          <p:cNvPr id="2" name="Title 1"/>
          <p:cNvSpPr>
            <a:spLocks noGrp="1"/>
          </p:cNvSpPr>
          <p:nvPr>
            <p:ph type="title"/>
          </p:nvPr>
        </p:nvSpPr>
        <p:spPr/>
        <p:txBody>
          <a:bodyPr/>
          <a:lstStyle/>
          <a:p>
            <a:r>
              <a:rPr lang="en-US" dirty="0"/>
              <a:t>Draft State</a:t>
            </a:r>
          </a:p>
        </p:txBody>
      </p:sp>
      <p:sp>
        <p:nvSpPr>
          <p:cNvPr id="17" name="Oval 16"/>
          <p:cNvSpPr/>
          <p:nvPr/>
        </p:nvSpPr>
        <p:spPr>
          <a:xfrm>
            <a:off x="1785754" y="4791725"/>
            <a:ext cx="1371600" cy="3048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defRPr/>
            </a:pPr>
            <a:endParaRPr lang="en-US">
              <a:solidFill>
                <a:prstClr val="white"/>
              </a:solidFill>
              <a:latin typeface="Georgia"/>
            </a:endParaRPr>
          </a:p>
        </p:txBody>
      </p:sp>
      <p:sp>
        <p:nvSpPr>
          <p:cNvPr id="18" name="TextBox 17"/>
          <p:cNvSpPr txBox="1"/>
          <p:nvPr/>
        </p:nvSpPr>
        <p:spPr>
          <a:xfrm>
            <a:off x="7010400" y="4140200"/>
            <a:ext cx="1593954" cy="1065676"/>
          </a:xfrm>
          <a:prstGeom prst="rect">
            <a:avLst/>
          </a:prstGeom>
          <a:solidFill>
            <a:schemeClr val="accent1">
              <a:lumMod val="20000"/>
              <a:lumOff val="80000"/>
            </a:schemeClr>
          </a:solidFill>
          <a:ln>
            <a:solidFill>
              <a:schemeClr val="tx1"/>
            </a:solidFill>
          </a:ln>
        </p:spPr>
        <p:txBody>
          <a:bodyPr wrap="square" rtlCol="0">
            <a:spAutoFit/>
          </a:bodyPr>
          <a:lstStyle/>
          <a:p>
            <a:pPr defTabSz="914400">
              <a:lnSpc>
                <a:spcPct val="115000"/>
              </a:lnSpc>
              <a:defRPr/>
            </a:pPr>
            <a:r>
              <a:rPr lang="en-US" sz="1100" b="1" dirty="0">
                <a:solidFill>
                  <a:prstClr val="black"/>
                </a:solidFill>
                <a:latin typeface="Calibri" panose="020F0502020204030204" pitchFamily="34" charset="0"/>
              </a:rPr>
              <a:t>When your application is  finalized, select the “Submit for Department Review” Activity</a:t>
            </a:r>
          </a:p>
        </p:txBody>
      </p:sp>
      <p:cxnSp>
        <p:nvCxnSpPr>
          <p:cNvPr id="19" name="Straight Arrow Connector 18"/>
          <p:cNvCxnSpPr>
            <a:stCxn id="18" idx="1"/>
            <a:endCxn id="17" idx="6"/>
          </p:cNvCxnSpPr>
          <p:nvPr/>
        </p:nvCxnSpPr>
        <p:spPr>
          <a:xfrm flipH="1">
            <a:off x="3157354" y="4673038"/>
            <a:ext cx="3853046" cy="27108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620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202024" y="1776972"/>
            <a:ext cx="5494176" cy="4593670"/>
          </a:xfrm>
          <a:prstGeom prst="rect">
            <a:avLst/>
          </a:prstGeom>
        </p:spPr>
      </p:pic>
      <p:sp>
        <p:nvSpPr>
          <p:cNvPr id="2" name="Title 1"/>
          <p:cNvSpPr>
            <a:spLocks noGrp="1"/>
          </p:cNvSpPr>
          <p:nvPr>
            <p:ph type="title"/>
          </p:nvPr>
        </p:nvSpPr>
        <p:spPr/>
        <p:txBody>
          <a:bodyPr/>
          <a:lstStyle/>
          <a:p>
            <a:r>
              <a:rPr lang="en-US" dirty="0"/>
              <a:t>Submit for Department Review</a:t>
            </a:r>
          </a:p>
        </p:txBody>
      </p:sp>
      <p:sp>
        <p:nvSpPr>
          <p:cNvPr id="4" name="TextBox 3"/>
          <p:cNvSpPr txBox="1"/>
          <p:nvPr/>
        </p:nvSpPr>
        <p:spPr>
          <a:xfrm>
            <a:off x="8001000" y="1873955"/>
            <a:ext cx="2286000" cy="2039020"/>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100" b="1" dirty="0">
                <a:latin typeface="Calibri" panose="020F0502020204030204" pitchFamily="34" charset="0"/>
              </a:rPr>
              <a:t>When the PI is ready to Submit to Department for approval, PI or Study Staff will be required to agree to endorsements regarding the validity of the proposal. This is similar to what the PI agrees to when signing the Proposal Data Sheet.</a:t>
            </a:r>
          </a:p>
          <a:p>
            <a:pPr>
              <a:lnSpc>
                <a:spcPct val="115000"/>
              </a:lnSpc>
            </a:pPr>
            <a:r>
              <a:rPr lang="en-US" sz="1100" b="1" dirty="0">
                <a:latin typeface="Calibri" panose="020F0502020204030204" pitchFamily="34" charset="0"/>
              </a:rPr>
              <a:t>Select “PI” or “Proposal Team” and then click the “OK” button</a:t>
            </a:r>
          </a:p>
        </p:txBody>
      </p:sp>
      <p:cxnSp>
        <p:nvCxnSpPr>
          <p:cNvPr id="5" name="Straight Arrow Connector 4"/>
          <p:cNvCxnSpPr>
            <a:stCxn id="4" idx="1"/>
            <a:endCxn id="6" idx="6"/>
          </p:cNvCxnSpPr>
          <p:nvPr/>
        </p:nvCxnSpPr>
        <p:spPr>
          <a:xfrm flipH="1">
            <a:off x="6629400" y="2467310"/>
            <a:ext cx="1371600" cy="237139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5105400" y="4635760"/>
            <a:ext cx="1600200" cy="6858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2" name="Straight Arrow Connector 11"/>
          <p:cNvCxnSpPr>
            <a:stCxn id="4" idx="1"/>
            <a:endCxn id="13" idx="6"/>
          </p:cNvCxnSpPr>
          <p:nvPr/>
        </p:nvCxnSpPr>
        <p:spPr>
          <a:xfrm flipH="1">
            <a:off x="7010400" y="2467310"/>
            <a:ext cx="990600" cy="371576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6452118" y="6089454"/>
            <a:ext cx="609600" cy="37513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492430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3" cstate="print"/>
          <a:srcRect t="28150" b="17340"/>
          <a:stretch/>
        </p:blipFill>
        <p:spPr bwMode="auto">
          <a:xfrm>
            <a:off x="4023728" y="1737360"/>
            <a:ext cx="6763496" cy="454914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Notification to Department Approvers</a:t>
            </a:r>
          </a:p>
        </p:txBody>
      </p:sp>
      <p:sp>
        <p:nvSpPr>
          <p:cNvPr id="6" name="TextBox 5"/>
          <p:cNvSpPr txBox="1"/>
          <p:nvPr/>
        </p:nvSpPr>
        <p:spPr>
          <a:xfrm>
            <a:off x="8291514" y="1853410"/>
            <a:ext cx="2172651" cy="1472711"/>
          </a:xfrm>
          <a:prstGeom prst="rect">
            <a:avLst/>
          </a:prstGeom>
          <a:solidFill>
            <a:schemeClr val="accent1">
              <a:lumMod val="20000"/>
              <a:lumOff val="80000"/>
            </a:schemeClr>
          </a:solidFill>
          <a:ln>
            <a:solidFill>
              <a:schemeClr val="tx1"/>
            </a:solidFill>
          </a:ln>
        </p:spPr>
        <p:txBody>
          <a:bodyPr wrap="square" rtlCol="0">
            <a:spAutoFit/>
          </a:bodyPr>
          <a:lstStyle/>
          <a:p>
            <a:pPr>
              <a:lnSpc>
                <a:spcPct val="115000"/>
              </a:lnSpc>
            </a:pPr>
            <a:r>
              <a:rPr lang="en-US" sz="1300" b="1" dirty="0">
                <a:latin typeface="Calibri" panose="020F0502020204030204" pitchFamily="34" charset="0"/>
              </a:rPr>
              <a:t>Click on the link to be taken to the proposal pending for review and approval. The Department Approver may also log into Click,  and search by the FP#.</a:t>
            </a:r>
          </a:p>
        </p:txBody>
      </p:sp>
      <p:cxnSp>
        <p:nvCxnSpPr>
          <p:cNvPr id="7" name="Straight Arrow Connector 6"/>
          <p:cNvCxnSpPr>
            <a:stCxn id="6" idx="1"/>
            <a:endCxn id="8" idx="6"/>
          </p:cNvCxnSpPr>
          <p:nvPr/>
        </p:nvCxnSpPr>
        <p:spPr>
          <a:xfrm flipH="1">
            <a:off x="6241256" y="2589766"/>
            <a:ext cx="2050258" cy="14221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137307" y="3821430"/>
            <a:ext cx="1103949" cy="3810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Content Placeholder 2"/>
          <p:cNvSpPr>
            <a:spLocks noGrp="1"/>
          </p:cNvSpPr>
          <p:nvPr>
            <p:ph sz="quarter" idx="1"/>
          </p:nvPr>
        </p:nvSpPr>
        <p:spPr>
          <a:xfrm>
            <a:off x="1825752" y="2212848"/>
            <a:ext cx="2365248" cy="3425952"/>
          </a:xfrm>
        </p:spPr>
        <p:txBody>
          <a:bodyPr>
            <a:normAutofit/>
          </a:bodyPr>
          <a:lstStyle/>
          <a:p>
            <a:r>
              <a:rPr lang="en-US" dirty="0"/>
              <a:t>After the PI/Study Staff route the proposal for Department Review, the designated Department Approver will receive this email notification</a:t>
            </a:r>
          </a:p>
        </p:txBody>
      </p:sp>
    </p:spTree>
    <p:extLst>
      <p:ext uri="{BB962C8B-B14F-4D97-AF65-F5344CB8AC3E}">
        <p14:creationId xmlns:p14="http://schemas.microsoft.com/office/powerpoint/2010/main" val="18562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780" y="286603"/>
            <a:ext cx="2331720" cy="1450757"/>
          </a:xfrm>
        </p:spPr>
        <p:txBody>
          <a:bodyPr>
            <a:noAutofit/>
          </a:bodyPr>
          <a:lstStyle/>
          <a:p>
            <a:r>
              <a:rPr lang="en-US" sz="2800" dirty="0"/>
              <a:t>Notification to Department Chair</a:t>
            </a:r>
          </a:p>
        </p:txBody>
      </p:sp>
      <p:sp>
        <p:nvSpPr>
          <p:cNvPr id="10" name="Content Placeholder 2"/>
          <p:cNvSpPr>
            <a:spLocks noGrp="1"/>
          </p:cNvSpPr>
          <p:nvPr>
            <p:ph sz="quarter" idx="1"/>
          </p:nvPr>
        </p:nvSpPr>
        <p:spPr>
          <a:xfrm>
            <a:off x="927100" y="2489200"/>
            <a:ext cx="2273300" cy="3334656"/>
          </a:xfrm>
        </p:spPr>
        <p:txBody>
          <a:bodyPr>
            <a:normAutofit lnSpcReduction="10000"/>
          </a:bodyPr>
          <a:lstStyle/>
          <a:p>
            <a:r>
              <a:rPr lang="en-US" dirty="0"/>
              <a:t>If the Department Chair is not the Primary Approver, s/he will also receive a notification email when the proposal is submitted for Department Review. </a:t>
            </a:r>
          </a:p>
          <a:p>
            <a:r>
              <a:rPr lang="en-US" dirty="0"/>
              <a:t>This email is for FYI purposes only.  </a:t>
            </a:r>
          </a:p>
        </p:txBody>
      </p:sp>
      <p:pic>
        <p:nvPicPr>
          <p:cNvPr id="6146" name="Picture 2"/>
          <p:cNvPicPr>
            <a:picLocks noChangeAspect="1" noChangeArrowheads="1"/>
          </p:cNvPicPr>
          <p:nvPr/>
        </p:nvPicPr>
        <p:blipFill rotWithShape="1">
          <a:blip r:embed="rId3" cstate="print"/>
          <a:srcRect l="2294" r="1949" b="20276"/>
          <a:stretch/>
        </p:blipFill>
        <p:spPr bwMode="auto">
          <a:xfrm>
            <a:off x="3441700" y="61774"/>
            <a:ext cx="8623300" cy="6300926"/>
          </a:xfrm>
          <a:prstGeom prst="rect">
            <a:avLst/>
          </a:prstGeom>
          <a:noFill/>
          <a:ln w="9525">
            <a:noFill/>
            <a:miter lim="800000"/>
            <a:headEnd/>
            <a:tailEnd/>
          </a:ln>
        </p:spPr>
      </p:pic>
    </p:spTree>
    <p:extLst>
      <p:ext uri="{BB962C8B-B14F-4D97-AF65-F5344CB8AC3E}">
        <p14:creationId xmlns:p14="http://schemas.microsoft.com/office/powerpoint/2010/main" val="30227530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27195" b="9939"/>
          <a:stretch/>
        </p:blipFill>
        <p:spPr>
          <a:xfrm>
            <a:off x="1676399" y="1724660"/>
            <a:ext cx="8205077" cy="4576777"/>
          </a:xfrm>
          <a:prstGeom prst="rect">
            <a:avLst/>
          </a:prstGeom>
        </p:spPr>
      </p:pic>
      <p:sp>
        <p:nvSpPr>
          <p:cNvPr id="2" name="Title 1"/>
          <p:cNvSpPr>
            <a:spLocks noGrp="1"/>
          </p:cNvSpPr>
          <p:nvPr>
            <p:ph type="title"/>
          </p:nvPr>
        </p:nvSpPr>
        <p:spPr/>
        <p:txBody>
          <a:bodyPr/>
          <a:lstStyle/>
          <a:p>
            <a:r>
              <a:rPr lang="en-US" dirty="0"/>
              <a:t>Department Approver</a:t>
            </a:r>
          </a:p>
        </p:txBody>
      </p:sp>
      <p:sp>
        <p:nvSpPr>
          <p:cNvPr id="8" name="Oval 7"/>
          <p:cNvSpPr/>
          <p:nvPr/>
        </p:nvSpPr>
        <p:spPr>
          <a:xfrm>
            <a:off x="1917700" y="3650066"/>
            <a:ext cx="1676400" cy="3810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p:cNvSpPr txBox="1"/>
          <p:nvPr/>
        </p:nvSpPr>
        <p:spPr>
          <a:xfrm>
            <a:off x="6692901" y="2806085"/>
            <a:ext cx="2934651"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latin typeface="Calibri" panose="020F0502020204030204" pitchFamily="34" charset="0"/>
              </a:rPr>
              <a:t>The  Department Approver  can view the Funding Proposal/Smart Forms here</a:t>
            </a:r>
          </a:p>
        </p:txBody>
      </p:sp>
      <p:cxnSp>
        <p:nvCxnSpPr>
          <p:cNvPr id="7" name="Straight Arrow Connector 6"/>
          <p:cNvCxnSpPr>
            <a:stCxn id="6" idx="1"/>
          </p:cNvCxnSpPr>
          <p:nvPr/>
        </p:nvCxnSpPr>
        <p:spPr>
          <a:xfrm flipH="1">
            <a:off x="3594100" y="3175417"/>
            <a:ext cx="3098801" cy="71078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711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Department Approver</a:t>
            </a:r>
          </a:p>
        </p:txBody>
      </p:sp>
      <p:pic>
        <p:nvPicPr>
          <p:cNvPr id="13314" name="Picture 2"/>
          <p:cNvPicPr>
            <a:picLocks noGrp="1" noChangeAspect="1" noChangeArrowheads="1"/>
          </p:cNvPicPr>
          <p:nvPr>
            <p:ph sz="quarter" idx="1"/>
          </p:nvPr>
        </p:nvPicPr>
        <p:blipFill rotWithShape="1">
          <a:blip r:embed="rId3" cstate="print">
            <a:extLst>
              <a:ext uri="{28A0092B-C50C-407E-A947-70E740481C1C}">
                <a14:useLocalDpi xmlns:a14="http://schemas.microsoft.com/office/drawing/2010/main" val="0"/>
              </a:ext>
            </a:extLst>
          </a:blip>
          <a:srcRect l="1437" t="15347"/>
          <a:stretch/>
        </p:blipFill>
        <p:spPr bwMode="auto">
          <a:xfrm>
            <a:off x="1178305" y="1847460"/>
            <a:ext cx="5988781" cy="4235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92816" y="2055316"/>
            <a:ext cx="3862864" cy="3139321"/>
          </a:xfrm>
          <a:prstGeom prst="rect">
            <a:avLst/>
          </a:prstGeom>
          <a:solidFill>
            <a:schemeClr val="accent5">
              <a:lumMod val="60000"/>
              <a:lumOff val="40000"/>
            </a:schemeClr>
          </a:solidFill>
        </p:spPr>
        <p:txBody>
          <a:bodyPr wrap="square" rtlCol="0">
            <a:spAutoFit/>
          </a:bodyPr>
          <a:lstStyle/>
          <a:p>
            <a:pPr marL="285750" indent="-285750">
              <a:buFont typeface="Wingdings" panose="05000000000000000000" pitchFamily="2" charset="2"/>
              <a:buChar char="Ø"/>
            </a:pPr>
            <a:r>
              <a:rPr lang="en-US" dirty="0"/>
              <a:t>At this point the Department Approver is Approving the record. Essentially they are verifying that the information is correct. </a:t>
            </a:r>
          </a:p>
          <a:p>
            <a:pPr marL="285750" indent="-285750">
              <a:buFont typeface="Wingdings" panose="05000000000000000000" pitchFamily="2" charset="2"/>
              <a:buChar char="Ø"/>
            </a:pPr>
            <a:r>
              <a:rPr lang="en-US" dirty="0"/>
              <a:t>If there are multiple approvers, then they will all need to approve. </a:t>
            </a:r>
          </a:p>
          <a:p>
            <a:pPr marL="285750" indent="-285750">
              <a:buFont typeface="Wingdings" panose="05000000000000000000" pitchFamily="2" charset="2"/>
              <a:buChar char="Ø"/>
            </a:pPr>
            <a:r>
              <a:rPr lang="en-US" dirty="0"/>
              <a:t>The comment box is for the approver to make any necessary notes for SPO to see. </a:t>
            </a:r>
          </a:p>
          <a:p>
            <a:pPr marL="285750" indent="-285750">
              <a:buFont typeface="Wingdings" panose="05000000000000000000" pitchFamily="2" charset="2"/>
              <a:buChar char="Ø"/>
            </a:pPr>
            <a:r>
              <a:rPr lang="en-US" dirty="0"/>
              <a:t>Once approved it is routed to SPO for review. </a:t>
            </a:r>
          </a:p>
        </p:txBody>
      </p:sp>
    </p:spTree>
    <p:extLst>
      <p:ext uri="{BB962C8B-B14F-4D97-AF65-F5344CB8AC3E}">
        <p14:creationId xmlns:p14="http://schemas.microsoft.com/office/powerpoint/2010/main" val="9047360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You Get Started…</a:t>
            </a:r>
          </a:p>
        </p:txBody>
      </p:sp>
      <p:sp>
        <p:nvSpPr>
          <p:cNvPr id="3" name="Content Placeholder 2"/>
          <p:cNvSpPr>
            <a:spLocks noGrp="1"/>
          </p:cNvSpPr>
          <p:nvPr>
            <p:ph sz="quarter" idx="1"/>
          </p:nvPr>
        </p:nvSpPr>
        <p:spPr/>
        <p:txBody>
          <a:bodyPr>
            <a:normAutofit/>
          </a:bodyPr>
          <a:lstStyle/>
          <a:p>
            <a:r>
              <a:rPr lang="en-US" dirty="0"/>
              <a:t>Click works best in Chrome. </a:t>
            </a:r>
          </a:p>
          <a:p>
            <a:r>
              <a:rPr lang="en-US" dirty="0"/>
              <a:t>Be sure that pop-ups are allowed in your browser</a:t>
            </a:r>
          </a:p>
          <a:p>
            <a:r>
              <a:rPr lang="en-US" dirty="0"/>
              <a:t>How to get accounts: </a:t>
            </a:r>
          </a:p>
          <a:p>
            <a:pPr lvl="1"/>
            <a:r>
              <a:rPr lang="en-US" dirty="0"/>
              <a:t>Email Sean Gonzales at sgonzales@salud.unm.edu, and include your name, email address, and Click role, and Banner ID.</a:t>
            </a:r>
          </a:p>
          <a:p>
            <a:pPr lvl="1"/>
            <a:r>
              <a:rPr lang="en-US" dirty="0"/>
              <a:t>If you already have an account for COI certifications, we will add the appropriate grant role to your existing account.  </a:t>
            </a:r>
          </a:p>
          <a:p>
            <a:pPr lvl="1"/>
            <a:r>
              <a:rPr lang="en-US" dirty="0"/>
              <a:t>PIs or their Study Staff may email </a:t>
            </a:r>
            <a:r>
              <a:rPr lang="en-US" dirty="0" err="1"/>
              <a:t>PreAward</a:t>
            </a:r>
            <a:r>
              <a:rPr lang="en-US" dirty="0"/>
              <a:t> directly to have an account created</a:t>
            </a:r>
          </a:p>
        </p:txBody>
      </p:sp>
    </p:spTree>
    <p:extLst>
      <p:ext uri="{BB962C8B-B14F-4D97-AF65-F5344CB8AC3E}">
        <p14:creationId xmlns:p14="http://schemas.microsoft.com/office/powerpoint/2010/main" val="2158636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to PI</a:t>
            </a:r>
          </a:p>
        </p:txBody>
      </p:sp>
      <p:sp>
        <p:nvSpPr>
          <p:cNvPr id="4" name="Content Placeholder 3"/>
          <p:cNvSpPr>
            <a:spLocks noGrp="1"/>
          </p:cNvSpPr>
          <p:nvPr>
            <p:ph sz="quarter" idx="1"/>
          </p:nvPr>
        </p:nvSpPr>
        <p:spPr>
          <a:xfrm>
            <a:off x="952500" y="2146299"/>
            <a:ext cx="2857500" cy="4187879"/>
          </a:xfrm>
        </p:spPr>
        <p:txBody>
          <a:bodyPr>
            <a:normAutofit/>
          </a:bodyPr>
          <a:lstStyle/>
          <a:p>
            <a:r>
              <a:rPr lang="en-US" sz="2400" dirty="0"/>
              <a:t>Once the department approver(s) have submitted the proposal to SPO/ Pre-Award, the PI will receive this notification. </a:t>
            </a:r>
          </a:p>
        </p:txBody>
      </p:sp>
      <p:pic>
        <p:nvPicPr>
          <p:cNvPr id="8194" name="Picture 2"/>
          <p:cNvPicPr>
            <a:picLocks noChangeAspect="1" noChangeArrowheads="1"/>
          </p:cNvPicPr>
          <p:nvPr/>
        </p:nvPicPr>
        <p:blipFill>
          <a:blip r:embed="rId3" cstate="print"/>
          <a:srcRect/>
          <a:stretch>
            <a:fillRect/>
          </a:stretch>
        </p:blipFill>
        <p:spPr bwMode="auto">
          <a:xfrm>
            <a:off x="3848188" y="1762179"/>
            <a:ext cx="6591213" cy="3810000"/>
          </a:xfrm>
          <a:prstGeom prst="rect">
            <a:avLst/>
          </a:prstGeom>
          <a:noFill/>
          <a:ln w="9525">
            <a:noFill/>
            <a:miter lim="800000"/>
            <a:headEnd/>
            <a:tailEnd/>
          </a:ln>
        </p:spPr>
      </p:pic>
    </p:spTree>
    <p:extLst>
      <p:ext uri="{BB962C8B-B14F-4D97-AF65-F5344CB8AC3E}">
        <p14:creationId xmlns:p14="http://schemas.microsoft.com/office/powerpoint/2010/main" val="1425494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596568" y="-5995"/>
            <a:ext cx="6595431" cy="6863995"/>
          </a:xfrm>
          <a:prstGeom prst="rect">
            <a:avLst/>
          </a:prstGeom>
        </p:spPr>
      </p:pic>
      <p:sp>
        <p:nvSpPr>
          <p:cNvPr id="2" name="Title 1"/>
          <p:cNvSpPr>
            <a:spLocks noGrp="1"/>
          </p:cNvSpPr>
          <p:nvPr>
            <p:ph type="title"/>
          </p:nvPr>
        </p:nvSpPr>
        <p:spPr/>
        <p:txBody>
          <a:bodyPr/>
          <a:lstStyle/>
          <a:p>
            <a:r>
              <a:rPr lang="en-US" dirty="0"/>
              <a:t>SPO Review</a:t>
            </a:r>
          </a:p>
        </p:txBody>
      </p:sp>
      <p:sp>
        <p:nvSpPr>
          <p:cNvPr id="5" name="TextBox 4"/>
          <p:cNvSpPr txBox="1"/>
          <p:nvPr/>
        </p:nvSpPr>
        <p:spPr>
          <a:xfrm>
            <a:off x="1097280" y="3561080"/>
            <a:ext cx="2934651"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latin typeface="Calibri" panose="020F0502020204030204" pitchFamily="34" charset="0"/>
              </a:rPr>
              <a:t>If SPO has changes to request, they will return the proposal back to the PI/Study staff. </a:t>
            </a:r>
          </a:p>
        </p:txBody>
      </p:sp>
      <p:cxnSp>
        <p:nvCxnSpPr>
          <p:cNvPr id="6" name="Straight Arrow Connector 5"/>
          <p:cNvCxnSpPr>
            <a:stCxn id="5" idx="2"/>
            <a:endCxn id="7" idx="1"/>
          </p:cNvCxnSpPr>
          <p:nvPr/>
        </p:nvCxnSpPr>
        <p:spPr>
          <a:xfrm>
            <a:off x="2564606" y="4299744"/>
            <a:ext cx="3458942" cy="169305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5878478" y="5959320"/>
            <a:ext cx="990600" cy="2286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652308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val="0"/>
              </a:ext>
            </a:extLst>
          </a:blip>
          <a:srcRect t="8530" r="770" b="22941"/>
          <a:stretch/>
        </p:blipFill>
        <p:spPr bwMode="auto">
          <a:xfrm>
            <a:off x="2602777" y="1828800"/>
            <a:ext cx="7683132" cy="433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SPO Review</a:t>
            </a:r>
          </a:p>
        </p:txBody>
      </p:sp>
      <p:sp>
        <p:nvSpPr>
          <p:cNvPr id="6" name="TextBox 5"/>
          <p:cNvSpPr txBox="1"/>
          <p:nvPr/>
        </p:nvSpPr>
        <p:spPr>
          <a:xfrm>
            <a:off x="7620001" y="2112495"/>
            <a:ext cx="2934651" cy="738664"/>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latin typeface="Calibri" panose="020F0502020204030204" pitchFamily="34" charset="0"/>
              </a:rPr>
              <a:t>SPO/Pre-Award can require that the Department Reviewer approve again, but it is not mandatory. </a:t>
            </a:r>
          </a:p>
        </p:txBody>
      </p:sp>
      <p:cxnSp>
        <p:nvCxnSpPr>
          <p:cNvPr id="7" name="Straight Arrow Connector 6"/>
          <p:cNvCxnSpPr>
            <a:stCxn id="6" idx="1"/>
          </p:cNvCxnSpPr>
          <p:nvPr/>
        </p:nvCxnSpPr>
        <p:spPr>
          <a:xfrm flipH="1">
            <a:off x="4963886" y="2481827"/>
            <a:ext cx="2656115" cy="28936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54739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 Review</a:t>
            </a:r>
          </a:p>
        </p:txBody>
      </p:sp>
      <p:pic>
        <p:nvPicPr>
          <p:cNvPr id="4098"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t="35000" r="2958"/>
          <a:stretch>
            <a:fillRect/>
          </a:stretch>
        </p:blipFill>
        <p:spPr bwMode="auto">
          <a:xfrm>
            <a:off x="4114800" y="1841640"/>
            <a:ext cx="7114952" cy="4457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txBox="1">
            <a:spLocks/>
          </p:cNvSpPr>
          <p:nvPr/>
        </p:nvSpPr>
        <p:spPr>
          <a:xfrm>
            <a:off x="1460500" y="2070100"/>
            <a:ext cx="2501900" cy="434354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None/>
            </a:pPr>
            <a:r>
              <a:rPr lang="en-US" sz="2400" dirty="0"/>
              <a:t>If SPO returns the proposal for changes, the PI will receive this email. </a:t>
            </a:r>
          </a:p>
        </p:txBody>
      </p:sp>
    </p:spTree>
    <p:extLst>
      <p:ext uri="{BB962C8B-B14F-4D97-AF65-F5344CB8AC3E}">
        <p14:creationId xmlns:p14="http://schemas.microsoft.com/office/powerpoint/2010/main" val="16721052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 Review</a:t>
            </a:r>
          </a:p>
        </p:txBody>
      </p:sp>
      <p:pic>
        <p:nvPicPr>
          <p:cNvPr id="4" name="Content Placeholder 3"/>
          <p:cNvPicPr>
            <a:picLocks noGrp="1" noChangeAspect="1"/>
          </p:cNvPicPr>
          <p:nvPr>
            <p:ph sz="quarter" idx="1"/>
          </p:nvPr>
        </p:nvPicPr>
        <p:blipFill rotWithShape="1">
          <a:blip r:embed="rId2"/>
          <a:srcRect t="8111" r="26707" b="7440"/>
          <a:stretch/>
        </p:blipFill>
        <p:spPr>
          <a:xfrm>
            <a:off x="2240279" y="1752600"/>
            <a:ext cx="7970521" cy="4582160"/>
          </a:xfrm>
          <a:prstGeom prst="rect">
            <a:avLst/>
          </a:prstGeom>
        </p:spPr>
      </p:pic>
      <p:sp>
        <p:nvSpPr>
          <p:cNvPr id="5" name="TextBox 4"/>
          <p:cNvSpPr txBox="1"/>
          <p:nvPr/>
        </p:nvSpPr>
        <p:spPr>
          <a:xfrm>
            <a:off x="5486401" y="4267201"/>
            <a:ext cx="2934651" cy="954107"/>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latin typeface="Calibri" panose="020F0502020204030204" pitchFamily="34" charset="0"/>
              </a:rPr>
              <a:t>The requested changes can be made and the proposal routed back to SPO by the “Submit Changes to SPO” button. </a:t>
            </a:r>
          </a:p>
        </p:txBody>
      </p:sp>
      <p:cxnSp>
        <p:nvCxnSpPr>
          <p:cNvPr id="6" name="Straight Arrow Connector 5"/>
          <p:cNvCxnSpPr>
            <a:stCxn id="5" idx="1"/>
            <a:endCxn id="7" idx="6"/>
          </p:cNvCxnSpPr>
          <p:nvPr/>
        </p:nvCxnSpPr>
        <p:spPr>
          <a:xfrm flipH="1">
            <a:off x="3810000" y="4744255"/>
            <a:ext cx="1676401" cy="137714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14600" y="6007100"/>
            <a:ext cx="1295400" cy="2286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47332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7265" b="16790"/>
          <a:stretch/>
        </p:blipFill>
        <p:spPr>
          <a:xfrm>
            <a:off x="788106" y="1737360"/>
            <a:ext cx="10552808" cy="4368800"/>
          </a:xfrm>
          <a:prstGeom prst="rect">
            <a:avLst/>
          </a:prstGeom>
        </p:spPr>
      </p:pic>
      <p:sp>
        <p:nvSpPr>
          <p:cNvPr id="2" name="Title 1"/>
          <p:cNvSpPr>
            <a:spLocks noGrp="1"/>
          </p:cNvSpPr>
          <p:nvPr>
            <p:ph type="title"/>
          </p:nvPr>
        </p:nvSpPr>
        <p:spPr/>
        <p:txBody>
          <a:bodyPr/>
          <a:lstStyle/>
          <a:p>
            <a:r>
              <a:rPr lang="en-US" dirty="0"/>
              <a:t>Conflict of Interest Disclosures</a:t>
            </a:r>
          </a:p>
        </p:txBody>
      </p:sp>
      <p:cxnSp>
        <p:nvCxnSpPr>
          <p:cNvPr id="6" name="Straight Arrow Connector 5"/>
          <p:cNvCxnSpPr>
            <a:stCxn id="5" idx="1"/>
          </p:cNvCxnSpPr>
          <p:nvPr/>
        </p:nvCxnSpPr>
        <p:spPr>
          <a:xfrm flipH="1" flipV="1">
            <a:off x="7447402" y="2641449"/>
            <a:ext cx="1277189" cy="76633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496006" y="2199522"/>
            <a:ext cx="8254813" cy="480027"/>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p:cNvSpPr txBox="1"/>
          <p:nvPr/>
        </p:nvSpPr>
        <p:spPr>
          <a:xfrm>
            <a:off x="7680669" y="4847383"/>
            <a:ext cx="2087844" cy="461665"/>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Click on the “COI Status” tab for additional information</a:t>
            </a:r>
          </a:p>
        </p:txBody>
      </p:sp>
      <p:cxnSp>
        <p:nvCxnSpPr>
          <p:cNvPr id="11" name="Straight Arrow Connector 10"/>
          <p:cNvCxnSpPr>
            <a:stCxn id="10" idx="1"/>
            <a:endCxn id="12" idx="5"/>
          </p:cNvCxnSpPr>
          <p:nvPr/>
        </p:nvCxnSpPr>
        <p:spPr>
          <a:xfrm flipH="1" flipV="1">
            <a:off x="6521036" y="2852444"/>
            <a:ext cx="1159633" cy="222577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5870628" y="2641449"/>
            <a:ext cx="762000" cy="24719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 name="TextBox 4"/>
          <p:cNvSpPr txBox="1"/>
          <p:nvPr/>
        </p:nvSpPr>
        <p:spPr>
          <a:xfrm>
            <a:off x="8724591" y="2607569"/>
            <a:ext cx="2934651" cy="1600438"/>
          </a:xfrm>
          <a:prstGeom prst="rect">
            <a:avLst/>
          </a:prstGeom>
          <a:solidFill>
            <a:schemeClr val="accent1">
              <a:lumMod val="20000"/>
              <a:lumOff val="80000"/>
            </a:schemeClr>
          </a:solidFill>
          <a:ln>
            <a:solidFill>
              <a:schemeClr val="tx1"/>
            </a:solidFill>
          </a:ln>
        </p:spPr>
        <p:txBody>
          <a:bodyPr wrap="square" rtlCol="0">
            <a:spAutoFit/>
          </a:bodyPr>
          <a:lstStyle/>
          <a:p>
            <a:r>
              <a:rPr lang="en-US" sz="1400" b="1" dirty="0">
                <a:latin typeface="Calibri" panose="020F0502020204030204" pitchFamily="34" charset="0"/>
              </a:rPr>
              <a:t>COIs are generated when the proposal is submitted for Department Review. All personnel working on the project- including </a:t>
            </a:r>
            <a:r>
              <a:rPr lang="en-US" sz="1400" b="1" dirty="0" err="1">
                <a:latin typeface="Calibri" panose="020F0502020204030204" pitchFamily="34" charset="0"/>
              </a:rPr>
              <a:t>subaward</a:t>
            </a:r>
            <a:r>
              <a:rPr lang="en-US" sz="1400" b="1" dirty="0">
                <a:latin typeface="Calibri" panose="020F0502020204030204" pitchFamily="34" charset="0"/>
              </a:rPr>
              <a:t> personnel, consultants and/or students- need to complete a COI</a:t>
            </a:r>
          </a:p>
        </p:txBody>
      </p:sp>
    </p:spTree>
    <p:extLst>
      <p:ext uri="{BB962C8B-B14F-4D97-AF65-F5344CB8AC3E}">
        <p14:creationId xmlns:p14="http://schemas.microsoft.com/office/powerpoint/2010/main" val="16875489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07997" y="1865422"/>
            <a:ext cx="8369911" cy="3746316"/>
          </a:xfrm>
          <a:prstGeom prst="rect">
            <a:avLst/>
          </a:prstGeom>
        </p:spPr>
      </p:pic>
      <p:sp>
        <p:nvSpPr>
          <p:cNvPr id="2" name="Title 1"/>
          <p:cNvSpPr>
            <a:spLocks noGrp="1"/>
          </p:cNvSpPr>
          <p:nvPr>
            <p:ph type="title"/>
          </p:nvPr>
        </p:nvSpPr>
        <p:spPr>
          <a:xfrm>
            <a:off x="1063752" y="414665"/>
            <a:ext cx="10058400" cy="1450757"/>
          </a:xfrm>
        </p:spPr>
        <p:txBody>
          <a:bodyPr/>
          <a:lstStyle/>
          <a:p>
            <a:r>
              <a:rPr lang="en-US" dirty="0"/>
              <a:t>Conflict of Interest Disclosures</a:t>
            </a:r>
          </a:p>
        </p:txBody>
      </p:sp>
      <p:sp>
        <p:nvSpPr>
          <p:cNvPr id="5" name="TextBox 4"/>
          <p:cNvSpPr txBox="1"/>
          <p:nvPr/>
        </p:nvSpPr>
        <p:spPr>
          <a:xfrm>
            <a:off x="4724400" y="5196240"/>
            <a:ext cx="2087844"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If the “Project State” is Draft, the PI/Staff member has not yet completed their COI Disclosure. </a:t>
            </a:r>
          </a:p>
        </p:txBody>
      </p:sp>
      <p:cxnSp>
        <p:nvCxnSpPr>
          <p:cNvPr id="6" name="Straight Arrow Connector 5"/>
          <p:cNvCxnSpPr>
            <a:stCxn id="5" idx="3"/>
            <a:endCxn id="7" idx="2"/>
          </p:cNvCxnSpPr>
          <p:nvPr/>
        </p:nvCxnSpPr>
        <p:spPr>
          <a:xfrm flipV="1">
            <a:off x="6812244" y="3771900"/>
            <a:ext cx="1798356" cy="18398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8610600" y="3505200"/>
            <a:ext cx="762000" cy="5334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272702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Personnel</a:t>
            </a:r>
          </a:p>
        </p:txBody>
      </p:sp>
      <p:pic>
        <p:nvPicPr>
          <p:cNvPr id="4" name="Content Placeholder 3"/>
          <p:cNvPicPr>
            <a:picLocks noGrp="1" noChangeAspect="1"/>
          </p:cNvPicPr>
          <p:nvPr>
            <p:ph idx="1"/>
          </p:nvPr>
        </p:nvPicPr>
        <p:blipFill>
          <a:blip r:embed="rId2"/>
          <a:stretch>
            <a:fillRect/>
          </a:stretch>
        </p:blipFill>
        <p:spPr>
          <a:xfrm>
            <a:off x="1128150" y="1846263"/>
            <a:ext cx="2245587" cy="4022725"/>
          </a:xfrm>
          <a:prstGeom prst="rect">
            <a:avLst/>
          </a:prstGeom>
        </p:spPr>
      </p:pic>
      <p:sp>
        <p:nvSpPr>
          <p:cNvPr id="6" name="TextBox 5"/>
          <p:cNvSpPr txBox="1"/>
          <p:nvPr/>
        </p:nvSpPr>
        <p:spPr>
          <a:xfrm>
            <a:off x="3680478" y="3381011"/>
            <a:ext cx="2087844"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To Add study personnel click the Add Study Team Members in My Activities.</a:t>
            </a:r>
          </a:p>
        </p:txBody>
      </p:sp>
      <p:pic>
        <p:nvPicPr>
          <p:cNvPr id="7" name="Picture 6"/>
          <p:cNvPicPr>
            <a:picLocks noChangeAspect="1"/>
          </p:cNvPicPr>
          <p:nvPr/>
        </p:nvPicPr>
        <p:blipFill>
          <a:blip r:embed="rId3"/>
          <a:stretch>
            <a:fillRect/>
          </a:stretch>
        </p:blipFill>
        <p:spPr>
          <a:xfrm>
            <a:off x="6075063" y="1846263"/>
            <a:ext cx="5080617" cy="3591144"/>
          </a:xfrm>
          <a:prstGeom prst="rect">
            <a:avLst/>
          </a:prstGeom>
        </p:spPr>
      </p:pic>
      <p:sp>
        <p:nvSpPr>
          <p:cNvPr id="9" name="TextBox 8"/>
          <p:cNvSpPr txBox="1"/>
          <p:nvPr/>
        </p:nvSpPr>
        <p:spPr>
          <a:xfrm>
            <a:off x="3680478" y="4200635"/>
            <a:ext cx="2087844" cy="1015663"/>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A pop up should appear and you’ll choose institutional or non-institutional personnel (be sure to click OK once all personnel are added).</a:t>
            </a:r>
          </a:p>
        </p:txBody>
      </p:sp>
      <p:cxnSp>
        <p:nvCxnSpPr>
          <p:cNvPr id="10" name="Straight Arrow Connector 9"/>
          <p:cNvCxnSpPr>
            <a:endCxn id="17" idx="2"/>
          </p:cNvCxnSpPr>
          <p:nvPr/>
        </p:nvCxnSpPr>
        <p:spPr>
          <a:xfrm flipV="1">
            <a:off x="5768322" y="3193372"/>
            <a:ext cx="339144" cy="10072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20" idx="2"/>
          </p:cNvCxnSpPr>
          <p:nvPr/>
        </p:nvCxnSpPr>
        <p:spPr>
          <a:xfrm flipV="1">
            <a:off x="5768322" y="3989865"/>
            <a:ext cx="377208" cy="122643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3230" y="3381011"/>
            <a:ext cx="697248" cy="13942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6107466" y="3024625"/>
            <a:ext cx="567654" cy="337494"/>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1128150" y="3362118"/>
            <a:ext cx="1888603" cy="5334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6145530" y="3821118"/>
            <a:ext cx="567654" cy="337494"/>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Box 23"/>
          <p:cNvSpPr txBox="1"/>
          <p:nvPr/>
        </p:nvSpPr>
        <p:spPr>
          <a:xfrm>
            <a:off x="3680478" y="1887168"/>
            <a:ext cx="2087844"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You can update the project personnel at any time by clicking on “Add Study Team Members”. This will generate COI disclosures for any new team members. </a:t>
            </a:r>
          </a:p>
        </p:txBody>
      </p:sp>
    </p:spTree>
    <p:extLst>
      <p:ext uri="{BB962C8B-B14F-4D97-AF65-F5344CB8AC3E}">
        <p14:creationId xmlns:p14="http://schemas.microsoft.com/office/powerpoint/2010/main" val="38633869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Personnel</a:t>
            </a:r>
          </a:p>
        </p:txBody>
      </p:sp>
      <p:pic>
        <p:nvPicPr>
          <p:cNvPr id="4" name="Content Placeholder 3"/>
          <p:cNvPicPr>
            <a:picLocks noGrp="1" noChangeAspect="1"/>
          </p:cNvPicPr>
          <p:nvPr>
            <p:ph idx="1"/>
          </p:nvPr>
        </p:nvPicPr>
        <p:blipFill>
          <a:blip r:embed="rId2"/>
          <a:stretch>
            <a:fillRect/>
          </a:stretch>
        </p:blipFill>
        <p:spPr>
          <a:xfrm>
            <a:off x="1445894" y="1737360"/>
            <a:ext cx="9361171" cy="4550569"/>
          </a:xfrm>
          <a:prstGeom prst="rect">
            <a:avLst/>
          </a:prstGeom>
        </p:spPr>
      </p:pic>
      <p:sp>
        <p:nvSpPr>
          <p:cNvPr id="5" name="TextBox 4"/>
          <p:cNvSpPr txBox="1"/>
          <p:nvPr/>
        </p:nvSpPr>
        <p:spPr>
          <a:xfrm>
            <a:off x="6126478" y="2072591"/>
            <a:ext cx="1897381" cy="1015663"/>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Another Pop-up will occur. Please be sure to complete the asterisked information and then click OK or OK and Add Another</a:t>
            </a:r>
          </a:p>
        </p:txBody>
      </p:sp>
    </p:spTree>
    <p:extLst>
      <p:ext uri="{BB962C8B-B14F-4D97-AF65-F5344CB8AC3E}">
        <p14:creationId xmlns:p14="http://schemas.microsoft.com/office/powerpoint/2010/main" val="21389619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018667" y="2020562"/>
            <a:ext cx="6173333" cy="3601111"/>
          </a:xfrm>
          <a:prstGeom prst="rect">
            <a:avLst/>
          </a:prstGeom>
        </p:spPr>
      </p:pic>
      <p:sp>
        <p:nvSpPr>
          <p:cNvPr id="2" name="Title 1"/>
          <p:cNvSpPr>
            <a:spLocks noGrp="1"/>
          </p:cNvSpPr>
          <p:nvPr>
            <p:ph type="title"/>
          </p:nvPr>
        </p:nvSpPr>
        <p:spPr/>
        <p:txBody>
          <a:bodyPr/>
          <a:lstStyle/>
          <a:p>
            <a:r>
              <a:rPr lang="en-US" dirty="0"/>
              <a:t>Removing Personnel</a:t>
            </a:r>
          </a:p>
        </p:txBody>
      </p:sp>
      <p:pic>
        <p:nvPicPr>
          <p:cNvPr id="4" name="Content Placeholder 3"/>
          <p:cNvPicPr>
            <a:picLocks noGrp="1" noChangeAspect="1"/>
          </p:cNvPicPr>
          <p:nvPr>
            <p:ph idx="1"/>
          </p:nvPr>
        </p:nvPicPr>
        <p:blipFill>
          <a:blip r:embed="rId3"/>
          <a:stretch>
            <a:fillRect/>
          </a:stretch>
        </p:blipFill>
        <p:spPr>
          <a:xfrm>
            <a:off x="1128150" y="1846263"/>
            <a:ext cx="2245587" cy="4022725"/>
          </a:xfrm>
          <a:prstGeom prst="rect">
            <a:avLst/>
          </a:prstGeom>
        </p:spPr>
      </p:pic>
      <p:sp>
        <p:nvSpPr>
          <p:cNvPr id="6" name="TextBox 5"/>
          <p:cNvSpPr txBox="1"/>
          <p:nvPr/>
        </p:nvSpPr>
        <p:spPr>
          <a:xfrm>
            <a:off x="3680478" y="2487197"/>
            <a:ext cx="2087844"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To Remove study personnel click the Add Study Team Members in My Activities.</a:t>
            </a:r>
          </a:p>
        </p:txBody>
      </p:sp>
      <p:sp>
        <p:nvSpPr>
          <p:cNvPr id="9" name="TextBox 8"/>
          <p:cNvSpPr txBox="1"/>
          <p:nvPr/>
        </p:nvSpPr>
        <p:spPr>
          <a:xfrm>
            <a:off x="3680478" y="3628818"/>
            <a:ext cx="2087844" cy="830997"/>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A pop up should appear and you’ll choose the X next to the name you want to remove and then Click OK.</a:t>
            </a:r>
          </a:p>
        </p:txBody>
      </p:sp>
      <p:cxnSp>
        <p:nvCxnSpPr>
          <p:cNvPr id="10" name="Straight Arrow Connector 9"/>
          <p:cNvCxnSpPr/>
          <p:nvPr/>
        </p:nvCxnSpPr>
        <p:spPr>
          <a:xfrm>
            <a:off x="5768322" y="3730282"/>
            <a:ext cx="6050298" cy="90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20" idx="2"/>
          </p:cNvCxnSpPr>
          <p:nvPr/>
        </p:nvCxnSpPr>
        <p:spPr>
          <a:xfrm>
            <a:off x="5774055" y="4459815"/>
            <a:ext cx="5381625" cy="99311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2983230" y="3133528"/>
            <a:ext cx="697248" cy="3869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11818620" y="3598930"/>
            <a:ext cx="285750" cy="337494"/>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Oval 17"/>
          <p:cNvSpPr/>
          <p:nvPr/>
        </p:nvSpPr>
        <p:spPr>
          <a:xfrm>
            <a:off x="1128150" y="3362118"/>
            <a:ext cx="1888603" cy="5334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Oval 19"/>
          <p:cNvSpPr/>
          <p:nvPr/>
        </p:nvSpPr>
        <p:spPr>
          <a:xfrm>
            <a:off x="11155680" y="5284179"/>
            <a:ext cx="377190" cy="337494"/>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256234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47C519-9027-4772-B1C3-9F80BE7BD571}"/>
              </a:ext>
            </a:extLst>
          </p:cNvPr>
          <p:cNvPicPr>
            <a:picLocks noChangeAspect="1"/>
          </p:cNvPicPr>
          <p:nvPr/>
        </p:nvPicPr>
        <p:blipFill>
          <a:blip r:embed="rId3"/>
          <a:stretch>
            <a:fillRect/>
          </a:stretch>
        </p:blipFill>
        <p:spPr>
          <a:xfrm>
            <a:off x="4212546" y="1757754"/>
            <a:ext cx="5574688" cy="4544899"/>
          </a:xfrm>
          <a:prstGeom prst="rect">
            <a:avLst/>
          </a:prstGeom>
        </p:spPr>
      </p:pic>
      <p:sp>
        <p:nvSpPr>
          <p:cNvPr id="2" name="Title 1"/>
          <p:cNvSpPr>
            <a:spLocks noGrp="1"/>
          </p:cNvSpPr>
          <p:nvPr>
            <p:ph type="title"/>
          </p:nvPr>
        </p:nvSpPr>
        <p:spPr/>
        <p:txBody>
          <a:bodyPr>
            <a:normAutofit/>
          </a:bodyPr>
          <a:lstStyle/>
          <a:p>
            <a:r>
              <a:rPr lang="en-US" dirty="0"/>
              <a:t>Logging In</a:t>
            </a:r>
          </a:p>
        </p:txBody>
      </p:sp>
      <p:sp>
        <p:nvSpPr>
          <p:cNvPr id="4" name="Oval 3"/>
          <p:cNvSpPr/>
          <p:nvPr/>
        </p:nvSpPr>
        <p:spPr>
          <a:xfrm>
            <a:off x="5606549" y="4530085"/>
            <a:ext cx="1097465" cy="33830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Content Placeholder 2"/>
          <p:cNvSpPr>
            <a:spLocks noGrp="1"/>
          </p:cNvSpPr>
          <p:nvPr>
            <p:ph sz="quarter" idx="1"/>
          </p:nvPr>
        </p:nvSpPr>
        <p:spPr>
          <a:xfrm>
            <a:off x="1500294" y="1868986"/>
            <a:ext cx="2596697" cy="2284857"/>
          </a:xfrm>
        </p:spPr>
        <p:txBody>
          <a:bodyPr>
            <a:normAutofit/>
          </a:bodyPr>
          <a:lstStyle/>
          <a:p>
            <a:pPr marL="0" indent="0">
              <a:buNone/>
            </a:pPr>
            <a:r>
              <a:rPr lang="en-US" sz="1800" dirty="0"/>
              <a:t>You can reach the CLICK site from the SPO/</a:t>
            </a:r>
            <a:r>
              <a:rPr lang="en-US" sz="1800" dirty="0" err="1"/>
              <a:t>PreAward</a:t>
            </a:r>
            <a:r>
              <a:rPr lang="en-US" sz="1800" dirty="0"/>
              <a:t> website: </a:t>
            </a:r>
            <a:r>
              <a:rPr lang="en-US" sz="1800" u="sng" dirty="0">
                <a:solidFill>
                  <a:srgbClr val="0070C0"/>
                </a:solidFill>
              </a:rPr>
              <a:t>https://hsc.unm.edu/about/finance/sponsored-projects/</a:t>
            </a:r>
            <a:endParaRPr lang="en-US" dirty="0"/>
          </a:p>
          <a:p>
            <a:endParaRPr lang="en-US" dirty="0"/>
          </a:p>
        </p:txBody>
      </p:sp>
      <p:sp>
        <p:nvSpPr>
          <p:cNvPr id="7" name="Content Placeholder 2"/>
          <p:cNvSpPr txBox="1">
            <a:spLocks/>
          </p:cNvSpPr>
          <p:nvPr/>
        </p:nvSpPr>
        <p:spPr>
          <a:xfrm>
            <a:off x="7369324" y="4285469"/>
            <a:ext cx="1752600" cy="766958"/>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endParaRPr lang="en-US" dirty="0"/>
          </a:p>
        </p:txBody>
      </p:sp>
      <p:sp>
        <p:nvSpPr>
          <p:cNvPr id="14" name="TextBox 13"/>
          <p:cNvSpPr txBox="1"/>
          <p:nvPr/>
        </p:nvSpPr>
        <p:spPr>
          <a:xfrm>
            <a:off x="1804642" y="3525028"/>
            <a:ext cx="1752600" cy="261610"/>
          </a:xfrm>
          <a:prstGeom prst="rect">
            <a:avLst/>
          </a:prstGeom>
          <a:solidFill>
            <a:srgbClr val="92D050"/>
          </a:solidFill>
          <a:ln>
            <a:solidFill>
              <a:schemeClr val="tx1"/>
            </a:solidFill>
          </a:ln>
        </p:spPr>
        <p:txBody>
          <a:bodyPr wrap="square" rtlCol="0">
            <a:spAutoFit/>
          </a:bodyPr>
          <a:lstStyle/>
          <a:p>
            <a:r>
              <a:rPr lang="en-US" sz="1100" b="1" dirty="0">
                <a:latin typeface="Calibri" panose="020F0502020204030204" pitchFamily="34" charset="0"/>
              </a:rPr>
              <a:t>Select “</a:t>
            </a:r>
            <a:r>
              <a:rPr lang="en-US" sz="1100" b="1" dirty="0" err="1">
                <a:latin typeface="Calibri" panose="020F0502020204030204" pitchFamily="34" charset="0"/>
              </a:rPr>
              <a:t>ClickERA</a:t>
            </a:r>
            <a:r>
              <a:rPr lang="en-US" sz="1100" b="1" dirty="0">
                <a:latin typeface="Calibri" panose="020F0502020204030204" pitchFamily="34" charset="0"/>
              </a:rPr>
              <a:t> Grants” </a:t>
            </a:r>
          </a:p>
        </p:txBody>
      </p:sp>
      <p:cxnSp>
        <p:nvCxnSpPr>
          <p:cNvPr id="9" name="Straight Arrow Connector 8"/>
          <p:cNvCxnSpPr>
            <a:cxnSpLocks/>
            <a:stCxn id="14" idx="3"/>
            <a:endCxn id="4" idx="2"/>
          </p:cNvCxnSpPr>
          <p:nvPr/>
        </p:nvCxnSpPr>
        <p:spPr>
          <a:xfrm>
            <a:off x="3557242" y="3655833"/>
            <a:ext cx="2049307" cy="104340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21640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F&amp;A Splits</a:t>
            </a:r>
          </a:p>
        </p:txBody>
      </p:sp>
      <p:pic>
        <p:nvPicPr>
          <p:cNvPr id="4" name="Picture 3"/>
          <p:cNvPicPr>
            <a:picLocks noChangeAspect="1"/>
          </p:cNvPicPr>
          <p:nvPr/>
        </p:nvPicPr>
        <p:blipFill>
          <a:blip r:embed="rId2"/>
          <a:stretch>
            <a:fillRect/>
          </a:stretch>
        </p:blipFill>
        <p:spPr>
          <a:xfrm>
            <a:off x="3870381" y="1841444"/>
            <a:ext cx="7285299" cy="4473304"/>
          </a:xfrm>
          <a:prstGeom prst="rect">
            <a:avLst/>
          </a:prstGeom>
        </p:spPr>
      </p:pic>
      <p:sp>
        <p:nvSpPr>
          <p:cNvPr id="5" name="Oval 4"/>
          <p:cNvSpPr/>
          <p:nvPr/>
        </p:nvSpPr>
        <p:spPr>
          <a:xfrm>
            <a:off x="3870381" y="5181600"/>
            <a:ext cx="1290381" cy="3810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53236" y="1984277"/>
            <a:ext cx="2087844" cy="3046988"/>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When the project is Spread across more than 1 campus(e.g. SOM, College of Nursing, etc..)  a F&amp;A split is required. This Activity initiates the F&amp;A Split and has replaced the forms. If this includes a main campus Split, then please visit the Main campus FA split smartsheet as Main Campus FA Splits are not done through the click system anymore. </a:t>
            </a:r>
            <a:r>
              <a:rPr lang="en-US" sz="1200" b="1" dirty="0">
                <a:latin typeface="Calibri" panose="020F0502020204030204" pitchFamily="34" charset="0"/>
                <a:hlinkClick r:id="rId3"/>
              </a:rPr>
              <a:t>https://app.smartsheet.com/b/form/8853f33c5b434590977e2449bd31c429</a:t>
            </a:r>
            <a:endParaRPr lang="en-US" sz="1200" b="1" dirty="0">
              <a:latin typeface="Calibri" panose="020F0502020204030204" pitchFamily="34" charset="0"/>
            </a:endParaRPr>
          </a:p>
        </p:txBody>
      </p:sp>
    </p:spTree>
    <p:extLst>
      <p:ext uri="{BB962C8B-B14F-4D97-AF65-F5344CB8AC3E}">
        <p14:creationId xmlns:p14="http://schemas.microsoft.com/office/powerpoint/2010/main" val="1226061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836770"/>
            <a:ext cx="5213739" cy="867871"/>
          </a:xfrm>
        </p:spPr>
        <p:txBody>
          <a:bodyPr>
            <a:normAutofit fontScale="90000"/>
          </a:bodyPr>
          <a:lstStyle/>
          <a:p>
            <a:r>
              <a:rPr lang="en-US" dirty="0"/>
              <a:t>Creating a New Funding Submission</a:t>
            </a:r>
          </a:p>
        </p:txBody>
      </p:sp>
      <p:sp>
        <p:nvSpPr>
          <p:cNvPr id="7" name="TextBox 6"/>
          <p:cNvSpPr txBox="1"/>
          <p:nvPr/>
        </p:nvSpPr>
        <p:spPr>
          <a:xfrm>
            <a:off x="805544" y="2128642"/>
            <a:ext cx="3537856" cy="2585323"/>
          </a:xfrm>
          <a:prstGeom prst="rect">
            <a:avLst/>
          </a:prstGeom>
          <a:noFill/>
        </p:spPr>
        <p:txBody>
          <a:bodyPr wrap="square" rtlCol="0">
            <a:spAutoFit/>
          </a:bodyPr>
          <a:lstStyle/>
          <a:p>
            <a:pPr marL="285750" indent="-285750">
              <a:buFont typeface="Arial" panose="020B0604020202020204" pitchFamily="34" charset="0"/>
              <a:buChar char="•"/>
            </a:pPr>
            <a:r>
              <a:rPr lang="en-US" dirty="0"/>
              <a:t>A pop-up window will appear for you to enter all of your F&amp;A Split info: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Remember, you will enter information for ALL splits on this screen, both HSC &amp; Main Campus</a:t>
            </a:r>
          </a:p>
          <a:p>
            <a:endParaRPr lang="en-US" dirty="0"/>
          </a:p>
        </p:txBody>
      </p:sp>
      <p:pic>
        <p:nvPicPr>
          <p:cNvPr id="3" name="Picture 2">
            <a:extLst>
              <a:ext uri="{FF2B5EF4-FFF2-40B4-BE49-F238E27FC236}">
                <a16:creationId xmlns:a16="http://schemas.microsoft.com/office/drawing/2014/main" id="{3745BABB-F993-4887-B07F-09B4C5BAE789}"/>
              </a:ext>
            </a:extLst>
          </p:cNvPr>
          <p:cNvPicPr>
            <a:picLocks noChangeAspect="1"/>
          </p:cNvPicPr>
          <p:nvPr/>
        </p:nvPicPr>
        <p:blipFill>
          <a:blip r:embed="rId2"/>
          <a:stretch>
            <a:fillRect/>
          </a:stretch>
        </p:blipFill>
        <p:spPr>
          <a:xfrm>
            <a:off x="5909775" y="0"/>
            <a:ext cx="6282225" cy="6858000"/>
          </a:xfrm>
          <a:prstGeom prst="rect">
            <a:avLst/>
          </a:prstGeom>
        </p:spPr>
      </p:pic>
    </p:spTree>
    <p:extLst>
      <p:ext uri="{BB962C8B-B14F-4D97-AF65-F5344CB8AC3E}">
        <p14:creationId xmlns:p14="http://schemas.microsoft.com/office/powerpoint/2010/main" val="884777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6603"/>
            <a:ext cx="5105400" cy="1450757"/>
          </a:xfrm>
        </p:spPr>
        <p:txBody>
          <a:bodyPr>
            <a:normAutofit/>
          </a:bodyPr>
          <a:lstStyle/>
          <a:p>
            <a:r>
              <a:rPr lang="en-US" dirty="0"/>
              <a:t>Creating a F&amp;A Split</a:t>
            </a:r>
          </a:p>
        </p:txBody>
      </p:sp>
      <p:sp>
        <p:nvSpPr>
          <p:cNvPr id="8" name="Content Placeholder 7"/>
          <p:cNvSpPr>
            <a:spLocks noGrp="1"/>
          </p:cNvSpPr>
          <p:nvPr>
            <p:ph idx="1"/>
          </p:nvPr>
        </p:nvSpPr>
        <p:spPr>
          <a:xfrm rot="20521784">
            <a:off x="2568614" y="977900"/>
            <a:ext cx="3042574" cy="2280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Enter your Start &amp; End Date</a:t>
            </a:r>
          </a:p>
          <a:p>
            <a:pPr lvl="1"/>
            <a:r>
              <a:rPr lang="en-US" sz="1000" b="1" dirty="0"/>
              <a:t>We highly recommend you use the entire project period</a:t>
            </a:r>
          </a:p>
        </p:txBody>
      </p:sp>
      <p:pic>
        <p:nvPicPr>
          <p:cNvPr id="4" name="Picture 3">
            <a:extLst>
              <a:ext uri="{FF2B5EF4-FFF2-40B4-BE49-F238E27FC236}">
                <a16:creationId xmlns:a16="http://schemas.microsoft.com/office/drawing/2014/main" id="{759C895D-A6EF-42CB-BE8E-734E7259FEBC}"/>
              </a:ext>
            </a:extLst>
          </p:cNvPr>
          <p:cNvPicPr>
            <a:picLocks noChangeAspect="1"/>
          </p:cNvPicPr>
          <p:nvPr/>
        </p:nvPicPr>
        <p:blipFill>
          <a:blip r:embed="rId3"/>
          <a:stretch>
            <a:fillRect/>
          </a:stretch>
        </p:blipFill>
        <p:spPr>
          <a:xfrm>
            <a:off x="5555612" y="0"/>
            <a:ext cx="6636388" cy="6858000"/>
          </a:xfrm>
          <a:prstGeom prst="rect">
            <a:avLst/>
          </a:prstGeom>
        </p:spPr>
      </p:pic>
    </p:spTree>
    <p:extLst>
      <p:ext uri="{BB962C8B-B14F-4D97-AF65-F5344CB8AC3E}">
        <p14:creationId xmlns:p14="http://schemas.microsoft.com/office/powerpoint/2010/main" val="13563304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7E43D-9083-41A1-9F24-220F1726A19C}"/>
              </a:ext>
            </a:extLst>
          </p:cNvPr>
          <p:cNvPicPr>
            <a:picLocks noChangeAspect="1"/>
          </p:cNvPicPr>
          <p:nvPr/>
        </p:nvPicPr>
        <p:blipFill>
          <a:blip r:embed="rId3"/>
          <a:stretch>
            <a:fillRect/>
          </a:stretch>
        </p:blipFill>
        <p:spPr>
          <a:xfrm>
            <a:off x="2777806" y="0"/>
            <a:ext cx="6636388" cy="6858000"/>
          </a:xfrm>
          <a:prstGeom prst="rect">
            <a:avLst/>
          </a:prstGeom>
        </p:spPr>
      </p:pic>
      <p:sp>
        <p:nvSpPr>
          <p:cNvPr id="2" name="Title 1"/>
          <p:cNvSpPr>
            <a:spLocks noGrp="1"/>
          </p:cNvSpPr>
          <p:nvPr>
            <p:ph type="title"/>
          </p:nvPr>
        </p:nvSpPr>
        <p:spPr>
          <a:xfrm>
            <a:off x="77252" y="286603"/>
            <a:ext cx="3361627" cy="1450757"/>
          </a:xfrm>
        </p:spPr>
        <p:txBody>
          <a:bodyPr>
            <a:normAutofit/>
          </a:bodyPr>
          <a:lstStyle/>
          <a:p>
            <a:r>
              <a:rPr lang="en-US" dirty="0"/>
              <a:t>Creating an F&amp;A Split </a:t>
            </a:r>
          </a:p>
        </p:txBody>
      </p:sp>
      <p:sp>
        <p:nvSpPr>
          <p:cNvPr id="8" name="Content Placeholder 7"/>
          <p:cNvSpPr>
            <a:spLocks noGrp="1"/>
          </p:cNvSpPr>
          <p:nvPr>
            <p:ph idx="1"/>
          </p:nvPr>
        </p:nvSpPr>
        <p:spPr>
          <a:xfrm>
            <a:off x="77252" y="1347897"/>
            <a:ext cx="2483068" cy="2081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r>
              <a:rPr lang="en-US" sz="1200" b="1" dirty="0"/>
              <a:t>Upload your budget breakout &amp; justification </a:t>
            </a:r>
            <a:endParaRPr lang="en-US" sz="900" b="1" dirty="0"/>
          </a:p>
        </p:txBody>
      </p:sp>
      <p:sp>
        <p:nvSpPr>
          <p:cNvPr id="3" name="Explosion 2 2"/>
          <p:cNvSpPr/>
          <p:nvPr/>
        </p:nvSpPr>
        <p:spPr>
          <a:xfrm>
            <a:off x="7732058" y="285167"/>
            <a:ext cx="4607859" cy="4406152"/>
          </a:xfrm>
          <a:prstGeom prst="irregularSeal2">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500" b="1" dirty="0"/>
              <a:t>Remember: Your justification must make it clear how the direct costs categories are going to be distributed between each school/campus</a:t>
            </a:r>
          </a:p>
        </p:txBody>
      </p:sp>
    </p:spTree>
    <p:extLst>
      <p:ext uri="{BB962C8B-B14F-4D97-AF65-F5344CB8AC3E}">
        <p14:creationId xmlns:p14="http://schemas.microsoft.com/office/powerpoint/2010/main" val="29113026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19237"/>
            <a:ext cx="3406140" cy="2456597"/>
          </a:xfrm>
        </p:spPr>
        <p:txBody>
          <a:bodyPr/>
          <a:lstStyle/>
          <a:p>
            <a:r>
              <a:rPr lang="en-US" dirty="0"/>
              <a:t>Creating a F&amp;A Split </a:t>
            </a:r>
          </a:p>
        </p:txBody>
      </p:sp>
      <p:sp>
        <p:nvSpPr>
          <p:cNvPr id="8" name="Content Placeholder 7"/>
          <p:cNvSpPr>
            <a:spLocks noGrp="1"/>
          </p:cNvSpPr>
          <p:nvPr>
            <p:ph idx="1"/>
          </p:nvPr>
        </p:nvSpPr>
        <p:spPr>
          <a:xfrm>
            <a:off x="2950998" y="2508345"/>
            <a:ext cx="2604614" cy="22806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Click on “Add Schools” to add all schools and campuses that are part of the split</a:t>
            </a:r>
            <a:endParaRPr lang="en-US" sz="900" dirty="0"/>
          </a:p>
        </p:txBody>
      </p:sp>
      <p:pic>
        <p:nvPicPr>
          <p:cNvPr id="4" name="Picture 3">
            <a:extLst>
              <a:ext uri="{FF2B5EF4-FFF2-40B4-BE49-F238E27FC236}">
                <a16:creationId xmlns:a16="http://schemas.microsoft.com/office/drawing/2014/main" id="{4FDCF72B-3DDF-468E-B4AF-7696339CC50E}"/>
              </a:ext>
            </a:extLst>
          </p:cNvPr>
          <p:cNvPicPr>
            <a:picLocks noChangeAspect="1"/>
          </p:cNvPicPr>
          <p:nvPr/>
        </p:nvPicPr>
        <p:blipFill>
          <a:blip r:embed="rId3"/>
          <a:stretch>
            <a:fillRect/>
          </a:stretch>
        </p:blipFill>
        <p:spPr>
          <a:xfrm>
            <a:off x="5555612" y="0"/>
            <a:ext cx="6636388" cy="6858000"/>
          </a:xfrm>
          <a:prstGeom prst="rect">
            <a:avLst/>
          </a:prstGeom>
        </p:spPr>
      </p:pic>
    </p:spTree>
    <p:extLst>
      <p:ext uri="{BB962C8B-B14F-4D97-AF65-F5344CB8AC3E}">
        <p14:creationId xmlns:p14="http://schemas.microsoft.com/office/powerpoint/2010/main" val="42029559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409824" y="3371003"/>
            <a:ext cx="7677150" cy="2809875"/>
          </a:xfrm>
          <a:prstGeom prst="rect">
            <a:avLst/>
          </a:prstGeom>
        </p:spPr>
      </p:pic>
      <p:sp>
        <p:nvSpPr>
          <p:cNvPr id="2" name="Title 1"/>
          <p:cNvSpPr>
            <a:spLocks noGrp="1"/>
          </p:cNvSpPr>
          <p:nvPr>
            <p:ph type="title"/>
          </p:nvPr>
        </p:nvSpPr>
        <p:spPr/>
        <p:txBody>
          <a:bodyPr/>
          <a:lstStyle/>
          <a:p>
            <a:r>
              <a:rPr lang="en-US" dirty="0"/>
              <a:t>F&amp;A Splits</a:t>
            </a:r>
          </a:p>
        </p:txBody>
      </p:sp>
      <p:sp>
        <p:nvSpPr>
          <p:cNvPr id="3" name="Content Placeholder 2"/>
          <p:cNvSpPr>
            <a:spLocks noGrp="1"/>
          </p:cNvSpPr>
          <p:nvPr>
            <p:ph idx="1"/>
          </p:nvPr>
        </p:nvSpPr>
        <p:spPr>
          <a:xfrm>
            <a:off x="2552700" y="1819469"/>
            <a:ext cx="7200900" cy="4047932"/>
          </a:xfrm>
        </p:spPr>
        <p:txBody>
          <a:bodyPr/>
          <a:lstStyle/>
          <a:p>
            <a:r>
              <a:rPr lang="en-US" dirty="0"/>
              <a:t>Select the appropriate school or campus from the dropdown, then enter the amount of direct costs that organization will be receiving. </a:t>
            </a:r>
          </a:p>
          <a:p>
            <a:pPr lvl="1"/>
            <a:r>
              <a:rPr lang="en-US" dirty="0"/>
              <a:t>NOTE: This must match what is listed in your uploaded budget justification(s).</a:t>
            </a:r>
          </a:p>
        </p:txBody>
      </p:sp>
      <p:sp>
        <p:nvSpPr>
          <p:cNvPr id="4" name="Slide Number Placeholder 3"/>
          <p:cNvSpPr>
            <a:spLocks noGrp="1"/>
          </p:cNvSpPr>
          <p:nvPr>
            <p:ph type="sldNum" sz="quarter" idx="12"/>
          </p:nvPr>
        </p:nvSpPr>
        <p:spPr/>
        <p:txBody>
          <a:bodyPr/>
          <a:lstStyle/>
          <a:p>
            <a:fld id="{4B1ECFE2-5ADF-4476-8C45-A3ABE7A7AF41}" type="slidenum">
              <a:rPr lang="en-US" smtClean="0"/>
              <a:t>65</a:t>
            </a:fld>
            <a:endParaRPr lang="en-US"/>
          </a:p>
        </p:txBody>
      </p:sp>
      <p:sp>
        <p:nvSpPr>
          <p:cNvPr id="7" name="Content Placeholder 7"/>
          <p:cNvSpPr txBox="1">
            <a:spLocks/>
          </p:cNvSpPr>
          <p:nvPr/>
        </p:nvSpPr>
        <p:spPr>
          <a:xfrm rot="5400000">
            <a:off x="7421862" y="4554202"/>
            <a:ext cx="1041853" cy="1261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384048" indent="-384048" algn="l" defTabSz="685800" rtl="0" eaLnBrk="1" latinLnBrk="0" hangingPunct="1">
              <a:lnSpc>
                <a:spcPct val="100000"/>
              </a:lnSpc>
              <a:spcBef>
                <a:spcPts val="0"/>
              </a:spcBef>
              <a:spcAft>
                <a:spcPts val="0"/>
              </a:spcAft>
              <a:buFont typeface="Franklin Gothic Book" panose="020B0503020102020204" pitchFamily="34" charset="0"/>
              <a:buChar char="■"/>
              <a:defRPr sz="2400" kern="1200" baseline="0">
                <a:solidFill>
                  <a:schemeClr val="lt1"/>
                </a:solidFill>
                <a:latin typeface="+mn-lt"/>
                <a:ea typeface="+mn-ea"/>
                <a:cs typeface="+mn-cs"/>
              </a:defRPr>
            </a:lvl1pPr>
            <a:lvl2pPr marL="914400" indent="-384048" algn="l" defTabSz="685800" rtl="0" eaLnBrk="1" latinLnBrk="0" hangingPunct="1">
              <a:lnSpc>
                <a:spcPct val="100000"/>
              </a:lnSpc>
              <a:spcBef>
                <a:spcPts val="0"/>
              </a:spcBef>
              <a:spcAft>
                <a:spcPts val="0"/>
              </a:spcAft>
              <a:buFont typeface="Franklin Gothic Book" panose="020B0503020102020204" pitchFamily="34" charset="0"/>
              <a:buChar char="–"/>
              <a:defRPr sz="2000" i="1" kern="1200" baseline="0">
                <a:solidFill>
                  <a:schemeClr val="lt1"/>
                </a:solidFill>
                <a:latin typeface="+mn-lt"/>
                <a:ea typeface="+mn-ea"/>
                <a:cs typeface="+mn-cs"/>
              </a:defRPr>
            </a:lvl2pPr>
            <a:lvl3pPr marL="1371600" indent="-384048" algn="l" defTabSz="685800" rtl="0" eaLnBrk="1" latinLnBrk="0" hangingPunct="1">
              <a:lnSpc>
                <a:spcPct val="100000"/>
              </a:lnSpc>
              <a:spcBef>
                <a:spcPts val="0"/>
              </a:spcBef>
              <a:spcAft>
                <a:spcPts val="0"/>
              </a:spcAft>
              <a:buFont typeface="Franklin Gothic Book" panose="020B0503020102020204" pitchFamily="34" charset="0"/>
              <a:buChar char="■"/>
              <a:defRPr sz="1800" kern="1200" baseline="0">
                <a:solidFill>
                  <a:schemeClr val="lt1"/>
                </a:solidFill>
                <a:latin typeface="+mn-lt"/>
                <a:ea typeface="+mn-ea"/>
                <a:cs typeface="+mn-cs"/>
              </a:defRPr>
            </a:lvl3pPr>
            <a:lvl4pPr marL="1828800" indent="-384048" algn="l" defTabSz="685800" rtl="0" eaLnBrk="1" latinLnBrk="0" hangingPunct="1">
              <a:lnSpc>
                <a:spcPct val="100000"/>
              </a:lnSpc>
              <a:spcBef>
                <a:spcPts val="0"/>
              </a:spcBef>
              <a:spcAft>
                <a:spcPts val="0"/>
              </a:spcAft>
              <a:buFont typeface="Franklin Gothic Book" panose="020B0503020102020204" pitchFamily="34" charset="0"/>
              <a:buChar char="–"/>
              <a:defRPr sz="1600" i="1" kern="1200" baseline="0">
                <a:solidFill>
                  <a:schemeClr val="lt1"/>
                </a:solidFill>
                <a:latin typeface="+mn-lt"/>
                <a:ea typeface="+mn-ea"/>
                <a:cs typeface="+mn-cs"/>
              </a:defRPr>
            </a:lvl4pPr>
            <a:lvl5pPr marL="2286000" indent="-384048" algn="l" defTabSz="685800" rtl="0" eaLnBrk="1" latinLnBrk="0" hangingPunct="1">
              <a:lnSpc>
                <a:spcPct val="100000"/>
              </a:lnSpc>
              <a:spcBef>
                <a:spcPts val="0"/>
              </a:spcBef>
              <a:spcAft>
                <a:spcPts val="0"/>
              </a:spcAft>
              <a:buFont typeface="Franklin Gothic Book" panose="020B0503020102020204" pitchFamily="34" charset="0"/>
              <a:buChar char="■"/>
              <a:defRPr sz="1400" kern="1200" baseline="0">
                <a:solidFill>
                  <a:schemeClr val="lt1"/>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lt1"/>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lt1"/>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lt1"/>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lt1"/>
                </a:solidFill>
                <a:latin typeface="+mn-lt"/>
                <a:ea typeface="+mn-ea"/>
                <a:cs typeface="+mn-cs"/>
              </a:defRPr>
            </a:lvl9pPr>
          </a:lstStyle>
          <a:p>
            <a:pPr marL="0" indent="0">
              <a:buNone/>
            </a:pPr>
            <a:endParaRPr lang="en-US" sz="900" dirty="0"/>
          </a:p>
        </p:txBody>
      </p:sp>
    </p:spTree>
    <p:extLst>
      <p:ext uri="{BB962C8B-B14F-4D97-AF65-F5344CB8AC3E}">
        <p14:creationId xmlns:p14="http://schemas.microsoft.com/office/powerpoint/2010/main" val="15815128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0F838-ABEB-4BD5-8BD2-42CCB7C0981D}"/>
              </a:ext>
            </a:extLst>
          </p:cNvPr>
          <p:cNvPicPr>
            <a:picLocks noChangeAspect="1"/>
          </p:cNvPicPr>
          <p:nvPr/>
        </p:nvPicPr>
        <p:blipFill>
          <a:blip r:embed="rId2"/>
          <a:stretch>
            <a:fillRect/>
          </a:stretch>
        </p:blipFill>
        <p:spPr>
          <a:xfrm>
            <a:off x="5555612" y="0"/>
            <a:ext cx="6636388" cy="6858000"/>
          </a:xfrm>
          <a:prstGeom prst="rect">
            <a:avLst/>
          </a:prstGeom>
        </p:spPr>
      </p:pic>
      <p:sp>
        <p:nvSpPr>
          <p:cNvPr id="2" name="Title 1"/>
          <p:cNvSpPr>
            <a:spLocks noGrp="1"/>
          </p:cNvSpPr>
          <p:nvPr>
            <p:ph type="title"/>
          </p:nvPr>
        </p:nvSpPr>
        <p:spPr>
          <a:xfrm>
            <a:off x="1222031" y="831256"/>
            <a:ext cx="7200900" cy="867871"/>
          </a:xfrm>
        </p:spPr>
        <p:txBody>
          <a:bodyPr>
            <a:normAutofit/>
          </a:bodyPr>
          <a:lstStyle/>
          <a:p>
            <a:r>
              <a:rPr lang="en-US" dirty="0"/>
              <a:t>F&amp;A Splits</a:t>
            </a:r>
          </a:p>
        </p:txBody>
      </p:sp>
      <p:sp>
        <p:nvSpPr>
          <p:cNvPr id="3" name="Oval Callout 2"/>
          <p:cNvSpPr/>
          <p:nvPr/>
        </p:nvSpPr>
        <p:spPr>
          <a:xfrm rot="698677">
            <a:off x="9637932" y="2806750"/>
            <a:ext cx="1502228" cy="1018903"/>
          </a:xfrm>
          <a:prstGeom prst="wedgeEllipseCallou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Must match $’s in budget (direct costs)</a:t>
            </a:r>
          </a:p>
        </p:txBody>
      </p:sp>
      <p:sp>
        <p:nvSpPr>
          <p:cNvPr id="8" name="TextBox 7"/>
          <p:cNvSpPr txBox="1"/>
          <p:nvPr/>
        </p:nvSpPr>
        <p:spPr>
          <a:xfrm>
            <a:off x="2067465" y="1697458"/>
            <a:ext cx="290710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The system will calculate your percentages based on the breakout you’ve entered and what’s on your </a:t>
            </a:r>
            <a:r>
              <a:rPr lang="en-US" dirty="0" err="1"/>
              <a:t>Smartform</a:t>
            </a:r>
            <a:r>
              <a:rPr lang="en-US" dirty="0"/>
              <a:t> budget screen.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Once you’ve entered your information for all schools/campuses, you’re ready to submit! </a:t>
            </a:r>
          </a:p>
          <a:p>
            <a:endParaRPr lang="en-US" dirty="0"/>
          </a:p>
        </p:txBody>
      </p:sp>
      <p:sp>
        <p:nvSpPr>
          <p:cNvPr id="5" name="Right Arrow 4"/>
          <p:cNvSpPr/>
          <p:nvPr/>
        </p:nvSpPr>
        <p:spPr>
          <a:xfrm>
            <a:off x="10235492" y="6444879"/>
            <a:ext cx="992037" cy="2846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8715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9208"/>
          <a:stretch/>
        </p:blipFill>
        <p:spPr>
          <a:xfrm>
            <a:off x="826930" y="3695867"/>
            <a:ext cx="10018869" cy="1104734"/>
          </a:xfrm>
          <a:prstGeom prst="rect">
            <a:avLst/>
          </a:prstGeom>
        </p:spPr>
      </p:pic>
      <p:sp>
        <p:nvSpPr>
          <p:cNvPr id="2" name="Title 1"/>
          <p:cNvSpPr>
            <a:spLocks noGrp="1"/>
          </p:cNvSpPr>
          <p:nvPr>
            <p:ph type="title"/>
          </p:nvPr>
        </p:nvSpPr>
        <p:spPr/>
        <p:txBody>
          <a:bodyPr/>
          <a:lstStyle/>
          <a:p>
            <a:r>
              <a:rPr lang="en-US" dirty="0"/>
              <a:t>Review Status of Your F&amp;A Split</a:t>
            </a:r>
          </a:p>
        </p:txBody>
      </p:sp>
      <p:sp>
        <p:nvSpPr>
          <p:cNvPr id="3" name="Content Placeholder 2"/>
          <p:cNvSpPr>
            <a:spLocks noGrp="1"/>
          </p:cNvSpPr>
          <p:nvPr>
            <p:ph idx="1"/>
          </p:nvPr>
        </p:nvSpPr>
        <p:spPr/>
        <p:txBody>
          <a:bodyPr/>
          <a:lstStyle/>
          <a:p>
            <a:r>
              <a:rPr lang="en-US" dirty="0"/>
              <a:t>Your F&amp;A Split request will be routed for approvals. </a:t>
            </a:r>
          </a:p>
          <a:p>
            <a:pPr lvl="1"/>
            <a:r>
              <a:rPr lang="en-US" dirty="0"/>
              <a:t>You will receive an email if any changes are requested, or any clarifying information is required; otherwise, you will receive a notification when your request is approved. </a:t>
            </a:r>
          </a:p>
          <a:p>
            <a:r>
              <a:rPr lang="en-US" dirty="0"/>
              <a:t>You can check the status of your request by going to the “Review States” tab on the main page of your FP: </a:t>
            </a:r>
          </a:p>
          <a:p>
            <a:pPr lvl="1"/>
            <a:endParaRPr lang="en-US" dirty="0"/>
          </a:p>
          <a:p>
            <a:pPr marL="530352" lvl="1" indent="0">
              <a:buNone/>
            </a:pPr>
            <a:endParaRPr lang="en-US" dirty="0"/>
          </a:p>
        </p:txBody>
      </p:sp>
      <p:sp>
        <p:nvSpPr>
          <p:cNvPr id="7" name="Oval 6"/>
          <p:cNvSpPr/>
          <p:nvPr/>
        </p:nvSpPr>
        <p:spPr>
          <a:xfrm>
            <a:off x="4653951" y="4119917"/>
            <a:ext cx="902899" cy="368683"/>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3149599" y="4800601"/>
            <a:ext cx="7696200" cy="1323975"/>
          </a:xfrm>
          <a:prstGeom prst="rect">
            <a:avLst/>
          </a:prstGeom>
        </p:spPr>
      </p:pic>
    </p:spTree>
    <p:extLst>
      <p:ext uri="{BB962C8B-B14F-4D97-AF65-F5344CB8AC3E}">
        <p14:creationId xmlns:p14="http://schemas.microsoft.com/office/powerpoint/2010/main" val="2385051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4B5E3C9-E389-418C-ACC3-1D38420AC324}"/>
              </a:ext>
            </a:extLst>
          </p:cNvPr>
          <p:cNvPicPr>
            <a:picLocks noGrp="1" noChangeAspect="1"/>
          </p:cNvPicPr>
          <p:nvPr>
            <p:ph idx="1"/>
          </p:nvPr>
        </p:nvPicPr>
        <p:blipFill>
          <a:blip r:embed="rId3"/>
          <a:stretch>
            <a:fillRect/>
          </a:stretch>
        </p:blipFill>
        <p:spPr>
          <a:xfrm>
            <a:off x="5366581" y="2130929"/>
            <a:ext cx="6701383" cy="2103440"/>
          </a:xfrm>
          <a:prstGeom prst="rect">
            <a:avLst/>
          </a:prstGeom>
        </p:spPr>
      </p:pic>
      <p:sp>
        <p:nvSpPr>
          <p:cNvPr id="2" name="Title 1"/>
          <p:cNvSpPr>
            <a:spLocks noGrp="1"/>
          </p:cNvSpPr>
          <p:nvPr>
            <p:ph type="title"/>
          </p:nvPr>
        </p:nvSpPr>
        <p:spPr/>
        <p:txBody>
          <a:bodyPr/>
          <a:lstStyle/>
          <a:p>
            <a:r>
              <a:rPr lang="en-US" dirty="0"/>
              <a:t>Request To Spend Funds</a:t>
            </a:r>
          </a:p>
        </p:txBody>
      </p:sp>
      <p:sp>
        <p:nvSpPr>
          <p:cNvPr id="10" name="Content Placeholder 2"/>
          <p:cNvSpPr txBox="1">
            <a:spLocks/>
          </p:cNvSpPr>
          <p:nvPr/>
        </p:nvSpPr>
        <p:spPr>
          <a:xfrm>
            <a:off x="1639294" y="1737360"/>
            <a:ext cx="3810000" cy="4724400"/>
          </a:xfrm>
          <a:prstGeom prst="rect">
            <a:avLst/>
          </a:prstGeom>
        </p:spPr>
        <p:txBody>
          <a:bodyPr vert="horz">
            <a:normAutofit fontScale="625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The first step in starting a Request to Spend Funds is to make sure you have an open record in Click. </a:t>
            </a:r>
            <a:r>
              <a:rPr lang="en-US" b="1" u="sng" dirty="0"/>
              <a:t>This record must match the dates that you are requesting to spend funds in</a:t>
            </a:r>
            <a:r>
              <a:rPr lang="en-US" u="sng" dirty="0"/>
              <a:t>. </a:t>
            </a:r>
          </a:p>
          <a:p>
            <a:r>
              <a:rPr lang="en-US" dirty="0"/>
              <a:t>Unless you are processing a No-Cost Extension RTSF, you will need a record in one of the following states:</a:t>
            </a:r>
          </a:p>
          <a:p>
            <a:pPr lvl="2"/>
            <a:r>
              <a:rPr lang="en-US" dirty="0"/>
              <a:t>Draft</a:t>
            </a:r>
          </a:p>
          <a:p>
            <a:pPr lvl="2"/>
            <a:r>
              <a:rPr lang="en-US" dirty="0"/>
              <a:t>Department Review</a:t>
            </a:r>
          </a:p>
          <a:p>
            <a:pPr lvl="2"/>
            <a:r>
              <a:rPr lang="en-US" dirty="0"/>
              <a:t>SPO Review</a:t>
            </a:r>
          </a:p>
          <a:p>
            <a:pPr lvl="2"/>
            <a:r>
              <a:rPr lang="en-US" dirty="0"/>
              <a:t>Final SPO Review</a:t>
            </a:r>
          </a:p>
          <a:p>
            <a:pPr lvl="2"/>
            <a:r>
              <a:rPr lang="en-US" dirty="0"/>
              <a:t>Pending Sponsor Review</a:t>
            </a:r>
          </a:p>
          <a:p>
            <a:pPr lvl="2"/>
            <a:r>
              <a:rPr lang="en-US" dirty="0"/>
              <a:t>Prepare for Award</a:t>
            </a:r>
          </a:p>
          <a:p>
            <a:pPr lvl="2"/>
            <a:r>
              <a:rPr lang="en-US" dirty="0"/>
              <a:t>Award QC</a:t>
            </a:r>
          </a:p>
          <a:p>
            <a:r>
              <a:rPr lang="en-US" b="1" u="sng" dirty="0"/>
              <a:t>If you are processing a No-Cost Extension RTSF, you will need to find your current Awarded record</a:t>
            </a:r>
          </a:p>
          <a:p>
            <a:pPr lvl="2"/>
            <a:endParaRPr lang="en-US" dirty="0"/>
          </a:p>
          <a:p>
            <a:endParaRPr lang="en-US" dirty="0"/>
          </a:p>
        </p:txBody>
      </p:sp>
      <p:sp>
        <p:nvSpPr>
          <p:cNvPr id="15" name="TextBox 14"/>
          <p:cNvSpPr txBox="1"/>
          <p:nvPr/>
        </p:nvSpPr>
        <p:spPr>
          <a:xfrm>
            <a:off x="6629400" y="4648201"/>
            <a:ext cx="3581400" cy="646331"/>
          </a:xfrm>
          <a:prstGeom prst="rect">
            <a:avLst/>
          </a:prstGeom>
          <a:solidFill>
            <a:srgbClr val="FFFF00"/>
          </a:solidFill>
        </p:spPr>
        <p:txBody>
          <a:bodyPr wrap="square" rtlCol="0">
            <a:spAutoFit/>
          </a:bodyPr>
          <a:lstStyle/>
          <a:p>
            <a:pPr algn="ctr"/>
            <a:r>
              <a:rPr lang="en-US" b="1" dirty="0">
                <a:solidFill>
                  <a:srgbClr val="FF0000"/>
                </a:solidFill>
                <a:latin typeface="Calibri" panose="020F0502020204030204" pitchFamily="34" charset="0"/>
              </a:rPr>
              <a:t>Need help finding the right record? </a:t>
            </a:r>
          </a:p>
          <a:p>
            <a:pPr algn="ctr"/>
            <a:r>
              <a:rPr lang="en-US" b="1" dirty="0">
                <a:solidFill>
                  <a:srgbClr val="FF0000"/>
                </a:solidFill>
                <a:latin typeface="Calibri" panose="020F0502020204030204" pitchFamily="34" charset="0"/>
              </a:rPr>
              <a:t>Contact Pre-Award!</a:t>
            </a:r>
            <a:endParaRPr lang="en-US" dirty="0">
              <a:solidFill>
                <a:srgbClr val="FF0000"/>
              </a:solidFill>
            </a:endParaRPr>
          </a:p>
        </p:txBody>
      </p:sp>
      <p:sp>
        <p:nvSpPr>
          <p:cNvPr id="8" name="Oval 7"/>
          <p:cNvSpPr/>
          <p:nvPr/>
        </p:nvSpPr>
        <p:spPr>
          <a:xfrm>
            <a:off x="9548122" y="2151192"/>
            <a:ext cx="762000" cy="25163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Oval 10"/>
          <p:cNvSpPr/>
          <p:nvPr/>
        </p:nvSpPr>
        <p:spPr>
          <a:xfrm>
            <a:off x="7477322" y="3885025"/>
            <a:ext cx="762000" cy="3810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3152139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7" name="Content Placeholder 2"/>
          <p:cNvSpPr txBox="1">
            <a:spLocks/>
          </p:cNvSpPr>
          <p:nvPr/>
        </p:nvSpPr>
        <p:spPr>
          <a:xfrm>
            <a:off x="1828800" y="1737360"/>
            <a:ext cx="8458200" cy="2057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After you find your open record (or create a new record!) you will click on the “RTSF” Activity:</a:t>
            </a:r>
          </a:p>
        </p:txBody>
      </p:sp>
      <p:pic>
        <p:nvPicPr>
          <p:cNvPr id="3" name="Picture 2"/>
          <p:cNvPicPr>
            <a:picLocks noChangeAspect="1"/>
          </p:cNvPicPr>
          <p:nvPr/>
        </p:nvPicPr>
        <p:blipFill>
          <a:blip r:embed="rId3"/>
          <a:stretch>
            <a:fillRect/>
          </a:stretch>
        </p:blipFill>
        <p:spPr>
          <a:xfrm>
            <a:off x="2547257" y="2752531"/>
            <a:ext cx="7145863" cy="3281264"/>
          </a:xfrm>
          <a:prstGeom prst="rect">
            <a:avLst/>
          </a:prstGeom>
        </p:spPr>
      </p:pic>
      <p:sp>
        <p:nvSpPr>
          <p:cNvPr id="8" name="Oval 7"/>
          <p:cNvSpPr/>
          <p:nvPr/>
        </p:nvSpPr>
        <p:spPr>
          <a:xfrm>
            <a:off x="2547257" y="5417197"/>
            <a:ext cx="762000" cy="2286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9" name="Straight Arrow Connector 8"/>
          <p:cNvCxnSpPr/>
          <p:nvPr/>
        </p:nvCxnSpPr>
        <p:spPr>
          <a:xfrm flipH="1">
            <a:off x="3309257" y="2556588"/>
            <a:ext cx="5301343" cy="2929812"/>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861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Logging In</a:t>
            </a:r>
          </a:p>
        </p:txBody>
      </p:sp>
      <p:sp>
        <p:nvSpPr>
          <p:cNvPr id="4" name="Content Placeholder 2"/>
          <p:cNvSpPr txBox="1">
            <a:spLocks/>
          </p:cNvSpPr>
          <p:nvPr/>
        </p:nvSpPr>
        <p:spPr>
          <a:xfrm>
            <a:off x="1828800" y="4800600"/>
            <a:ext cx="8503920" cy="13716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1600" dirty="0"/>
              <a:t>This login screen can also be reached directly at: </a:t>
            </a:r>
            <a:r>
              <a:rPr lang="en-US" sz="1600" u="sng" dirty="0">
                <a:solidFill>
                  <a:srgbClr val="0070C0"/>
                </a:solidFill>
                <a:hlinkClick r:id="rId3"/>
              </a:rPr>
              <a:t>https://era.health.unm.edu/GrantsCOI/</a:t>
            </a:r>
            <a:r>
              <a:rPr lang="en-US" sz="1600" dirty="0">
                <a:solidFill>
                  <a:srgbClr val="0070C0"/>
                </a:solidFill>
              </a:rPr>
              <a:t> </a:t>
            </a:r>
          </a:p>
          <a:p>
            <a:r>
              <a:rPr lang="en-US" sz="1600" dirty="0">
                <a:solidFill>
                  <a:srgbClr val="0070C0"/>
                </a:solidFill>
              </a:rPr>
              <a:t> </a:t>
            </a:r>
            <a:r>
              <a:rPr lang="en-US" sz="1600" dirty="0"/>
              <a:t>If you have problems logging in, please contact the administrator below: </a:t>
            </a:r>
          </a:p>
          <a:p>
            <a:pPr lvl="1"/>
            <a:r>
              <a:rPr lang="en-US" sz="1000" b="1" dirty="0"/>
              <a:t>Sean Gonzales, </a:t>
            </a:r>
            <a:r>
              <a:rPr lang="en-US" sz="1000" b="1" u="sng" dirty="0">
                <a:solidFill>
                  <a:srgbClr val="ED8411"/>
                </a:solidFill>
                <a:hlinkClick r:id="rId4"/>
              </a:rPr>
              <a:t>SGonzales</a:t>
            </a:r>
            <a:r>
              <a:rPr lang="en-US" sz="1000" b="1" dirty="0">
                <a:hlinkClick r:id="rId4"/>
              </a:rPr>
              <a:t>@salud.unm.edu</a:t>
            </a:r>
            <a:r>
              <a:rPr lang="en-US" sz="1000" b="1" dirty="0"/>
              <a:t>, 505-272-3495</a:t>
            </a:r>
          </a:p>
          <a:p>
            <a:pPr marL="274320" lvl="1" indent="0">
              <a:buNone/>
            </a:pPr>
            <a:endParaRPr lang="en-US" sz="1000" dirty="0"/>
          </a:p>
          <a:p>
            <a:endParaRPr lang="en-US" sz="1600" dirty="0"/>
          </a:p>
        </p:txBody>
      </p:sp>
      <p:sp>
        <p:nvSpPr>
          <p:cNvPr id="12" name="TextBox 11"/>
          <p:cNvSpPr txBox="1"/>
          <p:nvPr/>
        </p:nvSpPr>
        <p:spPr>
          <a:xfrm>
            <a:off x="3353848" y="1850117"/>
            <a:ext cx="2726912" cy="261610"/>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latin typeface="Calibri" panose="020F0502020204030204" pitchFamily="34" charset="0"/>
              </a:rPr>
              <a:t>Enter your User Name and Password here:</a:t>
            </a:r>
          </a:p>
        </p:txBody>
      </p:sp>
      <p:pic>
        <p:nvPicPr>
          <p:cNvPr id="3" name="Picture 2"/>
          <p:cNvPicPr>
            <a:picLocks noChangeAspect="1"/>
          </p:cNvPicPr>
          <p:nvPr/>
        </p:nvPicPr>
        <p:blipFill>
          <a:blip r:embed="rId5"/>
          <a:stretch>
            <a:fillRect/>
          </a:stretch>
        </p:blipFill>
        <p:spPr>
          <a:xfrm>
            <a:off x="6745580" y="2152175"/>
            <a:ext cx="2324100" cy="2171700"/>
          </a:xfrm>
          <a:prstGeom prst="rect">
            <a:avLst/>
          </a:prstGeom>
        </p:spPr>
      </p:pic>
      <p:pic>
        <p:nvPicPr>
          <p:cNvPr id="6" name="Picture 5"/>
          <p:cNvPicPr>
            <a:picLocks noChangeAspect="1"/>
          </p:cNvPicPr>
          <p:nvPr/>
        </p:nvPicPr>
        <p:blipFill>
          <a:blip r:embed="rId6"/>
          <a:stretch>
            <a:fillRect/>
          </a:stretch>
        </p:blipFill>
        <p:spPr>
          <a:xfrm>
            <a:off x="3353848" y="2152175"/>
            <a:ext cx="2790578" cy="2579171"/>
          </a:xfrm>
          <a:prstGeom prst="rect">
            <a:avLst/>
          </a:prstGeom>
        </p:spPr>
      </p:pic>
    </p:spTree>
    <p:extLst>
      <p:ext uri="{BB962C8B-B14F-4D97-AF65-F5344CB8AC3E}">
        <p14:creationId xmlns:p14="http://schemas.microsoft.com/office/powerpoint/2010/main" val="3933182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15" name="TextBox 14"/>
          <p:cNvSpPr txBox="1"/>
          <p:nvPr/>
        </p:nvSpPr>
        <p:spPr>
          <a:xfrm>
            <a:off x="1588901" y="1909466"/>
            <a:ext cx="3200400" cy="461665"/>
          </a:xfrm>
          <a:prstGeom prst="rect">
            <a:avLst/>
          </a:prstGeom>
          <a:solidFill>
            <a:schemeClr val="accent1">
              <a:lumMod val="20000"/>
              <a:lumOff val="80000"/>
            </a:schemeClr>
          </a:solidFill>
          <a:ln>
            <a:solidFill>
              <a:schemeClr val="tx1"/>
            </a:solidFill>
          </a:ln>
        </p:spPr>
        <p:txBody>
          <a:bodyPr wrap="square" rtlCol="0">
            <a:spAutoFit/>
          </a:bodyPr>
          <a:lstStyle/>
          <a:p>
            <a:pPr fontAlgn="base">
              <a:spcBef>
                <a:spcPct val="0"/>
              </a:spcBef>
              <a:spcAft>
                <a:spcPts val="1000"/>
              </a:spcAft>
            </a:pPr>
            <a:r>
              <a:rPr lang="en-US" sz="1200" b="1" dirty="0">
                <a:latin typeface="Calibri" pitchFamily="34" charset="0"/>
                <a:cs typeface="Arial" pitchFamily="34" charset="0"/>
              </a:rPr>
              <a:t>A pop-up screen will appear where you will enter the project</a:t>
            </a:r>
          </a:p>
        </p:txBody>
      </p:sp>
      <p:pic>
        <p:nvPicPr>
          <p:cNvPr id="16" name="Picture 15"/>
          <p:cNvPicPr/>
          <p:nvPr/>
        </p:nvPicPr>
        <p:blipFill>
          <a:blip r:embed="rId3" cstate="print">
            <a:extLst>
              <a:ext uri="{28A0092B-C50C-407E-A947-70E740481C1C}">
                <a14:useLocalDpi xmlns:a14="http://schemas.microsoft.com/office/drawing/2010/main" val="0"/>
              </a:ext>
            </a:extLst>
          </a:blip>
          <a:srcRect t="1639" r="3890"/>
          <a:stretch>
            <a:fillRect/>
          </a:stretch>
        </p:blipFill>
        <p:spPr>
          <a:xfrm>
            <a:off x="4953000" y="1909466"/>
            <a:ext cx="5189376" cy="4186534"/>
          </a:xfrm>
          <a:prstGeom prst="rect">
            <a:avLst/>
          </a:prstGeom>
        </p:spPr>
      </p:pic>
      <p:sp>
        <p:nvSpPr>
          <p:cNvPr id="17" name="Content Placeholder 2"/>
          <p:cNvSpPr txBox="1">
            <a:spLocks/>
          </p:cNvSpPr>
          <p:nvPr/>
        </p:nvSpPr>
        <p:spPr>
          <a:xfrm>
            <a:off x="597159" y="2388637"/>
            <a:ext cx="4279641" cy="3935962"/>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 Funds Start Date: The anticipated date the funds will start</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Funds End Date:  The anticipated end date that you will require the stated funds</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Type of Award: Indicates whether the project is a grant or type of contract</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Amount Requested:  The estimated amount you will require during the period stated</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PI Justification:  The reason for the RTSF Request – if a MSU or NCE, will indicate that here</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Department Chair (or Designated First Level Approver):  Enter the first level approver here.  Some Departments have delegated the Chair authority to the Department Administrator – this decision will be up to your Chair.  Please keep in mind, the person indicated here will need to log in and approve the RTSF after the PI Approves.</a:t>
            </a:r>
          </a:p>
          <a:p>
            <a:pPr marL="457200" lvl="1" indent="0" fontAlgn="base">
              <a:spcBef>
                <a:spcPct val="0"/>
              </a:spcBef>
              <a:spcAft>
                <a:spcPts val="1000"/>
              </a:spcAft>
              <a:buClrTx/>
              <a:buSzTx/>
            </a:pPr>
            <a:r>
              <a:rPr lang="en-US" sz="1000" b="1" u="sng" dirty="0">
                <a:solidFill>
                  <a:schemeClr val="tx1"/>
                </a:solidFill>
                <a:latin typeface="Times New Roman" pitchFamily="18" charset="0"/>
                <a:cs typeface="Arial" pitchFamily="34" charset="0"/>
              </a:rPr>
              <a:t>DEAN (or Designated Second Level Approver):  You will enter your Dean in this section.  If the Chair Approves but doesn’t have the funding, the decision will move to the next level of approval, which is the Dean.  In most cases, the approval does not reach this point.</a:t>
            </a:r>
          </a:p>
        </p:txBody>
      </p:sp>
      <p:sp>
        <p:nvSpPr>
          <p:cNvPr id="18" name="TextBox 17"/>
          <p:cNvSpPr txBox="1"/>
          <p:nvPr/>
        </p:nvSpPr>
        <p:spPr>
          <a:xfrm>
            <a:off x="5334000" y="5562601"/>
            <a:ext cx="3429000" cy="646331"/>
          </a:xfrm>
          <a:prstGeom prst="rect">
            <a:avLst/>
          </a:prstGeom>
          <a:solidFill>
            <a:srgbClr val="FFFF00"/>
          </a:solidFill>
        </p:spPr>
        <p:txBody>
          <a:bodyPr wrap="square" rtlCol="0">
            <a:spAutoFit/>
          </a:bodyPr>
          <a:lstStyle/>
          <a:p>
            <a:pPr algn="ctr"/>
            <a:r>
              <a:rPr lang="en-US" b="1" dirty="0">
                <a:solidFill>
                  <a:srgbClr val="FF0000"/>
                </a:solidFill>
                <a:latin typeface="Calibri" panose="020F0502020204030204" pitchFamily="34" charset="0"/>
              </a:rPr>
              <a:t>In rare cases, your Chair &amp; Dean may be the same person.</a:t>
            </a:r>
            <a:endParaRPr lang="en-US" dirty="0">
              <a:solidFill>
                <a:srgbClr val="FF0000"/>
              </a:solidFill>
            </a:endParaRPr>
          </a:p>
        </p:txBody>
      </p:sp>
    </p:spTree>
    <p:extLst>
      <p:ext uri="{BB962C8B-B14F-4D97-AF65-F5344CB8AC3E}">
        <p14:creationId xmlns:p14="http://schemas.microsoft.com/office/powerpoint/2010/main" val="869313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1828800" y="3429000"/>
            <a:ext cx="8610600" cy="2514600"/>
          </a:xfrm>
          <a:prstGeom prst="rect">
            <a:avLst/>
          </a:prstGeom>
        </p:spPr>
      </p:pic>
      <p:cxnSp>
        <p:nvCxnSpPr>
          <p:cNvPr id="9" name="Straight Arrow Connector 8"/>
          <p:cNvCxnSpPr>
            <a:endCxn id="10" idx="6"/>
          </p:cNvCxnSpPr>
          <p:nvPr/>
        </p:nvCxnSpPr>
        <p:spPr>
          <a:xfrm flipH="1">
            <a:off x="6922734" y="2971800"/>
            <a:ext cx="1383067" cy="105186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rot="26832">
            <a:off x="5640723" y="3769800"/>
            <a:ext cx="1282030" cy="497722"/>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5" name="Content Placeholder 2"/>
          <p:cNvSpPr txBox="1">
            <a:spLocks/>
          </p:cNvSpPr>
          <p:nvPr/>
        </p:nvSpPr>
        <p:spPr>
          <a:xfrm>
            <a:off x="1897380" y="1749801"/>
            <a:ext cx="8458200" cy="2057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en-US" dirty="0"/>
              <a:t>Once you have completed the information, click “Ok” </a:t>
            </a:r>
          </a:p>
          <a:p>
            <a:pPr lvl="0"/>
            <a:r>
              <a:rPr lang="en-US" dirty="0"/>
              <a:t>The PI will receive this notification to log in and approve the request</a:t>
            </a:r>
          </a:p>
          <a:p>
            <a:pPr lvl="0"/>
            <a:endParaRPr lang="en-US" dirty="0"/>
          </a:p>
          <a:p>
            <a:endParaRPr lang="en-US" dirty="0"/>
          </a:p>
        </p:txBody>
      </p:sp>
    </p:spTree>
    <p:extLst>
      <p:ext uri="{BB962C8B-B14F-4D97-AF65-F5344CB8AC3E}">
        <p14:creationId xmlns:p14="http://schemas.microsoft.com/office/powerpoint/2010/main" val="403701556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6" name="Content Placeholder 2"/>
          <p:cNvSpPr txBox="1">
            <a:spLocks/>
          </p:cNvSpPr>
          <p:nvPr/>
        </p:nvSpPr>
        <p:spPr>
          <a:xfrm>
            <a:off x="1905000" y="1663960"/>
            <a:ext cx="8458200" cy="2057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After logging in, the PI will click on the “RTSF – PI Approval” Activity</a:t>
            </a:r>
          </a:p>
          <a:p>
            <a:pPr lvl="0"/>
            <a:endParaRPr lang="en-US" dirty="0"/>
          </a:p>
          <a:p>
            <a:endParaRPr lang="en-US" dirty="0"/>
          </a:p>
        </p:txBody>
      </p:sp>
      <p:pic>
        <p:nvPicPr>
          <p:cNvPr id="3" name="Picture 2"/>
          <p:cNvPicPr>
            <a:picLocks noChangeAspect="1"/>
          </p:cNvPicPr>
          <p:nvPr/>
        </p:nvPicPr>
        <p:blipFill>
          <a:blip r:embed="rId3"/>
          <a:stretch>
            <a:fillRect/>
          </a:stretch>
        </p:blipFill>
        <p:spPr>
          <a:xfrm>
            <a:off x="2241241" y="2535116"/>
            <a:ext cx="7703423" cy="3592093"/>
          </a:xfrm>
          <a:prstGeom prst="rect">
            <a:avLst/>
          </a:prstGeom>
        </p:spPr>
      </p:pic>
      <p:cxnSp>
        <p:nvCxnSpPr>
          <p:cNvPr id="7" name="Straight Arrow Connector 6"/>
          <p:cNvCxnSpPr/>
          <p:nvPr/>
        </p:nvCxnSpPr>
        <p:spPr>
          <a:xfrm flipH="1">
            <a:off x="3048000" y="2535116"/>
            <a:ext cx="2057400" cy="310368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8024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14" name="Content Placeholder 2"/>
          <p:cNvSpPr txBox="1">
            <a:spLocks/>
          </p:cNvSpPr>
          <p:nvPr/>
        </p:nvSpPr>
        <p:spPr>
          <a:xfrm>
            <a:off x="1676400" y="1524000"/>
            <a:ext cx="2819400" cy="4572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base">
              <a:spcBef>
                <a:spcPct val="0"/>
              </a:spcBef>
              <a:spcAft>
                <a:spcPts val="1000"/>
              </a:spcAft>
              <a:buClrTx/>
              <a:buSzTx/>
              <a:buNone/>
            </a:pPr>
            <a:endParaRPr lang="en-US" dirty="0"/>
          </a:p>
        </p:txBody>
      </p:sp>
      <p:sp>
        <p:nvSpPr>
          <p:cNvPr id="6" name="Content Placeholder 2"/>
          <p:cNvSpPr txBox="1">
            <a:spLocks/>
          </p:cNvSpPr>
          <p:nvPr/>
        </p:nvSpPr>
        <p:spPr>
          <a:xfrm>
            <a:off x="1268963" y="1828800"/>
            <a:ext cx="3379237" cy="42672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en-US" sz="1550" dirty="0"/>
              <a:t>A pop-up screen will appear for reviewing the project information. </a:t>
            </a:r>
          </a:p>
          <a:p>
            <a:pPr lvl="0"/>
            <a:endParaRPr lang="en-US" sz="1550" dirty="0"/>
          </a:p>
          <a:p>
            <a:pPr lvl="0"/>
            <a:r>
              <a:rPr lang="en-US" sz="1550" dirty="0"/>
              <a:t>If all the information looks accurate, select “Yes” and “Ok” to Approve.  Once you select OK, a notification will be sent to the Department Chair/Delegated Approver to log in and review/approve the project.</a:t>
            </a:r>
          </a:p>
          <a:p>
            <a:pPr lvl="0"/>
            <a:endParaRPr lang="en-US" sz="1550" dirty="0"/>
          </a:p>
          <a:p>
            <a:pPr lvl="0"/>
            <a:r>
              <a:rPr lang="en-US" sz="1550" dirty="0"/>
              <a:t>If any information looks inaccurate, select “No” and “Ok” and the request will be routed back to the study staff for re-work</a:t>
            </a:r>
          </a:p>
        </p:txBody>
      </p:sp>
      <p:pic>
        <p:nvPicPr>
          <p:cNvPr id="3" name="Picture 2"/>
          <p:cNvPicPr>
            <a:picLocks noChangeAspect="1"/>
          </p:cNvPicPr>
          <p:nvPr/>
        </p:nvPicPr>
        <p:blipFill>
          <a:blip r:embed="rId3"/>
          <a:stretch>
            <a:fillRect/>
          </a:stretch>
        </p:blipFill>
        <p:spPr>
          <a:xfrm>
            <a:off x="4650537" y="1828800"/>
            <a:ext cx="5769696" cy="3886200"/>
          </a:xfrm>
          <a:prstGeom prst="rect">
            <a:avLst/>
          </a:prstGeom>
        </p:spPr>
      </p:pic>
    </p:spTree>
    <p:extLst>
      <p:ext uri="{BB962C8B-B14F-4D97-AF65-F5344CB8AC3E}">
        <p14:creationId xmlns:p14="http://schemas.microsoft.com/office/powerpoint/2010/main" val="40185792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14" name="Content Placeholder 2"/>
          <p:cNvSpPr txBox="1">
            <a:spLocks/>
          </p:cNvSpPr>
          <p:nvPr/>
        </p:nvSpPr>
        <p:spPr>
          <a:xfrm>
            <a:off x="1828800" y="1768462"/>
            <a:ext cx="8534400" cy="2057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0"/>
            <a:r>
              <a:rPr lang="en-US" dirty="0"/>
              <a:t>After you click “OK” the following notification will be sent to the Department Chair/Delegated Approver:  </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752600" y="2832929"/>
            <a:ext cx="8686800" cy="2667000"/>
          </a:xfrm>
          <a:prstGeom prst="rect">
            <a:avLst/>
          </a:prstGeom>
        </p:spPr>
      </p:pic>
    </p:spTree>
    <p:extLst>
      <p:ext uri="{BB962C8B-B14F-4D97-AF65-F5344CB8AC3E}">
        <p14:creationId xmlns:p14="http://schemas.microsoft.com/office/powerpoint/2010/main" val="18611464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14" name="Content Placeholder 2"/>
          <p:cNvSpPr txBox="1">
            <a:spLocks/>
          </p:cNvSpPr>
          <p:nvPr/>
        </p:nvSpPr>
        <p:spPr>
          <a:xfrm>
            <a:off x="1097280" y="1828800"/>
            <a:ext cx="3427445" cy="4648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dirty="0">
                <a:latin typeface="+mj-lt"/>
                <a:cs typeface="Arial" pitchFamily="34" charset="0"/>
              </a:rPr>
              <a:t>The Department Chair/Delegated Approver has 3 options:</a:t>
            </a:r>
          </a:p>
          <a:p>
            <a:pPr lvl="1"/>
            <a:r>
              <a:rPr lang="en-US" sz="1400" b="1" dirty="0">
                <a:solidFill>
                  <a:schemeClr val="tx1"/>
                </a:solidFill>
                <a:latin typeface="Times New Roman" pitchFamily="18" charset="0"/>
                <a:cs typeface="Arial" pitchFamily="34" charset="0"/>
              </a:rPr>
              <a:t>To guarantee expenditure funding if the project is not received (the RTSF will be routed to Pre-Award for approval)</a:t>
            </a:r>
          </a:p>
          <a:p>
            <a:pPr lvl="1"/>
            <a:r>
              <a:rPr lang="en-US" sz="1400" b="1" dirty="0">
                <a:solidFill>
                  <a:schemeClr val="tx1"/>
                </a:solidFill>
                <a:latin typeface="Times New Roman" pitchFamily="18" charset="0"/>
                <a:cs typeface="Arial" pitchFamily="34" charset="0"/>
              </a:rPr>
              <a:t>Approve the request, but ask the Dean to fund expenditures if project funding is not received (the RTSF will be routed for Dean approval)</a:t>
            </a:r>
          </a:p>
          <a:p>
            <a:pPr lvl="1"/>
            <a:r>
              <a:rPr lang="en-US" sz="1400" b="1" dirty="0">
                <a:solidFill>
                  <a:schemeClr val="tx1"/>
                </a:solidFill>
                <a:latin typeface="Times New Roman" pitchFamily="18" charset="0"/>
                <a:cs typeface="Arial" pitchFamily="34" charset="0"/>
              </a:rPr>
              <a:t>Disapprove the request (the project will be withdrawn from the system and the RTSF will have to be re-initiated)</a:t>
            </a:r>
            <a:endParaRPr lang="en-US" sz="2800" dirty="0"/>
          </a:p>
        </p:txBody>
      </p:sp>
      <p:pic>
        <p:nvPicPr>
          <p:cNvPr id="8195" name="Picture 3"/>
          <p:cNvPicPr>
            <a:picLocks noChangeAspect="1" noChangeArrowheads="1"/>
          </p:cNvPicPr>
          <p:nvPr/>
        </p:nvPicPr>
        <p:blipFill>
          <a:blip r:embed="rId3" cstate="print"/>
          <a:srcRect b="3030"/>
          <a:stretch>
            <a:fillRect/>
          </a:stretch>
        </p:blipFill>
        <p:spPr bwMode="auto">
          <a:xfrm>
            <a:off x="4648200" y="1737360"/>
            <a:ext cx="5615473" cy="4587240"/>
          </a:xfrm>
          <a:prstGeom prst="rect">
            <a:avLst/>
          </a:prstGeom>
          <a:noFill/>
          <a:ln w="9525">
            <a:noFill/>
            <a:miter lim="800000"/>
            <a:headEnd/>
            <a:tailEnd/>
          </a:ln>
        </p:spPr>
      </p:pic>
    </p:spTree>
    <p:extLst>
      <p:ext uri="{BB962C8B-B14F-4D97-AF65-F5344CB8AC3E}">
        <p14:creationId xmlns:p14="http://schemas.microsoft.com/office/powerpoint/2010/main" val="10860004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sp>
        <p:nvSpPr>
          <p:cNvPr id="14" name="Content Placeholder 2"/>
          <p:cNvSpPr txBox="1">
            <a:spLocks/>
          </p:cNvSpPr>
          <p:nvPr/>
        </p:nvSpPr>
        <p:spPr>
          <a:xfrm>
            <a:off x="1821180" y="1754539"/>
            <a:ext cx="8610600" cy="9906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If the Department Chair/Delegated Approved chooses to route for Dean approval, the Dean will receive the following notification: </a:t>
            </a:r>
          </a:p>
          <a:p>
            <a:endParaRPr lang="en-US" dirty="0"/>
          </a:p>
          <a:p>
            <a:endParaRPr lang="en-US" dirty="0"/>
          </a:p>
        </p:txBody>
      </p:sp>
      <p:pic>
        <p:nvPicPr>
          <p:cNvPr id="16390" name="Picture 5"/>
          <p:cNvPicPr>
            <a:picLocks noChangeAspect="1" noChangeArrowheads="1"/>
          </p:cNvPicPr>
          <p:nvPr/>
        </p:nvPicPr>
        <p:blipFill>
          <a:blip r:embed="rId3" cstate="print"/>
          <a:srcRect/>
          <a:stretch>
            <a:fillRect/>
          </a:stretch>
        </p:blipFill>
        <p:spPr bwMode="auto">
          <a:xfrm>
            <a:off x="3331029" y="2599194"/>
            <a:ext cx="5615710" cy="3725406"/>
          </a:xfrm>
          <a:prstGeom prst="rect">
            <a:avLst/>
          </a:prstGeom>
          <a:noFill/>
        </p:spPr>
      </p:pic>
      <p:sp>
        <p:nvSpPr>
          <p:cNvPr id="16394" name="Rectangle 10"/>
          <p:cNvSpPr>
            <a:spLocks noChangeArrowheads="1"/>
          </p:cNvSpPr>
          <p:nvPr/>
        </p:nvSpPr>
        <p:spPr bwMode="auto">
          <a:xfrm>
            <a:off x="1524001" y="8786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br>
              <a:rPr lang="en-US" sz="600">
                <a:latin typeface="Arial" pitchFamily="34" charset="0"/>
                <a:cs typeface="Arial" pitchFamily="34" charset="0"/>
              </a:rPr>
            </a:br>
            <a:endParaRPr lang="en-US">
              <a:latin typeface="Arial" pitchFamily="34" charset="0"/>
              <a:cs typeface="Arial" pitchFamily="34" charset="0"/>
            </a:endParaRPr>
          </a:p>
          <a:p>
            <a:pPr defTabSz="914400" eaLnBrk="0" fontAlgn="base" hangingPunct="0">
              <a:spcBef>
                <a:spcPct val="0"/>
              </a:spcBef>
              <a:spcAft>
                <a:spcPct val="0"/>
              </a:spcAft>
            </a:pPr>
            <a:endParaRPr lang="en-US">
              <a:latin typeface="Arial" pitchFamily="34" charset="0"/>
              <a:cs typeface="Arial" pitchFamily="34" charset="0"/>
            </a:endParaRPr>
          </a:p>
        </p:txBody>
      </p:sp>
      <p:sp>
        <p:nvSpPr>
          <p:cNvPr id="16395" name="Rectangle 11"/>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atin typeface="Arial" pitchFamily="34" charset="0"/>
              <a:cs typeface="Arial" pitchFamily="34" charset="0"/>
            </a:endParaRPr>
          </a:p>
        </p:txBody>
      </p:sp>
      <p:sp>
        <p:nvSpPr>
          <p:cNvPr id="16396" name="Rectangle 12"/>
          <p:cNvSpPr>
            <a:spLocks noChangeArrowheads="1"/>
          </p:cNvSpPr>
          <p:nvPr/>
        </p:nvSpPr>
        <p:spPr bwMode="auto">
          <a:xfrm>
            <a:off x="1524001" y="2725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n-US">
              <a:latin typeface="Arial" pitchFamily="34" charset="0"/>
              <a:cs typeface="Arial" pitchFamily="34" charset="0"/>
            </a:endParaRPr>
          </a:p>
        </p:txBody>
      </p:sp>
      <p:sp>
        <p:nvSpPr>
          <p:cNvPr id="16398" name="Rectangle 14"/>
          <p:cNvSpPr>
            <a:spLocks noChangeArrowheads="1"/>
          </p:cNvSpPr>
          <p:nvPr/>
        </p:nvSpPr>
        <p:spPr bwMode="auto">
          <a:xfrm>
            <a:off x="1524001" y="87868"/>
            <a:ext cx="184731"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br>
              <a:rPr lang="en-US" sz="600">
                <a:latin typeface="Arial" pitchFamily="34" charset="0"/>
                <a:cs typeface="Arial" pitchFamily="34" charset="0"/>
              </a:rPr>
            </a:br>
            <a:endParaRPr lang="en-US">
              <a:latin typeface="Arial" pitchFamily="34" charset="0"/>
              <a:cs typeface="Arial" pitchFamily="34" charset="0"/>
            </a:endParaRPr>
          </a:p>
          <a:p>
            <a:pPr defTabSz="914400" eaLnBrk="0" fontAlgn="base" hangingPunct="0">
              <a:spcBef>
                <a:spcPct val="0"/>
              </a:spcBef>
              <a:spcAft>
                <a:spcPct val="0"/>
              </a:spcAft>
            </a:pPr>
            <a:endParaRPr lang="en-US">
              <a:latin typeface="Arial" pitchFamily="34" charset="0"/>
              <a:cs typeface="Arial" pitchFamily="34" charset="0"/>
            </a:endParaRPr>
          </a:p>
        </p:txBody>
      </p:sp>
      <p:sp>
        <p:nvSpPr>
          <p:cNvPr id="16399" name="Rectangle 15"/>
          <p:cNvSpPr>
            <a:spLocks noChangeArrowheads="1"/>
          </p:cNvSpPr>
          <p:nvPr/>
        </p:nvSpPr>
        <p:spPr bwMode="auto">
          <a:xfrm>
            <a:off x="1524001" y="180201"/>
            <a:ext cx="2938625"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tabLst>
                <a:tab pos="2727325" algn="l"/>
              </a:tabLst>
            </a:pPr>
            <a:r>
              <a:rPr lang="en-US" sz="1200">
                <a:latin typeface="Calibri" pitchFamily="34" charset="0"/>
                <a:ea typeface="Calibri" pitchFamily="34" charset="0"/>
                <a:cs typeface="Times New Roman" pitchFamily="18" charset="0"/>
              </a:rPr>
              <a:t>	</a:t>
            </a:r>
            <a:endParaRPr lang="en-US" sz="600">
              <a:latin typeface="Arial" pitchFamily="34" charset="0"/>
              <a:cs typeface="Arial" pitchFamily="34" charset="0"/>
            </a:endParaRPr>
          </a:p>
          <a:p>
            <a:pPr defTabSz="914400" eaLnBrk="0" fontAlgn="base" hangingPunct="0">
              <a:spcBef>
                <a:spcPct val="0"/>
              </a:spcBef>
              <a:spcAft>
                <a:spcPct val="0"/>
              </a:spcAft>
              <a:tabLst>
                <a:tab pos="2727325" algn="l"/>
              </a:tabLst>
            </a:pPr>
            <a:endParaRPr lang="en-US">
              <a:latin typeface="Arial" pitchFamily="34" charset="0"/>
              <a:cs typeface="Arial" pitchFamily="34" charset="0"/>
            </a:endParaRPr>
          </a:p>
        </p:txBody>
      </p:sp>
      <p:sp>
        <p:nvSpPr>
          <p:cNvPr id="16400" name="Rectangle 16"/>
          <p:cNvSpPr>
            <a:spLocks noChangeArrowheads="1"/>
          </p:cNvSpPr>
          <p:nvPr/>
        </p:nvSpPr>
        <p:spPr bwMode="auto">
          <a:xfrm>
            <a:off x="1524001" y="180201"/>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br>
              <a:rPr lang="en-US" sz="1200">
                <a:latin typeface="Calibri" pitchFamily="34" charset="0"/>
                <a:ea typeface="Calibri" pitchFamily="34" charset="0"/>
                <a:cs typeface="Times New Roman" pitchFamily="18" charset="0"/>
              </a:rPr>
            </a:br>
            <a:endParaRPr lang="en-US">
              <a:latin typeface="Arial" pitchFamily="34" charset="0"/>
              <a:cs typeface="Arial" pitchFamily="34" charset="0"/>
            </a:endParaRPr>
          </a:p>
        </p:txBody>
      </p:sp>
    </p:spTree>
    <p:extLst>
      <p:ext uri="{BB962C8B-B14F-4D97-AF65-F5344CB8AC3E}">
        <p14:creationId xmlns:p14="http://schemas.microsoft.com/office/powerpoint/2010/main" val="2379469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 To Spend Funds</a:t>
            </a:r>
          </a:p>
        </p:txBody>
      </p:sp>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4495801" y="1737360"/>
            <a:ext cx="5946941" cy="4503364"/>
          </a:xfrm>
          <a:prstGeom prst="rect">
            <a:avLst/>
          </a:prstGeom>
        </p:spPr>
      </p:pic>
      <p:sp>
        <p:nvSpPr>
          <p:cNvPr id="10244" name="Flowchart: Connector 4"/>
          <p:cNvSpPr>
            <a:spLocks noChangeArrowheads="1"/>
          </p:cNvSpPr>
          <p:nvPr/>
        </p:nvSpPr>
        <p:spPr bwMode="auto">
          <a:xfrm>
            <a:off x="4607168" y="5715000"/>
            <a:ext cx="87312" cy="87312"/>
          </a:xfrm>
          <a:prstGeom prst="flowChartConnector">
            <a:avLst/>
          </a:prstGeom>
          <a:solidFill>
            <a:srgbClr val="000000"/>
          </a:solidFill>
          <a:ln w="25400">
            <a:solidFill>
              <a:srgbClr val="000000"/>
            </a:solidFill>
            <a:round/>
            <a:headEnd/>
            <a:tailEnd/>
          </a:ln>
        </p:spPr>
        <p:txBody>
          <a:bodyPr vert="horz" wrap="square" lIns="91440" tIns="45720" rIns="91440" bIns="45720" numCol="1" anchor="ctr" anchorCtr="0" compatLnSpc="1">
            <a:prstTxWarp prst="textNoShape">
              <a:avLst/>
            </a:prstTxWarp>
          </a:bodyPr>
          <a:lstStyle/>
          <a:p>
            <a:endParaRPr lang="en-US"/>
          </a:p>
        </p:txBody>
      </p:sp>
      <p:sp>
        <p:nvSpPr>
          <p:cNvPr id="10245" name="Oval 28"/>
          <p:cNvSpPr>
            <a:spLocks noChangeArrowheads="1"/>
          </p:cNvSpPr>
          <p:nvPr/>
        </p:nvSpPr>
        <p:spPr bwMode="auto">
          <a:xfrm>
            <a:off x="4495801" y="5410200"/>
            <a:ext cx="1184275" cy="246062"/>
          </a:xfrm>
          <a:prstGeom prst="ellipse">
            <a:avLst/>
          </a:prstGeom>
          <a:noFill/>
          <a:ln w="25400">
            <a:solidFill>
              <a:srgbClr val="FF0000"/>
            </a:solidFill>
            <a:round/>
            <a:headEnd/>
            <a:tailEnd/>
          </a:ln>
        </p:spPr>
        <p:txBody>
          <a:bodyPr vert="horz" wrap="square" lIns="91440" tIns="45720" rIns="91440" bIns="45720" numCol="1" anchor="ctr" anchorCtr="0" compatLnSpc="1">
            <a:prstTxWarp prst="textNoShape">
              <a:avLst/>
            </a:prstTxWarp>
          </a:bodyPr>
          <a:lstStyle/>
          <a:p>
            <a:endParaRPr lang="en-US"/>
          </a:p>
        </p:txBody>
      </p:sp>
      <p:cxnSp>
        <p:nvCxnSpPr>
          <p:cNvPr id="10246" name="Straight Arrow Connector 29"/>
          <p:cNvCxnSpPr>
            <a:cxnSpLocks noChangeShapeType="1"/>
            <a:endCxn id="10245" idx="0"/>
          </p:cNvCxnSpPr>
          <p:nvPr/>
        </p:nvCxnSpPr>
        <p:spPr bwMode="auto">
          <a:xfrm>
            <a:off x="4264090" y="3545633"/>
            <a:ext cx="823849" cy="1864567"/>
          </a:xfrm>
          <a:prstGeom prst="straightConnector1">
            <a:avLst/>
          </a:prstGeom>
          <a:noFill/>
          <a:ln w="22225">
            <a:solidFill>
              <a:srgbClr val="FF0000"/>
            </a:solidFill>
            <a:round/>
            <a:headEnd/>
            <a:tailEnd type="arrow" w="med" len="med"/>
          </a:ln>
        </p:spPr>
      </p:cxnSp>
      <p:sp>
        <p:nvSpPr>
          <p:cNvPr id="13" name="Content Placeholder 2"/>
          <p:cNvSpPr txBox="1">
            <a:spLocks/>
          </p:cNvSpPr>
          <p:nvPr/>
        </p:nvSpPr>
        <p:spPr>
          <a:xfrm>
            <a:off x="1676400" y="1996750"/>
            <a:ext cx="2819400" cy="4404049"/>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dirty="0">
                <a:latin typeface="+mj-lt"/>
                <a:cs typeface="Arial" pitchFamily="34" charset="0"/>
              </a:rPr>
              <a:t>The Dean has 2 options:</a:t>
            </a:r>
          </a:p>
          <a:p>
            <a:pPr lvl="1"/>
            <a:r>
              <a:rPr lang="en-US" sz="1400" b="1" dirty="0">
                <a:solidFill>
                  <a:schemeClr val="tx1"/>
                </a:solidFill>
                <a:latin typeface="Times New Roman" pitchFamily="18" charset="0"/>
                <a:cs typeface="Arial" pitchFamily="34" charset="0"/>
              </a:rPr>
              <a:t>To guarantee expenditure funding if the project is not received (the RTSF will be routed to Pre-Award for approval)</a:t>
            </a:r>
          </a:p>
          <a:p>
            <a:pPr lvl="1"/>
            <a:r>
              <a:rPr lang="en-US" sz="1400" b="1" dirty="0">
                <a:solidFill>
                  <a:schemeClr val="tx1"/>
                </a:solidFill>
                <a:latin typeface="Times New Roman" pitchFamily="18" charset="0"/>
                <a:cs typeface="Arial" pitchFamily="34" charset="0"/>
              </a:rPr>
              <a:t>Disapprove the request (the project will be withdrawn from the system and the RTSF will have to be re-initiated)</a:t>
            </a:r>
            <a:endParaRPr lang="en-US" sz="2800" dirty="0"/>
          </a:p>
        </p:txBody>
      </p:sp>
    </p:spTree>
    <p:extLst>
      <p:ext uri="{BB962C8B-B14F-4D97-AF65-F5344CB8AC3E}">
        <p14:creationId xmlns:p14="http://schemas.microsoft.com/office/powerpoint/2010/main" val="2562093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Awards</a:t>
            </a:r>
          </a:p>
        </p:txBody>
      </p:sp>
      <p:pic>
        <p:nvPicPr>
          <p:cNvPr id="1945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081" r="1618" b="3449"/>
          <a:stretch/>
        </p:blipFill>
        <p:spPr bwMode="auto">
          <a:xfrm>
            <a:off x="3952107" y="148590"/>
            <a:ext cx="8260879" cy="6114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188720" y="4001770"/>
            <a:ext cx="2286000" cy="2286000"/>
          </a:xfrm>
          <a:prstGeom prst="rect">
            <a:avLst/>
          </a:prstGeom>
        </p:spPr>
        <p:txBody>
          <a:bodyPr vert="horz">
            <a:normAutofit fontScale="70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Award Email notification to PI and Administrative Contact</a:t>
            </a:r>
          </a:p>
          <a:p>
            <a:pPr lvl="1"/>
            <a:r>
              <a:rPr lang="en-US" dirty="0"/>
              <a:t>A separate email is also send to Contract &amp; Grant Accounting for index setup</a:t>
            </a:r>
          </a:p>
        </p:txBody>
      </p:sp>
      <p:sp>
        <p:nvSpPr>
          <p:cNvPr id="6" name="7-Point Star 5"/>
          <p:cNvSpPr/>
          <p:nvPr/>
        </p:nvSpPr>
        <p:spPr>
          <a:xfrm>
            <a:off x="757491" y="1737360"/>
            <a:ext cx="2438400" cy="2209799"/>
          </a:xfrm>
          <a:prstGeom prst="star7">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18600" y="2088151"/>
            <a:ext cx="1881051" cy="1562827"/>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algn="ctr">
              <a:buNone/>
            </a:pPr>
            <a:r>
              <a:rPr lang="en-US" dirty="0"/>
              <a:t>Yay! Your Award has arrived! Now what?</a:t>
            </a:r>
          </a:p>
        </p:txBody>
      </p:sp>
    </p:spTree>
    <p:extLst>
      <p:ext uri="{BB962C8B-B14F-4D97-AF65-F5344CB8AC3E}">
        <p14:creationId xmlns:p14="http://schemas.microsoft.com/office/powerpoint/2010/main" val="17974570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146040" y="1804091"/>
            <a:ext cx="7966648" cy="4017913"/>
          </a:xfrm>
          <a:prstGeom prst="rect">
            <a:avLst/>
          </a:prstGeom>
        </p:spPr>
      </p:pic>
      <p:sp>
        <p:nvSpPr>
          <p:cNvPr id="2" name="Title 1"/>
          <p:cNvSpPr>
            <a:spLocks noGrp="1"/>
          </p:cNvSpPr>
          <p:nvPr>
            <p:ph type="title"/>
          </p:nvPr>
        </p:nvSpPr>
        <p:spPr/>
        <p:txBody>
          <a:bodyPr/>
          <a:lstStyle/>
          <a:p>
            <a:r>
              <a:rPr lang="en-US" dirty="0"/>
              <a:t>Award Workspace</a:t>
            </a:r>
          </a:p>
        </p:txBody>
      </p:sp>
      <p:sp>
        <p:nvSpPr>
          <p:cNvPr id="4" name="TextBox 3"/>
          <p:cNvSpPr txBox="1"/>
          <p:nvPr/>
        </p:nvSpPr>
        <p:spPr>
          <a:xfrm>
            <a:off x="4114800" y="3923160"/>
            <a:ext cx="2087844" cy="646331"/>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In the “Awarded” state, your available activities are listed here.</a:t>
            </a:r>
          </a:p>
        </p:txBody>
      </p:sp>
      <p:cxnSp>
        <p:nvCxnSpPr>
          <p:cNvPr id="5" name="Straight Arrow Connector 4"/>
          <p:cNvCxnSpPr/>
          <p:nvPr/>
        </p:nvCxnSpPr>
        <p:spPr>
          <a:xfrm flipH="1">
            <a:off x="3329504" y="4343401"/>
            <a:ext cx="785299" cy="2087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145384" y="3813048"/>
            <a:ext cx="1120211" cy="1752600"/>
          </a:xfrm>
          <a:prstGeom prst="rect">
            <a:avLst/>
          </a:prstGeom>
          <a:noFill/>
          <a:ln w="50800">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696200" y="2743201"/>
            <a:ext cx="1981200" cy="1015663"/>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Click the “SPO Additional Documents” to see uploaded documents, including the award document. </a:t>
            </a:r>
          </a:p>
        </p:txBody>
      </p:sp>
      <p:cxnSp>
        <p:nvCxnSpPr>
          <p:cNvPr id="8" name="Straight Arrow Connector 7"/>
          <p:cNvCxnSpPr>
            <a:stCxn id="7" idx="1"/>
          </p:cNvCxnSpPr>
          <p:nvPr/>
        </p:nvCxnSpPr>
        <p:spPr>
          <a:xfrm flipH="1" flipV="1">
            <a:off x="5859624" y="2491273"/>
            <a:ext cx="1836576" cy="75976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869024" y="2343608"/>
            <a:ext cx="990600" cy="2286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2126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Navigating the Workspace</a:t>
            </a:r>
          </a:p>
        </p:txBody>
      </p:sp>
      <p:sp>
        <p:nvSpPr>
          <p:cNvPr id="3" name="Content Placeholder 2"/>
          <p:cNvSpPr>
            <a:spLocks noGrp="1"/>
          </p:cNvSpPr>
          <p:nvPr>
            <p:ph sz="quarter" idx="1"/>
          </p:nvPr>
        </p:nvSpPr>
        <p:spPr>
          <a:xfrm>
            <a:off x="1097280" y="1737360"/>
            <a:ext cx="2248086" cy="4190999"/>
          </a:xfrm>
        </p:spPr>
        <p:txBody>
          <a:bodyPr>
            <a:normAutofit/>
          </a:bodyPr>
          <a:lstStyle/>
          <a:p>
            <a:r>
              <a:rPr lang="en-US" dirty="0"/>
              <a:t>After logging in, users will be directed to their Inbox in the CLICK workspace. This workspace will show a snapshot of the user’s most recent projects.  </a:t>
            </a:r>
          </a:p>
          <a:p>
            <a:endParaRPr lang="en-US" dirty="0"/>
          </a:p>
          <a:p>
            <a:endParaRPr lang="en-US" dirty="0"/>
          </a:p>
          <a:p>
            <a:endParaRPr lang="en-US" dirty="0"/>
          </a:p>
          <a:p>
            <a:endParaRPr lang="en-US" dirty="0"/>
          </a:p>
        </p:txBody>
      </p:sp>
      <p:sp>
        <p:nvSpPr>
          <p:cNvPr id="9" name="Content Placeholder 2"/>
          <p:cNvSpPr txBox="1">
            <a:spLocks/>
          </p:cNvSpPr>
          <p:nvPr/>
        </p:nvSpPr>
        <p:spPr>
          <a:xfrm>
            <a:off x="1981200" y="3771086"/>
            <a:ext cx="8503920" cy="1185407"/>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463D66D5-BD26-42AE-94EA-1B701EF505A4}"/>
              </a:ext>
            </a:extLst>
          </p:cNvPr>
          <p:cNvPicPr>
            <a:picLocks noChangeAspect="1"/>
          </p:cNvPicPr>
          <p:nvPr/>
        </p:nvPicPr>
        <p:blipFill>
          <a:blip r:embed="rId3"/>
          <a:stretch>
            <a:fillRect/>
          </a:stretch>
        </p:blipFill>
        <p:spPr>
          <a:xfrm>
            <a:off x="3332169" y="1790963"/>
            <a:ext cx="8638960" cy="3572366"/>
          </a:xfrm>
          <a:prstGeom prst="rect">
            <a:avLst/>
          </a:prstGeom>
        </p:spPr>
      </p:pic>
    </p:spTree>
    <p:extLst>
      <p:ext uri="{BB962C8B-B14F-4D97-AF65-F5344CB8AC3E}">
        <p14:creationId xmlns:p14="http://schemas.microsoft.com/office/powerpoint/2010/main" val="42566869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38400" y="2424339"/>
            <a:ext cx="7686426" cy="3855164"/>
          </a:xfrm>
          <a:prstGeom prst="rect">
            <a:avLst/>
          </a:prstGeom>
        </p:spPr>
      </p:pic>
      <p:sp>
        <p:nvSpPr>
          <p:cNvPr id="2" name="Title 1"/>
          <p:cNvSpPr>
            <a:spLocks noGrp="1"/>
          </p:cNvSpPr>
          <p:nvPr>
            <p:ph type="title"/>
          </p:nvPr>
        </p:nvSpPr>
        <p:spPr>
          <a:xfrm>
            <a:off x="1828800" y="201154"/>
            <a:ext cx="8534400" cy="758952"/>
          </a:xfrm>
        </p:spPr>
        <p:txBody>
          <a:bodyPr>
            <a:normAutofit fontScale="90000"/>
          </a:bodyPr>
          <a:lstStyle/>
          <a:p>
            <a:r>
              <a:rPr lang="en-US" dirty="0"/>
              <a:t>Creating a Follow On Submission</a:t>
            </a:r>
          </a:p>
        </p:txBody>
      </p:sp>
      <p:sp>
        <p:nvSpPr>
          <p:cNvPr id="5" name="TextBox 4"/>
          <p:cNvSpPr txBox="1"/>
          <p:nvPr/>
        </p:nvSpPr>
        <p:spPr>
          <a:xfrm>
            <a:off x="1752600" y="3407344"/>
            <a:ext cx="1219200" cy="1015663"/>
          </a:xfrm>
          <a:prstGeom prst="rect">
            <a:avLst/>
          </a:prstGeom>
          <a:solidFill>
            <a:schemeClr val="accent1">
              <a:lumMod val="20000"/>
              <a:lumOff val="80000"/>
            </a:schemeClr>
          </a:solidFill>
          <a:ln>
            <a:solidFill>
              <a:schemeClr val="tx1"/>
            </a:solidFill>
          </a:ln>
        </p:spPr>
        <p:txBody>
          <a:bodyPr wrap="square" rtlCol="0">
            <a:spAutoFit/>
          </a:bodyPr>
          <a:lstStyle/>
          <a:p>
            <a:r>
              <a:rPr lang="en-US" sz="1200" b="1" dirty="0">
                <a:latin typeface="Calibri" panose="020F0502020204030204" pitchFamily="34" charset="0"/>
              </a:rPr>
              <a:t>Select “Create Follow-on Submission” from the “My Activities” list</a:t>
            </a:r>
          </a:p>
        </p:txBody>
      </p:sp>
      <p:cxnSp>
        <p:nvCxnSpPr>
          <p:cNvPr id="6" name="Straight Arrow Connector 5"/>
          <p:cNvCxnSpPr/>
          <p:nvPr/>
        </p:nvCxnSpPr>
        <p:spPr>
          <a:xfrm>
            <a:off x="2971800" y="4423007"/>
            <a:ext cx="0" cy="48692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428461" y="4909930"/>
            <a:ext cx="990600" cy="247196"/>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Content Placeholder 2"/>
          <p:cNvSpPr txBox="1">
            <a:spLocks/>
          </p:cNvSpPr>
          <p:nvPr/>
        </p:nvSpPr>
        <p:spPr>
          <a:xfrm>
            <a:off x="1752600" y="1738539"/>
            <a:ext cx="8686800" cy="685800"/>
          </a:xfrm>
          <a:prstGeom prst="rect">
            <a:avLst/>
          </a:prstGeom>
        </p:spPr>
        <p:txBody>
          <a:bodyPr vert="horz">
            <a:normAutofit fontScale="8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b="1" dirty="0"/>
              <a:t>Non-competing continuations and supplements are created as “Follow-on Submissions”</a:t>
            </a:r>
          </a:p>
        </p:txBody>
      </p:sp>
      <p:sp>
        <p:nvSpPr>
          <p:cNvPr id="19" name="TextBox 18"/>
          <p:cNvSpPr txBox="1"/>
          <p:nvPr/>
        </p:nvSpPr>
        <p:spPr>
          <a:xfrm>
            <a:off x="6019800" y="4315362"/>
            <a:ext cx="4191000" cy="1323439"/>
          </a:xfrm>
          <a:prstGeom prst="rect">
            <a:avLst/>
          </a:prstGeom>
          <a:solidFill>
            <a:srgbClr val="FFFF00"/>
          </a:solidFill>
          <a:ln>
            <a:solidFill>
              <a:srgbClr val="FFFF00"/>
            </a:solidFill>
          </a:ln>
        </p:spPr>
        <p:txBody>
          <a:bodyPr wrap="square" rtlCol="0">
            <a:spAutoFit/>
          </a:bodyPr>
          <a:lstStyle/>
          <a:p>
            <a:r>
              <a:rPr lang="en-US" sz="1600" b="1" dirty="0">
                <a:solidFill>
                  <a:srgbClr val="FF0000"/>
                </a:solidFill>
                <a:latin typeface="Calibri" panose="020F0502020204030204" pitchFamily="34" charset="0"/>
              </a:rPr>
              <a:t>Please note: All follow-on submissions MUST be created from the Parent Year record for the grant cycle. You will ONLY create follow-on submissions on a “New” or “Competitive Renewal” record type. </a:t>
            </a:r>
          </a:p>
        </p:txBody>
      </p:sp>
    </p:spTree>
    <p:extLst>
      <p:ext uri="{BB962C8B-B14F-4D97-AF65-F5344CB8AC3E}">
        <p14:creationId xmlns:p14="http://schemas.microsoft.com/office/powerpoint/2010/main" val="4769200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Submission Type</a:t>
            </a:r>
          </a:p>
        </p:txBody>
      </p:sp>
      <p:pic>
        <p:nvPicPr>
          <p:cNvPr id="4" name="Content Placeholder 3"/>
          <p:cNvPicPr>
            <a:picLocks noGrp="1" noChangeAspect="1"/>
          </p:cNvPicPr>
          <p:nvPr>
            <p:ph sz="quarter" idx="1"/>
          </p:nvPr>
        </p:nvPicPr>
        <p:blipFill>
          <a:blip r:embed="rId2"/>
          <a:stretch>
            <a:fillRect/>
          </a:stretch>
        </p:blipFill>
        <p:spPr>
          <a:xfrm>
            <a:off x="2133601" y="1905000"/>
            <a:ext cx="7553325" cy="2819400"/>
          </a:xfrm>
          <a:prstGeom prst="rect">
            <a:avLst/>
          </a:prstGeom>
        </p:spPr>
      </p:pic>
      <p:pic>
        <p:nvPicPr>
          <p:cNvPr id="5" name="Picture 4"/>
          <p:cNvPicPr>
            <a:picLocks noChangeAspect="1"/>
          </p:cNvPicPr>
          <p:nvPr/>
        </p:nvPicPr>
        <p:blipFill>
          <a:blip r:embed="rId3"/>
          <a:stretch>
            <a:fillRect/>
          </a:stretch>
        </p:blipFill>
        <p:spPr>
          <a:xfrm>
            <a:off x="2133600" y="2819401"/>
            <a:ext cx="304800" cy="300829"/>
          </a:xfrm>
          <a:prstGeom prst="rect">
            <a:avLst/>
          </a:prstGeom>
        </p:spPr>
      </p:pic>
    </p:spTree>
    <p:extLst>
      <p:ext uri="{BB962C8B-B14F-4D97-AF65-F5344CB8AC3E}">
        <p14:creationId xmlns:p14="http://schemas.microsoft.com/office/powerpoint/2010/main" val="24732332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97279" y="1737360"/>
            <a:ext cx="10933139" cy="4564288"/>
          </a:xfrm>
          <a:prstGeom prst="rect">
            <a:avLst/>
          </a:prstGeom>
        </p:spPr>
      </p:pic>
      <p:sp>
        <p:nvSpPr>
          <p:cNvPr id="2" name="Title 1"/>
          <p:cNvSpPr>
            <a:spLocks noGrp="1"/>
          </p:cNvSpPr>
          <p:nvPr>
            <p:ph type="title"/>
          </p:nvPr>
        </p:nvSpPr>
        <p:spPr/>
        <p:txBody>
          <a:bodyPr/>
          <a:lstStyle/>
          <a:p>
            <a:r>
              <a:rPr lang="en-US" dirty="0"/>
              <a:t>Creating a Follow On Submission</a:t>
            </a:r>
          </a:p>
        </p:txBody>
      </p:sp>
      <p:sp>
        <p:nvSpPr>
          <p:cNvPr id="3" name="Content Placeholder 2"/>
          <p:cNvSpPr>
            <a:spLocks noGrp="1"/>
          </p:cNvSpPr>
          <p:nvPr>
            <p:ph sz="quarter" idx="1"/>
          </p:nvPr>
        </p:nvSpPr>
        <p:spPr>
          <a:xfrm>
            <a:off x="6244840" y="1828800"/>
            <a:ext cx="1756161" cy="1371600"/>
          </a:xfrm>
          <a:solidFill>
            <a:schemeClr val="accent1">
              <a:lumMod val="20000"/>
              <a:lumOff val="80000"/>
            </a:schemeClr>
          </a:solidFill>
          <a:ln>
            <a:solidFill>
              <a:schemeClr val="tx1"/>
            </a:solidFill>
          </a:ln>
        </p:spPr>
        <p:txBody>
          <a:bodyPr>
            <a:normAutofit fontScale="62500" lnSpcReduction="20000"/>
          </a:bodyPr>
          <a:lstStyle/>
          <a:p>
            <a:pPr marL="0" indent="0" algn="ctr">
              <a:buNone/>
            </a:pPr>
            <a:r>
              <a:rPr lang="en-US" sz="2100" b="1" dirty="0">
                <a:latin typeface="Calibri" panose="020F0502020204030204" pitchFamily="34" charset="0"/>
              </a:rPr>
              <a:t>Clicking on “Create a Follow-On Submission” will generate a new set of smart forms that are mostly pre-filled with information from the parent record. </a:t>
            </a:r>
            <a:endParaRPr lang="en-US" dirty="0"/>
          </a:p>
        </p:txBody>
      </p:sp>
      <p:sp>
        <p:nvSpPr>
          <p:cNvPr id="10" name="TextBox 9"/>
          <p:cNvSpPr txBox="1"/>
          <p:nvPr/>
        </p:nvSpPr>
        <p:spPr>
          <a:xfrm>
            <a:off x="6248400" y="3848100"/>
            <a:ext cx="1828800" cy="830997"/>
          </a:xfrm>
          <a:prstGeom prst="rect">
            <a:avLst/>
          </a:prstGeom>
          <a:solidFill>
            <a:srgbClr val="FFFF00"/>
          </a:solidFill>
        </p:spPr>
        <p:txBody>
          <a:bodyPr wrap="square" rtlCol="0">
            <a:spAutoFit/>
          </a:bodyPr>
          <a:lstStyle/>
          <a:p>
            <a:pPr algn="ctr"/>
            <a:r>
              <a:rPr lang="en-US" sz="1200" b="1" dirty="0">
                <a:solidFill>
                  <a:srgbClr val="FF0000"/>
                </a:solidFill>
                <a:latin typeface="Calibri" panose="020F0502020204030204" pitchFamily="34" charset="0"/>
              </a:rPr>
              <a:t>Be sure to review all the data to make sure that the title/dates/PI, etc. are correct. </a:t>
            </a:r>
            <a:endParaRPr lang="en-US" sz="1200" dirty="0">
              <a:solidFill>
                <a:srgbClr val="FF0000"/>
              </a:solidFill>
            </a:endParaRPr>
          </a:p>
        </p:txBody>
      </p:sp>
    </p:spTree>
    <p:extLst>
      <p:ext uri="{BB962C8B-B14F-4D97-AF65-F5344CB8AC3E}">
        <p14:creationId xmlns:p14="http://schemas.microsoft.com/office/powerpoint/2010/main" val="266128754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25559" y="1796864"/>
            <a:ext cx="8055082" cy="4222936"/>
          </a:xfrm>
          <a:prstGeom prst="rect">
            <a:avLst/>
          </a:prstGeom>
        </p:spPr>
      </p:pic>
      <p:sp>
        <p:nvSpPr>
          <p:cNvPr id="2" name="Title 1"/>
          <p:cNvSpPr>
            <a:spLocks noGrp="1"/>
          </p:cNvSpPr>
          <p:nvPr>
            <p:ph type="title"/>
          </p:nvPr>
        </p:nvSpPr>
        <p:spPr/>
        <p:txBody>
          <a:bodyPr/>
          <a:lstStyle/>
          <a:p>
            <a:r>
              <a:rPr lang="en-US" dirty="0"/>
              <a:t>Requesting a No Cost Extension</a:t>
            </a:r>
          </a:p>
        </p:txBody>
      </p:sp>
      <p:sp>
        <p:nvSpPr>
          <p:cNvPr id="5" name="Oval 4"/>
          <p:cNvSpPr/>
          <p:nvPr/>
        </p:nvSpPr>
        <p:spPr>
          <a:xfrm>
            <a:off x="1718381" y="4067176"/>
            <a:ext cx="1295400" cy="20955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cxnSp>
        <p:nvCxnSpPr>
          <p:cNvPr id="6" name="Straight Arrow Connector 5"/>
          <p:cNvCxnSpPr/>
          <p:nvPr/>
        </p:nvCxnSpPr>
        <p:spPr>
          <a:xfrm flipH="1" flipV="1">
            <a:off x="3013781" y="4171951"/>
            <a:ext cx="1482021" cy="247651"/>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495800" y="4038601"/>
            <a:ext cx="2514600" cy="430887"/>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solidFill>
                  <a:prstClr val="black"/>
                </a:solidFill>
                <a:latin typeface="Calibri" panose="020F0502020204030204" pitchFamily="34" charset="0"/>
              </a:rPr>
              <a:t>From the Proposal Workspace, select “Request NCE” </a:t>
            </a:r>
          </a:p>
        </p:txBody>
      </p:sp>
    </p:spTree>
    <p:extLst>
      <p:ext uri="{BB962C8B-B14F-4D97-AF65-F5344CB8AC3E}">
        <p14:creationId xmlns:p14="http://schemas.microsoft.com/office/powerpoint/2010/main" val="197269042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Requesting a No Cost Extension</a:t>
            </a:r>
          </a:p>
        </p:txBody>
      </p:sp>
      <p:pic>
        <p:nvPicPr>
          <p:cNvPr id="2050"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553777" y="1737359"/>
            <a:ext cx="5303496" cy="4361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5905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t="41667"/>
          <a:stretch>
            <a:fillRect/>
          </a:stretch>
        </p:blipFill>
        <p:spPr bwMode="auto">
          <a:xfrm>
            <a:off x="4267200" y="1981200"/>
            <a:ext cx="6153278"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1"/>
          <p:cNvSpPr>
            <a:spLocks noGrp="1"/>
          </p:cNvSpPr>
          <p:nvPr>
            <p:ph type="title"/>
          </p:nvPr>
        </p:nvSpPr>
        <p:spPr/>
        <p:txBody>
          <a:bodyPr/>
          <a:lstStyle/>
          <a:p>
            <a:r>
              <a:rPr lang="en-US" dirty="0"/>
              <a:t>Requesting a No Cost Extension</a:t>
            </a:r>
          </a:p>
        </p:txBody>
      </p:sp>
      <p:sp>
        <p:nvSpPr>
          <p:cNvPr id="4" name="Content Placeholder 2"/>
          <p:cNvSpPr txBox="1">
            <a:spLocks/>
          </p:cNvSpPr>
          <p:nvPr/>
        </p:nvSpPr>
        <p:spPr>
          <a:xfrm>
            <a:off x="1676400" y="1755648"/>
            <a:ext cx="2895600" cy="3806952"/>
          </a:xfrm>
          <a:prstGeom prst="rect">
            <a:avLst/>
          </a:prstGeom>
        </p:spPr>
        <p:txBody>
          <a:bodyPr vert="horz">
            <a:normAutofit/>
          </a:bodyPr>
          <a:lstStyle/>
          <a:p>
            <a:pPr marL="274320" indent="-274320" defTabSz="914400">
              <a:spcBef>
                <a:spcPct val="20000"/>
              </a:spcBef>
              <a:buClr>
                <a:schemeClr val="accent1"/>
              </a:buClr>
              <a:buSzPct val="85000"/>
              <a:buFont typeface="Wingdings 2"/>
              <a:buChar char=""/>
              <a:defRPr/>
            </a:pPr>
            <a:r>
              <a:rPr lang="en-US" sz="2700" dirty="0"/>
              <a:t>Email notification to PI and Administrative Contact</a:t>
            </a:r>
          </a:p>
        </p:txBody>
      </p:sp>
    </p:spTree>
    <p:extLst>
      <p:ext uri="{BB962C8B-B14F-4D97-AF65-F5344CB8AC3E}">
        <p14:creationId xmlns:p14="http://schemas.microsoft.com/office/powerpoint/2010/main" val="60037038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t="41667"/>
          <a:stretch>
            <a:fillRect/>
          </a:stretch>
        </p:blipFill>
        <p:spPr bwMode="auto">
          <a:xfrm>
            <a:off x="4441158" y="1828800"/>
            <a:ext cx="6784012" cy="4111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Requesting a No Cost Extension</a:t>
            </a:r>
          </a:p>
        </p:txBody>
      </p:sp>
      <p:sp>
        <p:nvSpPr>
          <p:cNvPr id="6" name="Content Placeholder 2"/>
          <p:cNvSpPr txBox="1">
            <a:spLocks/>
          </p:cNvSpPr>
          <p:nvPr/>
        </p:nvSpPr>
        <p:spPr>
          <a:xfrm>
            <a:off x="1097280" y="2118360"/>
            <a:ext cx="2971800" cy="3806952"/>
          </a:xfrm>
          <a:prstGeom prst="rect">
            <a:avLst/>
          </a:prstGeom>
        </p:spPr>
        <p:txBody>
          <a:bodyPr vert="horz">
            <a:normAutofit/>
          </a:bodyPr>
          <a:lstStyle/>
          <a:p>
            <a:pPr marL="274320" indent="-274320" defTabSz="914400">
              <a:spcBef>
                <a:spcPct val="20000"/>
              </a:spcBef>
              <a:buClr>
                <a:schemeClr val="accent1"/>
              </a:buClr>
              <a:buSzPct val="85000"/>
              <a:buFont typeface="Wingdings 2"/>
              <a:buChar char=""/>
              <a:defRPr/>
            </a:pPr>
            <a:r>
              <a:rPr lang="en-US" sz="2700" dirty="0"/>
              <a:t>Email notification to SPO/Pre-Award</a:t>
            </a:r>
            <a:endParaRPr lang="en-US" sz="2200" dirty="0">
              <a:solidFill>
                <a:schemeClr val="tx2"/>
              </a:solidFill>
            </a:endParaRPr>
          </a:p>
        </p:txBody>
      </p:sp>
    </p:spTree>
    <p:extLst>
      <p:ext uri="{BB962C8B-B14F-4D97-AF65-F5344CB8AC3E}">
        <p14:creationId xmlns:p14="http://schemas.microsoft.com/office/powerpoint/2010/main" val="245141144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Requesting a No Cost Extension</a:t>
            </a:r>
          </a:p>
        </p:txBody>
      </p:sp>
      <p:sp>
        <p:nvSpPr>
          <p:cNvPr id="4" name="Oval 3"/>
          <p:cNvSpPr/>
          <p:nvPr/>
        </p:nvSpPr>
        <p:spPr>
          <a:xfrm>
            <a:off x="1752600" y="4158794"/>
            <a:ext cx="1192530" cy="19050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pic>
        <p:nvPicPr>
          <p:cNvPr id="3" name="Content Placeholder 2"/>
          <p:cNvPicPr>
            <a:picLocks noGrp="1" noChangeAspect="1"/>
          </p:cNvPicPr>
          <p:nvPr>
            <p:ph sz="quarter" idx="1"/>
          </p:nvPr>
        </p:nvPicPr>
        <p:blipFill>
          <a:blip r:embed="rId2"/>
          <a:stretch>
            <a:fillRect/>
          </a:stretch>
        </p:blipFill>
        <p:spPr>
          <a:xfrm>
            <a:off x="62762" y="1894935"/>
            <a:ext cx="12041608" cy="3901421"/>
          </a:xfrm>
          <a:prstGeom prst="rect">
            <a:avLst/>
          </a:prstGeom>
        </p:spPr>
      </p:pic>
      <p:cxnSp>
        <p:nvCxnSpPr>
          <p:cNvPr id="6" name="Straight Arrow Connector 5"/>
          <p:cNvCxnSpPr>
            <a:stCxn id="7" idx="1"/>
          </p:cNvCxnSpPr>
          <p:nvPr/>
        </p:nvCxnSpPr>
        <p:spPr>
          <a:xfrm flipH="1" flipV="1">
            <a:off x="1429581" y="4388570"/>
            <a:ext cx="3580569" cy="16555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10150" y="4254044"/>
            <a:ext cx="2514600" cy="600164"/>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solidFill>
                  <a:prstClr val="black"/>
                </a:solidFill>
                <a:latin typeface="Calibri" panose="020F0502020204030204" pitchFamily="34" charset="0"/>
              </a:rPr>
              <a:t>Before SPO/Pre-Award can process an NCE request, new COI disclosures must be completed</a:t>
            </a:r>
          </a:p>
        </p:txBody>
      </p:sp>
    </p:spTree>
    <p:extLst>
      <p:ext uri="{BB962C8B-B14F-4D97-AF65-F5344CB8AC3E}">
        <p14:creationId xmlns:p14="http://schemas.microsoft.com/office/powerpoint/2010/main" val="9021928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4823460" y="286602"/>
            <a:ext cx="7138058" cy="5737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a:xfrm>
            <a:off x="331470" y="286602"/>
            <a:ext cx="4491990" cy="1450757"/>
          </a:xfrm>
        </p:spPr>
        <p:txBody>
          <a:bodyPr>
            <a:normAutofit fontScale="90000"/>
          </a:bodyPr>
          <a:lstStyle/>
          <a:p>
            <a:r>
              <a:rPr lang="en-US" dirty="0"/>
              <a:t>Requesting a No Cost Extension</a:t>
            </a:r>
          </a:p>
        </p:txBody>
      </p:sp>
      <p:sp>
        <p:nvSpPr>
          <p:cNvPr id="6" name="Content Placeholder 2"/>
          <p:cNvSpPr txBox="1">
            <a:spLocks/>
          </p:cNvSpPr>
          <p:nvPr/>
        </p:nvSpPr>
        <p:spPr>
          <a:xfrm>
            <a:off x="1097280" y="2118360"/>
            <a:ext cx="2971800" cy="3806952"/>
          </a:xfrm>
          <a:prstGeom prst="rect">
            <a:avLst/>
          </a:prstGeom>
        </p:spPr>
        <p:txBody>
          <a:bodyPr vert="horz">
            <a:normAutofit/>
          </a:bodyPr>
          <a:lstStyle/>
          <a:p>
            <a:pPr marL="274320" indent="-274320" defTabSz="914400">
              <a:spcBef>
                <a:spcPct val="20000"/>
              </a:spcBef>
              <a:buClr>
                <a:schemeClr val="accent1"/>
              </a:buClr>
              <a:buSzPct val="85000"/>
              <a:buFont typeface="Wingdings 2"/>
              <a:buChar char=""/>
              <a:defRPr/>
            </a:pPr>
            <a:r>
              <a:rPr lang="en-US" sz="2700" dirty="0"/>
              <a:t>Be sure to Update your personnel and Initiate COI’s by clicking yes on  the asterisked button. Then Click OK.</a:t>
            </a:r>
            <a:endParaRPr lang="en-US" sz="2200" dirty="0">
              <a:solidFill>
                <a:schemeClr val="tx2"/>
              </a:solidFill>
            </a:endParaRPr>
          </a:p>
        </p:txBody>
      </p:sp>
      <p:cxnSp>
        <p:nvCxnSpPr>
          <p:cNvPr id="7" name="Straight Arrow Connector 6"/>
          <p:cNvCxnSpPr/>
          <p:nvPr/>
        </p:nvCxnSpPr>
        <p:spPr>
          <a:xfrm flipV="1">
            <a:off x="2857500" y="4754880"/>
            <a:ext cx="2103120" cy="48006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59170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5150498" y="1764020"/>
            <a:ext cx="4939782" cy="4331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a:spLocks noGrp="1"/>
          </p:cNvSpPr>
          <p:nvPr>
            <p:ph type="title"/>
          </p:nvPr>
        </p:nvSpPr>
        <p:spPr/>
        <p:txBody>
          <a:bodyPr/>
          <a:lstStyle/>
          <a:p>
            <a:r>
              <a:rPr lang="en-US" dirty="0"/>
              <a:t>Requesting a No Cost Extension</a:t>
            </a:r>
          </a:p>
        </p:txBody>
      </p:sp>
      <p:sp>
        <p:nvSpPr>
          <p:cNvPr id="8" name="Content Placeholder 2"/>
          <p:cNvSpPr txBox="1">
            <a:spLocks/>
          </p:cNvSpPr>
          <p:nvPr/>
        </p:nvSpPr>
        <p:spPr>
          <a:xfrm>
            <a:off x="1825752" y="1755648"/>
            <a:ext cx="2898648" cy="3806952"/>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Email notification to Contract &amp; Grant Accounting</a:t>
            </a:r>
          </a:p>
          <a:p>
            <a:r>
              <a:rPr lang="en-US" dirty="0"/>
              <a:t>A separate email is sent to PI, Admin contact</a:t>
            </a:r>
          </a:p>
        </p:txBody>
      </p:sp>
    </p:spTree>
    <p:extLst>
      <p:ext uri="{BB962C8B-B14F-4D97-AF65-F5344CB8AC3E}">
        <p14:creationId xmlns:p14="http://schemas.microsoft.com/office/powerpoint/2010/main" val="363875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B08894-9E5F-480C-9B1E-0B4E57C1665C}"/>
              </a:ext>
            </a:extLst>
          </p:cNvPr>
          <p:cNvPicPr>
            <a:picLocks noChangeAspect="1"/>
          </p:cNvPicPr>
          <p:nvPr/>
        </p:nvPicPr>
        <p:blipFill>
          <a:blip r:embed="rId3"/>
          <a:stretch>
            <a:fillRect/>
          </a:stretch>
        </p:blipFill>
        <p:spPr>
          <a:xfrm>
            <a:off x="3320386" y="2210881"/>
            <a:ext cx="8871614" cy="3893438"/>
          </a:xfrm>
          <a:prstGeom prst="rect">
            <a:avLst/>
          </a:prstGeom>
        </p:spPr>
      </p:pic>
      <p:sp>
        <p:nvSpPr>
          <p:cNvPr id="2" name="Title 1"/>
          <p:cNvSpPr>
            <a:spLocks noGrp="1"/>
          </p:cNvSpPr>
          <p:nvPr>
            <p:ph type="title"/>
          </p:nvPr>
        </p:nvSpPr>
        <p:spPr/>
        <p:txBody>
          <a:bodyPr/>
          <a:lstStyle/>
          <a:p>
            <a:r>
              <a:rPr lang="en-US" dirty="0"/>
              <a:t>Navigating the Workspace</a:t>
            </a:r>
          </a:p>
        </p:txBody>
      </p:sp>
      <p:sp>
        <p:nvSpPr>
          <p:cNvPr id="9" name="Content Placeholder 2"/>
          <p:cNvSpPr txBox="1">
            <a:spLocks/>
          </p:cNvSpPr>
          <p:nvPr/>
        </p:nvSpPr>
        <p:spPr>
          <a:xfrm>
            <a:off x="1981200" y="3771086"/>
            <a:ext cx="8503920" cy="1185407"/>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endParaRPr lang="en-US" dirty="0"/>
          </a:p>
          <a:p>
            <a:endParaRPr lang="en-US" dirty="0"/>
          </a:p>
          <a:p>
            <a:endParaRPr lang="en-US" dirty="0"/>
          </a:p>
        </p:txBody>
      </p:sp>
      <p:sp>
        <p:nvSpPr>
          <p:cNvPr id="10" name="Content Placeholder 2"/>
          <p:cNvSpPr txBox="1">
            <a:spLocks/>
          </p:cNvSpPr>
          <p:nvPr/>
        </p:nvSpPr>
        <p:spPr>
          <a:xfrm>
            <a:off x="397025" y="1933760"/>
            <a:ext cx="2823254" cy="3953135"/>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a:t>The </a:t>
            </a:r>
            <a:r>
              <a:rPr lang="en-US" b="1" dirty="0"/>
              <a:t>Grants</a:t>
            </a:r>
            <a:r>
              <a:rPr lang="en-US" dirty="0"/>
              <a:t> tab is where funding submissions can be searched for and created:</a:t>
            </a:r>
          </a:p>
          <a:p>
            <a:endParaRPr lang="en-US" dirty="0"/>
          </a:p>
          <a:p>
            <a:endParaRPr lang="en-US" dirty="0"/>
          </a:p>
          <a:p>
            <a:endParaRPr lang="en-US" dirty="0"/>
          </a:p>
          <a:p>
            <a:endParaRPr lang="en-US" dirty="0"/>
          </a:p>
        </p:txBody>
      </p:sp>
      <p:sp>
        <p:nvSpPr>
          <p:cNvPr id="12" name="Oval 11"/>
          <p:cNvSpPr/>
          <p:nvPr/>
        </p:nvSpPr>
        <p:spPr>
          <a:xfrm>
            <a:off x="6096000" y="2641734"/>
            <a:ext cx="860849" cy="241789"/>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933380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08D5D02-9284-48F4-878D-4E603D5EFEB0}"/>
              </a:ext>
            </a:extLst>
          </p:cNvPr>
          <p:cNvPicPr>
            <a:picLocks noChangeAspect="1"/>
          </p:cNvPicPr>
          <p:nvPr/>
        </p:nvPicPr>
        <p:blipFill>
          <a:blip r:embed="rId3"/>
          <a:stretch>
            <a:fillRect/>
          </a:stretch>
        </p:blipFill>
        <p:spPr>
          <a:xfrm>
            <a:off x="1377707" y="2111307"/>
            <a:ext cx="9436585" cy="2635385"/>
          </a:xfrm>
          <a:prstGeom prst="rect">
            <a:avLst/>
          </a:prstGeom>
        </p:spPr>
      </p:pic>
      <p:sp>
        <p:nvSpPr>
          <p:cNvPr id="2" name="Title 1"/>
          <p:cNvSpPr>
            <a:spLocks noGrp="1"/>
          </p:cNvSpPr>
          <p:nvPr>
            <p:ph type="title"/>
          </p:nvPr>
        </p:nvSpPr>
        <p:spPr/>
        <p:txBody>
          <a:bodyPr/>
          <a:lstStyle/>
          <a:p>
            <a:r>
              <a:rPr lang="en-US" dirty="0"/>
              <a:t>Creating a Competitive Renewal Submission</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5752" y="1519491"/>
            <a:ext cx="8521573" cy="2217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432636" y="3291887"/>
            <a:ext cx="2029471" cy="402118"/>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cxnSp>
        <p:nvCxnSpPr>
          <p:cNvPr id="10" name="Straight Arrow Connector 9"/>
          <p:cNvCxnSpPr>
            <a:cxnSpLocks/>
            <a:endCxn id="9" idx="6"/>
          </p:cNvCxnSpPr>
          <p:nvPr/>
        </p:nvCxnSpPr>
        <p:spPr>
          <a:xfrm flipH="1">
            <a:off x="3462107" y="2984632"/>
            <a:ext cx="1526106" cy="508314"/>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988213" y="2754804"/>
            <a:ext cx="2514600" cy="430887"/>
          </a:xfrm>
          <a:prstGeom prst="rect">
            <a:avLst/>
          </a:prstGeom>
          <a:solidFill>
            <a:schemeClr val="accent1">
              <a:lumMod val="20000"/>
              <a:lumOff val="80000"/>
            </a:schemeClr>
          </a:solidFill>
          <a:ln>
            <a:solidFill>
              <a:schemeClr val="tx1"/>
            </a:solidFill>
          </a:ln>
        </p:spPr>
        <p:txBody>
          <a:bodyPr wrap="square" rtlCol="0">
            <a:spAutoFit/>
          </a:bodyPr>
          <a:lstStyle/>
          <a:p>
            <a:r>
              <a:rPr lang="en-US" sz="1100" b="1" dirty="0">
                <a:solidFill>
                  <a:prstClr val="black"/>
                </a:solidFill>
                <a:latin typeface="Calibri" panose="020F0502020204030204" pitchFamily="34" charset="0"/>
              </a:rPr>
              <a:t>From the Grants tab, select “New Competitive Renewal”</a:t>
            </a:r>
          </a:p>
        </p:txBody>
      </p:sp>
      <p:sp>
        <p:nvSpPr>
          <p:cNvPr id="11" name="Content Placeholder 2"/>
          <p:cNvSpPr txBox="1">
            <a:spLocks/>
          </p:cNvSpPr>
          <p:nvPr/>
        </p:nvSpPr>
        <p:spPr>
          <a:xfrm>
            <a:off x="1757230" y="4648200"/>
            <a:ext cx="8686800" cy="12954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2000" b="1" u="sng" dirty="0"/>
              <a:t>What is a Competitive Renewal?</a:t>
            </a:r>
            <a:r>
              <a:rPr lang="en-US" sz="2000" dirty="0"/>
              <a:t> Previous years of funding for the project have elapsed. Competing for additional years of funding to continue original project</a:t>
            </a:r>
          </a:p>
        </p:txBody>
      </p:sp>
    </p:spTree>
    <p:extLst>
      <p:ext uri="{BB962C8B-B14F-4D97-AF65-F5344CB8AC3E}">
        <p14:creationId xmlns:p14="http://schemas.microsoft.com/office/powerpoint/2010/main" val="10460056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385153" y="-1"/>
            <a:ext cx="9806848" cy="6858001"/>
          </a:xfrm>
          <a:prstGeom prst="rect">
            <a:avLst/>
          </a:prstGeom>
        </p:spPr>
      </p:pic>
      <p:sp>
        <p:nvSpPr>
          <p:cNvPr id="2" name="Title 1"/>
          <p:cNvSpPr>
            <a:spLocks noGrp="1"/>
          </p:cNvSpPr>
          <p:nvPr>
            <p:ph type="title"/>
          </p:nvPr>
        </p:nvSpPr>
        <p:spPr>
          <a:xfrm>
            <a:off x="-77118" y="614737"/>
            <a:ext cx="3200400" cy="2286000"/>
          </a:xfrm>
        </p:spPr>
        <p:txBody>
          <a:bodyPr/>
          <a:lstStyle/>
          <a:p>
            <a:r>
              <a:rPr lang="en-US" dirty="0"/>
              <a:t>Creating a Competitive Renewal Submission</a:t>
            </a:r>
          </a:p>
        </p:txBody>
      </p:sp>
      <p:sp>
        <p:nvSpPr>
          <p:cNvPr id="5" name="Content Placeholder 4"/>
          <p:cNvSpPr>
            <a:spLocks noGrp="1"/>
          </p:cNvSpPr>
          <p:nvPr>
            <p:ph idx="1"/>
          </p:nvPr>
        </p:nvSpPr>
        <p:spPr/>
        <p:txBody>
          <a:bodyPr>
            <a:normAutofit/>
          </a:bodyPr>
          <a:lstStyle/>
          <a:p>
            <a:endParaRPr lang="en-US" sz="1600" dirty="0"/>
          </a:p>
        </p:txBody>
      </p:sp>
      <p:sp>
        <p:nvSpPr>
          <p:cNvPr id="4" name="Text Placeholder 3"/>
          <p:cNvSpPr>
            <a:spLocks noGrp="1"/>
          </p:cNvSpPr>
          <p:nvPr>
            <p:ph type="body" sz="half" idx="2"/>
          </p:nvPr>
        </p:nvSpPr>
        <p:spPr>
          <a:xfrm>
            <a:off x="-77118" y="2926080"/>
            <a:ext cx="2462270" cy="3379124"/>
          </a:xfrm>
        </p:spPr>
        <p:txBody>
          <a:bodyPr/>
          <a:lstStyle/>
          <a:p>
            <a:r>
              <a:rPr lang="en-US" sz="1400" dirty="0"/>
              <a:t>Once you create a “New Competitive Renewal” record, the Smart Forms will be generated as usual, with only a few small changes on page 1.2, General Proposal Information:  </a:t>
            </a:r>
          </a:p>
          <a:p>
            <a:endParaRPr lang="en-US" dirty="0"/>
          </a:p>
        </p:txBody>
      </p:sp>
      <p:sp>
        <p:nvSpPr>
          <p:cNvPr id="6" name="Oval 5"/>
          <p:cNvSpPr/>
          <p:nvPr/>
        </p:nvSpPr>
        <p:spPr>
          <a:xfrm>
            <a:off x="3551122" y="1075981"/>
            <a:ext cx="1374648" cy="285750"/>
          </a:xfrm>
          <a:prstGeom prst="ellipse">
            <a:avLst/>
          </a:prstGeom>
          <a:noFill/>
          <a:ln w="158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prstClr val="white"/>
              </a:solidFill>
            </a:endParaRPr>
          </a:p>
        </p:txBody>
      </p:sp>
    </p:spTree>
    <p:extLst>
      <p:ext uri="{BB962C8B-B14F-4D97-AF65-F5344CB8AC3E}">
        <p14:creationId xmlns:p14="http://schemas.microsoft.com/office/powerpoint/2010/main" val="34529580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Help? </a:t>
            </a:r>
          </a:p>
        </p:txBody>
      </p:sp>
      <p:sp>
        <p:nvSpPr>
          <p:cNvPr id="3" name="Content Placeholder 2"/>
          <p:cNvSpPr>
            <a:spLocks noGrp="1"/>
          </p:cNvSpPr>
          <p:nvPr>
            <p:ph sz="quarter" idx="1"/>
          </p:nvPr>
        </p:nvSpPr>
        <p:spPr>
          <a:xfrm>
            <a:off x="1744265" y="1698172"/>
            <a:ext cx="8503920" cy="2427136"/>
          </a:xfrm>
        </p:spPr>
        <p:txBody>
          <a:bodyPr/>
          <a:lstStyle/>
          <a:p>
            <a:r>
              <a:rPr lang="en-US" sz="1600" dirty="0"/>
              <a:t>Check out the Click User Guide! </a:t>
            </a:r>
          </a:p>
          <a:p>
            <a:r>
              <a:rPr lang="en-US" sz="1600" dirty="0"/>
              <a:t>Contact Sean Gonzales to schedule on-site assistance. </a:t>
            </a:r>
          </a:p>
          <a:p>
            <a:pPr lvl="1"/>
            <a:r>
              <a:rPr lang="en-US" sz="1100" b="1" dirty="0"/>
              <a:t>Sean: </a:t>
            </a:r>
            <a:r>
              <a:rPr lang="en-US" sz="1100" b="1" dirty="0">
                <a:hlinkClick r:id="rId3"/>
              </a:rPr>
              <a:t>Sgonzales@salud.unm.edu</a:t>
            </a:r>
            <a:r>
              <a:rPr lang="en-US" sz="1100" b="1" dirty="0"/>
              <a:t>, 505-272-3495</a:t>
            </a:r>
            <a:endParaRPr lang="en-US" sz="1100" dirty="0"/>
          </a:p>
          <a:p>
            <a:r>
              <a:rPr lang="en-US" sz="1600" dirty="0"/>
              <a:t>If you have system problems, please contact one of the administrators below: </a:t>
            </a:r>
          </a:p>
          <a:p>
            <a:pPr lvl="1"/>
            <a:r>
              <a:rPr lang="en-US" sz="1000" b="1" dirty="0"/>
              <a:t>Sean Gonzales, </a:t>
            </a:r>
            <a:r>
              <a:rPr lang="en-US" sz="1000" b="1" dirty="0">
                <a:hlinkClick r:id="rId3"/>
              </a:rPr>
              <a:t>Sgonzales@salud.unm.edu</a:t>
            </a:r>
            <a:r>
              <a:rPr lang="en-US" sz="1000" b="1" dirty="0"/>
              <a:t>, 505-272-3495</a:t>
            </a:r>
          </a:p>
          <a:p>
            <a:pPr lvl="1"/>
            <a:endParaRPr lang="en-US" sz="600" b="1" dirty="0"/>
          </a:p>
          <a:p>
            <a:pPr marL="201168" lvl="1" indent="0">
              <a:buNone/>
            </a:pPr>
            <a:r>
              <a:rPr lang="en-US" sz="1200" b="1" dirty="0">
                <a:solidFill>
                  <a:srgbClr val="FF0000"/>
                </a:solidFill>
              </a:rPr>
              <a:t>And, as always, call or email your Sponsor Projects contact for help! </a:t>
            </a:r>
          </a:p>
        </p:txBody>
      </p:sp>
    </p:spTree>
    <p:extLst>
      <p:ext uri="{BB962C8B-B14F-4D97-AF65-F5344CB8AC3E}">
        <p14:creationId xmlns:p14="http://schemas.microsoft.com/office/powerpoint/2010/main" val="569106107"/>
      </p:ext>
    </p:extLst>
  </p:cSld>
  <p:clrMapOvr>
    <a:masterClrMapping/>
  </p:clrMapOvr>
</p:sld>
</file>

<file path=ppt/theme/theme1.xml><?xml version="1.0" encoding="utf-8"?>
<a:theme xmlns:a="http://schemas.openxmlformats.org/drawingml/2006/main" name="Retrospect">
  <a:themeElements>
    <a:clrScheme name="Custom 2">
      <a:dk1>
        <a:srgbClr val="000000"/>
      </a:dk1>
      <a:lt1>
        <a:srgbClr val="FFFFFF"/>
      </a:lt1>
      <a:dk2>
        <a:srgbClr val="63666A"/>
      </a:dk2>
      <a:lt2>
        <a:srgbClr val="A7A8AA"/>
      </a:lt2>
      <a:accent1>
        <a:srgbClr val="BA0C2F"/>
      </a:accent1>
      <a:accent2>
        <a:srgbClr val="BA0C2F"/>
      </a:accent2>
      <a:accent3>
        <a:srgbClr val="008A86"/>
      </a:accent3>
      <a:accent4>
        <a:srgbClr val="ED8B00"/>
      </a:accent4>
      <a:accent5>
        <a:srgbClr val="A8AA19"/>
      </a:accent5>
      <a:accent6>
        <a:srgbClr val="C05131"/>
      </a:accent6>
      <a:hlink>
        <a:srgbClr val="008A86"/>
      </a:hlink>
      <a:folHlink>
        <a:srgbClr val="BA0C2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5447</TotalTime>
  <Words>4889</Words>
  <Application>Microsoft Office PowerPoint</Application>
  <PresentationFormat>Widescreen</PresentationFormat>
  <Paragraphs>434</Paragraphs>
  <Slides>92</Slides>
  <Notes>69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92</vt:i4>
      </vt:variant>
    </vt:vector>
  </HeadingPairs>
  <TitlesOfParts>
    <vt:vector size="100" baseType="lpstr">
      <vt:lpstr>Arial</vt:lpstr>
      <vt:lpstr>Calibri</vt:lpstr>
      <vt:lpstr>Franklin Gothic Book</vt:lpstr>
      <vt:lpstr>Georgia</vt:lpstr>
      <vt:lpstr>Times New Roman</vt:lpstr>
      <vt:lpstr>Wingdings</vt:lpstr>
      <vt:lpstr>Wingdings 2</vt:lpstr>
      <vt:lpstr>Retrospect</vt:lpstr>
      <vt:lpstr>HSC sponsored projects/ Department Training-Click Grants</vt:lpstr>
      <vt:lpstr>PowerPoint Presentation</vt:lpstr>
      <vt:lpstr>Welcome to Click</vt:lpstr>
      <vt:lpstr>PowerPoint Presentation</vt:lpstr>
      <vt:lpstr>Before You Get Started…</vt:lpstr>
      <vt:lpstr>Logging In</vt:lpstr>
      <vt:lpstr>Logging In</vt:lpstr>
      <vt:lpstr>Navigating the Workspace</vt:lpstr>
      <vt:lpstr>Navigating the Workspace</vt:lpstr>
      <vt:lpstr>Navigating the Workspace</vt:lpstr>
      <vt:lpstr>Navigating the Workspace</vt:lpstr>
      <vt:lpstr>Creating a New Funding Submission</vt:lpstr>
      <vt:lpstr>Creating a New Funding Submission</vt:lpstr>
      <vt:lpstr>Creating a New Funding Submission</vt:lpstr>
      <vt:lpstr>Creating a New Funding Submission</vt:lpstr>
      <vt:lpstr>Creating a New Funding Submission</vt:lpstr>
      <vt:lpstr>Generating COI’s</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Creating a New Funding Submission</vt:lpstr>
      <vt:lpstr>Draft State</vt:lpstr>
      <vt:lpstr>Draft State</vt:lpstr>
      <vt:lpstr>Draft State</vt:lpstr>
      <vt:lpstr>Draft State</vt:lpstr>
      <vt:lpstr>Submit for Department Review</vt:lpstr>
      <vt:lpstr>Notification to Department Approvers</vt:lpstr>
      <vt:lpstr>Notification to Department Chair</vt:lpstr>
      <vt:lpstr>Department Approver</vt:lpstr>
      <vt:lpstr>Department Approver</vt:lpstr>
      <vt:lpstr>Notification to PI</vt:lpstr>
      <vt:lpstr>SPO Review</vt:lpstr>
      <vt:lpstr>SPO Review</vt:lpstr>
      <vt:lpstr>SPO Review</vt:lpstr>
      <vt:lpstr>SPO Review</vt:lpstr>
      <vt:lpstr>Conflict of Interest Disclosures</vt:lpstr>
      <vt:lpstr>Conflict of Interest Disclosures</vt:lpstr>
      <vt:lpstr>Adding Personnel</vt:lpstr>
      <vt:lpstr>Adding Personnel</vt:lpstr>
      <vt:lpstr>Removing Personnel</vt:lpstr>
      <vt:lpstr>F&amp;A Splits</vt:lpstr>
      <vt:lpstr>Creating a New Funding Submission</vt:lpstr>
      <vt:lpstr>Creating a F&amp;A Split</vt:lpstr>
      <vt:lpstr>Creating an F&amp;A Split </vt:lpstr>
      <vt:lpstr>Creating a F&amp;A Split </vt:lpstr>
      <vt:lpstr>F&amp;A Splits</vt:lpstr>
      <vt:lpstr>F&amp;A Splits</vt:lpstr>
      <vt:lpstr>Review Status of Your F&amp;A Split</vt:lpstr>
      <vt:lpstr>Request To Spend Funds</vt:lpstr>
      <vt:lpstr>Request To Spend Funds</vt:lpstr>
      <vt:lpstr>Request To Spend Funds</vt:lpstr>
      <vt:lpstr>Request To Spend Funds</vt:lpstr>
      <vt:lpstr>Request To Spend Funds</vt:lpstr>
      <vt:lpstr>Request To Spend Funds</vt:lpstr>
      <vt:lpstr>Request To Spend Funds</vt:lpstr>
      <vt:lpstr>Request To Spend Funds</vt:lpstr>
      <vt:lpstr>Request To Spend Funds</vt:lpstr>
      <vt:lpstr>Request To Spend Funds</vt:lpstr>
      <vt:lpstr>Awards</vt:lpstr>
      <vt:lpstr>Award Workspace</vt:lpstr>
      <vt:lpstr>Creating a Follow On Submission</vt:lpstr>
      <vt:lpstr>Submission Type</vt:lpstr>
      <vt:lpstr>Creating a Follow On Submission</vt:lpstr>
      <vt:lpstr>Requesting a No Cost Extension</vt:lpstr>
      <vt:lpstr>Requesting a No Cost Extension</vt:lpstr>
      <vt:lpstr>Requesting a No Cost Extension</vt:lpstr>
      <vt:lpstr>Requesting a No Cost Extension</vt:lpstr>
      <vt:lpstr>Requesting a No Cost Extension</vt:lpstr>
      <vt:lpstr>Requesting a No Cost Extension</vt:lpstr>
      <vt:lpstr>Requesting a No Cost Extension</vt:lpstr>
      <vt:lpstr>Creating a Competitive Renewal Submission</vt:lpstr>
      <vt:lpstr>Creating a Competitive Renewal Submission</vt:lpstr>
      <vt:lpstr>Need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Gregory Rule</dc:creator>
  <cp:lastModifiedBy>Sean C Gonzales</cp:lastModifiedBy>
  <cp:revision>128</cp:revision>
  <dcterms:created xsi:type="dcterms:W3CDTF">2017-06-25T02:05:31Z</dcterms:created>
  <dcterms:modified xsi:type="dcterms:W3CDTF">2026-02-04T20:15:02Z</dcterms:modified>
</cp:coreProperties>
</file>