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9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21CA005-09E0-A267-56FC-C579B6E5BC80}" name="Jarod C Peterman" initials="JP" userId="S::jcpeterman@health.unm.edu::14d23403-7ff1-4594-8176-917b8440764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MOU" lastIdx="11" clrIdx="0">
    <p:extLst>
      <p:ext uri="{19B8F6BF-5375-455C-9EA6-DF929625EA0E}">
        <p15:presenceInfo xmlns:p15="http://schemas.microsoft.com/office/powerpoint/2012/main" userId="Microsoft Office User" providerId="None"/>
      </p:ext>
    </p:extLst>
  </p:cmAuthor>
  <p:cmAuthor id="2" name="Lisa Fortuna" initials="LF" lastIdx="2" clrIdx="1">
    <p:extLst>
      <p:ext uri="{19B8F6BF-5375-455C-9EA6-DF929625EA0E}">
        <p15:presenceInfo xmlns:p15="http://schemas.microsoft.com/office/powerpoint/2012/main" userId="50b8a592f712cc7f" providerId="Windows Live"/>
      </p:ext>
    </p:extLst>
  </p:cmAuthor>
  <p:cmAuthor id="3" name="Andrew L Sussman" initials="ALS" lastIdx="2" clrIdx="2">
    <p:extLst>
      <p:ext uri="{19B8F6BF-5375-455C-9EA6-DF929625EA0E}">
        <p15:presenceInfo xmlns:p15="http://schemas.microsoft.com/office/powerpoint/2012/main" userId="S::ASussman@health.unm.edu::6316ba63-1dba-43e2-afee-40a48a4bf34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E9BB0"/>
    <a:srgbClr val="91CA85"/>
    <a:srgbClr val="F0A6AF"/>
    <a:srgbClr val="BB203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65C65B-D9D2-C9CA-6389-C0021C6870C4}" v="4" dt="2026-03-24T17:21:39.5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microsoft.com/office/2018/10/relationships/authors" Target="author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commentAuthors" Target="commentAuthors.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rod C Peterman" userId="S::jcpeterman@health.unm.edu::14d23403-7ff1-4594-8176-917b8440764e" providerId="AD" clId="Web-{5D65C65B-D9D2-C9CA-6389-C0021C6870C4}"/>
    <pc:docChg chg="modSld">
      <pc:chgData name="Jarod C Peterman" userId="S::jcpeterman@health.unm.edu::14d23403-7ff1-4594-8176-917b8440764e" providerId="AD" clId="Web-{5D65C65B-D9D2-C9CA-6389-C0021C6870C4}" dt="2026-03-24T17:21:34.770" v="0" actId="20577"/>
      <pc:docMkLst>
        <pc:docMk/>
      </pc:docMkLst>
      <pc:sldChg chg="modSp">
        <pc:chgData name="Jarod C Peterman" userId="S::jcpeterman@health.unm.edu::14d23403-7ff1-4594-8176-917b8440764e" providerId="AD" clId="Web-{5D65C65B-D9D2-C9CA-6389-C0021C6870C4}" dt="2026-03-24T17:21:34.770" v="0" actId="20577"/>
        <pc:sldMkLst>
          <pc:docMk/>
          <pc:sldMk cId="4252845796" sldId="296"/>
        </pc:sldMkLst>
        <pc:spChg chg="mod">
          <ac:chgData name="Jarod C Peterman" userId="S::jcpeterman@health.unm.edu::14d23403-7ff1-4594-8176-917b8440764e" providerId="AD" clId="Web-{5D65C65B-D9D2-C9CA-6389-C0021C6870C4}" dt="2026-03-24T17:21:34.770" v="0" actId="20577"/>
          <ac:spMkLst>
            <pc:docMk/>
            <pc:sldMk cId="4252845796" sldId="296"/>
            <ac:spMk id="6" creationId="{6A4D2C1D-EB3E-35AB-98AF-8F485CC478C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190ADC-8375-4171-ADF0-E945D3501988}" type="datetimeFigureOut">
              <a:rPr lang="en-US" smtClean="0"/>
              <a:t>3/24/2026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A9E59A-13CE-4EAE-BE18-A0301F47CE6B}" type="slidenum">
              <a:rPr lang="en-US" smtClean="0"/>
              <a:t>‹#›</a:t>
            </a:fld>
            <a:endParaRPr lang="en-US"/>
          </a:p>
        </p:txBody>
      </p:sp>
    </p:spTree>
    <p:extLst>
      <p:ext uri="{BB962C8B-B14F-4D97-AF65-F5344CB8AC3E}">
        <p14:creationId xmlns:p14="http://schemas.microsoft.com/office/powerpoint/2010/main" val="41554384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28950" y="857250"/>
            <a:ext cx="3086100" cy="2314575"/>
          </a:xfrm>
        </p:spPr>
      </p:sp>
      <p:sp>
        <p:nvSpPr>
          <p:cNvPr id="3" name="Notes Placeholder 2"/>
          <p:cNvSpPr>
            <a:spLocks noGrp="1"/>
          </p:cNvSpPr>
          <p:nvPr>
            <p:ph type="body" idx="1"/>
          </p:nvPr>
        </p:nvSpPr>
        <p:spPr/>
        <p:txBody>
          <a:bodyPr/>
          <a:lstStyle/>
          <a:p>
            <a:endParaRPr lang="en-US">
              <a:ea typeface="Calibri"/>
              <a:cs typeface="Calibri"/>
            </a:endParaRPr>
          </a:p>
          <a:p>
            <a:endParaRPr lang="en-US"/>
          </a:p>
        </p:txBody>
      </p:sp>
      <p:sp>
        <p:nvSpPr>
          <p:cNvPr id="4" name="Slide Number Placeholder 3"/>
          <p:cNvSpPr>
            <a:spLocks noGrp="1"/>
          </p:cNvSpPr>
          <p:nvPr>
            <p:ph type="sldNum" sz="quarter" idx="5"/>
          </p:nvPr>
        </p:nvSpPr>
        <p:spPr/>
        <p:txBody>
          <a:bodyPr/>
          <a:lstStyle/>
          <a:p>
            <a:fld id="{E26C2670-3342-473C-969D-FDFF399F2050}" type="slidenum">
              <a:rPr lang="en-US" smtClean="0"/>
              <a:t>1</a:t>
            </a:fld>
            <a:endParaRPr lang="en-US"/>
          </a:p>
        </p:txBody>
      </p:sp>
    </p:spTree>
    <p:extLst>
      <p:ext uri="{BB962C8B-B14F-4D97-AF65-F5344CB8AC3E}">
        <p14:creationId xmlns:p14="http://schemas.microsoft.com/office/powerpoint/2010/main" val="21104995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C0A371-6528-4CBF-A25F-F2C1C9B770B7}" type="datetimeFigureOut">
              <a:rPr lang="en-US" smtClean="0"/>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2FD57C-1232-4AA4-BDB8-FE4ED344BF7A}" type="slidenum">
              <a:rPr lang="en-US" smtClean="0"/>
              <a:t>‹#›</a:t>
            </a:fld>
            <a:endParaRPr lang="en-US"/>
          </a:p>
        </p:txBody>
      </p:sp>
    </p:spTree>
    <p:extLst>
      <p:ext uri="{BB962C8B-B14F-4D97-AF65-F5344CB8AC3E}">
        <p14:creationId xmlns:p14="http://schemas.microsoft.com/office/powerpoint/2010/main" val="36909500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C0A371-6528-4CBF-A25F-F2C1C9B770B7}" type="datetimeFigureOut">
              <a:rPr lang="en-US" smtClean="0"/>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2FD57C-1232-4AA4-BDB8-FE4ED344BF7A}" type="slidenum">
              <a:rPr lang="en-US" smtClean="0"/>
              <a:t>‹#›</a:t>
            </a:fld>
            <a:endParaRPr lang="en-US"/>
          </a:p>
        </p:txBody>
      </p:sp>
    </p:spTree>
    <p:extLst>
      <p:ext uri="{BB962C8B-B14F-4D97-AF65-F5344CB8AC3E}">
        <p14:creationId xmlns:p14="http://schemas.microsoft.com/office/powerpoint/2010/main" val="2039727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C0A371-6528-4CBF-A25F-F2C1C9B770B7}" type="datetimeFigureOut">
              <a:rPr lang="en-US" smtClean="0"/>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2FD57C-1232-4AA4-BDB8-FE4ED344BF7A}" type="slidenum">
              <a:rPr lang="en-US" smtClean="0"/>
              <a:t>‹#›</a:t>
            </a:fld>
            <a:endParaRPr lang="en-US"/>
          </a:p>
        </p:txBody>
      </p:sp>
    </p:spTree>
    <p:extLst>
      <p:ext uri="{BB962C8B-B14F-4D97-AF65-F5344CB8AC3E}">
        <p14:creationId xmlns:p14="http://schemas.microsoft.com/office/powerpoint/2010/main" val="3734974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C0A371-6528-4CBF-A25F-F2C1C9B770B7}" type="datetimeFigureOut">
              <a:rPr lang="en-US" smtClean="0"/>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2FD57C-1232-4AA4-BDB8-FE4ED344BF7A}" type="slidenum">
              <a:rPr lang="en-US" smtClean="0"/>
              <a:t>‹#›</a:t>
            </a:fld>
            <a:endParaRPr lang="en-US"/>
          </a:p>
        </p:txBody>
      </p:sp>
    </p:spTree>
    <p:extLst>
      <p:ext uri="{BB962C8B-B14F-4D97-AF65-F5344CB8AC3E}">
        <p14:creationId xmlns:p14="http://schemas.microsoft.com/office/powerpoint/2010/main" val="2547832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C0A371-6528-4CBF-A25F-F2C1C9B770B7}" type="datetimeFigureOut">
              <a:rPr lang="en-US" smtClean="0"/>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2FD57C-1232-4AA4-BDB8-FE4ED344BF7A}" type="slidenum">
              <a:rPr lang="en-US" smtClean="0"/>
              <a:t>‹#›</a:t>
            </a:fld>
            <a:endParaRPr lang="en-US"/>
          </a:p>
        </p:txBody>
      </p:sp>
    </p:spTree>
    <p:extLst>
      <p:ext uri="{BB962C8B-B14F-4D97-AF65-F5344CB8AC3E}">
        <p14:creationId xmlns:p14="http://schemas.microsoft.com/office/powerpoint/2010/main" val="884365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C0A371-6528-4CBF-A25F-F2C1C9B770B7}" type="datetimeFigureOut">
              <a:rPr lang="en-US" smtClean="0"/>
              <a:t>3/24/2026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2FD57C-1232-4AA4-BDB8-FE4ED344BF7A}" type="slidenum">
              <a:rPr lang="en-US" smtClean="0"/>
              <a:t>‹#›</a:t>
            </a:fld>
            <a:endParaRPr lang="en-US"/>
          </a:p>
        </p:txBody>
      </p:sp>
    </p:spTree>
    <p:extLst>
      <p:ext uri="{BB962C8B-B14F-4D97-AF65-F5344CB8AC3E}">
        <p14:creationId xmlns:p14="http://schemas.microsoft.com/office/powerpoint/2010/main" val="3802692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C0A371-6528-4CBF-A25F-F2C1C9B770B7}" type="datetimeFigureOut">
              <a:rPr lang="en-US" smtClean="0"/>
              <a:t>3/24/2026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2FD57C-1232-4AA4-BDB8-FE4ED344BF7A}" type="slidenum">
              <a:rPr lang="en-US" smtClean="0"/>
              <a:t>‹#›</a:t>
            </a:fld>
            <a:endParaRPr lang="en-US"/>
          </a:p>
        </p:txBody>
      </p:sp>
    </p:spTree>
    <p:extLst>
      <p:ext uri="{BB962C8B-B14F-4D97-AF65-F5344CB8AC3E}">
        <p14:creationId xmlns:p14="http://schemas.microsoft.com/office/powerpoint/2010/main" val="458031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C0A371-6528-4CBF-A25F-F2C1C9B770B7}" type="datetimeFigureOut">
              <a:rPr lang="en-US" smtClean="0"/>
              <a:t>3/24/2026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2FD57C-1232-4AA4-BDB8-FE4ED344BF7A}" type="slidenum">
              <a:rPr lang="en-US" smtClean="0"/>
              <a:t>‹#›</a:t>
            </a:fld>
            <a:endParaRPr lang="en-US"/>
          </a:p>
        </p:txBody>
      </p:sp>
    </p:spTree>
    <p:extLst>
      <p:ext uri="{BB962C8B-B14F-4D97-AF65-F5344CB8AC3E}">
        <p14:creationId xmlns:p14="http://schemas.microsoft.com/office/powerpoint/2010/main" val="1757778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C0A371-6528-4CBF-A25F-F2C1C9B770B7}" type="datetimeFigureOut">
              <a:rPr lang="en-US" smtClean="0"/>
              <a:t>3/24/2026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2FD57C-1232-4AA4-BDB8-FE4ED344BF7A}" type="slidenum">
              <a:rPr lang="en-US" smtClean="0"/>
              <a:t>‹#›</a:t>
            </a:fld>
            <a:endParaRPr lang="en-US"/>
          </a:p>
        </p:txBody>
      </p:sp>
    </p:spTree>
    <p:extLst>
      <p:ext uri="{BB962C8B-B14F-4D97-AF65-F5344CB8AC3E}">
        <p14:creationId xmlns:p14="http://schemas.microsoft.com/office/powerpoint/2010/main" val="1608627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C0A371-6528-4CBF-A25F-F2C1C9B770B7}" type="datetimeFigureOut">
              <a:rPr lang="en-US" smtClean="0"/>
              <a:t>3/24/2026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2FD57C-1232-4AA4-BDB8-FE4ED344BF7A}" type="slidenum">
              <a:rPr lang="en-US" smtClean="0"/>
              <a:t>‹#›</a:t>
            </a:fld>
            <a:endParaRPr lang="en-US"/>
          </a:p>
        </p:txBody>
      </p:sp>
    </p:spTree>
    <p:extLst>
      <p:ext uri="{BB962C8B-B14F-4D97-AF65-F5344CB8AC3E}">
        <p14:creationId xmlns:p14="http://schemas.microsoft.com/office/powerpoint/2010/main" val="42398100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C0A371-6528-4CBF-A25F-F2C1C9B770B7}" type="datetimeFigureOut">
              <a:rPr lang="en-US" smtClean="0"/>
              <a:t>3/24/2026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2FD57C-1232-4AA4-BDB8-FE4ED344BF7A}" type="slidenum">
              <a:rPr lang="en-US" smtClean="0"/>
              <a:t>‹#›</a:t>
            </a:fld>
            <a:endParaRPr lang="en-US"/>
          </a:p>
        </p:txBody>
      </p:sp>
    </p:spTree>
    <p:extLst>
      <p:ext uri="{BB962C8B-B14F-4D97-AF65-F5344CB8AC3E}">
        <p14:creationId xmlns:p14="http://schemas.microsoft.com/office/powerpoint/2010/main" val="2380700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C0A371-6528-4CBF-A25F-F2C1C9B770B7}" type="datetimeFigureOut">
              <a:rPr lang="en-US" smtClean="0"/>
              <a:t>3/24/2026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2FD57C-1232-4AA4-BDB8-FE4ED344BF7A}" type="slidenum">
              <a:rPr lang="en-US" smtClean="0"/>
              <a:t>‹#›</a:t>
            </a:fld>
            <a:endParaRPr lang="en-US"/>
          </a:p>
        </p:txBody>
      </p:sp>
    </p:spTree>
    <p:extLst>
      <p:ext uri="{BB962C8B-B14F-4D97-AF65-F5344CB8AC3E}">
        <p14:creationId xmlns:p14="http://schemas.microsoft.com/office/powerpoint/2010/main" val="35937628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jpeg"/><Relationship Id="rId3" Type="http://schemas.openxmlformats.org/officeDocument/2006/relationships/image" Target="../media/image1.png"/><Relationship Id="rId7" Type="http://schemas.openxmlformats.org/officeDocument/2006/relationships/image" Target="../media/image4.png"/><Relationship Id="rId12"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png"/><Relationship Id="rId5" Type="http://schemas.openxmlformats.org/officeDocument/2006/relationships/image" Target="../media/image2.png"/><Relationship Id="rId10" Type="http://schemas.openxmlformats.org/officeDocument/2006/relationships/image" Target="../media/image7.jpeg"/><Relationship Id="rId4" Type="http://schemas.openxmlformats.org/officeDocument/2006/relationships/hyperlink" Target="mailto:jcpeterman@salud.unm.edu" TargetMode="External"/><Relationship Id="rId9" Type="http://schemas.openxmlformats.org/officeDocument/2006/relationships/image" Target="../media/image6.jpeg"/><Relationship Id="rId1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Rectangle: Rounded Corners 76">
            <a:extLst>
              <a:ext uri="{FF2B5EF4-FFF2-40B4-BE49-F238E27FC236}">
                <a16:creationId xmlns:a16="http://schemas.microsoft.com/office/drawing/2014/main" id="{EF7C395F-38AA-4C0B-BDA8-70DFC5EC5CF1}"/>
              </a:ext>
            </a:extLst>
          </p:cNvPr>
          <p:cNvSpPr/>
          <p:nvPr/>
        </p:nvSpPr>
        <p:spPr>
          <a:xfrm>
            <a:off x="4458175" y="1877308"/>
            <a:ext cx="2272375" cy="2872492"/>
          </a:xfrm>
          <a:prstGeom prst="roundRect">
            <a:avLst/>
          </a:prstGeom>
          <a:solidFill>
            <a:srgbClr val="5E9BB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700" b="1">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41A0DFC4-A867-D386-C7E6-BC964E173C86}"/>
              </a:ext>
            </a:extLst>
          </p:cNvPr>
          <p:cNvSpPr txBox="1"/>
          <p:nvPr/>
        </p:nvSpPr>
        <p:spPr>
          <a:xfrm>
            <a:off x="4578506" y="3592222"/>
            <a:ext cx="2066956" cy="823302"/>
          </a:xfrm>
          <a:prstGeom prst="rect">
            <a:avLst/>
          </a:prstGeom>
          <a:noFill/>
        </p:spPr>
        <p:txBody>
          <a:bodyPr wrap="square" lIns="91440" tIns="45720" rIns="91440" bIns="45720" rtlCol="0" anchor="t">
            <a:spAutoFit/>
          </a:bodyPr>
          <a:lstStyle/>
          <a:p>
            <a:pPr algn="ctr">
              <a:spcBef>
                <a:spcPts val="333"/>
              </a:spcBef>
            </a:pPr>
            <a:r>
              <a:rPr lang="en-US" sz="700" b="1" dirty="0">
                <a:solidFill>
                  <a:srgbClr val="C00000"/>
                </a:solidFill>
                <a:latin typeface="Times New Roman"/>
                <a:cs typeface="Times New Roman"/>
              </a:rPr>
              <a:t>SUPERA | UCSF, UCI</a:t>
            </a:r>
            <a:endParaRPr lang="en-US" dirty="0"/>
          </a:p>
          <a:p>
            <a:pPr marL="171450" indent="-171450">
              <a:spcBef>
                <a:spcPts val="333"/>
              </a:spcBef>
              <a:buFont typeface="Arial" panose="020B0604020202020204" pitchFamily="34" charset="0"/>
              <a:buChar char="•"/>
            </a:pPr>
            <a:r>
              <a:rPr lang="en-US" sz="550" dirty="0">
                <a:latin typeface="Times New Roman"/>
                <a:ea typeface="+mn-lt"/>
                <a:cs typeface="Times New Roman"/>
              </a:rPr>
              <a:t>Evaluates benefit of peer support on Spanish-language digital CBT for depression and anxiety.</a:t>
            </a:r>
            <a:endParaRPr lang="en-US" dirty="0">
              <a:latin typeface="Calibri" panose="020F0502020204030204"/>
              <a:ea typeface="+mn-lt"/>
              <a:cs typeface="Calibri" panose="020F0502020204030204"/>
            </a:endParaRPr>
          </a:p>
          <a:p>
            <a:pPr marL="171450" indent="-171450">
              <a:spcBef>
                <a:spcPts val="333"/>
              </a:spcBef>
              <a:buFont typeface="Arial" panose="020B0604020202020204" pitchFamily="34" charset="0"/>
              <a:buChar char="•"/>
            </a:pPr>
            <a:r>
              <a:rPr lang="en-US" sz="550" dirty="0">
                <a:latin typeface="Times New Roman"/>
                <a:ea typeface="+mn-lt"/>
                <a:cs typeface="Times New Roman"/>
              </a:rPr>
              <a:t>Addresses language and access barriers in underserved communities.</a:t>
            </a:r>
            <a:endParaRPr lang="en-US">
              <a:latin typeface="Calibri" panose="020F0502020204030204"/>
              <a:ea typeface="+mn-lt"/>
              <a:cs typeface="Calibri"/>
            </a:endParaRPr>
          </a:p>
          <a:p>
            <a:pPr marL="171450" indent="-171450">
              <a:spcBef>
                <a:spcPts val="333"/>
              </a:spcBef>
              <a:buFont typeface="Arial" panose="020B0604020202020204" pitchFamily="34" charset="0"/>
              <a:buChar char="•"/>
            </a:pPr>
            <a:r>
              <a:rPr lang="en-US" sz="550" dirty="0">
                <a:latin typeface="Times New Roman"/>
                <a:ea typeface="+mn-lt"/>
                <a:cs typeface="Times New Roman"/>
              </a:rPr>
              <a:t>Implemented at Sandoval Regional Medical Center, Truman Health Clinic, North Valley Clinic, Southeast Heights Clinic. </a:t>
            </a:r>
            <a:endParaRPr lang="en-US" dirty="0">
              <a:ea typeface="Calibri"/>
              <a:cs typeface="Calibri"/>
            </a:endParaRPr>
          </a:p>
        </p:txBody>
      </p:sp>
      <p:sp>
        <p:nvSpPr>
          <p:cNvPr id="86" name="TextBox 85">
            <a:extLst>
              <a:ext uri="{FF2B5EF4-FFF2-40B4-BE49-F238E27FC236}">
                <a16:creationId xmlns:a16="http://schemas.microsoft.com/office/drawing/2014/main" id="{4F73DCAA-0D51-4B87-B4E9-EDE733A9E96F}"/>
              </a:ext>
            </a:extLst>
          </p:cNvPr>
          <p:cNvSpPr txBox="1"/>
          <p:nvPr/>
        </p:nvSpPr>
        <p:spPr>
          <a:xfrm>
            <a:off x="4563915" y="2128209"/>
            <a:ext cx="2066956" cy="1431161"/>
          </a:xfrm>
          <a:prstGeom prst="rect">
            <a:avLst/>
          </a:prstGeom>
          <a:noFill/>
        </p:spPr>
        <p:txBody>
          <a:bodyPr wrap="square" lIns="91440" tIns="45720" rIns="91440" bIns="45720" rtlCol="0" anchor="t">
            <a:spAutoFit/>
          </a:bodyPr>
          <a:lstStyle/>
          <a:p>
            <a:pPr>
              <a:spcBef>
                <a:spcPts val="333"/>
              </a:spcBef>
            </a:pPr>
            <a:r>
              <a:rPr lang="en-US" sz="600" dirty="0">
                <a:latin typeface="Times New Roman"/>
                <a:cs typeface="Times New Roman"/>
              </a:rPr>
              <a:t>As part of its pilot year, PC-BRIDGE is embedding two existing NIH-funded clinical trials into rural primary care settings. These efforts are designed to broaden participant recruitment, evaluate feasibility in resource-limited clinics, and test workflows that can be applied to future multi-site studies under CARE for Health.</a:t>
            </a:r>
          </a:p>
          <a:p>
            <a:pPr>
              <a:spcBef>
                <a:spcPts val="333"/>
              </a:spcBef>
            </a:pPr>
            <a:endParaRPr lang="en-US" sz="400">
              <a:latin typeface="Times New Roman" panose="02020603050405020304" pitchFamily="18" charset="0"/>
              <a:cs typeface="Times New Roman" panose="02020603050405020304" pitchFamily="18" charset="0"/>
            </a:endParaRPr>
          </a:p>
          <a:p>
            <a:pPr algn="ctr">
              <a:spcBef>
                <a:spcPts val="333"/>
              </a:spcBef>
            </a:pPr>
            <a:r>
              <a:rPr lang="en-US" sz="700" b="1" dirty="0">
                <a:solidFill>
                  <a:srgbClr val="C00000"/>
                </a:solidFill>
                <a:latin typeface="Times New Roman"/>
                <a:cs typeface="Times New Roman"/>
              </a:rPr>
              <a:t>Tai Chi Knee | Tufts Medicine</a:t>
            </a:r>
          </a:p>
          <a:p>
            <a:pPr marL="171450" indent="-171450">
              <a:spcBef>
                <a:spcPts val="333"/>
              </a:spcBef>
              <a:buFont typeface="Arial" panose="020B0604020202020204" pitchFamily="34" charset="0"/>
              <a:buChar char="•"/>
            </a:pPr>
            <a:r>
              <a:rPr lang="en-US" sz="550" dirty="0">
                <a:latin typeface="Times New Roman"/>
                <a:cs typeface="Times New Roman"/>
              </a:rPr>
              <a:t>Evaluates remote Tai Chi for knee osteoarthritis symptom management.</a:t>
            </a:r>
          </a:p>
          <a:p>
            <a:pPr marL="171450" indent="-171450">
              <a:spcBef>
                <a:spcPts val="333"/>
              </a:spcBef>
              <a:buFont typeface="Arial" panose="020B0604020202020204" pitchFamily="34" charset="0"/>
              <a:buChar char="•"/>
            </a:pPr>
            <a:r>
              <a:rPr lang="en-US" sz="550" dirty="0">
                <a:latin typeface="Times New Roman"/>
                <a:cs typeface="Times New Roman"/>
              </a:rPr>
              <a:t>Remote delivery =&gt; low clinic burden.</a:t>
            </a:r>
          </a:p>
          <a:p>
            <a:pPr marL="171450" indent="-171450">
              <a:spcBef>
                <a:spcPts val="333"/>
              </a:spcBef>
              <a:buFont typeface="Arial" panose="020B0604020202020204" pitchFamily="34" charset="0"/>
              <a:buChar char="•"/>
            </a:pPr>
            <a:r>
              <a:rPr lang="en-US" sz="550" dirty="0">
                <a:latin typeface="Times New Roman"/>
                <a:cs typeface="Times New Roman"/>
              </a:rPr>
              <a:t>Implemented at First Choice Community Health clinics, which are Federally-Qualified Health Centers (FQHCs).</a:t>
            </a:r>
          </a:p>
        </p:txBody>
      </p:sp>
      <p:sp>
        <p:nvSpPr>
          <p:cNvPr id="41" name="TextBox 40">
            <a:extLst>
              <a:ext uri="{FF2B5EF4-FFF2-40B4-BE49-F238E27FC236}">
                <a16:creationId xmlns:a16="http://schemas.microsoft.com/office/drawing/2014/main" id="{A289B239-919D-4C33-B1E8-5F959A3381A5}"/>
              </a:ext>
            </a:extLst>
          </p:cNvPr>
          <p:cNvSpPr txBox="1"/>
          <p:nvPr/>
        </p:nvSpPr>
        <p:spPr>
          <a:xfrm>
            <a:off x="61603" y="5676232"/>
            <a:ext cx="1976008" cy="1144416"/>
          </a:xfrm>
          <a:prstGeom prst="rect">
            <a:avLst/>
          </a:prstGeom>
          <a:noFill/>
        </p:spPr>
        <p:txBody>
          <a:bodyPr wrap="square" lIns="91440" tIns="45720" rIns="91440" bIns="45720" rtlCol="0" anchor="t">
            <a:spAutoFit/>
          </a:bodyPr>
          <a:lstStyle/>
          <a:p>
            <a:pPr marL="84455" indent="-84455">
              <a:spcBef>
                <a:spcPts val="333"/>
              </a:spcBef>
              <a:buFont typeface="Arial" panose="020B0604020202020204" pitchFamily="34" charset="0"/>
              <a:buChar char="•"/>
            </a:pPr>
            <a:r>
              <a:rPr lang="en-US" sz="600" dirty="0">
                <a:latin typeface="Times New Roman"/>
                <a:cs typeface="Times New Roman"/>
              </a:rPr>
              <a:t>National NIH program testing the feasibility of a Primary Care Research Network.</a:t>
            </a:r>
          </a:p>
          <a:p>
            <a:pPr marL="84455" indent="-84455">
              <a:spcBef>
                <a:spcPts val="333"/>
              </a:spcBef>
              <a:buFont typeface="Arial" panose="020B0604020202020204" pitchFamily="34" charset="0"/>
              <a:buChar char="•"/>
            </a:pPr>
            <a:r>
              <a:rPr lang="en-US" sz="600" dirty="0">
                <a:latin typeface="Times New Roman"/>
                <a:cs typeface="Times New Roman"/>
              </a:rPr>
              <a:t>Six hubs nationwide, each housed at an academic health center with existing translational research infrastructure.</a:t>
            </a:r>
          </a:p>
          <a:p>
            <a:pPr marL="84455" indent="-84455">
              <a:spcBef>
                <a:spcPts val="333"/>
              </a:spcBef>
              <a:buFont typeface="Arial" panose="020B0604020202020204" pitchFamily="34" charset="0"/>
              <a:buChar char="•"/>
            </a:pPr>
            <a:r>
              <a:rPr lang="en-US" sz="611" dirty="0">
                <a:latin typeface="Times New Roman" panose="02020603050405020304" pitchFamily="18" charset="0"/>
                <a:cs typeface="Times New Roman" panose="02020603050405020304" pitchFamily="18" charset="0"/>
              </a:rPr>
              <a:t>Focus: co-develop new clinical studies with NIH, informed by clinic feasibility and community priorities.</a:t>
            </a:r>
          </a:p>
          <a:p>
            <a:pPr marL="84455" indent="-84455">
              <a:spcBef>
                <a:spcPts val="333"/>
              </a:spcBef>
              <a:buFont typeface="Arial" panose="020B0604020202020204" pitchFamily="34" charset="0"/>
              <a:buChar char="•"/>
            </a:pPr>
            <a:r>
              <a:rPr lang="en-US" sz="600" dirty="0">
                <a:latin typeface="Times New Roman"/>
                <a:cs typeface="Times New Roman"/>
              </a:rPr>
              <a:t>Goal: a sustainable, nationwide network embedding federally-funded research directly into primary care with bidirectional communication. </a:t>
            </a:r>
          </a:p>
        </p:txBody>
      </p:sp>
      <p:sp>
        <p:nvSpPr>
          <p:cNvPr id="40" name="Rectangle 39">
            <a:extLst>
              <a:ext uri="{FF2B5EF4-FFF2-40B4-BE49-F238E27FC236}">
                <a16:creationId xmlns:a16="http://schemas.microsoft.com/office/drawing/2014/main" id="{7BAD3626-0DB4-AF3E-D351-137D6DEB2F3E}"/>
              </a:ext>
            </a:extLst>
          </p:cNvPr>
          <p:cNvSpPr>
            <a:spLocks/>
          </p:cNvSpPr>
          <p:nvPr/>
        </p:nvSpPr>
        <p:spPr>
          <a:xfrm>
            <a:off x="2105718" y="4793088"/>
            <a:ext cx="6994707" cy="2064912"/>
          </a:xfrm>
          <a:prstGeom prst="rect">
            <a:avLst/>
          </a:prstGeom>
          <a:solidFill>
            <a:srgbClr val="F0A6A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75"/>
          </a:p>
        </p:txBody>
      </p:sp>
      <p:sp>
        <p:nvSpPr>
          <p:cNvPr id="45" name="Rectangle: Rounded Corners 44">
            <a:extLst>
              <a:ext uri="{FF2B5EF4-FFF2-40B4-BE49-F238E27FC236}">
                <a16:creationId xmlns:a16="http://schemas.microsoft.com/office/drawing/2014/main" id="{E18CCD3C-7E76-44E3-AE57-8C640A09BBAE}"/>
              </a:ext>
            </a:extLst>
          </p:cNvPr>
          <p:cNvSpPr/>
          <p:nvPr/>
        </p:nvSpPr>
        <p:spPr>
          <a:xfrm>
            <a:off x="2153184" y="1877308"/>
            <a:ext cx="2210132" cy="2872492"/>
          </a:xfrm>
          <a:prstGeom prst="roundRect">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700" b="1">
              <a:latin typeface="Times New Roman" panose="02020603050405020304" pitchFamily="18" charset="0"/>
              <a:cs typeface="Times New Roman" panose="02020603050405020304" pitchFamily="18" charset="0"/>
            </a:endParaRPr>
          </a:p>
        </p:txBody>
      </p:sp>
      <p:sp>
        <p:nvSpPr>
          <p:cNvPr id="75" name="Rectangle: Rounded Corners 74">
            <a:extLst>
              <a:ext uri="{FF2B5EF4-FFF2-40B4-BE49-F238E27FC236}">
                <a16:creationId xmlns:a16="http://schemas.microsoft.com/office/drawing/2014/main" id="{B0782383-49D9-43D7-AADF-E601441DABC6}"/>
              </a:ext>
            </a:extLst>
          </p:cNvPr>
          <p:cNvSpPr/>
          <p:nvPr/>
        </p:nvSpPr>
        <p:spPr>
          <a:xfrm>
            <a:off x="6821528" y="1882424"/>
            <a:ext cx="2272375" cy="2872492"/>
          </a:xfrm>
          <a:prstGeom prst="roundRect">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700" b="1">
              <a:latin typeface="Times New Roman" panose="02020603050405020304" pitchFamily="18" charset="0"/>
              <a:cs typeface="Times New Roman" panose="02020603050405020304" pitchFamily="18" charset="0"/>
            </a:endParaRPr>
          </a:p>
        </p:txBody>
      </p:sp>
      <p:sp>
        <p:nvSpPr>
          <p:cNvPr id="16" name="Rectangle 15">
            <a:extLst>
              <a:ext uri="{FF2B5EF4-FFF2-40B4-BE49-F238E27FC236}">
                <a16:creationId xmlns:a16="http://schemas.microsoft.com/office/drawing/2014/main" id="{678733BE-059C-47B7-9415-5ADF2F3024F1}"/>
              </a:ext>
              <a:ext uri="{C183D7F6-B498-43B3-948B-1728B52AA6E4}">
                <adec:decorative xmlns:adec="http://schemas.microsoft.com/office/drawing/2017/decorative" val="1"/>
              </a:ext>
            </a:extLst>
          </p:cNvPr>
          <p:cNvSpPr/>
          <p:nvPr/>
        </p:nvSpPr>
        <p:spPr>
          <a:xfrm>
            <a:off x="2050763" y="1212667"/>
            <a:ext cx="4944451" cy="52732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333" i="1">
              <a:latin typeface="Lato" panose="020F0502020204030203" pitchFamily="34" charset="0"/>
              <a:cs typeface="Lato" panose="020F0502020204030203" pitchFamily="34" charset="0"/>
            </a:endParaRPr>
          </a:p>
        </p:txBody>
      </p:sp>
      <p:sp>
        <p:nvSpPr>
          <p:cNvPr id="3" name="TextBox 2">
            <a:extLst>
              <a:ext uri="{FF2B5EF4-FFF2-40B4-BE49-F238E27FC236}">
                <a16:creationId xmlns:a16="http://schemas.microsoft.com/office/drawing/2014/main" id="{8E35B311-3C19-412C-ADE6-EB2E4158F366}"/>
              </a:ext>
            </a:extLst>
          </p:cNvPr>
          <p:cNvSpPr txBox="1"/>
          <p:nvPr/>
        </p:nvSpPr>
        <p:spPr>
          <a:xfrm>
            <a:off x="51150" y="1835840"/>
            <a:ext cx="1976008" cy="2338332"/>
          </a:xfrm>
          <a:prstGeom prst="rect">
            <a:avLst/>
          </a:prstGeom>
          <a:noFill/>
        </p:spPr>
        <p:txBody>
          <a:bodyPr wrap="square" lIns="91440" tIns="45720" rIns="91440" bIns="45720" rtlCol="0" anchor="t">
            <a:spAutoFit/>
          </a:bodyPr>
          <a:lstStyle/>
          <a:p>
            <a:pPr marL="84455" indent="-84455">
              <a:spcBef>
                <a:spcPts val="333"/>
              </a:spcBef>
              <a:buFont typeface="Arial" panose="020B0604020202020204" pitchFamily="34" charset="0"/>
              <a:buChar char="•"/>
            </a:pPr>
            <a:r>
              <a:rPr lang="en-US" sz="611" dirty="0">
                <a:latin typeface="Times New Roman" panose="02020603050405020304" pitchFamily="18" charset="0"/>
                <a:cs typeface="Times New Roman" panose="02020603050405020304" pitchFamily="18" charset="0"/>
              </a:rPr>
              <a:t>Federally funded clinical research is often conducted in large academic centers, limiting reach into the rural and underserved communities hit hardest by health disparities. </a:t>
            </a:r>
            <a:endParaRPr lang="en-US"/>
          </a:p>
          <a:p>
            <a:pPr marL="84455" indent="-84455">
              <a:spcBef>
                <a:spcPts val="333"/>
              </a:spcBef>
              <a:buFont typeface="Arial" panose="020B0604020202020204" pitchFamily="34" charset="0"/>
              <a:buChar char="•"/>
            </a:pPr>
            <a:r>
              <a:rPr lang="en-US" sz="600" dirty="0">
                <a:latin typeface="Times New Roman"/>
                <a:cs typeface="Times New Roman"/>
              </a:rPr>
              <a:t>Rural primary care clinics face barriers to participating in research: limited staffing, resource shortages, administrative burdens, and patient hesitancy. </a:t>
            </a:r>
          </a:p>
          <a:p>
            <a:pPr marL="84455" indent="-84455">
              <a:spcBef>
                <a:spcPts val="333"/>
              </a:spcBef>
              <a:buFont typeface="Arial" panose="020B0604020202020204" pitchFamily="34" charset="0"/>
              <a:buChar char="•"/>
            </a:pPr>
            <a:r>
              <a:rPr lang="en-US" sz="600" dirty="0">
                <a:latin typeface="Times New Roman"/>
                <a:cs typeface="Times New Roman"/>
              </a:rPr>
              <a:t>PC-BRIDGE was established in Jan 2025 as a hub for the NIH CARE for Health Initiative</a:t>
            </a:r>
            <a:r>
              <a:rPr lang="en-US" sz="600" dirty="0">
                <a:solidFill>
                  <a:srgbClr val="000000"/>
                </a:solidFill>
                <a:latin typeface="Times New Roman"/>
                <a:cs typeface="Times New Roman"/>
              </a:rPr>
              <a:t>™</a:t>
            </a:r>
            <a:r>
              <a:rPr lang="en-US" sz="600" dirty="0">
                <a:latin typeface="Times New Roman"/>
                <a:cs typeface="Times New Roman"/>
              </a:rPr>
              <a:t>.</a:t>
            </a:r>
          </a:p>
          <a:p>
            <a:pPr marL="84455" indent="-84455">
              <a:spcBef>
                <a:spcPts val="333"/>
              </a:spcBef>
              <a:buFont typeface="Arial" panose="020B0604020202020204" pitchFamily="34" charset="0"/>
              <a:buChar char="•"/>
            </a:pPr>
            <a:r>
              <a:rPr lang="en-US" sz="611" dirty="0">
                <a:latin typeface="Times New Roman" panose="02020603050405020304" pitchFamily="18" charset="0"/>
                <a:cs typeface="Times New Roman" panose="02020603050405020304" pitchFamily="18" charset="0"/>
              </a:rPr>
              <a:t>Our goal: build sustainable capacity for clinical research in rural primary care settings, ensuring equity, generalizability, and translation of NIH research. </a:t>
            </a:r>
          </a:p>
          <a:p>
            <a:pPr>
              <a:spcBef>
                <a:spcPts val="333"/>
              </a:spcBef>
            </a:pPr>
            <a:endParaRPr lang="en-US" sz="400">
              <a:latin typeface="Times New Roman" panose="02020603050405020304" pitchFamily="18" charset="0"/>
              <a:cs typeface="Times New Roman" panose="02020603050405020304" pitchFamily="18" charset="0"/>
            </a:endParaRPr>
          </a:p>
          <a:p>
            <a:pPr marL="84455" indent="-84455">
              <a:spcBef>
                <a:spcPts val="333"/>
              </a:spcBef>
              <a:buFont typeface="Arial" panose="020B0604020202020204" pitchFamily="34" charset="0"/>
              <a:buChar char="•"/>
            </a:pPr>
            <a:endParaRPr lang="en-US" sz="611">
              <a:latin typeface="Times New Roman" panose="02020603050405020304" pitchFamily="18" charset="0"/>
              <a:cs typeface="Times New Roman" panose="02020603050405020304" pitchFamily="18" charset="0"/>
            </a:endParaRPr>
          </a:p>
          <a:p>
            <a:pPr marL="84455" indent="-84455">
              <a:spcBef>
                <a:spcPts val="333"/>
              </a:spcBef>
              <a:buFont typeface="Arial" panose="020B0604020202020204" pitchFamily="34" charset="0"/>
              <a:buChar char="•"/>
            </a:pPr>
            <a:r>
              <a:rPr lang="en-US" sz="600" dirty="0">
                <a:latin typeface="Times New Roman"/>
                <a:cs typeface="Times New Roman"/>
              </a:rPr>
              <a:t>Build relationships and infrastructure with rural clinics that support research participation.</a:t>
            </a:r>
          </a:p>
          <a:p>
            <a:pPr marL="84455" indent="-84455">
              <a:spcBef>
                <a:spcPts val="333"/>
              </a:spcBef>
              <a:buFont typeface="Arial" panose="020B0604020202020204" pitchFamily="34" charset="0"/>
              <a:buChar char="•"/>
            </a:pPr>
            <a:r>
              <a:rPr lang="en-US" sz="600" dirty="0">
                <a:latin typeface="Times New Roman"/>
                <a:cs typeface="Times New Roman"/>
              </a:rPr>
              <a:t>Engage clinics and communities to define future study priorities.</a:t>
            </a:r>
          </a:p>
          <a:p>
            <a:pPr marL="84455" indent="-84455">
              <a:spcBef>
                <a:spcPts val="333"/>
              </a:spcBef>
              <a:buFont typeface="Arial" panose="020B0604020202020204" pitchFamily="34" charset="0"/>
              <a:buChar char="•"/>
            </a:pPr>
            <a:r>
              <a:rPr lang="en-US" sz="600" dirty="0">
                <a:latin typeface="Times New Roman"/>
                <a:cs typeface="Times New Roman"/>
              </a:rPr>
              <a:t>With input from the other hubs and NIH, develop pragmatic studies tailored to rural realities.</a:t>
            </a:r>
          </a:p>
        </p:txBody>
      </p:sp>
      <p:sp>
        <p:nvSpPr>
          <p:cNvPr id="18" name="TextBox 17">
            <a:extLst>
              <a:ext uri="{FF2B5EF4-FFF2-40B4-BE49-F238E27FC236}">
                <a16:creationId xmlns:a16="http://schemas.microsoft.com/office/drawing/2014/main" id="{BCF37902-2C8D-3049-9881-50CB35F2A6BA}"/>
              </a:ext>
              <a:ext uri="{C183D7F6-B498-43B3-948B-1728B52AA6E4}">
                <adec:decorative xmlns:adec="http://schemas.microsoft.com/office/drawing/2017/decorative" val="1"/>
              </a:ext>
            </a:extLst>
          </p:cNvPr>
          <p:cNvSpPr txBox="1"/>
          <p:nvPr/>
        </p:nvSpPr>
        <p:spPr>
          <a:xfrm>
            <a:off x="901413" y="129224"/>
            <a:ext cx="7355351" cy="1160574"/>
          </a:xfrm>
          <a:prstGeom prst="rect">
            <a:avLst/>
          </a:prstGeom>
          <a:noFill/>
          <a:ln>
            <a:noFill/>
          </a:ln>
        </p:spPr>
        <p:txBody>
          <a:bodyPr wrap="square" rtlCol="0">
            <a:spAutoFit/>
          </a:bodyPr>
          <a:lstStyle/>
          <a:p>
            <a:pPr algn="ctr"/>
            <a:r>
              <a:rPr lang="en-US" sz="2000" b="1" dirty="0">
                <a:solidFill>
                  <a:srgbClr val="222222"/>
                </a:solidFill>
                <a:latin typeface="Times New Roman" panose="02020603050405020304" pitchFamily="18" charset="0"/>
                <a:cs typeface="Times New Roman" panose="02020603050405020304" pitchFamily="18" charset="0"/>
              </a:rPr>
              <a:t>Building PC-BRIDGEs:</a:t>
            </a:r>
          </a:p>
          <a:p>
            <a:pPr algn="ctr"/>
            <a:r>
              <a:rPr lang="en-US" sz="1771" b="1" dirty="0">
                <a:latin typeface="Times New Roman" panose="02020603050405020304" pitchFamily="18" charset="0"/>
                <a:ea typeface="Lato" panose="020F0502020204030203" pitchFamily="34" charset="0"/>
                <a:cs typeface="Times New Roman" panose="02020603050405020304" pitchFamily="18" charset="0"/>
              </a:rPr>
              <a:t>An Early Perspective on Extending Research Capacity to Rural Primary Care in New Mexico and Arizona</a:t>
            </a:r>
          </a:p>
          <a:p>
            <a:pPr algn="ctr"/>
            <a:r>
              <a:rPr lang="en-US" sz="1400" b="1" dirty="0">
                <a:latin typeface="Times New Roman" panose="02020603050405020304" pitchFamily="18" charset="0"/>
                <a:ea typeface="Lato" panose="020F0502020204030203" pitchFamily="34" charset="0"/>
                <a:cs typeface="Times New Roman" panose="02020603050405020304" pitchFamily="18" charset="0"/>
              </a:rPr>
              <a:t>Primary Care—Building Research Integration in Different Geographic Environments</a:t>
            </a:r>
          </a:p>
        </p:txBody>
      </p:sp>
      <p:sp>
        <p:nvSpPr>
          <p:cNvPr id="2" name="TextBox 1">
            <a:extLst>
              <a:ext uri="{FF2B5EF4-FFF2-40B4-BE49-F238E27FC236}">
                <a16:creationId xmlns:a16="http://schemas.microsoft.com/office/drawing/2014/main" id="{68D388E9-F707-B785-75EE-BB9A80C4305A}"/>
              </a:ext>
            </a:extLst>
          </p:cNvPr>
          <p:cNvSpPr txBox="1"/>
          <p:nvPr/>
        </p:nvSpPr>
        <p:spPr>
          <a:xfrm>
            <a:off x="1531848" y="1229511"/>
            <a:ext cx="6079080" cy="438582"/>
          </a:xfrm>
          <a:prstGeom prst="rect">
            <a:avLst/>
          </a:prstGeom>
          <a:noFill/>
        </p:spPr>
        <p:txBody>
          <a:bodyPr wrap="square" lIns="91440" tIns="45720" rIns="91440" bIns="45720" rtlCol="0" anchor="t">
            <a:spAutoFit/>
          </a:bodyPr>
          <a:lstStyle/>
          <a:p>
            <a:pPr algn="ctr" defTabSz="406340">
              <a:defRPr/>
            </a:pPr>
            <a:r>
              <a:rPr lang="en-US" sz="750">
                <a:latin typeface="Times New Roman"/>
                <a:cs typeface="Times New Roman"/>
              </a:rPr>
              <a:t>Jarod Peterman</a:t>
            </a:r>
            <a:r>
              <a:rPr lang="en-US" sz="750" baseline="30000">
                <a:latin typeface="Times New Roman"/>
                <a:ea typeface="Lato"/>
                <a:cs typeface="Times New Roman"/>
              </a:rPr>
              <a:t>1</a:t>
            </a:r>
            <a:r>
              <a:rPr lang="en-US" sz="750">
                <a:latin typeface="Times New Roman"/>
                <a:cs typeface="Times New Roman"/>
              </a:rPr>
              <a:t>, Andrew Sussman</a:t>
            </a:r>
            <a:r>
              <a:rPr lang="en-US" sz="750" baseline="30000">
                <a:latin typeface="Times New Roman"/>
                <a:ea typeface="Lato"/>
                <a:cs typeface="Times New Roman"/>
              </a:rPr>
              <a:t>1</a:t>
            </a:r>
            <a:r>
              <a:rPr lang="en-US" sz="750">
                <a:latin typeface="Times New Roman"/>
                <a:cs typeface="Times New Roman"/>
              </a:rPr>
              <a:t>, Nancy Pandhi</a:t>
            </a:r>
            <a:r>
              <a:rPr lang="en-US" sz="750" baseline="30000">
                <a:latin typeface="Times New Roman"/>
                <a:ea typeface="Lato"/>
                <a:cs typeface="Times New Roman"/>
              </a:rPr>
              <a:t>1</a:t>
            </a:r>
            <a:r>
              <a:rPr lang="en-US" sz="750">
                <a:latin typeface="Times New Roman"/>
                <a:cs typeface="Times New Roman"/>
              </a:rPr>
              <a:t>, </a:t>
            </a:r>
            <a:r>
              <a:rPr lang="en-US" sz="750" err="1">
                <a:latin typeface="Times New Roman"/>
                <a:cs typeface="Times New Roman"/>
              </a:rPr>
              <a:t>Hengameh</a:t>
            </a:r>
            <a:r>
              <a:rPr lang="en-US" sz="750">
                <a:latin typeface="Times New Roman"/>
                <a:cs typeface="Times New Roman"/>
              </a:rPr>
              <a:t> Raissy</a:t>
            </a:r>
            <a:r>
              <a:rPr lang="en-US" sz="750" baseline="30000">
                <a:latin typeface="Times New Roman"/>
                <a:ea typeface="Lato"/>
                <a:cs typeface="Times New Roman"/>
              </a:rPr>
              <a:t>1</a:t>
            </a:r>
            <a:r>
              <a:rPr lang="en-US" sz="750">
                <a:latin typeface="Times New Roman"/>
                <a:cs typeface="Times New Roman"/>
              </a:rPr>
              <a:t>, Karen Lutrick</a:t>
            </a:r>
            <a:r>
              <a:rPr lang="en-US" sz="750" baseline="30000">
                <a:latin typeface="Times New Roman"/>
                <a:ea typeface="Lato"/>
                <a:cs typeface="Times New Roman"/>
              </a:rPr>
              <a:t>2</a:t>
            </a:r>
            <a:r>
              <a:rPr lang="en-US" sz="750">
                <a:latin typeface="Times New Roman"/>
                <a:cs typeface="Times New Roman"/>
              </a:rPr>
              <a:t>,</a:t>
            </a:r>
          </a:p>
          <a:p>
            <a:pPr algn="ctr" defTabSz="406340">
              <a:defRPr/>
            </a:pPr>
            <a:r>
              <a:rPr lang="en-US" sz="750">
                <a:latin typeface="Times New Roman"/>
                <a:cs typeface="Times New Roman"/>
              </a:rPr>
              <a:t> </a:t>
            </a:r>
            <a:endParaRPr lang="en-US" sz="750" baseline="30000">
              <a:ln w="18000">
                <a:noFill/>
                <a:prstDash val="solid"/>
                <a:miter lim="800000"/>
              </a:ln>
              <a:latin typeface="Times New Roman"/>
              <a:ea typeface="Lato" panose="020F0502020204030203" pitchFamily="34" charset="0"/>
              <a:cs typeface="Times New Roman"/>
            </a:endParaRPr>
          </a:p>
          <a:p>
            <a:pPr algn="ctr">
              <a:defRPr/>
            </a:pPr>
            <a:r>
              <a:rPr lang="en-US" sz="750" baseline="30000" dirty="0">
                <a:latin typeface="Times New Roman"/>
                <a:ea typeface="Lato"/>
                <a:cs typeface="Times New Roman"/>
              </a:rPr>
              <a:t>1</a:t>
            </a:r>
            <a:r>
              <a:rPr lang="en-US" sz="750" dirty="0">
                <a:latin typeface="Times New Roman"/>
                <a:ea typeface="Lato"/>
                <a:cs typeface="Times New Roman"/>
              </a:rPr>
              <a:t>University of New Mexico; </a:t>
            </a:r>
            <a:r>
              <a:rPr lang="en-US" sz="750" baseline="30000" dirty="0">
                <a:latin typeface="Times New Roman"/>
                <a:ea typeface="Lato"/>
                <a:cs typeface="Times New Roman"/>
              </a:rPr>
              <a:t>2</a:t>
            </a:r>
            <a:r>
              <a:rPr lang="en-US" sz="750" dirty="0">
                <a:latin typeface="Times New Roman"/>
                <a:ea typeface="Lato"/>
                <a:cs typeface="Times New Roman"/>
              </a:rPr>
              <a:t>University of Arizona</a:t>
            </a:r>
            <a:endParaRPr lang="en-US" sz="518" dirty="0">
              <a:ln w="18000">
                <a:noFill/>
                <a:prstDash val="solid"/>
                <a:miter lim="800000"/>
              </a:ln>
              <a:solidFill>
                <a:srgbClr val="F4F9FE"/>
              </a:solidFill>
              <a:latin typeface="Times New Roman"/>
              <a:ea typeface="Lato"/>
              <a:cs typeface="Times New Roman"/>
            </a:endParaRPr>
          </a:p>
        </p:txBody>
      </p:sp>
      <p:sp>
        <p:nvSpPr>
          <p:cNvPr id="9" name="Rectangle 8">
            <a:extLst>
              <a:ext uri="{FF2B5EF4-FFF2-40B4-BE49-F238E27FC236}">
                <a16:creationId xmlns:a16="http://schemas.microsoft.com/office/drawing/2014/main" id="{52997C32-F986-75F8-2477-7E7099079659}"/>
              </a:ext>
            </a:extLst>
          </p:cNvPr>
          <p:cNvSpPr/>
          <p:nvPr/>
        </p:nvSpPr>
        <p:spPr>
          <a:xfrm>
            <a:off x="0" y="1636424"/>
            <a:ext cx="9144000" cy="43153"/>
          </a:xfrm>
          <a:prstGeom prst="rect">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33">
              <a:latin typeface="Arial" panose="020B0604020202020204" pitchFamily="34" charset="0"/>
              <a:cs typeface="Arial" panose="020B0604020202020204" pitchFamily="34" charset="0"/>
            </a:endParaRPr>
          </a:p>
        </p:txBody>
      </p:sp>
      <p:pic>
        <p:nvPicPr>
          <p:cNvPr id="43" name="Picture 42">
            <a:extLst>
              <a:ext uri="{FF2B5EF4-FFF2-40B4-BE49-F238E27FC236}">
                <a16:creationId xmlns:a16="http://schemas.microsoft.com/office/drawing/2014/main" id="{A8A75763-951A-06CD-4BEB-ABA1D5C665EB}"/>
              </a:ext>
            </a:extLst>
          </p:cNvPr>
          <p:cNvPicPr>
            <a:picLocks noChangeAspect="1"/>
          </p:cNvPicPr>
          <p:nvPr/>
        </p:nvPicPr>
        <p:blipFill rotWithShape="1">
          <a:blip r:embed="rId3">
            <a:extLst>
              <a:ext uri="{28A0092B-C50C-407E-A947-70E740481C1C}">
                <a14:useLocalDpi xmlns:a14="http://schemas.microsoft.com/office/drawing/2010/main" val="0"/>
              </a:ext>
            </a:extLst>
          </a:blip>
          <a:srcRect l="15527" t="14801" r="13061" b="21092"/>
          <a:stretch/>
        </p:blipFill>
        <p:spPr>
          <a:xfrm>
            <a:off x="4493574" y="3501385"/>
            <a:ext cx="423206" cy="379917"/>
          </a:xfrm>
          <a:prstGeom prst="rect">
            <a:avLst/>
          </a:prstGeom>
        </p:spPr>
      </p:pic>
      <p:sp>
        <p:nvSpPr>
          <p:cNvPr id="48" name="Text Box 7">
            <a:extLst>
              <a:ext uri="{FF2B5EF4-FFF2-40B4-BE49-F238E27FC236}">
                <a16:creationId xmlns:a16="http://schemas.microsoft.com/office/drawing/2014/main" id="{4888E04A-7A47-96AB-B46B-9B91E7DC1FE7}"/>
              </a:ext>
            </a:extLst>
          </p:cNvPr>
          <p:cNvSpPr txBox="1">
            <a:spLocks noChangeArrowheads="1"/>
          </p:cNvSpPr>
          <p:nvPr/>
        </p:nvSpPr>
        <p:spPr bwMode="auto">
          <a:xfrm>
            <a:off x="4260788" y="4832707"/>
            <a:ext cx="2707958" cy="145240"/>
          </a:xfrm>
          <a:prstGeom prst="rect">
            <a:avLst/>
          </a:prstGeom>
          <a:solidFill>
            <a:srgbClr val="BB2032"/>
          </a:solidFill>
          <a:ln>
            <a:noFill/>
          </a:ln>
        </p:spPr>
        <p:txBody>
          <a:bodyPr wrap="square" lIns="16901" tIns="8449" rIns="16901" bIns="8449">
            <a:spAutoFit/>
          </a:bodyPr>
          <a:lstStyle>
            <a:lvl1pPr eaLnBrk="0" hangingPunct="0">
              <a:defRPr sz="2900">
                <a:solidFill>
                  <a:schemeClr val="tx1"/>
                </a:solidFill>
                <a:latin typeface="Arial Narrow" charset="0"/>
                <a:ea typeface="ＭＳ Ｐゴシック" charset="0"/>
                <a:cs typeface="ＭＳ Ｐゴシック" charset="0"/>
              </a:defRPr>
            </a:lvl1pPr>
            <a:lvl2pPr marL="742950" indent="-285750" eaLnBrk="0" hangingPunct="0">
              <a:defRPr sz="2900">
                <a:solidFill>
                  <a:schemeClr val="tx1"/>
                </a:solidFill>
                <a:latin typeface="Arial Narrow" charset="0"/>
                <a:ea typeface="ＭＳ Ｐゴシック" charset="0"/>
              </a:defRPr>
            </a:lvl2pPr>
            <a:lvl3pPr marL="1143000" indent="-228600" eaLnBrk="0" hangingPunct="0">
              <a:defRPr sz="2900">
                <a:solidFill>
                  <a:schemeClr val="tx1"/>
                </a:solidFill>
                <a:latin typeface="Arial Narrow" charset="0"/>
                <a:ea typeface="ＭＳ Ｐゴシック" charset="0"/>
              </a:defRPr>
            </a:lvl3pPr>
            <a:lvl4pPr marL="1600200" indent="-228600" eaLnBrk="0" hangingPunct="0">
              <a:defRPr sz="2900">
                <a:solidFill>
                  <a:schemeClr val="tx1"/>
                </a:solidFill>
                <a:latin typeface="Arial Narrow" charset="0"/>
                <a:ea typeface="ＭＳ Ｐゴシック" charset="0"/>
              </a:defRPr>
            </a:lvl4pPr>
            <a:lvl5pPr marL="2057400" indent="-228600" eaLnBrk="0" hangingPunct="0">
              <a:defRPr sz="2900">
                <a:solidFill>
                  <a:schemeClr val="tx1"/>
                </a:solidFill>
                <a:latin typeface="Arial Narrow" charset="0"/>
                <a:ea typeface="ＭＳ Ｐゴシック" charset="0"/>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0"/>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0"/>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0"/>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0"/>
              </a:defRPr>
            </a:lvl9pPr>
          </a:lstStyle>
          <a:p>
            <a:pPr algn="ctr">
              <a:spcBef>
                <a:spcPct val="50000"/>
              </a:spcBef>
            </a:pPr>
            <a:r>
              <a:rPr lang="en-US" sz="833" b="1" dirty="0">
                <a:solidFill>
                  <a:srgbClr val="F8F8F8"/>
                </a:solidFill>
                <a:latin typeface="Times New Roman" panose="02020603050405020304" pitchFamily="18" charset="0"/>
                <a:ea typeface="Lato" panose="020F0502020204030203" pitchFamily="34" charset="0"/>
                <a:cs typeface="Times New Roman" panose="02020603050405020304" pitchFamily="18" charset="0"/>
              </a:rPr>
              <a:t>IMPACTS &amp; SIGNIFICANCE</a:t>
            </a:r>
            <a:endParaRPr lang="en-US" sz="833" b="1" dirty="0">
              <a:ln w="18000">
                <a:solidFill>
                  <a:schemeClr val="accent2">
                    <a:satMod val="140000"/>
                  </a:schemeClr>
                </a:solidFill>
                <a:prstDash val="solid"/>
                <a:miter lim="800000"/>
              </a:ln>
              <a:solidFill>
                <a:srgbClr val="FFFFFF"/>
              </a:solidFill>
              <a:effectLst>
                <a:outerShdw blurRad="25500" dist="23000" dir="7020000" algn="tl">
                  <a:srgbClr val="000000">
                    <a:alpha val="50000"/>
                  </a:srgbClr>
                </a:outerShdw>
              </a:effectLst>
              <a:latin typeface="Times New Roman" panose="02020603050405020304" pitchFamily="18" charset="0"/>
              <a:ea typeface="Lato" panose="020F0502020204030203" pitchFamily="34" charset="0"/>
              <a:cs typeface="Times New Roman" panose="02020603050405020304" pitchFamily="18" charset="0"/>
            </a:endParaRPr>
          </a:p>
        </p:txBody>
      </p:sp>
      <p:sp>
        <p:nvSpPr>
          <p:cNvPr id="51" name="Text Box 7">
            <a:extLst>
              <a:ext uri="{FF2B5EF4-FFF2-40B4-BE49-F238E27FC236}">
                <a16:creationId xmlns:a16="http://schemas.microsoft.com/office/drawing/2014/main" id="{2EC68DE7-BDE2-0BF6-61FB-DCE515F89DE5}"/>
              </a:ext>
            </a:extLst>
          </p:cNvPr>
          <p:cNvSpPr txBox="1">
            <a:spLocks noChangeArrowheads="1"/>
          </p:cNvSpPr>
          <p:nvPr/>
        </p:nvSpPr>
        <p:spPr bwMode="auto">
          <a:xfrm>
            <a:off x="2097448" y="1700500"/>
            <a:ext cx="7046552" cy="145240"/>
          </a:xfrm>
          <a:prstGeom prst="rect">
            <a:avLst/>
          </a:prstGeom>
          <a:solidFill>
            <a:srgbClr val="BB2032"/>
          </a:solidFill>
          <a:ln>
            <a:solidFill>
              <a:schemeClr val="tx1"/>
            </a:solidFill>
          </a:ln>
        </p:spPr>
        <p:txBody>
          <a:bodyPr wrap="square" lIns="16901" tIns="8449" rIns="16901" bIns="8449">
            <a:spAutoFit/>
          </a:bodyPr>
          <a:lstStyle>
            <a:lvl1pPr eaLnBrk="0" hangingPunct="0">
              <a:defRPr sz="2900">
                <a:solidFill>
                  <a:schemeClr val="tx1"/>
                </a:solidFill>
                <a:latin typeface="Arial Narrow" charset="0"/>
                <a:ea typeface="ＭＳ Ｐゴシック" charset="0"/>
                <a:cs typeface="ＭＳ Ｐゴシック" charset="0"/>
              </a:defRPr>
            </a:lvl1pPr>
            <a:lvl2pPr marL="742950" indent="-285750" eaLnBrk="0" hangingPunct="0">
              <a:defRPr sz="2900">
                <a:solidFill>
                  <a:schemeClr val="tx1"/>
                </a:solidFill>
                <a:latin typeface="Arial Narrow" charset="0"/>
                <a:ea typeface="ＭＳ Ｐゴシック" charset="0"/>
              </a:defRPr>
            </a:lvl2pPr>
            <a:lvl3pPr marL="1143000" indent="-228600" eaLnBrk="0" hangingPunct="0">
              <a:defRPr sz="2900">
                <a:solidFill>
                  <a:schemeClr val="tx1"/>
                </a:solidFill>
                <a:latin typeface="Arial Narrow" charset="0"/>
                <a:ea typeface="ＭＳ Ｐゴシック" charset="0"/>
              </a:defRPr>
            </a:lvl3pPr>
            <a:lvl4pPr marL="1600200" indent="-228600" eaLnBrk="0" hangingPunct="0">
              <a:defRPr sz="2900">
                <a:solidFill>
                  <a:schemeClr val="tx1"/>
                </a:solidFill>
                <a:latin typeface="Arial Narrow" charset="0"/>
                <a:ea typeface="ＭＳ Ｐゴシック" charset="0"/>
              </a:defRPr>
            </a:lvl4pPr>
            <a:lvl5pPr marL="2057400" indent="-228600" eaLnBrk="0" hangingPunct="0">
              <a:defRPr sz="2900">
                <a:solidFill>
                  <a:schemeClr val="tx1"/>
                </a:solidFill>
                <a:latin typeface="Arial Narrow" charset="0"/>
                <a:ea typeface="ＭＳ Ｐゴシック" charset="0"/>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0"/>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0"/>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0"/>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0"/>
              </a:defRPr>
            </a:lvl9pPr>
          </a:lstStyle>
          <a:p>
            <a:pPr algn="ctr">
              <a:spcBef>
                <a:spcPct val="50000"/>
              </a:spcBef>
            </a:pPr>
            <a:r>
              <a:rPr lang="en-US" sz="833" b="1" dirty="0">
                <a:solidFill>
                  <a:srgbClr val="F8F8F8"/>
                </a:solidFill>
                <a:latin typeface="Times New Roman" panose="02020603050405020304" pitchFamily="18" charset="0"/>
                <a:ea typeface="Lato" panose="020F0502020204030203" pitchFamily="34" charset="0"/>
                <a:cs typeface="Times New Roman" panose="02020603050405020304" pitchFamily="18" charset="0"/>
              </a:rPr>
              <a:t>PC-BRIDGE Activities</a:t>
            </a:r>
            <a:endParaRPr lang="en-US" sz="833" b="1" dirty="0">
              <a:ln w="18000">
                <a:solidFill>
                  <a:schemeClr val="accent2">
                    <a:satMod val="140000"/>
                  </a:schemeClr>
                </a:solidFill>
                <a:prstDash val="solid"/>
                <a:miter lim="800000"/>
              </a:ln>
              <a:solidFill>
                <a:srgbClr val="FFFFFF"/>
              </a:solidFill>
              <a:effectLst>
                <a:outerShdw blurRad="25500" dist="23000" dir="7020000" algn="tl">
                  <a:srgbClr val="000000">
                    <a:alpha val="50000"/>
                  </a:srgbClr>
                </a:outerShdw>
              </a:effectLst>
              <a:latin typeface="Times New Roman" panose="02020603050405020304" pitchFamily="18" charset="0"/>
              <a:ea typeface="Lato" panose="020F0502020204030203" pitchFamily="34" charset="0"/>
              <a:cs typeface="Times New Roman" panose="02020603050405020304" pitchFamily="18" charset="0"/>
            </a:endParaRPr>
          </a:p>
        </p:txBody>
      </p:sp>
      <p:sp>
        <p:nvSpPr>
          <p:cNvPr id="57" name="Text Box 7">
            <a:extLst>
              <a:ext uri="{FF2B5EF4-FFF2-40B4-BE49-F238E27FC236}">
                <a16:creationId xmlns:a16="http://schemas.microsoft.com/office/drawing/2014/main" id="{030A214A-6AC1-AB7C-9A26-CB85DF1D50B1}"/>
              </a:ext>
            </a:extLst>
          </p:cNvPr>
          <p:cNvSpPr txBox="1">
            <a:spLocks noChangeArrowheads="1"/>
          </p:cNvSpPr>
          <p:nvPr/>
        </p:nvSpPr>
        <p:spPr bwMode="auto">
          <a:xfrm>
            <a:off x="49765" y="1700948"/>
            <a:ext cx="1980044" cy="145240"/>
          </a:xfrm>
          <a:prstGeom prst="rect">
            <a:avLst/>
          </a:prstGeom>
          <a:solidFill>
            <a:srgbClr val="BB2032"/>
          </a:solidFill>
          <a:ln>
            <a:solidFill>
              <a:schemeClr val="tx1"/>
            </a:solidFill>
          </a:ln>
        </p:spPr>
        <p:txBody>
          <a:bodyPr wrap="square" lIns="16901" tIns="8449" rIns="16901" bIns="8449">
            <a:spAutoFit/>
          </a:bodyPr>
          <a:lstStyle>
            <a:lvl1pPr eaLnBrk="0" hangingPunct="0">
              <a:defRPr sz="2900">
                <a:solidFill>
                  <a:schemeClr val="tx1"/>
                </a:solidFill>
                <a:latin typeface="Arial Narrow" charset="0"/>
                <a:ea typeface="ＭＳ Ｐゴシック" charset="0"/>
                <a:cs typeface="ＭＳ Ｐゴシック" charset="0"/>
              </a:defRPr>
            </a:lvl1pPr>
            <a:lvl2pPr marL="742950" indent="-285750" eaLnBrk="0" hangingPunct="0">
              <a:defRPr sz="2900">
                <a:solidFill>
                  <a:schemeClr val="tx1"/>
                </a:solidFill>
                <a:latin typeface="Arial Narrow" charset="0"/>
                <a:ea typeface="ＭＳ Ｐゴシック" charset="0"/>
              </a:defRPr>
            </a:lvl2pPr>
            <a:lvl3pPr marL="1143000" indent="-228600" eaLnBrk="0" hangingPunct="0">
              <a:defRPr sz="2900">
                <a:solidFill>
                  <a:schemeClr val="tx1"/>
                </a:solidFill>
                <a:latin typeface="Arial Narrow" charset="0"/>
                <a:ea typeface="ＭＳ Ｐゴシック" charset="0"/>
              </a:defRPr>
            </a:lvl3pPr>
            <a:lvl4pPr marL="1600200" indent="-228600" eaLnBrk="0" hangingPunct="0">
              <a:defRPr sz="2900">
                <a:solidFill>
                  <a:schemeClr val="tx1"/>
                </a:solidFill>
                <a:latin typeface="Arial Narrow" charset="0"/>
                <a:ea typeface="ＭＳ Ｐゴシック" charset="0"/>
              </a:defRPr>
            </a:lvl4pPr>
            <a:lvl5pPr marL="2057400" indent="-228600" eaLnBrk="0" hangingPunct="0">
              <a:defRPr sz="2900">
                <a:solidFill>
                  <a:schemeClr val="tx1"/>
                </a:solidFill>
                <a:latin typeface="Arial Narrow" charset="0"/>
                <a:ea typeface="ＭＳ Ｐゴシック" charset="0"/>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0"/>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0"/>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0"/>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0"/>
              </a:defRPr>
            </a:lvl9pPr>
          </a:lstStyle>
          <a:p>
            <a:pPr algn="ctr">
              <a:spcBef>
                <a:spcPct val="50000"/>
              </a:spcBef>
            </a:pPr>
            <a:r>
              <a:rPr lang="en-US" sz="833" b="1" dirty="0">
                <a:solidFill>
                  <a:srgbClr val="F8F8F8"/>
                </a:solidFill>
                <a:latin typeface="Times New Roman" panose="02020603050405020304" pitchFamily="18" charset="0"/>
                <a:ea typeface="Lato" panose="020F0502020204030203" pitchFamily="34" charset="0"/>
                <a:cs typeface="Times New Roman" panose="02020603050405020304" pitchFamily="18" charset="0"/>
              </a:rPr>
              <a:t>BACKGROUND</a:t>
            </a:r>
            <a:endParaRPr lang="en-US" sz="833" b="1" dirty="0">
              <a:ln w="18000">
                <a:solidFill>
                  <a:schemeClr val="accent2">
                    <a:satMod val="140000"/>
                  </a:schemeClr>
                </a:solidFill>
                <a:prstDash val="solid"/>
                <a:miter lim="800000"/>
              </a:ln>
              <a:solidFill>
                <a:srgbClr val="FFFFFF"/>
              </a:solidFill>
              <a:effectLst>
                <a:outerShdw blurRad="25500" dist="23000" dir="7020000" algn="tl">
                  <a:srgbClr val="000000">
                    <a:alpha val="50000"/>
                  </a:srgbClr>
                </a:outerShdw>
              </a:effectLst>
              <a:latin typeface="Times New Roman" panose="02020603050405020304" pitchFamily="18" charset="0"/>
              <a:ea typeface="Lato" panose="020F0502020204030203" pitchFamily="34" charset="0"/>
              <a:cs typeface="Times New Roman" panose="02020603050405020304" pitchFamily="18" charset="0"/>
            </a:endParaRPr>
          </a:p>
        </p:txBody>
      </p:sp>
      <p:sp>
        <p:nvSpPr>
          <p:cNvPr id="4" name="Text Box 7">
            <a:extLst>
              <a:ext uri="{FF2B5EF4-FFF2-40B4-BE49-F238E27FC236}">
                <a16:creationId xmlns:a16="http://schemas.microsoft.com/office/drawing/2014/main" id="{F10CBF04-0352-CAE6-46A9-15226EDD3D33}"/>
              </a:ext>
            </a:extLst>
          </p:cNvPr>
          <p:cNvSpPr txBox="1">
            <a:spLocks noChangeArrowheads="1"/>
          </p:cNvSpPr>
          <p:nvPr/>
        </p:nvSpPr>
        <p:spPr bwMode="auto">
          <a:xfrm>
            <a:off x="7093237" y="4832707"/>
            <a:ext cx="1976008" cy="145240"/>
          </a:xfrm>
          <a:prstGeom prst="rect">
            <a:avLst/>
          </a:prstGeom>
          <a:solidFill>
            <a:srgbClr val="BB2032"/>
          </a:solidFill>
          <a:ln>
            <a:noFill/>
          </a:ln>
        </p:spPr>
        <p:txBody>
          <a:bodyPr wrap="square" lIns="16901" tIns="8449" rIns="16901" bIns="8449" anchor="t">
            <a:spAutoFit/>
          </a:bodyPr>
          <a:lstStyle>
            <a:lvl1pPr eaLnBrk="0" hangingPunct="0">
              <a:defRPr sz="2900">
                <a:solidFill>
                  <a:schemeClr val="tx1"/>
                </a:solidFill>
                <a:latin typeface="Arial Narrow" charset="0"/>
                <a:ea typeface="ＭＳ Ｐゴシック" charset="0"/>
                <a:cs typeface="ＭＳ Ｐゴシック" charset="0"/>
              </a:defRPr>
            </a:lvl1pPr>
            <a:lvl2pPr marL="742950" indent="-285750" eaLnBrk="0" hangingPunct="0">
              <a:defRPr sz="2900">
                <a:solidFill>
                  <a:schemeClr val="tx1"/>
                </a:solidFill>
                <a:latin typeface="Arial Narrow" charset="0"/>
                <a:ea typeface="ＭＳ Ｐゴシック" charset="0"/>
              </a:defRPr>
            </a:lvl2pPr>
            <a:lvl3pPr marL="1143000" indent="-228600" eaLnBrk="0" hangingPunct="0">
              <a:defRPr sz="2900">
                <a:solidFill>
                  <a:schemeClr val="tx1"/>
                </a:solidFill>
                <a:latin typeface="Arial Narrow" charset="0"/>
                <a:ea typeface="ＭＳ Ｐゴシック" charset="0"/>
              </a:defRPr>
            </a:lvl3pPr>
            <a:lvl4pPr marL="1600200" indent="-228600" eaLnBrk="0" hangingPunct="0">
              <a:defRPr sz="2900">
                <a:solidFill>
                  <a:schemeClr val="tx1"/>
                </a:solidFill>
                <a:latin typeface="Arial Narrow" charset="0"/>
                <a:ea typeface="ＭＳ Ｐゴシック" charset="0"/>
              </a:defRPr>
            </a:lvl4pPr>
            <a:lvl5pPr marL="2057400" indent="-228600" eaLnBrk="0" hangingPunct="0">
              <a:defRPr sz="2900">
                <a:solidFill>
                  <a:schemeClr val="tx1"/>
                </a:solidFill>
                <a:latin typeface="Arial Narrow" charset="0"/>
                <a:ea typeface="ＭＳ Ｐゴシック" charset="0"/>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0"/>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0"/>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0"/>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0"/>
              </a:defRPr>
            </a:lvl9pPr>
          </a:lstStyle>
          <a:p>
            <a:pPr algn="ctr">
              <a:spcBef>
                <a:spcPct val="50000"/>
              </a:spcBef>
            </a:pPr>
            <a:r>
              <a:rPr lang="en-US" sz="800" b="1" dirty="0">
                <a:ln w="18000">
                  <a:noFill/>
                  <a:prstDash val="solid"/>
                  <a:miter lim="800000"/>
                </a:ln>
                <a:solidFill>
                  <a:schemeClr val="bg1"/>
                </a:solidFill>
                <a:latin typeface="Times New Roman"/>
                <a:ea typeface="Lato"/>
                <a:cs typeface="Times New Roman"/>
              </a:rPr>
              <a:t>ACKNOWLEDGEMENTS</a:t>
            </a:r>
            <a:endParaRPr lang="en-US" sz="833" b="1" dirty="0">
              <a:ln w="18000">
                <a:noFill/>
                <a:prstDash val="solid"/>
                <a:miter lim="800000"/>
              </a:ln>
              <a:solidFill>
                <a:schemeClr val="bg1"/>
              </a:solidFill>
              <a:latin typeface="Times New Roman" panose="02020603050405020304" pitchFamily="18" charset="0"/>
              <a:ea typeface="Lato" panose="020F0502020204030203"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6A4D2C1D-EB3E-35AB-98AF-8F485CC478C9}"/>
              </a:ext>
            </a:extLst>
          </p:cNvPr>
          <p:cNvSpPr txBox="1"/>
          <p:nvPr/>
        </p:nvSpPr>
        <p:spPr>
          <a:xfrm>
            <a:off x="7063678" y="4955871"/>
            <a:ext cx="2057838" cy="1881284"/>
          </a:xfrm>
          <a:prstGeom prst="rect">
            <a:avLst/>
          </a:prstGeom>
          <a:noFill/>
        </p:spPr>
        <p:txBody>
          <a:bodyPr wrap="square" lIns="91440" tIns="45720" rIns="91440" bIns="45720" rtlCol="0" anchor="t">
            <a:spAutoFit/>
          </a:bodyPr>
          <a:lstStyle/>
          <a:p>
            <a:pPr>
              <a:spcAft>
                <a:spcPts val="333"/>
              </a:spcAft>
            </a:pPr>
            <a:r>
              <a:rPr lang="en-US" sz="600" dirty="0">
                <a:latin typeface="Times New Roman"/>
                <a:ea typeface="Lato"/>
                <a:cs typeface="Times New Roman"/>
              </a:rPr>
              <a:t>PC-BRIDGE is supported by numerous faculty, staff, and offices. This includes but is not limited to:</a:t>
            </a:r>
          </a:p>
          <a:p>
            <a:pPr>
              <a:spcAft>
                <a:spcPts val="333"/>
              </a:spcAft>
            </a:pPr>
            <a:r>
              <a:rPr lang="en-US" sz="600" dirty="0">
                <a:latin typeface="Times New Roman"/>
                <a:ea typeface="Lato"/>
                <a:cs typeface="Times New Roman"/>
              </a:rPr>
              <a:t>Isaac Goldstein, Sharon Zaldivar Alatorre, Austin Arnold, Olivia Healy, Elizabeth Valdivia, Donna Sedillo, Carla Cordova, Cynthia Killough, Randy Benally, Heidi Brakey, Lexie Roesch, Fiorella Adrianzen, Christina Anderson, Christos Argyropoulos, Prajakta Adsul, Lidia Regino, Tamara Wheeler, Matthew Manicke, Daniel de Francisco Cabral, Harry Snow, Sherry Weitzen, Erin Boquin, Pilar </a:t>
            </a:r>
            <a:r>
              <a:rPr lang="en-US" sz="600" dirty="0" err="1">
                <a:latin typeface="Times New Roman"/>
                <a:ea typeface="Lato"/>
                <a:cs typeface="Times New Roman"/>
              </a:rPr>
              <a:t>SanJuan</a:t>
            </a:r>
            <a:r>
              <a:rPr lang="en-US" sz="600" dirty="0">
                <a:latin typeface="Times New Roman"/>
                <a:ea typeface="Lato"/>
                <a:cs typeface="Times New Roman"/>
              </a:rPr>
              <a:t>, Janet Page-Reeves, Alberta Kong, UNM HEROs.</a:t>
            </a:r>
          </a:p>
          <a:p>
            <a:pPr>
              <a:spcAft>
                <a:spcPts val="333"/>
              </a:spcAft>
            </a:pPr>
            <a:r>
              <a:rPr lang="en-US" sz="600" dirty="0">
                <a:latin typeface="Times New Roman"/>
                <a:ea typeface="Lato"/>
                <a:cs typeface="Times New Roman"/>
              </a:rPr>
              <a:t>Research reported in this poster was supported by the National Institutes of Health under award number OT2OD038374-01 (MPI: Sussman, </a:t>
            </a:r>
            <a:r>
              <a:rPr lang="en-US" sz="600" dirty="0" err="1">
                <a:latin typeface="Times New Roman"/>
                <a:ea typeface="Lato"/>
                <a:cs typeface="Times New Roman"/>
              </a:rPr>
              <a:t>Pandhi</a:t>
            </a:r>
            <a:r>
              <a:rPr lang="en-US" sz="600" dirty="0">
                <a:latin typeface="Times New Roman"/>
                <a:ea typeface="Lato"/>
                <a:cs typeface="Times New Roman"/>
              </a:rPr>
              <a:t>, </a:t>
            </a:r>
            <a:r>
              <a:rPr lang="en-US" sz="600" dirty="0" err="1">
                <a:latin typeface="Times New Roman"/>
                <a:ea typeface="Lato"/>
                <a:cs typeface="Times New Roman"/>
              </a:rPr>
              <a:t>Raissy</a:t>
            </a:r>
            <a:r>
              <a:rPr lang="en-US" sz="600" dirty="0">
                <a:latin typeface="Times New Roman"/>
                <a:ea typeface="Lato"/>
                <a:cs typeface="Times New Roman"/>
              </a:rPr>
              <a:t>) and UM1TR005466 (MPI: </a:t>
            </a:r>
            <a:r>
              <a:rPr lang="en-US" sz="600" dirty="0" err="1">
                <a:latin typeface="Times New Roman"/>
                <a:ea typeface="Lato"/>
                <a:cs typeface="Times New Roman"/>
              </a:rPr>
              <a:t>Pandhi</a:t>
            </a:r>
            <a:r>
              <a:rPr lang="en-US" sz="600" dirty="0">
                <a:latin typeface="Times New Roman"/>
                <a:ea typeface="Lato"/>
                <a:cs typeface="Times New Roman"/>
              </a:rPr>
              <a:t>, Campen, </a:t>
            </a:r>
            <a:r>
              <a:rPr lang="en-US" sz="600" dirty="0" err="1">
                <a:latin typeface="Times New Roman"/>
                <a:ea typeface="Lato"/>
                <a:cs typeface="Times New Roman"/>
              </a:rPr>
              <a:t>Radovick</a:t>
            </a:r>
            <a:r>
              <a:rPr lang="en-US" sz="600" dirty="0">
                <a:latin typeface="Times New Roman"/>
                <a:ea typeface="Lato"/>
                <a:cs typeface="Times New Roman"/>
              </a:rPr>
              <a:t>). The content is solely the responsibility of the authors and does not necessarily represent the official views of the National Institutes of Health.</a:t>
            </a:r>
          </a:p>
          <a:p>
            <a:pPr>
              <a:spcAft>
                <a:spcPts val="333"/>
              </a:spcAft>
            </a:pPr>
            <a:r>
              <a:rPr lang="en-US" sz="600" dirty="0">
                <a:latin typeface="Times New Roman"/>
                <a:ea typeface="Lato"/>
                <a:cs typeface="Times New Roman"/>
              </a:rPr>
              <a:t>For more information contact: </a:t>
            </a:r>
            <a:r>
              <a:rPr lang="en-US" sz="600" dirty="0">
                <a:solidFill>
                  <a:srgbClr val="000000"/>
                </a:solidFill>
                <a:latin typeface="Times New Roman"/>
                <a:ea typeface="Lato"/>
                <a:cs typeface="Times New Roman"/>
                <a:hlinkClick r:id="rId4"/>
              </a:rPr>
              <a:t>jcpeterman@salud.unm.edu</a:t>
            </a:r>
          </a:p>
        </p:txBody>
      </p:sp>
      <p:pic>
        <p:nvPicPr>
          <p:cNvPr id="34" name="Picture 33">
            <a:extLst>
              <a:ext uri="{FF2B5EF4-FFF2-40B4-BE49-F238E27FC236}">
                <a16:creationId xmlns:a16="http://schemas.microsoft.com/office/drawing/2014/main" id="{797186F4-222C-AAD6-A3D0-479DCCD4B57E}"/>
              </a:ext>
            </a:extLst>
          </p:cNvPr>
          <p:cNvPicPr>
            <a:picLocks noChangeAspect="1"/>
          </p:cNvPicPr>
          <p:nvPr/>
        </p:nvPicPr>
        <p:blipFill>
          <a:blip r:embed="rId5"/>
          <a:srcRect r="1096" b="2749"/>
          <a:stretch>
            <a:fillRect/>
          </a:stretch>
        </p:blipFill>
        <p:spPr>
          <a:xfrm>
            <a:off x="8014911" y="349362"/>
            <a:ext cx="977061" cy="912955"/>
          </a:xfrm>
          <a:prstGeom prst="rect">
            <a:avLst/>
          </a:prstGeom>
        </p:spPr>
      </p:pic>
      <p:sp>
        <p:nvSpPr>
          <p:cNvPr id="36" name="Rectangle: Rounded Corners 35">
            <a:extLst>
              <a:ext uri="{FF2B5EF4-FFF2-40B4-BE49-F238E27FC236}">
                <a16:creationId xmlns:a16="http://schemas.microsoft.com/office/drawing/2014/main" id="{4F4C6B67-836B-1446-7FCE-549FCDC5789C}"/>
              </a:ext>
            </a:extLst>
          </p:cNvPr>
          <p:cNvSpPr/>
          <p:nvPr/>
        </p:nvSpPr>
        <p:spPr>
          <a:xfrm>
            <a:off x="264127" y="3268598"/>
            <a:ext cx="1552443" cy="169984"/>
          </a:xfrm>
          <a:prstGeom prst="roundRect">
            <a:avLst/>
          </a:prstGeom>
          <a:solidFill>
            <a:srgbClr val="BB2032"/>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700" b="1" dirty="0">
                <a:latin typeface="Times New Roman" panose="02020603050405020304" pitchFamily="18" charset="0"/>
                <a:cs typeface="Times New Roman" panose="02020603050405020304" pitchFamily="18" charset="0"/>
              </a:rPr>
              <a:t>Objectives</a:t>
            </a:r>
          </a:p>
        </p:txBody>
      </p:sp>
      <p:sp>
        <p:nvSpPr>
          <p:cNvPr id="42" name="Rectangle: Rounded Corners 41">
            <a:extLst>
              <a:ext uri="{FF2B5EF4-FFF2-40B4-BE49-F238E27FC236}">
                <a16:creationId xmlns:a16="http://schemas.microsoft.com/office/drawing/2014/main" id="{35589F3E-F3AA-4C33-95D5-1D250462D626}"/>
              </a:ext>
            </a:extLst>
          </p:cNvPr>
          <p:cNvSpPr/>
          <p:nvPr/>
        </p:nvSpPr>
        <p:spPr>
          <a:xfrm>
            <a:off x="238862" y="4209496"/>
            <a:ext cx="1552443" cy="169984"/>
          </a:xfrm>
          <a:prstGeom prst="roundRect">
            <a:avLst/>
          </a:prstGeom>
          <a:solidFill>
            <a:srgbClr val="BB2032"/>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700" b="1" dirty="0">
                <a:latin typeface="Times New Roman" panose="02020603050405020304" pitchFamily="18" charset="0"/>
                <a:cs typeface="Times New Roman" panose="02020603050405020304" pitchFamily="18" charset="0"/>
              </a:rPr>
              <a:t>CARE for Health™ Initiative</a:t>
            </a:r>
          </a:p>
        </p:txBody>
      </p:sp>
      <p:pic>
        <p:nvPicPr>
          <p:cNvPr id="1028" name="Picture 4" descr="CARE First Map.">
            <a:extLst>
              <a:ext uri="{FF2B5EF4-FFF2-40B4-BE49-F238E27FC236}">
                <a16:creationId xmlns:a16="http://schemas.microsoft.com/office/drawing/2014/main" id="{B1B62209-A7DA-4E49-BD99-67A1D39C2F7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t="-1379" r="206" b="301"/>
          <a:stretch>
            <a:fillRect/>
          </a:stretch>
        </p:blipFill>
        <p:spPr bwMode="auto">
          <a:xfrm>
            <a:off x="178709" y="4445033"/>
            <a:ext cx="1738207" cy="1207750"/>
          </a:xfrm>
          <a:prstGeom prst="rect">
            <a:avLst/>
          </a:prstGeom>
          <a:noFill/>
          <a:extLst>
            <a:ext uri="{909E8E84-426E-40DD-AFC4-6F175D3DCCD1}">
              <a14:hiddenFill xmlns:a14="http://schemas.microsoft.com/office/drawing/2010/main">
                <a:solidFill>
                  <a:srgbClr val="FFFFFF"/>
                </a:solidFill>
              </a14:hiddenFill>
            </a:ext>
          </a:extLst>
        </p:spPr>
      </p:pic>
      <p:sp>
        <p:nvSpPr>
          <p:cNvPr id="78" name="Rectangle: Rounded Corners 77">
            <a:extLst>
              <a:ext uri="{FF2B5EF4-FFF2-40B4-BE49-F238E27FC236}">
                <a16:creationId xmlns:a16="http://schemas.microsoft.com/office/drawing/2014/main" id="{369AE8DF-ACD9-4EE8-AFF9-5C3EC890FF50}"/>
              </a:ext>
            </a:extLst>
          </p:cNvPr>
          <p:cNvSpPr/>
          <p:nvPr/>
        </p:nvSpPr>
        <p:spPr>
          <a:xfrm>
            <a:off x="2485014" y="1936198"/>
            <a:ext cx="1552443" cy="169984"/>
          </a:xfrm>
          <a:prstGeom prst="roundRect">
            <a:avLst/>
          </a:prstGeom>
          <a:solidFill>
            <a:srgbClr val="BB2032"/>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700" b="1" dirty="0">
                <a:latin typeface="Times New Roman" panose="02020603050405020304" pitchFamily="18" charset="0"/>
                <a:cs typeface="Times New Roman" panose="02020603050405020304" pitchFamily="18" charset="0"/>
              </a:rPr>
              <a:t>Community Engagement</a:t>
            </a:r>
          </a:p>
        </p:txBody>
      </p:sp>
      <p:sp>
        <p:nvSpPr>
          <p:cNvPr id="79" name="Rectangle: Rounded Corners 78">
            <a:extLst>
              <a:ext uri="{FF2B5EF4-FFF2-40B4-BE49-F238E27FC236}">
                <a16:creationId xmlns:a16="http://schemas.microsoft.com/office/drawing/2014/main" id="{98CFD7CF-2625-44A5-87BA-14B336D5A941}"/>
              </a:ext>
            </a:extLst>
          </p:cNvPr>
          <p:cNvSpPr/>
          <p:nvPr/>
        </p:nvSpPr>
        <p:spPr>
          <a:xfrm>
            <a:off x="4849151" y="1937359"/>
            <a:ext cx="1552443" cy="169984"/>
          </a:xfrm>
          <a:prstGeom prst="roundRect">
            <a:avLst/>
          </a:prstGeom>
          <a:solidFill>
            <a:srgbClr val="BB2032"/>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700" b="1" dirty="0">
                <a:latin typeface="Times New Roman" panose="02020603050405020304" pitchFamily="18" charset="0"/>
                <a:cs typeface="Times New Roman" panose="02020603050405020304" pitchFamily="18" charset="0"/>
              </a:rPr>
              <a:t>Existing Study Implementation</a:t>
            </a:r>
          </a:p>
        </p:txBody>
      </p:sp>
      <p:sp>
        <p:nvSpPr>
          <p:cNvPr id="80" name="Rectangle: Rounded Corners 79">
            <a:extLst>
              <a:ext uri="{FF2B5EF4-FFF2-40B4-BE49-F238E27FC236}">
                <a16:creationId xmlns:a16="http://schemas.microsoft.com/office/drawing/2014/main" id="{02480B2A-99CB-4C2F-9F2A-8AB7EF0FE985}"/>
              </a:ext>
            </a:extLst>
          </p:cNvPr>
          <p:cNvSpPr/>
          <p:nvPr/>
        </p:nvSpPr>
        <p:spPr>
          <a:xfrm>
            <a:off x="7177667" y="1941211"/>
            <a:ext cx="1552443" cy="169984"/>
          </a:xfrm>
          <a:prstGeom prst="roundRect">
            <a:avLst/>
          </a:prstGeom>
          <a:solidFill>
            <a:srgbClr val="BB2032"/>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700" b="1" dirty="0">
                <a:latin typeface="Times New Roman" panose="02020603050405020304" pitchFamily="18" charset="0"/>
                <a:cs typeface="Times New Roman" panose="02020603050405020304" pitchFamily="18" charset="0"/>
              </a:rPr>
              <a:t>Future Study Development</a:t>
            </a:r>
          </a:p>
        </p:txBody>
      </p:sp>
      <p:sp>
        <p:nvSpPr>
          <p:cNvPr id="82" name="TextBox 81">
            <a:extLst>
              <a:ext uri="{FF2B5EF4-FFF2-40B4-BE49-F238E27FC236}">
                <a16:creationId xmlns:a16="http://schemas.microsoft.com/office/drawing/2014/main" id="{7F3B88B9-F5E3-401E-8312-CCC840291BC6}"/>
              </a:ext>
            </a:extLst>
          </p:cNvPr>
          <p:cNvSpPr txBox="1"/>
          <p:nvPr/>
        </p:nvSpPr>
        <p:spPr>
          <a:xfrm>
            <a:off x="2229089" y="2086741"/>
            <a:ext cx="2066956" cy="1002839"/>
          </a:xfrm>
          <a:prstGeom prst="rect">
            <a:avLst/>
          </a:prstGeom>
          <a:noFill/>
        </p:spPr>
        <p:txBody>
          <a:bodyPr wrap="square" lIns="91440" tIns="45720" rIns="91440" bIns="45720" rtlCol="0" anchor="t">
            <a:spAutoFit/>
          </a:bodyPr>
          <a:lstStyle/>
          <a:p>
            <a:pPr marL="84455" indent="-84455">
              <a:spcBef>
                <a:spcPts val="200"/>
              </a:spcBef>
              <a:buFont typeface="Arial" panose="020B0604020202020204" pitchFamily="34" charset="0"/>
              <a:buChar char="•"/>
            </a:pPr>
            <a:r>
              <a:rPr lang="en-US" sz="600" dirty="0">
                <a:latin typeface="Times New Roman"/>
                <a:cs typeface="Times New Roman"/>
              </a:rPr>
              <a:t>Built a network of “Primary Care Champion Teams” in NM and AZ.</a:t>
            </a:r>
            <a:endParaRPr lang="en-US">
              <a:latin typeface="Times New Roman"/>
              <a:cs typeface="Times New Roman"/>
            </a:endParaRPr>
          </a:p>
          <a:p>
            <a:pPr marL="84455" indent="-84455">
              <a:spcBef>
                <a:spcPts val="200"/>
              </a:spcBef>
              <a:buFont typeface="Arial" panose="020B0604020202020204" pitchFamily="34" charset="0"/>
              <a:buChar char="•"/>
            </a:pPr>
            <a:r>
              <a:rPr lang="en-US" sz="600" dirty="0">
                <a:latin typeface="Times New Roman"/>
                <a:cs typeface="Times New Roman"/>
              </a:rPr>
              <a:t>Teams include providers and staff who:</a:t>
            </a:r>
          </a:p>
          <a:p>
            <a:pPr marL="171450" indent="-85725">
              <a:spcBef>
                <a:spcPts val="200"/>
              </a:spcBef>
              <a:buFont typeface="Courier New" panose="02070309020205020404" pitchFamily="49" charset="0"/>
              <a:buChar char="o"/>
            </a:pPr>
            <a:r>
              <a:rPr lang="en-US" sz="500" dirty="0">
                <a:latin typeface="Times New Roman"/>
                <a:cs typeface="Times New Roman"/>
              </a:rPr>
              <a:t>Share clinic capacity data and community health priorities.</a:t>
            </a:r>
          </a:p>
          <a:p>
            <a:pPr marL="171450" indent="-85725">
              <a:spcBef>
                <a:spcPts val="200"/>
              </a:spcBef>
              <a:buFont typeface="Courier New" panose="02070309020205020404" pitchFamily="49" charset="0"/>
              <a:buChar char="o"/>
            </a:pPr>
            <a:r>
              <a:rPr lang="en-US" sz="500" dirty="0">
                <a:latin typeface="Times New Roman"/>
                <a:cs typeface="Times New Roman"/>
              </a:rPr>
              <a:t>Advise on feasibility of proposed research activities.</a:t>
            </a:r>
          </a:p>
          <a:p>
            <a:pPr marL="171450" indent="-85725">
              <a:spcBef>
                <a:spcPts val="200"/>
              </a:spcBef>
              <a:buFont typeface="Courier New" panose="02070309020205020404" pitchFamily="49" charset="0"/>
              <a:buChar char="o"/>
            </a:pPr>
            <a:r>
              <a:rPr lang="en-US" sz="500" dirty="0">
                <a:latin typeface="Times New Roman"/>
                <a:cs typeface="Times New Roman"/>
              </a:rPr>
              <a:t>Serve as liaisons for bidirectional communication between NIH, researchers, and local communities.</a:t>
            </a:r>
          </a:p>
          <a:p>
            <a:pPr marL="84455" indent="-84455">
              <a:spcBef>
                <a:spcPts val="200"/>
              </a:spcBef>
              <a:buFont typeface="Arial" panose="020B0604020202020204" pitchFamily="34" charset="0"/>
              <a:buChar char="•"/>
            </a:pPr>
            <a:r>
              <a:rPr lang="en-US" sz="600" dirty="0">
                <a:latin typeface="Times New Roman"/>
                <a:cs typeface="Times New Roman"/>
              </a:rPr>
              <a:t>Outreach to community groups supports both study recruitment and identification of health priorities.</a:t>
            </a:r>
          </a:p>
        </p:txBody>
      </p:sp>
      <p:sp>
        <p:nvSpPr>
          <p:cNvPr id="85" name="TextBox 84">
            <a:extLst>
              <a:ext uri="{FF2B5EF4-FFF2-40B4-BE49-F238E27FC236}">
                <a16:creationId xmlns:a16="http://schemas.microsoft.com/office/drawing/2014/main" id="{F410247E-919B-41EE-BEE0-A25D8346DECC}"/>
              </a:ext>
            </a:extLst>
          </p:cNvPr>
          <p:cNvSpPr txBox="1"/>
          <p:nvPr/>
        </p:nvSpPr>
        <p:spPr>
          <a:xfrm>
            <a:off x="6929765" y="2134038"/>
            <a:ext cx="2066956" cy="1254189"/>
          </a:xfrm>
          <a:prstGeom prst="rect">
            <a:avLst/>
          </a:prstGeom>
          <a:noFill/>
        </p:spPr>
        <p:txBody>
          <a:bodyPr wrap="square" lIns="91440" tIns="45720" rIns="91440" bIns="45720" rtlCol="0" anchor="t">
            <a:spAutoFit/>
          </a:bodyPr>
          <a:lstStyle/>
          <a:p>
            <a:pPr marL="84455" indent="-84455">
              <a:spcBef>
                <a:spcPts val="333"/>
              </a:spcBef>
              <a:buFont typeface="Arial" panose="020B0604020202020204" pitchFamily="34" charset="0"/>
              <a:buChar char="•"/>
            </a:pPr>
            <a:r>
              <a:rPr lang="en-US" sz="700" dirty="0">
                <a:latin typeface="Times New Roman"/>
                <a:cs typeface="Times New Roman"/>
              </a:rPr>
              <a:t>CARE for Health</a:t>
            </a:r>
            <a:r>
              <a:rPr lang="en-US" sz="700" b="1" dirty="0">
                <a:latin typeface="Times New Roman"/>
                <a:cs typeface="Times New Roman"/>
              </a:rPr>
              <a:t>™</a:t>
            </a:r>
            <a:r>
              <a:rPr lang="en-US" sz="700" dirty="0">
                <a:latin typeface="Times New Roman"/>
                <a:cs typeface="Times New Roman"/>
              </a:rPr>
              <a:t> allows each hub to co-develop new pragmatic trials with NIH.</a:t>
            </a:r>
          </a:p>
          <a:p>
            <a:pPr marL="84455" indent="-84455">
              <a:spcBef>
                <a:spcPts val="333"/>
              </a:spcBef>
              <a:buFont typeface="Arial" panose="020B0604020202020204" pitchFamily="34" charset="0"/>
              <a:buChar char="•"/>
            </a:pPr>
            <a:r>
              <a:rPr lang="en-US" sz="700" dirty="0">
                <a:latin typeface="Times New Roman"/>
                <a:cs typeface="Times New Roman"/>
              </a:rPr>
              <a:t>PC-BRIDGE is collaborating to develop two new studies to launch 2026.</a:t>
            </a:r>
          </a:p>
          <a:p>
            <a:pPr marL="84455" indent="-84455">
              <a:spcBef>
                <a:spcPts val="333"/>
              </a:spcBef>
              <a:buFont typeface="Arial" panose="020B0604020202020204" pitchFamily="34" charset="0"/>
              <a:buChar char="•"/>
            </a:pPr>
            <a:r>
              <a:rPr lang="en-US" sz="700" dirty="0">
                <a:latin typeface="Times New Roman"/>
                <a:cs typeface="Times New Roman"/>
              </a:rPr>
              <a:t>Design process uses national committees and cross-hub collaboration to ensure studies are:</a:t>
            </a:r>
          </a:p>
          <a:p>
            <a:pPr marL="228600" indent="-114300">
              <a:spcBef>
                <a:spcPts val="333"/>
              </a:spcBef>
              <a:buFont typeface="Courier New" panose="02070309020205020404" pitchFamily="49" charset="0"/>
              <a:buChar char="o"/>
            </a:pPr>
            <a:r>
              <a:rPr lang="en-US" sz="700" dirty="0">
                <a:latin typeface="Times New Roman"/>
                <a:cs typeface="Times New Roman"/>
              </a:rPr>
              <a:t>Feasible in rural primary care. </a:t>
            </a:r>
          </a:p>
          <a:p>
            <a:pPr marL="228600" indent="-114300">
              <a:spcBef>
                <a:spcPts val="333"/>
              </a:spcBef>
              <a:buFont typeface="Courier New" panose="02070309020205020404" pitchFamily="49" charset="0"/>
              <a:buChar char="o"/>
            </a:pPr>
            <a:r>
              <a:rPr lang="en-US" sz="700" dirty="0">
                <a:latin typeface="Times New Roman"/>
                <a:cs typeface="Times New Roman"/>
              </a:rPr>
              <a:t>Low burden for clinics. </a:t>
            </a:r>
          </a:p>
          <a:p>
            <a:pPr marL="228600" indent="-114300">
              <a:spcBef>
                <a:spcPts val="333"/>
              </a:spcBef>
              <a:buFont typeface="Courier New" panose="02070309020205020404" pitchFamily="49" charset="0"/>
              <a:buChar char="o"/>
            </a:pPr>
            <a:r>
              <a:rPr lang="en-US" sz="700" dirty="0">
                <a:latin typeface="Times New Roman"/>
                <a:cs typeface="Times New Roman"/>
              </a:rPr>
              <a:t>Tailored to collected clinic health priorities.</a:t>
            </a:r>
          </a:p>
        </p:txBody>
      </p:sp>
      <p:sp>
        <p:nvSpPr>
          <p:cNvPr id="89" name="TextBox 88">
            <a:extLst>
              <a:ext uri="{FF2B5EF4-FFF2-40B4-BE49-F238E27FC236}">
                <a16:creationId xmlns:a16="http://schemas.microsoft.com/office/drawing/2014/main" id="{44D5890E-1073-46BF-A787-0901B67D0611}"/>
              </a:ext>
            </a:extLst>
          </p:cNvPr>
          <p:cNvSpPr txBox="1"/>
          <p:nvPr/>
        </p:nvSpPr>
        <p:spPr>
          <a:xfrm>
            <a:off x="4563358" y="4376967"/>
            <a:ext cx="2066956" cy="369332"/>
          </a:xfrm>
          <a:prstGeom prst="rect">
            <a:avLst/>
          </a:prstGeom>
          <a:noFill/>
        </p:spPr>
        <p:txBody>
          <a:bodyPr wrap="square">
            <a:spAutoFit/>
          </a:bodyPr>
          <a:lstStyle/>
          <a:p>
            <a:pPr algn="ctr">
              <a:spcBef>
                <a:spcPts val="333"/>
              </a:spcBef>
            </a:pPr>
            <a:r>
              <a:rPr lang="en-US" sz="600" dirty="0">
                <a:latin typeface="Times New Roman" panose="02020603050405020304" pitchFamily="18" charset="0"/>
                <a:cs typeface="Times New Roman" panose="02020603050405020304" pitchFamily="18" charset="0"/>
              </a:rPr>
              <a:t>Recruitment is open for both studies, with 2026 completion goals. PC-BRIDGE staff will collaborate with host study teams to publish outcomes and implementation papers. </a:t>
            </a:r>
          </a:p>
        </p:txBody>
      </p:sp>
      <p:pic>
        <p:nvPicPr>
          <p:cNvPr id="31" name="Picture 1">
            <a:extLst>
              <a:ext uri="{FF2B5EF4-FFF2-40B4-BE49-F238E27FC236}">
                <a16:creationId xmlns:a16="http://schemas.microsoft.com/office/drawing/2014/main" id="{B8C44E56-DD18-4761-85FF-96174063F570}"/>
              </a:ext>
            </a:extLst>
          </p:cNvPr>
          <p:cNvPicPr>
            <a:picLocks noChangeAspect="1" noChangeArrowheads="1"/>
          </p:cNvPicPr>
          <p:nvPr/>
        </p:nvPicPr>
        <p:blipFill rotWithShape="1">
          <a:blip r:embed="rId7"/>
          <a:srcRect r="62324"/>
          <a:stretch/>
        </p:blipFill>
        <p:spPr bwMode="auto">
          <a:xfrm>
            <a:off x="6307474" y="3735628"/>
            <a:ext cx="374409" cy="226078"/>
          </a:xfrm>
          <a:prstGeom prst="rect">
            <a:avLst/>
          </a:prstGeom>
          <a:noFill/>
          <a:extLst>
            <a:ext uri="{909E8E84-426E-40DD-AFC4-6F175D3DCCD1}">
              <a14:hiddenFill xmlns:a14="http://schemas.microsoft.com/office/drawing/2010/main">
                <a:solidFill>
                  <a:srgbClr val="FFFFFF"/>
                </a:solidFill>
              </a14:hiddenFill>
            </a:ext>
          </a:extLst>
        </p:spPr>
      </p:pic>
      <p:pic>
        <p:nvPicPr>
          <p:cNvPr id="69" name="Picture 68">
            <a:extLst>
              <a:ext uri="{FF2B5EF4-FFF2-40B4-BE49-F238E27FC236}">
                <a16:creationId xmlns:a16="http://schemas.microsoft.com/office/drawing/2014/main" id="{D515D4FE-7435-EEF5-987F-838BE3BC4B6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287081" y="3580741"/>
            <a:ext cx="380960" cy="183912"/>
          </a:xfrm>
          <a:prstGeom prst="rect">
            <a:avLst/>
          </a:prstGeom>
        </p:spPr>
      </p:pic>
      <p:pic>
        <p:nvPicPr>
          <p:cNvPr id="1030" name="Picture 6">
            <a:extLst>
              <a:ext uri="{FF2B5EF4-FFF2-40B4-BE49-F238E27FC236}">
                <a16:creationId xmlns:a16="http://schemas.microsoft.com/office/drawing/2014/main" id="{7F4625A2-F05B-4736-95D5-65F51C9DCE46}"/>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359113" y="2748388"/>
            <a:ext cx="271201" cy="280192"/>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F72A4533-5091-4904-87B2-283DD5064C40}"/>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98822" y="2744467"/>
            <a:ext cx="276973" cy="276973"/>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a:extLst>
              <a:ext uri="{FF2B5EF4-FFF2-40B4-BE49-F238E27FC236}">
                <a16:creationId xmlns:a16="http://schemas.microsoft.com/office/drawing/2014/main" id="{389EF965-A245-46EC-875A-065D43B83F06}"/>
              </a:ext>
            </a:extLst>
          </p:cNvPr>
          <p:cNvPicPr>
            <a:picLocks noChangeAspect="1"/>
          </p:cNvPicPr>
          <p:nvPr/>
        </p:nvPicPr>
        <p:blipFill>
          <a:blip r:embed="rId11"/>
          <a:stretch>
            <a:fillRect/>
          </a:stretch>
        </p:blipFill>
        <p:spPr>
          <a:xfrm>
            <a:off x="6922241" y="3418503"/>
            <a:ext cx="2070850" cy="745309"/>
          </a:xfrm>
          <a:prstGeom prst="rect">
            <a:avLst/>
          </a:prstGeom>
        </p:spPr>
      </p:pic>
      <p:pic>
        <p:nvPicPr>
          <p:cNvPr id="17" name="Picture 16">
            <a:extLst>
              <a:ext uri="{FF2B5EF4-FFF2-40B4-BE49-F238E27FC236}">
                <a16:creationId xmlns:a16="http://schemas.microsoft.com/office/drawing/2014/main" id="{7DF94014-7B14-4EDC-BF89-6B1DEDD95AC4}"/>
              </a:ext>
            </a:extLst>
          </p:cNvPr>
          <p:cNvPicPr>
            <a:picLocks noChangeAspect="1"/>
          </p:cNvPicPr>
          <p:nvPr/>
        </p:nvPicPr>
        <p:blipFill>
          <a:blip r:embed="rId12"/>
          <a:stretch>
            <a:fillRect/>
          </a:stretch>
        </p:blipFill>
        <p:spPr>
          <a:xfrm>
            <a:off x="2321469" y="3021246"/>
            <a:ext cx="1242713" cy="1638167"/>
          </a:xfrm>
          <a:prstGeom prst="rect">
            <a:avLst/>
          </a:prstGeom>
        </p:spPr>
      </p:pic>
      <p:sp>
        <p:nvSpPr>
          <p:cNvPr id="90" name="Text Box 7">
            <a:extLst>
              <a:ext uri="{FF2B5EF4-FFF2-40B4-BE49-F238E27FC236}">
                <a16:creationId xmlns:a16="http://schemas.microsoft.com/office/drawing/2014/main" id="{177F6171-C0EB-47A1-997C-2462E41F8DA3}"/>
              </a:ext>
            </a:extLst>
          </p:cNvPr>
          <p:cNvSpPr txBox="1">
            <a:spLocks noChangeArrowheads="1"/>
          </p:cNvSpPr>
          <p:nvPr/>
        </p:nvSpPr>
        <p:spPr bwMode="auto">
          <a:xfrm>
            <a:off x="2145214" y="4832707"/>
            <a:ext cx="1976008" cy="145240"/>
          </a:xfrm>
          <a:prstGeom prst="rect">
            <a:avLst/>
          </a:prstGeom>
          <a:solidFill>
            <a:srgbClr val="BB2032"/>
          </a:solidFill>
          <a:ln>
            <a:noFill/>
          </a:ln>
        </p:spPr>
        <p:txBody>
          <a:bodyPr wrap="square" lIns="16901" tIns="8449" rIns="16901" bIns="8449">
            <a:spAutoFit/>
          </a:bodyPr>
          <a:lstStyle>
            <a:lvl1pPr eaLnBrk="0" hangingPunct="0">
              <a:defRPr sz="2900">
                <a:solidFill>
                  <a:schemeClr val="tx1"/>
                </a:solidFill>
                <a:latin typeface="Arial Narrow" charset="0"/>
                <a:ea typeface="ＭＳ Ｐゴシック" charset="0"/>
                <a:cs typeface="ＭＳ Ｐゴシック" charset="0"/>
              </a:defRPr>
            </a:lvl1pPr>
            <a:lvl2pPr marL="742950" indent="-285750" eaLnBrk="0" hangingPunct="0">
              <a:defRPr sz="2900">
                <a:solidFill>
                  <a:schemeClr val="tx1"/>
                </a:solidFill>
                <a:latin typeface="Arial Narrow" charset="0"/>
                <a:ea typeface="ＭＳ Ｐゴシック" charset="0"/>
              </a:defRPr>
            </a:lvl2pPr>
            <a:lvl3pPr marL="1143000" indent="-228600" eaLnBrk="0" hangingPunct="0">
              <a:defRPr sz="2900">
                <a:solidFill>
                  <a:schemeClr val="tx1"/>
                </a:solidFill>
                <a:latin typeface="Arial Narrow" charset="0"/>
                <a:ea typeface="ＭＳ Ｐゴシック" charset="0"/>
              </a:defRPr>
            </a:lvl3pPr>
            <a:lvl4pPr marL="1600200" indent="-228600" eaLnBrk="0" hangingPunct="0">
              <a:defRPr sz="2900">
                <a:solidFill>
                  <a:schemeClr val="tx1"/>
                </a:solidFill>
                <a:latin typeface="Arial Narrow" charset="0"/>
                <a:ea typeface="ＭＳ Ｐゴシック" charset="0"/>
              </a:defRPr>
            </a:lvl4pPr>
            <a:lvl5pPr marL="2057400" indent="-228600" eaLnBrk="0" hangingPunct="0">
              <a:defRPr sz="2900">
                <a:solidFill>
                  <a:schemeClr val="tx1"/>
                </a:solidFill>
                <a:latin typeface="Arial Narrow" charset="0"/>
                <a:ea typeface="ＭＳ Ｐゴシック" charset="0"/>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0"/>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0"/>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0"/>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0"/>
              </a:defRPr>
            </a:lvl9pPr>
          </a:lstStyle>
          <a:p>
            <a:pPr algn="ctr">
              <a:spcBef>
                <a:spcPct val="50000"/>
              </a:spcBef>
            </a:pPr>
            <a:r>
              <a:rPr lang="en-US" sz="833" b="1" dirty="0">
                <a:ln w="18000">
                  <a:noFill/>
                  <a:prstDash val="solid"/>
                  <a:miter lim="800000"/>
                </a:ln>
                <a:solidFill>
                  <a:schemeClr val="bg1"/>
                </a:solidFill>
                <a:latin typeface="Times New Roman" panose="02020603050405020304" pitchFamily="18" charset="0"/>
                <a:ea typeface="Lato" panose="020F0502020204030203" pitchFamily="34" charset="0"/>
                <a:cs typeface="Times New Roman" panose="02020603050405020304" pitchFamily="18" charset="0"/>
              </a:rPr>
              <a:t>EARLY INSIGHTS &amp; CHALLENGES</a:t>
            </a:r>
          </a:p>
        </p:txBody>
      </p:sp>
      <p:sp>
        <p:nvSpPr>
          <p:cNvPr id="91" name="TextBox 90">
            <a:extLst>
              <a:ext uri="{FF2B5EF4-FFF2-40B4-BE49-F238E27FC236}">
                <a16:creationId xmlns:a16="http://schemas.microsoft.com/office/drawing/2014/main" id="{00DAB7B2-EE70-4735-80DC-D23AE5723C30}"/>
              </a:ext>
            </a:extLst>
          </p:cNvPr>
          <p:cNvSpPr txBox="1"/>
          <p:nvPr/>
        </p:nvSpPr>
        <p:spPr>
          <a:xfrm>
            <a:off x="2097429" y="4971622"/>
            <a:ext cx="2072431" cy="1785104"/>
          </a:xfrm>
          <a:prstGeom prst="rect">
            <a:avLst/>
          </a:prstGeom>
          <a:noFill/>
        </p:spPr>
        <p:txBody>
          <a:bodyPr wrap="square" lIns="91440" tIns="45720" rIns="91440" bIns="45720" rtlCol="0" anchor="t">
            <a:spAutoFit/>
          </a:bodyPr>
          <a:lstStyle/>
          <a:p>
            <a:pPr marL="171450" indent="-171450">
              <a:spcAft>
                <a:spcPts val="333"/>
              </a:spcAft>
              <a:buFont typeface="Arial" panose="020B0604020202020204" pitchFamily="34" charset="0"/>
              <a:buChar char="•"/>
            </a:pPr>
            <a:r>
              <a:rPr lang="en-US" sz="600" dirty="0">
                <a:latin typeface="Times New Roman"/>
                <a:ea typeface="Lato"/>
                <a:cs typeface="Times New Roman"/>
              </a:rPr>
              <a:t>Administrative complexity: multi-institutional coordination can be slow and burdensome. </a:t>
            </a:r>
          </a:p>
          <a:p>
            <a:pPr marL="171450" indent="-171450">
              <a:spcAft>
                <a:spcPts val="333"/>
              </a:spcAft>
              <a:buFont typeface="Arial" panose="020B0604020202020204" pitchFamily="34" charset="0"/>
              <a:buChar char="•"/>
            </a:pPr>
            <a:r>
              <a:rPr lang="en-US" sz="600" dirty="0">
                <a:latin typeface="Times New Roman"/>
                <a:ea typeface="Lato"/>
                <a:cs typeface="Times New Roman"/>
              </a:rPr>
              <a:t>Primary care clinic capacity constraints: staff shortages, competing demands, hesitancy to add new activities. </a:t>
            </a:r>
          </a:p>
          <a:p>
            <a:pPr marL="171450" indent="-171450">
              <a:spcAft>
                <a:spcPts val="333"/>
              </a:spcAft>
              <a:buFont typeface="Arial" panose="020B0604020202020204" pitchFamily="34" charset="0"/>
              <a:buChar char="•"/>
            </a:pPr>
            <a:r>
              <a:rPr lang="en-US" sz="600" dirty="0">
                <a:latin typeface="Times New Roman"/>
                <a:ea typeface="Lato"/>
                <a:cs typeface="Times New Roman"/>
              </a:rPr>
              <a:t>Personal Health Information concerns: reluctance to share and fear of patient mistrust. </a:t>
            </a:r>
          </a:p>
          <a:p>
            <a:pPr marL="171450" indent="-171450">
              <a:spcAft>
                <a:spcPts val="333"/>
              </a:spcAft>
              <a:buFont typeface="Arial" panose="020B0604020202020204" pitchFamily="34" charset="0"/>
              <a:buChar char="•"/>
            </a:pPr>
            <a:r>
              <a:rPr lang="en-US" sz="600" dirty="0">
                <a:latin typeface="Times New Roman"/>
                <a:ea typeface="Lato"/>
                <a:cs typeface="Times New Roman"/>
              </a:rPr>
              <a:t>Patient barriers: skepticism, lack of time, low interest. </a:t>
            </a:r>
          </a:p>
          <a:p>
            <a:pPr>
              <a:spcAft>
                <a:spcPts val="333"/>
              </a:spcAft>
            </a:pPr>
            <a:r>
              <a:rPr lang="en-US" sz="600" b="1" dirty="0">
                <a:latin typeface="Times New Roman"/>
                <a:ea typeface="Lato"/>
                <a:cs typeface="Times New Roman"/>
              </a:rPr>
              <a:t>Emerging Themes</a:t>
            </a:r>
            <a:r>
              <a:rPr lang="en-US" sz="600" dirty="0">
                <a:latin typeface="Times New Roman"/>
                <a:ea typeface="Lato"/>
                <a:cs typeface="Times New Roman"/>
              </a:rPr>
              <a:t>: </a:t>
            </a:r>
          </a:p>
          <a:p>
            <a:pPr marL="171450" indent="-171450">
              <a:spcAft>
                <a:spcPts val="333"/>
              </a:spcAft>
              <a:buFont typeface="Arial" panose="020B0604020202020204" pitchFamily="34" charset="0"/>
              <a:buChar char="•"/>
            </a:pPr>
            <a:r>
              <a:rPr lang="en-US" sz="600" dirty="0">
                <a:latin typeface="Times New Roman"/>
                <a:ea typeface="Lato"/>
                <a:cs typeface="Times New Roman"/>
              </a:rPr>
              <a:t>Community and clinic relationships will take years and multiple studies to build and sustain.</a:t>
            </a:r>
          </a:p>
          <a:p>
            <a:pPr marL="171450" indent="-171450">
              <a:spcAft>
                <a:spcPts val="333"/>
              </a:spcAft>
              <a:buFont typeface="Arial" panose="020B0604020202020204" pitchFamily="34" charset="0"/>
              <a:buChar char="•"/>
            </a:pPr>
            <a:r>
              <a:rPr lang="en-US" sz="600" dirty="0">
                <a:latin typeface="Times New Roman"/>
                <a:ea typeface="Lato"/>
                <a:cs typeface="Times New Roman"/>
              </a:rPr>
              <a:t>Trials must require minimal clinic resources.</a:t>
            </a:r>
          </a:p>
          <a:p>
            <a:pPr marL="171450" indent="-171450">
              <a:spcAft>
                <a:spcPts val="333"/>
              </a:spcAft>
              <a:buFont typeface="Arial" panose="020B0604020202020204" pitchFamily="34" charset="0"/>
              <a:buChar char="•"/>
            </a:pPr>
            <a:r>
              <a:rPr lang="en-US" sz="600" dirty="0">
                <a:latin typeface="Times New Roman"/>
                <a:ea typeface="Lato"/>
                <a:cs typeface="Times New Roman"/>
              </a:rPr>
              <a:t>Multiple southwest clinics needed for sufficient enrollment.</a:t>
            </a:r>
          </a:p>
          <a:p>
            <a:pPr marL="171450" indent="-171450">
              <a:spcAft>
                <a:spcPts val="333"/>
              </a:spcAft>
              <a:buFont typeface="Arial" panose="020B0604020202020204" pitchFamily="34" charset="0"/>
              <a:buChar char="•"/>
            </a:pPr>
            <a:r>
              <a:rPr lang="en-US" sz="600" dirty="0">
                <a:latin typeface="Times New Roman"/>
                <a:ea typeface="Lato"/>
                <a:cs typeface="Times New Roman"/>
              </a:rPr>
              <a:t>Flexibility is essential when working with NIH, universities, and local clinics.</a:t>
            </a:r>
          </a:p>
        </p:txBody>
      </p:sp>
      <p:sp>
        <p:nvSpPr>
          <p:cNvPr id="92" name="TextBox 91">
            <a:extLst>
              <a:ext uri="{FF2B5EF4-FFF2-40B4-BE49-F238E27FC236}">
                <a16:creationId xmlns:a16="http://schemas.microsoft.com/office/drawing/2014/main" id="{5CD650E2-3F96-4AD2-9506-D16D50224781}"/>
              </a:ext>
            </a:extLst>
          </p:cNvPr>
          <p:cNvSpPr txBox="1"/>
          <p:nvPr/>
        </p:nvSpPr>
        <p:spPr>
          <a:xfrm>
            <a:off x="4192176" y="4989726"/>
            <a:ext cx="2818901" cy="727122"/>
          </a:xfrm>
          <a:prstGeom prst="rect">
            <a:avLst/>
          </a:prstGeom>
          <a:noFill/>
        </p:spPr>
        <p:txBody>
          <a:bodyPr wrap="square" lIns="91440" tIns="45720" rIns="91440" bIns="45720" rtlCol="0" anchor="t">
            <a:spAutoFit/>
          </a:bodyPr>
          <a:lstStyle/>
          <a:p>
            <a:pPr marL="171450" indent="-171450">
              <a:spcAft>
                <a:spcPts val="333"/>
              </a:spcAft>
              <a:buFont typeface="Wingdings" panose="05000000000000000000" pitchFamily="2" charset="2"/>
              <a:buChar char="ü"/>
            </a:pPr>
            <a:r>
              <a:rPr lang="en-US" sz="600" dirty="0">
                <a:latin typeface="Times New Roman"/>
                <a:ea typeface="Lato"/>
                <a:cs typeface="Times New Roman"/>
              </a:rPr>
              <a:t>Brings NIH-funded research directly into rural, underserved populations. </a:t>
            </a:r>
          </a:p>
          <a:p>
            <a:pPr marL="171450" indent="-171450">
              <a:spcAft>
                <a:spcPts val="333"/>
              </a:spcAft>
              <a:buFont typeface="Wingdings" panose="05000000000000000000" pitchFamily="2" charset="2"/>
              <a:buChar char="ü"/>
            </a:pPr>
            <a:r>
              <a:rPr lang="en-US" sz="600" dirty="0">
                <a:latin typeface="Times New Roman"/>
                <a:ea typeface="Lato"/>
                <a:cs typeface="Times New Roman"/>
              </a:rPr>
              <a:t>Improves access and generalizability of clinical trials. </a:t>
            </a:r>
          </a:p>
          <a:p>
            <a:pPr marL="171450" indent="-171450">
              <a:spcAft>
                <a:spcPts val="333"/>
              </a:spcAft>
              <a:buFont typeface="Wingdings" panose="05000000000000000000" pitchFamily="2" charset="2"/>
              <a:buChar char="ü"/>
            </a:pPr>
            <a:r>
              <a:rPr lang="en-US" sz="600" dirty="0">
                <a:latin typeface="Times New Roman"/>
                <a:ea typeface="Lato"/>
                <a:cs typeface="Times New Roman"/>
              </a:rPr>
              <a:t>Builds sustainable clinic-level research infrastructure. </a:t>
            </a:r>
          </a:p>
          <a:p>
            <a:pPr marL="171450" indent="-171450">
              <a:spcAft>
                <a:spcPts val="333"/>
              </a:spcAft>
              <a:buFont typeface="Wingdings" panose="05000000000000000000" pitchFamily="2" charset="2"/>
              <a:buChar char="ü"/>
            </a:pPr>
            <a:r>
              <a:rPr lang="en-US" sz="600" dirty="0">
                <a:latin typeface="Times New Roman"/>
                <a:ea typeface="Lato"/>
                <a:cs typeface="Times New Roman"/>
              </a:rPr>
              <a:t>Creates bidirectional communication between communities and NIH. </a:t>
            </a:r>
          </a:p>
          <a:p>
            <a:pPr marL="171450" indent="-171450">
              <a:spcAft>
                <a:spcPts val="333"/>
              </a:spcAft>
              <a:buFont typeface="Wingdings" panose="05000000000000000000" pitchFamily="2" charset="2"/>
              <a:buChar char="ü"/>
            </a:pPr>
            <a:r>
              <a:rPr lang="en-US" sz="600" dirty="0">
                <a:latin typeface="Times New Roman"/>
                <a:ea typeface="Lato"/>
                <a:cs typeface="Times New Roman"/>
              </a:rPr>
              <a:t>Lays the foundation for a national primary care research network. </a:t>
            </a:r>
          </a:p>
        </p:txBody>
      </p:sp>
      <p:sp>
        <p:nvSpPr>
          <p:cNvPr id="93" name="Text Box 7">
            <a:extLst>
              <a:ext uri="{FF2B5EF4-FFF2-40B4-BE49-F238E27FC236}">
                <a16:creationId xmlns:a16="http://schemas.microsoft.com/office/drawing/2014/main" id="{65506C2A-40E6-486F-9288-0FB6E0945623}"/>
              </a:ext>
            </a:extLst>
          </p:cNvPr>
          <p:cNvSpPr txBox="1">
            <a:spLocks noChangeArrowheads="1"/>
          </p:cNvSpPr>
          <p:nvPr/>
        </p:nvSpPr>
        <p:spPr bwMode="auto">
          <a:xfrm>
            <a:off x="4236914" y="5811769"/>
            <a:ext cx="2707958" cy="145240"/>
          </a:xfrm>
          <a:prstGeom prst="rect">
            <a:avLst/>
          </a:prstGeom>
          <a:solidFill>
            <a:srgbClr val="BB2032"/>
          </a:solidFill>
          <a:ln>
            <a:noFill/>
          </a:ln>
        </p:spPr>
        <p:txBody>
          <a:bodyPr wrap="square" lIns="16901" tIns="8449" rIns="16901" bIns="8449">
            <a:spAutoFit/>
          </a:bodyPr>
          <a:lstStyle>
            <a:lvl1pPr eaLnBrk="0" hangingPunct="0">
              <a:defRPr sz="2900">
                <a:solidFill>
                  <a:schemeClr val="tx1"/>
                </a:solidFill>
                <a:latin typeface="Arial Narrow" charset="0"/>
                <a:ea typeface="ＭＳ Ｐゴシック" charset="0"/>
                <a:cs typeface="ＭＳ Ｐゴシック" charset="0"/>
              </a:defRPr>
            </a:lvl1pPr>
            <a:lvl2pPr marL="742950" indent="-285750" eaLnBrk="0" hangingPunct="0">
              <a:defRPr sz="2900">
                <a:solidFill>
                  <a:schemeClr val="tx1"/>
                </a:solidFill>
                <a:latin typeface="Arial Narrow" charset="0"/>
                <a:ea typeface="ＭＳ Ｐゴシック" charset="0"/>
              </a:defRPr>
            </a:lvl2pPr>
            <a:lvl3pPr marL="1143000" indent="-228600" eaLnBrk="0" hangingPunct="0">
              <a:defRPr sz="2900">
                <a:solidFill>
                  <a:schemeClr val="tx1"/>
                </a:solidFill>
                <a:latin typeface="Arial Narrow" charset="0"/>
                <a:ea typeface="ＭＳ Ｐゴシック" charset="0"/>
              </a:defRPr>
            </a:lvl3pPr>
            <a:lvl4pPr marL="1600200" indent="-228600" eaLnBrk="0" hangingPunct="0">
              <a:defRPr sz="2900">
                <a:solidFill>
                  <a:schemeClr val="tx1"/>
                </a:solidFill>
                <a:latin typeface="Arial Narrow" charset="0"/>
                <a:ea typeface="ＭＳ Ｐゴシック" charset="0"/>
              </a:defRPr>
            </a:lvl4pPr>
            <a:lvl5pPr marL="2057400" indent="-228600" eaLnBrk="0" hangingPunct="0">
              <a:defRPr sz="2900">
                <a:solidFill>
                  <a:schemeClr val="tx1"/>
                </a:solidFill>
                <a:latin typeface="Arial Narrow" charset="0"/>
                <a:ea typeface="ＭＳ Ｐゴシック" charset="0"/>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0"/>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0"/>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0"/>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0"/>
              </a:defRPr>
            </a:lvl9pPr>
          </a:lstStyle>
          <a:p>
            <a:pPr algn="ctr">
              <a:spcBef>
                <a:spcPct val="50000"/>
              </a:spcBef>
            </a:pPr>
            <a:r>
              <a:rPr lang="en-US" sz="833" b="1" dirty="0">
                <a:solidFill>
                  <a:srgbClr val="F8F8F8"/>
                </a:solidFill>
                <a:latin typeface="Times New Roman" panose="02020603050405020304" pitchFamily="18" charset="0"/>
                <a:ea typeface="Lato" panose="020F0502020204030203" pitchFamily="34" charset="0"/>
                <a:cs typeface="Times New Roman" panose="02020603050405020304" pitchFamily="18" charset="0"/>
              </a:rPr>
              <a:t>NEXT STEPS</a:t>
            </a:r>
            <a:endParaRPr lang="en-US" sz="833" b="1" dirty="0">
              <a:ln w="18000">
                <a:solidFill>
                  <a:schemeClr val="accent2">
                    <a:satMod val="140000"/>
                  </a:schemeClr>
                </a:solidFill>
                <a:prstDash val="solid"/>
                <a:miter lim="800000"/>
              </a:ln>
              <a:solidFill>
                <a:srgbClr val="FFFFFF"/>
              </a:solidFill>
              <a:effectLst>
                <a:outerShdw blurRad="25500" dist="23000" dir="7020000" algn="tl">
                  <a:srgbClr val="000000">
                    <a:alpha val="50000"/>
                  </a:srgbClr>
                </a:outerShdw>
              </a:effectLst>
              <a:latin typeface="Times New Roman" panose="02020603050405020304" pitchFamily="18" charset="0"/>
              <a:ea typeface="Lato" panose="020F0502020204030203" pitchFamily="34" charset="0"/>
              <a:cs typeface="Times New Roman" panose="02020603050405020304" pitchFamily="18" charset="0"/>
            </a:endParaRPr>
          </a:p>
        </p:txBody>
      </p:sp>
      <p:sp>
        <p:nvSpPr>
          <p:cNvPr id="94" name="TextBox 93">
            <a:extLst>
              <a:ext uri="{FF2B5EF4-FFF2-40B4-BE49-F238E27FC236}">
                <a16:creationId xmlns:a16="http://schemas.microsoft.com/office/drawing/2014/main" id="{71E08F6D-9F70-4EEB-9994-CF301C2E7326}"/>
              </a:ext>
            </a:extLst>
          </p:cNvPr>
          <p:cNvSpPr txBox="1"/>
          <p:nvPr/>
        </p:nvSpPr>
        <p:spPr>
          <a:xfrm>
            <a:off x="4168302" y="5968788"/>
            <a:ext cx="2818901" cy="727122"/>
          </a:xfrm>
          <a:prstGeom prst="rect">
            <a:avLst/>
          </a:prstGeom>
          <a:noFill/>
        </p:spPr>
        <p:txBody>
          <a:bodyPr wrap="square" rtlCol="0">
            <a:spAutoFit/>
          </a:bodyPr>
          <a:lstStyle/>
          <a:p>
            <a:pPr marL="171450" indent="-171450">
              <a:spcAft>
                <a:spcPts val="333"/>
              </a:spcAft>
              <a:buFont typeface="Wingdings" panose="05000000000000000000" pitchFamily="2" charset="2"/>
              <a:buChar char="Ø"/>
            </a:pPr>
            <a:r>
              <a:rPr lang="en-US" sz="625" dirty="0">
                <a:latin typeface="Times New Roman" panose="02020603050405020304" pitchFamily="18" charset="0"/>
                <a:ea typeface="Lato" panose="020F0502020204030203" pitchFamily="34" charset="0"/>
                <a:cs typeface="Times New Roman" panose="02020603050405020304" pitchFamily="18" charset="0"/>
              </a:rPr>
              <a:t>Maintain and cultivate deep relationships with partner clinics and community</a:t>
            </a:r>
          </a:p>
          <a:p>
            <a:pPr marL="171450" indent="-171450">
              <a:spcAft>
                <a:spcPts val="333"/>
              </a:spcAft>
              <a:buFont typeface="Wingdings" panose="05000000000000000000" pitchFamily="2" charset="2"/>
              <a:buChar char="Ø"/>
            </a:pPr>
            <a:r>
              <a:rPr lang="en-US" sz="625" dirty="0">
                <a:latin typeface="Times New Roman" panose="02020603050405020304" pitchFamily="18" charset="0"/>
                <a:ea typeface="Lato" panose="020F0502020204030203" pitchFamily="34" charset="0"/>
                <a:cs typeface="Times New Roman" panose="02020603050405020304" pitchFamily="18" charset="0"/>
              </a:rPr>
              <a:t>Work with NIH and collaborators to develop two new study protocols</a:t>
            </a:r>
          </a:p>
          <a:p>
            <a:pPr marL="628650" lvl="1" indent="-171450">
              <a:spcAft>
                <a:spcPts val="333"/>
              </a:spcAft>
              <a:buFont typeface="Courier New" panose="02070309020205020404" pitchFamily="49" charset="0"/>
              <a:buChar char="o"/>
            </a:pPr>
            <a:r>
              <a:rPr lang="en-US" sz="625" dirty="0">
                <a:latin typeface="Times New Roman" panose="02020603050405020304" pitchFamily="18" charset="0"/>
                <a:ea typeface="Lato" panose="020F0502020204030203" pitchFamily="34" charset="0"/>
                <a:cs typeface="Times New Roman" panose="02020603050405020304" pitchFamily="18" charset="0"/>
              </a:rPr>
              <a:t>Launch first in Fall 2026</a:t>
            </a:r>
          </a:p>
          <a:p>
            <a:pPr marL="171450" indent="-171450">
              <a:spcAft>
                <a:spcPts val="333"/>
              </a:spcAft>
              <a:buFont typeface="Wingdings" panose="05000000000000000000" pitchFamily="2" charset="2"/>
              <a:buChar char="Ø"/>
            </a:pPr>
            <a:r>
              <a:rPr lang="en-US" sz="625" dirty="0">
                <a:latin typeface="Times New Roman" panose="02020603050405020304" pitchFamily="18" charset="0"/>
                <a:ea typeface="Lato" panose="020F0502020204030203" pitchFamily="34" charset="0"/>
                <a:cs typeface="Times New Roman" panose="02020603050405020304" pitchFamily="18" charset="0"/>
              </a:rPr>
              <a:t>Expand an additional existing NIH-funded study in Spring 2026</a:t>
            </a:r>
          </a:p>
          <a:p>
            <a:pPr marL="171450" indent="-171450">
              <a:spcAft>
                <a:spcPts val="333"/>
              </a:spcAft>
              <a:buFont typeface="Wingdings" panose="05000000000000000000" pitchFamily="2" charset="2"/>
              <a:buChar char="Ø"/>
            </a:pPr>
            <a:r>
              <a:rPr lang="en-US" sz="625" dirty="0">
                <a:latin typeface="Times New Roman" panose="02020603050405020304" pitchFamily="18" charset="0"/>
                <a:ea typeface="Lato" panose="020F0502020204030203" pitchFamily="34" charset="0"/>
                <a:cs typeface="Times New Roman" panose="02020603050405020304" pitchFamily="18" charset="0"/>
              </a:rPr>
              <a:t>Continue PC-BRIDGE mission into 2026 </a:t>
            </a:r>
          </a:p>
        </p:txBody>
      </p:sp>
      <p:sp>
        <p:nvSpPr>
          <p:cNvPr id="95" name="TextBox 94">
            <a:extLst>
              <a:ext uri="{FF2B5EF4-FFF2-40B4-BE49-F238E27FC236}">
                <a16:creationId xmlns:a16="http://schemas.microsoft.com/office/drawing/2014/main" id="{27A06741-25E8-47E0-B9E4-DC62EA7608E2}"/>
              </a:ext>
            </a:extLst>
          </p:cNvPr>
          <p:cNvSpPr txBox="1"/>
          <p:nvPr/>
        </p:nvSpPr>
        <p:spPr>
          <a:xfrm>
            <a:off x="3521119" y="3026474"/>
            <a:ext cx="846265" cy="1754326"/>
          </a:xfrm>
          <a:prstGeom prst="rect">
            <a:avLst/>
          </a:prstGeom>
          <a:noFill/>
        </p:spPr>
        <p:txBody>
          <a:bodyPr wrap="square">
            <a:spAutoFit/>
          </a:bodyPr>
          <a:lstStyle/>
          <a:p>
            <a:pPr algn="ctr">
              <a:spcBef>
                <a:spcPts val="333"/>
              </a:spcBef>
            </a:pPr>
            <a:r>
              <a:rPr lang="en-US" sz="600" dirty="0">
                <a:latin typeface="Times New Roman" panose="02020603050405020304" pitchFamily="18" charset="0"/>
                <a:cs typeface="Times New Roman" panose="02020603050405020304" pitchFamily="18" charset="0"/>
              </a:rPr>
              <a:t>PC-BRIDGE is collaborating with </a:t>
            </a:r>
            <a:r>
              <a:rPr lang="en-US" sz="600" b="1" dirty="0">
                <a:latin typeface="Times New Roman" panose="02020603050405020304" pitchFamily="18" charset="0"/>
                <a:cs typeface="Times New Roman" panose="02020603050405020304" pitchFamily="18" charset="0"/>
              </a:rPr>
              <a:t>SW-CACTI</a:t>
            </a:r>
            <a:r>
              <a:rPr lang="en-US" sz="600" dirty="0">
                <a:latin typeface="Times New Roman" panose="02020603050405020304" pitchFamily="18" charset="0"/>
                <a:cs typeface="Times New Roman" panose="02020603050405020304" pitchFamily="18" charset="0"/>
              </a:rPr>
              <a:t>’s (formerly CTSC) community engagement team and UNM’s </a:t>
            </a:r>
            <a:r>
              <a:rPr lang="en-US" sz="600" b="1" dirty="0">
                <a:latin typeface="Times New Roman" panose="02020603050405020304" pitchFamily="18" charset="0"/>
                <a:cs typeface="Times New Roman" panose="02020603050405020304" pitchFamily="18" charset="0"/>
              </a:rPr>
              <a:t>Health Extension Regional Offices (HERO)</a:t>
            </a:r>
            <a:r>
              <a:rPr lang="en-US" sz="600" dirty="0">
                <a:latin typeface="Times New Roman" panose="02020603050405020304" pitchFamily="18" charset="0"/>
                <a:cs typeface="Times New Roman" panose="02020603050405020304" pitchFamily="18" charset="0"/>
              </a:rPr>
              <a:t>. These collaborations leverage existing relationships with state health councils and clinics, as well as utilize local representatives for in-community outreach.</a:t>
            </a:r>
          </a:p>
        </p:txBody>
      </p:sp>
      <p:pic>
        <p:nvPicPr>
          <p:cNvPr id="1034" name="Picture 10">
            <a:extLst>
              <a:ext uri="{FF2B5EF4-FFF2-40B4-BE49-F238E27FC236}">
                <a16:creationId xmlns:a16="http://schemas.microsoft.com/office/drawing/2014/main" id="{6E9186D3-7166-42F4-A1D2-CDC836C3E391}"/>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375876" y="3123501"/>
            <a:ext cx="251155" cy="25115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black and red logo&#10;&#10;AI-generated content may be incorrect.">
            <a:extLst>
              <a:ext uri="{FF2B5EF4-FFF2-40B4-BE49-F238E27FC236}">
                <a16:creationId xmlns:a16="http://schemas.microsoft.com/office/drawing/2014/main" id="{7DC5A411-8629-1FF6-0E92-6A69F15AECE4}"/>
              </a:ext>
            </a:extLst>
          </p:cNvPr>
          <p:cNvPicPr>
            <a:picLocks noChangeAspect="1"/>
          </p:cNvPicPr>
          <p:nvPr/>
        </p:nvPicPr>
        <p:blipFill>
          <a:blip r:embed="rId14"/>
          <a:stretch>
            <a:fillRect/>
          </a:stretch>
        </p:blipFill>
        <p:spPr>
          <a:xfrm>
            <a:off x="-2234" y="131323"/>
            <a:ext cx="1288521" cy="1303509"/>
          </a:xfrm>
          <a:prstGeom prst="rect">
            <a:avLst/>
          </a:prstGeom>
        </p:spPr>
      </p:pic>
      <p:sp>
        <p:nvSpPr>
          <p:cNvPr id="8" name="TextBox 7">
            <a:extLst>
              <a:ext uri="{FF2B5EF4-FFF2-40B4-BE49-F238E27FC236}">
                <a16:creationId xmlns:a16="http://schemas.microsoft.com/office/drawing/2014/main" id="{EBD7812E-2E1F-1201-A5B9-DF153360AFE0}"/>
              </a:ext>
            </a:extLst>
          </p:cNvPr>
          <p:cNvSpPr txBox="1"/>
          <p:nvPr/>
        </p:nvSpPr>
        <p:spPr>
          <a:xfrm>
            <a:off x="6929764" y="4185862"/>
            <a:ext cx="2066956" cy="523220"/>
          </a:xfrm>
          <a:prstGeom prst="rect">
            <a:avLst/>
          </a:prstGeom>
          <a:noFill/>
        </p:spPr>
        <p:txBody>
          <a:bodyPr wrap="square" lIns="91440" tIns="45720" rIns="91440" bIns="45720" rtlCol="0" anchor="t">
            <a:spAutoFit/>
          </a:bodyPr>
          <a:lstStyle/>
          <a:p>
            <a:pPr algn="ctr">
              <a:spcBef>
                <a:spcPts val="333"/>
              </a:spcBef>
            </a:pPr>
            <a:r>
              <a:rPr lang="en-US" sz="700" dirty="0">
                <a:latin typeface="Times New Roman"/>
                <a:cs typeface="Times New Roman"/>
              </a:rPr>
              <a:t>PC-BRIDGE is collaborating with HSC’s </a:t>
            </a:r>
            <a:r>
              <a:rPr lang="en-US" sz="700" b="1" dirty="0">
                <a:latin typeface="Times New Roman"/>
                <a:cs typeface="Times New Roman"/>
              </a:rPr>
              <a:t>Center for Advancing Dissemination and Implementation Science (CADIS)</a:t>
            </a:r>
            <a:r>
              <a:rPr lang="en-US" sz="700" dirty="0">
                <a:latin typeface="Times New Roman"/>
                <a:cs typeface="Times New Roman"/>
              </a:rPr>
              <a:t> to achieve innovative and accessible study design.</a:t>
            </a:r>
            <a:endParaRPr lang="en-US" dirty="0"/>
          </a:p>
        </p:txBody>
      </p:sp>
    </p:spTree>
    <p:extLst>
      <p:ext uri="{BB962C8B-B14F-4D97-AF65-F5344CB8AC3E}">
        <p14:creationId xmlns:p14="http://schemas.microsoft.com/office/powerpoint/2010/main" val="425284579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On-screen Show (4:3)</PresentationFormat>
  <Slides>1</Slides>
  <Notes>1</Notes>
  <HiddenSlides>0</HiddenSlide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Jarod C Peterman</dc:creator>
  <cp:revision>17</cp:revision>
  <dcterms:created xsi:type="dcterms:W3CDTF">2025-10-07T03:17:10Z</dcterms:created>
  <dcterms:modified xsi:type="dcterms:W3CDTF">2026-03-24T17:21:45Z</dcterms:modified>
</cp:coreProperties>
</file>