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44"/>
  </p:notesMasterIdLst>
  <p:sldIdLst>
    <p:sldId id="256" r:id="rId2"/>
    <p:sldId id="323" r:id="rId3"/>
    <p:sldId id="322" r:id="rId4"/>
    <p:sldId id="309" r:id="rId5"/>
    <p:sldId id="307" r:id="rId6"/>
    <p:sldId id="306" r:id="rId7"/>
    <p:sldId id="268" r:id="rId8"/>
    <p:sldId id="271" r:id="rId9"/>
    <p:sldId id="304" r:id="rId10"/>
    <p:sldId id="305" r:id="rId11"/>
    <p:sldId id="276" r:id="rId12"/>
    <p:sldId id="301" r:id="rId13"/>
    <p:sldId id="265" r:id="rId14"/>
    <p:sldId id="312" r:id="rId15"/>
    <p:sldId id="311" r:id="rId16"/>
    <p:sldId id="310" r:id="rId17"/>
    <p:sldId id="282" r:id="rId18"/>
    <p:sldId id="313" r:id="rId19"/>
    <p:sldId id="270" r:id="rId20"/>
    <p:sldId id="300" r:id="rId21"/>
    <p:sldId id="262" r:id="rId22"/>
    <p:sldId id="314" r:id="rId23"/>
    <p:sldId id="315" r:id="rId24"/>
    <p:sldId id="284" r:id="rId25"/>
    <p:sldId id="273" r:id="rId26"/>
    <p:sldId id="292" r:id="rId27"/>
    <p:sldId id="316" r:id="rId28"/>
    <p:sldId id="318" r:id="rId29"/>
    <p:sldId id="258" r:id="rId30"/>
    <p:sldId id="263" r:id="rId31"/>
    <p:sldId id="319" r:id="rId32"/>
    <p:sldId id="293" r:id="rId33"/>
    <p:sldId id="296" r:id="rId34"/>
    <p:sldId id="297" r:id="rId35"/>
    <p:sldId id="298" r:id="rId36"/>
    <p:sldId id="259" r:id="rId37"/>
    <p:sldId id="308" r:id="rId38"/>
    <p:sldId id="294" r:id="rId39"/>
    <p:sldId id="321" r:id="rId40"/>
    <p:sldId id="320" r:id="rId41"/>
    <p:sldId id="303" r:id="rId42"/>
    <p:sldId id="2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84" autoAdjust="0"/>
  </p:normalViewPr>
  <p:slideViewPr>
    <p:cSldViewPr>
      <p:cViewPr varScale="1">
        <p:scale>
          <a:sx n="70" d="100"/>
          <a:sy n="70" d="100"/>
        </p:scale>
        <p:origin x="-39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819" tIns="45909" rIns="91819" bIns="45909" rtlCol="0"/>
          <a:lstStyle>
            <a:lvl1pPr algn="l">
              <a:defRPr sz="1200"/>
            </a:lvl1pPr>
          </a:lstStyle>
          <a:p>
            <a:endParaRPr lang="en-US"/>
          </a:p>
        </p:txBody>
      </p:sp>
      <p:sp>
        <p:nvSpPr>
          <p:cNvPr id="3" name="Date Placeholder 2"/>
          <p:cNvSpPr>
            <a:spLocks noGrp="1"/>
          </p:cNvSpPr>
          <p:nvPr>
            <p:ph type="dt" idx="1"/>
          </p:nvPr>
        </p:nvSpPr>
        <p:spPr>
          <a:xfrm>
            <a:off x="3884615" y="0"/>
            <a:ext cx="2971800" cy="457200"/>
          </a:xfrm>
          <a:prstGeom prst="rect">
            <a:avLst/>
          </a:prstGeom>
        </p:spPr>
        <p:txBody>
          <a:bodyPr vert="horz" lIns="91819" tIns="45909" rIns="91819" bIns="45909" rtlCol="0"/>
          <a:lstStyle>
            <a:lvl1pPr algn="r">
              <a:defRPr sz="1200"/>
            </a:lvl1pPr>
          </a:lstStyle>
          <a:p>
            <a:fld id="{B6131B56-E86B-44E3-A620-031E1EB8A842}" type="datetimeFigureOut">
              <a:rPr lang="en-US" smtClean="0"/>
              <a:t>12/5/2012</a:t>
            </a:fld>
            <a:endParaRPr lang="en-US"/>
          </a:p>
        </p:txBody>
      </p:sp>
      <p:sp>
        <p:nvSpPr>
          <p:cNvPr id="4" name="Slide Image Placeholder 3"/>
          <p:cNvSpPr>
            <a:spLocks noGrp="1" noRot="1" noChangeAspect="1"/>
          </p:cNvSpPr>
          <p:nvPr>
            <p:ph type="sldImg" idx="2"/>
          </p:nvPr>
        </p:nvSpPr>
        <p:spPr>
          <a:xfrm>
            <a:off x="1144588" y="687388"/>
            <a:ext cx="4568825" cy="3427412"/>
          </a:xfrm>
          <a:prstGeom prst="rect">
            <a:avLst/>
          </a:prstGeom>
          <a:noFill/>
          <a:ln w="12700">
            <a:solidFill>
              <a:prstClr val="black"/>
            </a:solidFill>
          </a:ln>
        </p:spPr>
        <p:txBody>
          <a:bodyPr vert="horz" lIns="91819" tIns="45909" rIns="91819" bIns="45909"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819" tIns="45909" rIns="91819" bIns="459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819" tIns="45909" rIns="91819" bIns="45909"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91819" tIns="45909" rIns="91819" bIns="45909" rtlCol="0" anchor="b"/>
          <a:lstStyle>
            <a:lvl1pPr algn="r">
              <a:defRPr sz="1200"/>
            </a:lvl1pPr>
          </a:lstStyle>
          <a:p>
            <a:fld id="{E02EF9BA-3710-4F35-9ED4-03420EC4CF7D}" type="slidenum">
              <a:rPr lang="en-US" smtClean="0"/>
              <a:t>‹#›</a:t>
            </a:fld>
            <a:endParaRPr lang="en-US"/>
          </a:p>
        </p:txBody>
      </p:sp>
    </p:spTree>
    <p:extLst>
      <p:ext uri="{BB962C8B-B14F-4D97-AF65-F5344CB8AC3E}">
        <p14:creationId xmlns:p14="http://schemas.microsoft.com/office/powerpoint/2010/main" val="697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EF9BA-3710-4F35-9ED4-03420EC4CF7D}" type="slidenum">
              <a:rPr lang="en-US" smtClean="0"/>
              <a:t>1</a:t>
            </a:fld>
            <a:endParaRPr lang="en-US"/>
          </a:p>
        </p:txBody>
      </p:sp>
    </p:spTree>
    <p:extLst>
      <p:ext uri="{BB962C8B-B14F-4D97-AF65-F5344CB8AC3E}">
        <p14:creationId xmlns:p14="http://schemas.microsoft.com/office/powerpoint/2010/main" val="218021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Note that the Account</a:t>
            </a:r>
            <a:r>
              <a:rPr lang="en-US" baseline="0" dirty="0" smtClean="0"/>
              <a:t> Administrator is the person who will receive email and workflow notifications on this grant.  This will include effort cert. notifications and other notifications as the grant end date nears. Please contact your respective C&amp;GA office if this information needs to be changed or updated. </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10</a:t>
            </a:fld>
            <a:endParaRPr lang="en-US"/>
          </a:p>
        </p:txBody>
      </p:sp>
    </p:spTree>
    <p:extLst>
      <p:ext uri="{BB962C8B-B14F-4D97-AF65-F5344CB8AC3E}">
        <p14:creationId xmlns:p14="http://schemas.microsoft.com/office/powerpoint/2010/main" val="206211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form to identify the fund number associated with an index number. </a:t>
            </a:r>
          </a:p>
          <a:p>
            <a:r>
              <a:rPr lang="en-US" dirty="0" smtClean="0"/>
              <a:t> - Start</a:t>
            </a:r>
            <a:r>
              <a:rPr lang="en-US" baseline="0" dirty="0" smtClean="0"/>
              <a:t> by inputting the index number in the Account Index field and execute query (F8).  </a:t>
            </a:r>
          </a:p>
          <a:p>
            <a:r>
              <a:rPr lang="en-US" baseline="0" dirty="0" smtClean="0"/>
              <a:t> - You can also view all of the Signature Authorization forms scanned to this index through </a:t>
            </a:r>
            <a:r>
              <a:rPr lang="en-US" baseline="0" dirty="0" err="1" smtClean="0"/>
              <a:t>Xtender</a:t>
            </a:r>
            <a:r>
              <a:rPr lang="en-US" baseline="0" dirty="0" smtClean="0"/>
              <a:t>.</a:t>
            </a:r>
          </a:p>
          <a:p>
            <a:r>
              <a:rPr lang="en-US" baseline="0" dirty="0" smtClean="0"/>
              <a:t>To convert the fund number to the grant number just add an “R” as the second character to the fund number and drop the last number. In this example, the grant number would be 2R31Q. </a:t>
            </a:r>
            <a:endParaRPr lang="en-US" dirty="0" smtClean="0"/>
          </a:p>
          <a:p>
            <a:r>
              <a:rPr lang="en-US" baseline="0" dirty="0" smtClean="0"/>
              <a:t>You can also use this form to find old FRS account numbers.  Who remembers the old FRS days? Yes, that is going back quite some time!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11</a:t>
            </a:fld>
            <a:endParaRPr lang="en-US"/>
          </a:p>
        </p:txBody>
      </p:sp>
    </p:spTree>
    <p:extLst>
      <p:ext uri="{BB962C8B-B14F-4D97-AF65-F5344CB8AC3E}">
        <p14:creationId xmlns:p14="http://schemas.microsoft.com/office/powerpoint/2010/main" val="331038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FRMFUND</a:t>
            </a:r>
            <a:r>
              <a:rPr lang="en-US" baseline="0" dirty="0" smtClean="0"/>
              <a:t> is primarily used by departments to look up the start and end dates of the fund, and cost codes.  </a:t>
            </a:r>
          </a:p>
          <a:p>
            <a:r>
              <a:rPr lang="en-US" baseline="0" dirty="0" smtClean="0"/>
              <a:t> - Query by fund number to see the budget period dates.  </a:t>
            </a:r>
          </a:p>
          <a:p>
            <a:r>
              <a:rPr lang="en-US" baseline="0" dirty="0" smtClean="0"/>
              <a:t>The budget end date triggers the Invalid Labor Distribution notifications, as well as the Closeout workflow email.  </a:t>
            </a:r>
          </a:p>
          <a:p>
            <a:r>
              <a:rPr lang="en-US" baseline="0" dirty="0" smtClean="0"/>
              <a:t>This date is also used to trigger the salary to post to your OEI if it is past the end date.  </a:t>
            </a:r>
          </a:p>
          <a:p>
            <a:r>
              <a:rPr lang="en-US" baseline="0" dirty="0" smtClean="0"/>
              <a:t> - The cost code section tells Banner how to apply the F&amp;A (Facilities and Administration) rates to the fund.</a:t>
            </a:r>
          </a:p>
        </p:txBody>
      </p:sp>
      <p:sp>
        <p:nvSpPr>
          <p:cNvPr id="4" name="Slide Number Placeholder 3"/>
          <p:cNvSpPr>
            <a:spLocks noGrp="1"/>
          </p:cNvSpPr>
          <p:nvPr>
            <p:ph type="sldNum" sz="quarter" idx="10"/>
          </p:nvPr>
        </p:nvSpPr>
        <p:spPr/>
        <p:txBody>
          <a:bodyPr/>
          <a:lstStyle/>
          <a:p>
            <a:fld id="{E02EF9BA-3710-4F35-9ED4-03420EC4CF7D}" type="slidenum">
              <a:rPr lang="en-US" smtClean="0"/>
              <a:t>12</a:t>
            </a:fld>
            <a:endParaRPr lang="en-US"/>
          </a:p>
        </p:txBody>
      </p:sp>
    </p:spTree>
    <p:extLst>
      <p:ext uri="{BB962C8B-B14F-4D97-AF65-F5344CB8AC3E}">
        <p14:creationId xmlns:p14="http://schemas.microsoft.com/office/powerpoint/2010/main" val="212628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query by grant,</a:t>
            </a:r>
            <a:r>
              <a:rPr lang="en-US" baseline="0" dirty="0" smtClean="0"/>
              <a:t> fund, or index. However, org level security does apply to this form so you may only have access to view index information for your org level.</a:t>
            </a:r>
          </a:p>
          <a:p>
            <a:r>
              <a:rPr lang="en-US" baseline="0" dirty="0" smtClean="0"/>
              <a:t> - If your award has multiple funds, you can select fund summary and Next Block to view the information by fund.</a:t>
            </a:r>
          </a:p>
          <a:p>
            <a:pPr defTabSz="903462">
              <a:defRPr/>
            </a:pPr>
            <a:r>
              <a:rPr lang="en-US" baseline="0" dirty="0" smtClean="0"/>
              <a:t> - Click on Include Revenue Accounts to </a:t>
            </a:r>
            <a:r>
              <a:rPr lang="en-US" baseline="0" dirty="0" smtClean="0">
                <a:solidFill>
                  <a:srgbClr val="FF0000"/>
                </a:solidFill>
              </a:rPr>
              <a:t>see the Revenue Account Codes</a:t>
            </a:r>
            <a:r>
              <a:rPr lang="en-US" baseline="0" dirty="0" smtClean="0"/>
              <a:t>.</a:t>
            </a:r>
          </a:p>
          <a:p>
            <a:pPr defTabSz="903462">
              <a:defRPr/>
            </a:pPr>
            <a:r>
              <a:rPr lang="en-US" baseline="0" dirty="0" smtClean="0"/>
              <a:t>You can also use this form to query by using specific date parameters.</a:t>
            </a:r>
          </a:p>
          <a:p>
            <a:pPr defTabSz="903462">
              <a:defRPr/>
            </a:pPr>
            <a:r>
              <a:rPr lang="en-US" baseline="0" dirty="0" smtClean="0"/>
              <a:t>This is the form C&amp;GA uses to identify charges that have posted either before or after the contract dates. So you know… the auditors use this form for the very same reason!</a:t>
            </a:r>
          </a:p>
          <a:p>
            <a:pPr defTabSz="903462">
              <a:defRPr/>
            </a:pPr>
            <a:endParaRPr lang="en-US" baseline="0" dirty="0" smtClean="0"/>
          </a:p>
          <a:p>
            <a:pPr defTabSz="903462">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13</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you hit next block, the detail for the highlighted fund is displayed in the lower section of the screen. You can see the Budget, Activity ( which are Expenditures),  </a:t>
            </a:r>
          </a:p>
          <a:p>
            <a:r>
              <a:rPr lang="en-US" baseline="0" dirty="0" smtClean="0"/>
              <a:t>- Commitments (Encumbrances) and Available Balance on this form. C&amp;GA staff LOVES this Banner form!</a:t>
            </a:r>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14</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2">
              <a:defRPr/>
            </a:pPr>
            <a:r>
              <a:rPr lang="en-US" dirty="0" smtClean="0"/>
              <a:t>You can also </a:t>
            </a:r>
            <a:r>
              <a:rPr lang="en-US" baseline="0" dirty="0" smtClean="0"/>
              <a:t>to drill down to detailed information within an account code</a:t>
            </a:r>
          </a:p>
          <a:p>
            <a:pPr defTabSz="903462">
              <a:defRPr/>
            </a:pPr>
            <a:r>
              <a:rPr lang="en-US" baseline="0" dirty="0" smtClean="0"/>
              <a:t> - </a:t>
            </a:r>
            <a:r>
              <a:rPr lang="en-US" dirty="0" smtClean="0"/>
              <a:t>By selecting Options/Grant Detail Information option at the top of the screen, the detail will appear for a </a:t>
            </a:r>
          </a:p>
          <a:p>
            <a:pPr defTabSz="903462">
              <a:defRPr/>
            </a:pPr>
            <a:r>
              <a:rPr lang="en-US" baseline="0" dirty="0" smtClean="0"/>
              <a:t> - </a:t>
            </a:r>
            <a:r>
              <a:rPr lang="en-US" dirty="0" smtClean="0"/>
              <a:t>highlighted row.  In this example, we are going</a:t>
            </a:r>
            <a:r>
              <a:rPr lang="en-US" baseline="0" dirty="0" smtClean="0"/>
              <a:t> to query on Account Code 3100 Office Supplies.</a:t>
            </a:r>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2EF9BA-3710-4F35-9ED4-03420EC4CF7D}" type="slidenum">
              <a:rPr lang="en-US" smtClean="0"/>
              <a:t>15</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detail screen</a:t>
            </a:r>
            <a:r>
              <a:rPr lang="en-US" baseline="0" dirty="0" smtClean="0"/>
              <a:t> </a:t>
            </a:r>
            <a:r>
              <a:rPr lang="en-US" dirty="0" smtClean="0"/>
              <a:t>shows all the activity in account 3100. </a:t>
            </a:r>
            <a:r>
              <a:rPr lang="en-US" baseline="0" dirty="0" smtClean="0"/>
              <a:t>YTD indicates an actual expense, OBD identifies the Budget entry. </a:t>
            </a:r>
          </a:p>
        </p:txBody>
      </p:sp>
      <p:sp>
        <p:nvSpPr>
          <p:cNvPr id="4" name="Slide Number Placeholder 3"/>
          <p:cNvSpPr>
            <a:spLocks noGrp="1"/>
          </p:cNvSpPr>
          <p:nvPr>
            <p:ph type="sldNum" sz="quarter" idx="10"/>
          </p:nvPr>
        </p:nvSpPr>
        <p:spPr/>
        <p:txBody>
          <a:bodyPr/>
          <a:lstStyle/>
          <a:p>
            <a:fld id="{E02EF9BA-3710-4F35-9ED4-03420EC4CF7D}" type="slidenum">
              <a:rPr lang="en-US" smtClean="0"/>
              <a:t>16</a:t>
            </a:fld>
            <a:endParaRPr lang="en-US"/>
          </a:p>
        </p:txBody>
      </p:sp>
    </p:spTree>
    <p:extLst>
      <p:ext uri="{BB962C8B-B14F-4D97-AF65-F5344CB8AC3E}">
        <p14:creationId xmlns:p14="http://schemas.microsoft.com/office/powerpoint/2010/main" val="384683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drill</a:t>
            </a:r>
            <a:r>
              <a:rPr lang="en-US" baseline="0" dirty="0" smtClean="0"/>
              <a:t> down even further into a specific document by selecting </a:t>
            </a:r>
          </a:p>
          <a:p>
            <a:r>
              <a:rPr lang="en-US" baseline="0" dirty="0" smtClean="0"/>
              <a:t> - Options/Query Document [By Type] for the highlighted row. In this example, we are going to query this </a:t>
            </a:r>
          </a:p>
          <a:p>
            <a:r>
              <a:rPr lang="en-US" baseline="0" dirty="0" smtClean="0"/>
              <a:t> - JV document.</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17</a:t>
            </a:fld>
            <a:endParaRPr lang="en-US"/>
          </a:p>
        </p:txBody>
      </p:sp>
    </p:spTree>
    <p:extLst>
      <p:ext uri="{BB962C8B-B14F-4D97-AF65-F5344CB8AC3E}">
        <p14:creationId xmlns:p14="http://schemas.microsoft.com/office/powerpoint/2010/main" val="185321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 detail</a:t>
            </a:r>
            <a:r>
              <a:rPr lang="en-US" baseline="0" dirty="0" smtClean="0"/>
              <a:t> for this JV will be displayed.  You can use the scroll bar to view the each debit and credit entry.</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18</a:t>
            </a:fld>
            <a:endParaRPr lang="en-US"/>
          </a:p>
        </p:txBody>
      </p:sp>
    </p:spTree>
    <p:extLst>
      <p:ext uri="{BB962C8B-B14F-4D97-AF65-F5344CB8AC3E}">
        <p14:creationId xmlns:p14="http://schemas.microsoft.com/office/powerpoint/2010/main" val="185321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on to the FRAAREV screen! </a:t>
            </a:r>
          </a:p>
          <a:p>
            <a:r>
              <a:rPr lang="en-US" baseline="0" dirty="0" smtClean="0"/>
              <a:t>Start by entering the grant # and then next block.</a:t>
            </a:r>
          </a:p>
          <a:p>
            <a:r>
              <a:rPr lang="en-US" baseline="0" dirty="0" smtClean="0"/>
              <a:t> - The amounts in the Charge column represent the invoices that have been mailed to the sponsor, and the </a:t>
            </a:r>
          </a:p>
          <a:p>
            <a:r>
              <a:rPr lang="en-US" baseline="0" dirty="0" smtClean="0"/>
              <a:t> - payments received are displayed in the Payment column.  </a:t>
            </a:r>
          </a:p>
          <a:p>
            <a:r>
              <a:rPr lang="en-US" baseline="0" dirty="0" smtClean="0"/>
              <a:t> - Any balances that remain open are displayed in the Balance column. In this example there is a credit Charge amount, due to the department moving  charges off the award.</a:t>
            </a:r>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19</a:t>
            </a:fld>
            <a:endParaRPr lang="en-US"/>
          </a:p>
        </p:txBody>
      </p:sp>
    </p:spTree>
    <p:extLst>
      <p:ext uri="{BB962C8B-B14F-4D97-AF65-F5344CB8AC3E}">
        <p14:creationId xmlns:p14="http://schemas.microsoft.com/office/powerpoint/2010/main" val="1690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EF9BA-3710-4F35-9ED4-03420EC4CF7D}" type="slidenum">
              <a:rPr lang="en-US" smtClean="0"/>
              <a:t>2</a:t>
            </a:fld>
            <a:endParaRPr lang="en-US"/>
          </a:p>
        </p:txBody>
      </p:sp>
    </p:spTree>
    <p:extLst>
      <p:ext uri="{BB962C8B-B14F-4D97-AF65-F5344CB8AC3E}">
        <p14:creationId xmlns:p14="http://schemas.microsoft.com/office/powerpoint/2010/main" val="109807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2">
              <a:defRPr/>
            </a:pPr>
            <a:r>
              <a:rPr lang="en-US" dirty="0" smtClean="0"/>
              <a:t>Our last Contract and Grant specific Banner screen!</a:t>
            </a:r>
            <a:r>
              <a:rPr lang="en-US" baseline="0" dirty="0" smtClean="0"/>
              <a:t>  F</a:t>
            </a:r>
            <a:r>
              <a:rPr lang="en-US" dirty="0" smtClean="0"/>
              <a:t>RIBILL screen</a:t>
            </a:r>
            <a:r>
              <a:rPr lang="en-US" baseline="0" dirty="0" smtClean="0"/>
              <a:t> is very similar to FRAAREV. </a:t>
            </a:r>
            <a:r>
              <a:rPr lang="en-US" dirty="0" smtClean="0"/>
              <a:t>This screen</a:t>
            </a:r>
            <a:r>
              <a:rPr lang="en-US" baseline="0" dirty="0" smtClean="0"/>
              <a:t> displays and summarizes </a:t>
            </a:r>
          </a:p>
          <a:p>
            <a:pPr defTabSz="903462">
              <a:defRPr/>
            </a:pPr>
            <a:r>
              <a:rPr lang="en-US" baseline="0" dirty="0" smtClean="0"/>
              <a:t> - billings and </a:t>
            </a:r>
          </a:p>
          <a:p>
            <a:pPr defTabSz="903462">
              <a:defRPr/>
            </a:pPr>
            <a:r>
              <a:rPr lang="en-US" baseline="0" dirty="0" smtClean="0"/>
              <a:t> - payments for your award.  Enter the grant # and next block. You can quickly see the </a:t>
            </a:r>
          </a:p>
          <a:p>
            <a:pPr defTabSz="903462">
              <a:defRPr/>
            </a:pPr>
            <a:r>
              <a:rPr lang="en-US" baseline="0" dirty="0" smtClean="0"/>
              <a:t> - outstanding invoice amounts and any </a:t>
            </a:r>
          </a:p>
          <a:p>
            <a:pPr defTabSz="903462">
              <a:defRPr/>
            </a:pPr>
            <a:r>
              <a:rPr lang="en-US" baseline="0" dirty="0" smtClean="0"/>
              <a:t> - unbilled amounts on your award. It is most common to see Unbilled amounts with shell awards. </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20</a:t>
            </a:fld>
            <a:endParaRPr lang="en-US"/>
          </a:p>
        </p:txBody>
      </p:sp>
    </p:spTree>
    <p:extLst>
      <p:ext uri="{BB962C8B-B14F-4D97-AF65-F5344CB8AC3E}">
        <p14:creationId xmlns:p14="http://schemas.microsoft.com/office/powerpoint/2010/main" val="212628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review some general</a:t>
            </a:r>
            <a:r>
              <a:rPr lang="en-US" baseline="0" dirty="0" smtClean="0"/>
              <a:t> purpose Banner forms.  </a:t>
            </a:r>
            <a:r>
              <a:rPr lang="en-US" dirty="0" smtClean="0"/>
              <a:t>FOADOCU, no</a:t>
            </a:r>
            <a:r>
              <a:rPr lang="en-US" baseline="0" dirty="0" smtClean="0"/>
              <a:t> – I wasn’t cussing at you,</a:t>
            </a:r>
            <a:r>
              <a:rPr lang="en-US" dirty="0" smtClean="0"/>
              <a:t> shows</a:t>
            </a:r>
            <a:r>
              <a:rPr lang="en-US" baseline="0" dirty="0" smtClean="0"/>
              <a:t> the status of documents you have created. Query by your user ID and document type.</a:t>
            </a:r>
          </a:p>
          <a:p>
            <a:r>
              <a:rPr lang="en-US" baseline="0" dirty="0" smtClean="0"/>
              <a:t> - A is approved, I is incomplete, P is posted, C is complete and X is cancelled.  </a:t>
            </a:r>
          </a:p>
          <a:p>
            <a:r>
              <a:rPr lang="en-US" baseline="0" dirty="0" smtClean="0"/>
              <a:t> - You can isolate the activity date, </a:t>
            </a:r>
          </a:p>
          <a:p>
            <a:r>
              <a:rPr lang="en-US" baseline="0" dirty="0" smtClean="0"/>
              <a:t> - document type and/or number to narrow your search and return the results more quickly.  </a:t>
            </a:r>
          </a:p>
          <a:p>
            <a:r>
              <a:rPr lang="en-US" baseline="0" dirty="0" smtClean="0"/>
              <a:t> - In the right hand column you can click on the icon (if it is red) to self-deny your document.</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21</a:t>
            </a:fld>
            <a:endParaRPr lang="en-US"/>
          </a:p>
        </p:txBody>
      </p:sp>
    </p:spTree>
    <p:extLst>
      <p:ext uri="{BB962C8B-B14F-4D97-AF65-F5344CB8AC3E}">
        <p14:creationId xmlns:p14="http://schemas.microsoft.com/office/powerpoint/2010/main" val="388951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FOAAINP,  </a:t>
            </a:r>
          </a:p>
          <a:p>
            <a:r>
              <a:rPr lang="en-US" baseline="0" dirty="0" smtClean="0"/>
              <a:t> - </a:t>
            </a:r>
            <a:r>
              <a:rPr lang="en-US" dirty="0" smtClean="0"/>
              <a:t>input the document number, then next block.  This will show you the remaining</a:t>
            </a:r>
            <a:r>
              <a:rPr lang="en-US" baseline="0" dirty="0" smtClean="0"/>
              <a:t> approvers before the document is completed and can post.  This screen </a:t>
            </a:r>
            <a:r>
              <a:rPr lang="en-US" u="sng" baseline="0" dirty="0" smtClean="0"/>
              <a:t>does not </a:t>
            </a:r>
            <a:r>
              <a:rPr lang="en-US" baseline="0" dirty="0" smtClean="0"/>
              <a:t>show you who has already approved (or denied) the document.</a:t>
            </a:r>
          </a:p>
          <a:p>
            <a:r>
              <a:rPr lang="en-US" baseline="0" dirty="0" smtClean="0"/>
              <a:t>In this example, the document is still pending approvals in the department. The document will route to the appropriate C&amp;GA office once the department approval process is complete.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22</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FOIAPPH is</a:t>
            </a:r>
            <a:r>
              <a:rPr lang="en-US" baseline="0" dirty="0" smtClean="0"/>
              <a:t> similar in that you </a:t>
            </a:r>
          </a:p>
          <a:p>
            <a:r>
              <a:rPr lang="en-US" baseline="0" dirty="0" smtClean="0"/>
              <a:t> - </a:t>
            </a:r>
            <a:r>
              <a:rPr lang="en-US" dirty="0" smtClean="0"/>
              <a:t>input the document number</a:t>
            </a:r>
            <a:r>
              <a:rPr lang="en-US" baseline="0" dirty="0" smtClean="0"/>
              <a:t> and</a:t>
            </a:r>
            <a:r>
              <a:rPr lang="en-US" dirty="0" smtClean="0"/>
              <a:t> then</a:t>
            </a:r>
            <a:r>
              <a:rPr lang="en-US" baseline="0" dirty="0" smtClean="0"/>
              <a:t> execute query</a:t>
            </a:r>
            <a:r>
              <a:rPr lang="en-US" dirty="0" smtClean="0"/>
              <a:t>.  This will show you the document</a:t>
            </a:r>
            <a:r>
              <a:rPr lang="en-US" baseline="0" dirty="0" smtClean="0"/>
              <a:t> </a:t>
            </a:r>
            <a:r>
              <a:rPr lang="en-US" u="sng" baseline="0" dirty="0" smtClean="0"/>
              <a:t>history</a:t>
            </a:r>
            <a:r>
              <a:rPr lang="en-US" baseline="0" dirty="0" smtClean="0"/>
              <a:t>.  In this example, this document was </a:t>
            </a:r>
          </a:p>
          <a:p>
            <a:r>
              <a:rPr lang="en-US" baseline="0" dirty="0" smtClean="0"/>
              <a:t> - denied on 3/22/12.  There will be multiple tiers if denials have occurred.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23</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on the 2</a:t>
            </a:r>
            <a:r>
              <a:rPr lang="en-US" baseline="30000" dirty="0" smtClean="0"/>
              <a:t>nd</a:t>
            </a:r>
            <a:r>
              <a:rPr lang="en-US" baseline="0" dirty="0" smtClean="0"/>
              <a:t> approval tier for this document that t</a:t>
            </a:r>
            <a:r>
              <a:rPr lang="en-US" dirty="0" smtClean="0"/>
              <a:t>his JV</a:t>
            </a:r>
            <a:r>
              <a:rPr lang="en-US" baseline="0" dirty="0" smtClean="0"/>
              <a:t> w</a:t>
            </a:r>
            <a:r>
              <a:rPr lang="en-US" dirty="0" smtClean="0"/>
              <a:t>as</a:t>
            </a:r>
            <a:r>
              <a:rPr lang="en-US" baseline="0" dirty="0" smtClean="0"/>
              <a:t> approved on April 3rd by Mary </a:t>
            </a:r>
            <a:r>
              <a:rPr lang="en-US" baseline="0" dirty="0" err="1" smtClean="0"/>
              <a:t>Jacintha</a:t>
            </a:r>
            <a:r>
              <a:rPr lang="en-US" baseline="0" dirty="0" smtClean="0"/>
              <a:t>.  If this JV requires additional approvals, you will not see that on this screen because this screen contains only document </a:t>
            </a:r>
            <a:r>
              <a:rPr lang="en-US" u="sng" baseline="0" dirty="0" smtClean="0"/>
              <a:t>history.</a:t>
            </a:r>
            <a:endParaRPr lang="en-US" u="sng" dirty="0"/>
          </a:p>
        </p:txBody>
      </p:sp>
      <p:sp>
        <p:nvSpPr>
          <p:cNvPr id="4" name="Slide Number Placeholder 3"/>
          <p:cNvSpPr>
            <a:spLocks noGrp="1"/>
          </p:cNvSpPr>
          <p:nvPr>
            <p:ph type="sldNum" sz="quarter" idx="10"/>
          </p:nvPr>
        </p:nvSpPr>
        <p:spPr/>
        <p:txBody>
          <a:bodyPr/>
          <a:lstStyle/>
          <a:p>
            <a:fld id="{E02EF9BA-3710-4F35-9ED4-03420EC4CF7D}" type="slidenum">
              <a:rPr lang="en-US" smtClean="0"/>
              <a:t>24</a:t>
            </a:fld>
            <a:endParaRPr lang="en-US"/>
          </a:p>
        </p:txBody>
      </p:sp>
    </p:spTree>
    <p:extLst>
      <p:ext uri="{BB962C8B-B14F-4D97-AF65-F5344CB8AC3E}">
        <p14:creationId xmlns:p14="http://schemas.microsoft.com/office/powerpoint/2010/main" val="58316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FGIDOCR will allow you to pull up posted JVs</a:t>
            </a:r>
            <a:r>
              <a:rPr lang="en-US" baseline="0" dirty="0" smtClean="0"/>
              <a:t>.  If the document text box is checked, you can view the JV text while in this form, by selecting </a:t>
            </a:r>
          </a:p>
          <a:p>
            <a:r>
              <a:rPr lang="en-US" baseline="0" dirty="0" smtClean="0"/>
              <a:t> - Options / Document Text at the top of the form.</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25</a:t>
            </a:fld>
            <a:endParaRPr lang="en-US"/>
          </a:p>
        </p:txBody>
      </p:sp>
    </p:spTree>
    <p:extLst>
      <p:ext uri="{BB962C8B-B14F-4D97-AF65-F5344CB8AC3E}">
        <p14:creationId xmlns:p14="http://schemas.microsoft.com/office/powerpoint/2010/main" val="326547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use FOIDOCH, first input the document type (use the drop down menu if needed) and input the document number.  You can use this screen to query by requisition, invoice, PO, or check number.  </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26</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2">
              <a:defRPr/>
            </a:pPr>
            <a:r>
              <a:rPr lang="en-US" baseline="0" dirty="0" smtClean="0"/>
              <a:t>In FOIDOCH, you can see the entire procurement process from requisition through payment.  You can also access </a:t>
            </a:r>
            <a:r>
              <a:rPr lang="en-US" baseline="0" dirty="0" err="1" smtClean="0"/>
              <a:t>Xtender</a:t>
            </a:r>
            <a:r>
              <a:rPr lang="en-US" baseline="0" dirty="0" smtClean="0"/>
              <a:t> to view copies of the purchase documents or DPIs.  For this example, click on the PO # and then the </a:t>
            </a:r>
            <a:r>
              <a:rPr lang="en-US" baseline="0" dirty="0" err="1" smtClean="0"/>
              <a:t>Xtender</a:t>
            </a:r>
            <a:r>
              <a:rPr lang="en-US" baseline="0" dirty="0" smtClean="0"/>
              <a:t>  / magnifying glass to see available </a:t>
            </a:r>
            <a:r>
              <a:rPr lang="en-US" baseline="0" dirty="0" err="1" smtClean="0"/>
              <a:t>Xtender</a:t>
            </a:r>
            <a:r>
              <a:rPr lang="en-US" baseline="0" dirty="0" smtClean="0"/>
              <a:t> documents.  Then click on the paper icon to view the scanned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27</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scanned document will be displayed.</a:t>
            </a:r>
            <a:r>
              <a:rPr lang="en-US" baseline="0" dirty="0" smtClean="0"/>
              <a:t>  You can also print the document if needed.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28</a:t>
            </a:fld>
            <a:endParaRPr lang="en-US"/>
          </a:p>
        </p:txBody>
      </p:sp>
    </p:spTree>
    <p:extLst>
      <p:ext uri="{BB962C8B-B14F-4D97-AF65-F5344CB8AC3E}">
        <p14:creationId xmlns:p14="http://schemas.microsoft.com/office/powerpoint/2010/main" val="2916940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your purchase help the Contract or Grant fulfill its purpose?  </a:t>
            </a:r>
            <a:r>
              <a:rPr lang="en-US" baseline="0" dirty="0" smtClean="0"/>
              <a:t>Does each purchase help attain the goals of the Contract?</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29</a:t>
            </a:fld>
            <a:endParaRPr lang="en-US"/>
          </a:p>
        </p:txBody>
      </p:sp>
    </p:spTree>
    <p:extLst>
      <p:ext uri="{BB962C8B-B14F-4D97-AF65-F5344CB8AC3E}">
        <p14:creationId xmlns:p14="http://schemas.microsoft.com/office/powerpoint/2010/main" val="204619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EF9BA-3710-4F35-9ED4-03420EC4CF7D}" type="slidenum">
              <a:rPr lang="en-US" smtClean="0"/>
              <a:t>3</a:t>
            </a:fld>
            <a:endParaRPr lang="en-US"/>
          </a:p>
        </p:txBody>
      </p:sp>
    </p:spTree>
    <p:extLst>
      <p:ext uri="{BB962C8B-B14F-4D97-AF65-F5344CB8AC3E}">
        <p14:creationId xmlns:p14="http://schemas.microsoft.com/office/powerpoint/2010/main" val="3082191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business purpose is mandatory on all the above listed.   Who authorized it; what was it; Where is it being used; Why was it purchased (how does it fulfill the Contract or Grant’s mission); Justify the need for the item</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30</a:t>
            </a:fld>
            <a:endParaRPr lang="en-US"/>
          </a:p>
        </p:txBody>
      </p:sp>
    </p:spTree>
    <p:extLst>
      <p:ext uri="{BB962C8B-B14F-4D97-AF65-F5344CB8AC3E}">
        <p14:creationId xmlns:p14="http://schemas.microsoft.com/office/powerpoint/2010/main" val="3131003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31</a:t>
            </a:fld>
            <a:endParaRPr lang="en-US"/>
          </a:p>
        </p:txBody>
      </p:sp>
    </p:spTree>
    <p:extLst>
      <p:ext uri="{BB962C8B-B14F-4D97-AF65-F5344CB8AC3E}">
        <p14:creationId xmlns:p14="http://schemas.microsoft.com/office/powerpoint/2010/main" val="3268366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expense to correct index” is too vague. A</a:t>
            </a:r>
            <a:r>
              <a:rPr lang="en-US" baseline="0" dirty="0" smtClean="0"/>
              <a:t> better Business Purpose would be……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32</a:t>
            </a:fld>
            <a:endParaRPr lang="en-US"/>
          </a:p>
        </p:txBody>
      </p:sp>
    </p:spTree>
    <p:extLst>
      <p:ext uri="{BB962C8B-B14F-4D97-AF65-F5344CB8AC3E}">
        <p14:creationId xmlns:p14="http://schemas.microsoft.com/office/powerpoint/2010/main" val="3268366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UNM</a:t>
            </a:r>
            <a:r>
              <a:rPr lang="en-US" baseline="0" dirty="0" smtClean="0"/>
              <a:t> or Big Red Policy </a:t>
            </a:r>
            <a:r>
              <a:rPr lang="en-US" dirty="0" smtClean="0"/>
              <a:t>2450= Cost Transfer Policy</a:t>
            </a:r>
          </a:p>
          <a:p>
            <a:r>
              <a:rPr lang="en-US" dirty="0" smtClean="0"/>
              <a:t>any cost transfer submitted later than ninety (90)</a:t>
            </a:r>
            <a:r>
              <a:rPr lang="en-US" i="1" dirty="0" smtClean="0"/>
              <a:t> </a:t>
            </a:r>
            <a:r>
              <a:rPr lang="en-US" dirty="0" smtClean="0"/>
              <a:t>days after the original date of the transaction must include an explanation for the delay and approval of the dean or director. </a:t>
            </a:r>
          </a:p>
          <a:p>
            <a:r>
              <a:rPr lang="en-US" dirty="0" smtClean="0"/>
              <a:t>Here</a:t>
            </a:r>
            <a:r>
              <a:rPr lang="en-US" baseline="0" dirty="0" smtClean="0"/>
              <a:t> is what needs to be included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33</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 the HSC - 90 day memos for Salary Reallocations can be added to the Comments Section of the Labor Redistribution itself (thru Self Service) for SOM indexes. Contact your Fiscal Monitor for more specifics on how to process 90 day memos using this process. </a:t>
            </a:r>
          </a:p>
          <a:p>
            <a:endParaRPr lang="en-US" baseline="0" dirty="0" smtClean="0"/>
          </a:p>
          <a:p>
            <a:r>
              <a:rPr lang="en-US" baseline="0" dirty="0" smtClean="0"/>
              <a:t>The Cost transfer memo should  include why the entry is late?</a:t>
            </a:r>
          </a:p>
          <a:p>
            <a:r>
              <a:rPr lang="en-US" baseline="0" dirty="0" smtClean="0"/>
              <a:t>Why it is not going to happen again?</a:t>
            </a:r>
          </a:p>
        </p:txBody>
      </p:sp>
      <p:sp>
        <p:nvSpPr>
          <p:cNvPr id="4" name="Slide Number Placeholder 3"/>
          <p:cNvSpPr>
            <a:spLocks noGrp="1"/>
          </p:cNvSpPr>
          <p:nvPr>
            <p:ph type="sldNum" sz="quarter" idx="10"/>
          </p:nvPr>
        </p:nvSpPr>
        <p:spPr/>
        <p:txBody>
          <a:bodyPr/>
          <a:lstStyle/>
          <a:p>
            <a:fld id="{E02EF9BA-3710-4F35-9ED4-03420EC4CF7D}" type="slidenum">
              <a:rPr lang="en-US" smtClean="0"/>
              <a:t>34</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35</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F&amp;A = Facilities and Administrative Costs, or “Indirect Costs”</a:t>
            </a:r>
          </a:p>
          <a:p>
            <a:r>
              <a:rPr lang="en-US" dirty="0" smtClean="0"/>
              <a:t>Note: These apply</a:t>
            </a:r>
            <a:r>
              <a:rPr lang="en-US" baseline="0" dirty="0" smtClean="0"/>
              <a:t> to awards with full F&amp;A rates.</a:t>
            </a:r>
          </a:p>
          <a:p>
            <a:endParaRPr lang="en-US" baseline="0" dirty="0" smtClean="0"/>
          </a:p>
          <a:p>
            <a:r>
              <a:rPr lang="en-US" baseline="0" dirty="0" smtClean="0"/>
              <a:t>There are some exceptions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36</a:t>
            </a:fld>
            <a:endParaRPr lang="en-US"/>
          </a:p>
        </p:txBody>
      </p:sp>
    </p:spTree>
    <p:extLst>
      <p:ext uri="{BB962C8B-B14F-4D97-AF65-F5344CB8AC3E}">
        <p14:creationId xmlns:p14="http://schemas.microsoft.com/office/powerpoint/2010/main" val="2342522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OMB=Office</a:t>
            </a:r>
            <a:r>
              <a:rPr lang="en-US" baseline="0" dirty="0" smtClean="0"/>
              <a:t> of Management and Budget</a:t>
            </a:r>
            <a:endParaRPr lang="en-US" dirty="0" smtClean="0"/>
          </a:p>
          <a:p>
            <a:r>
              <a:rPr lang="en-US" dirty="0" smtClean="0"/>
              <a:t>An</a:t>
            </a:r>
            <a:r>
              <a:rPr lang="en-US" baseline="0" dirty="0" smtClean="0"/>
              <a:t> example of a Major Project is a Center Grant like the Cancer Center Grant or the CTSC Grant</a:t>
            </a:r>
          </a:p>
        </p:txBody>
      </p:sp>
      <p:sp>
        <p:nvSpPr>
          <p:cNvPr id="4" name="Slide Number Placeholder 3"/>
          <p:cNvSpPr>
            <a:spLocks noGrp="1"/>
          </p:cNvSpPr>
          <p:nvPr>
            <p:ph type="sldNum" sz="quarter" idx="10"/>
          </p:nvPr>
        </p:nvSpPr>
        <p:spPr/>
        <p:txBody>
          <a:bodyPr/>
          <a:lstStyle/>
          <a:p>
            <a:fld id="{E02EF9BA-3710-4F35-9ED4-03420EC4CF7D}" type="slidenum">
              <a:rPr lang="en-US" smtClean="0"/>
              <a:t>37</a:t>
            </a:fld>
            <a:endParaRPr lang="en-US"/>
          </a:p>
        </p:txBody>
      </p:sp>
    </p:spTree>
    <p:extLst>
      <p:ext uri="{BB962C8B-B14F-4D97-AF65-F5344CB8AC3E}">
        <p14:creationId xmlns:p14="http://schemas.microsoft.com/office/powerpoint/2010/main" val="2342522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is</a:t>
            </a:r>
            <a:r>
              <a:rPr lang="en-US" baseline="0" dirty="0" smtClean="0"/>
              <a:t> usually 3 years after the final financial report is submitted and </a:t>
            </a:r>
            <a:r>
              <a:rPr lang="en-US" u="sng" baseline="0" dirty="0" smtClean="0"/>
              <a:t>accepted</a:t>
            </a:r>
            <a:r>
              <a:rPr lang="en-US" baseline="0" dirty="0" smtClean="0"/>
              <a:t>! </a:t>
            </a:r>
          </a:p>
          <a:p>
            <a:r>
              <a:rPr lang="en-US" baseline="0" dirty="0" smtClean="0"/>
              <a:t>There have been some recent audits on Main Campus that resulted in disallowed costs because we could not provide the sponsor with copies of the timesheets. It’s very important for the department to retain the original timesheets.</a:t>
            </a:r>
          </a:p>
          <a:p>
            <a:r>
              <a:rPr lang="en-US" baseline="0" dirty="0" smtClean="0"/>
              <a:t>In this example, the records are retained for 10 years for the first year. Not just 7 years.</a:t>
            </a:r>
          </a:p>
          <a:p>
            <a:r>
              <a:rPr lang="en-US" baseline="0" dirty="0" smtClean="0"/>
              <a:t>Contact the C&amp;GA office if you have questions. Preferably before you destroy the documents!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38</a:t>
            </a:fld>
            <a:endParaRPr lang="en-US"/>
          </a:p>
        </p:txBody>
      </p:sp>
    </p:spTree>
    <p:extLst>
      <p:ext uri="{BB962C8B-B14F-4D97-AF65-F5344CB8AC3E}">
        <p14:creationId xmlns:p14="http://schemas.microsoft.com/office/powerpoint/2010/main" val="2783783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guidelines we follow when reviewing your documents. The clock starts ticking AFTER we receive the document in our queue, or the paperwork in our office.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39</a:t>
            </a:fld>
            <a:endParaRPr lang="en-US"/>
          </a:p>
        </p:txBody>
      </p:sp>
    </p:spTree>
    <p:extLst>
      <p:ext uri="{BB962C8B-B14F-4D97-AF65-F5344CB8AC3E}">
        <p14:creationId xmlns:p14="http://schemas.microsoft.com/office/powerpoint/2010/main" val="180099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4</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40</a:t>
            </a:fld>
            <a:endParaRPr lang="en-US"/>
          </a:p>
        </p:txBody>
      </p:sp>
    </p:spTree>
    <p:extLst>
      <p:ext uri="{BB962C8B-B14F-4D97-AF65-F5344CB8AC3E}">
        <p14:creationId xmlns:p14="http://schemas.microsoft.com/office/powerpoint/2010/main" val="3148368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Unrestricted</a:t>
            </a:r>
            <a:r>
              <a:rPr lang="en-US" baseline="0" dirty="0" smtClean="0"/>
              <a:t> Accounting has good reference materials/links on their site.</a:t>
            </a:r>
          </a:p>
          <a:p>
            <a:r>
              <a:rPr lang="en-US" baseline="0" dirty="0" smtClean="0"/>
              <a:t>This presentation will be posted on the FSSC website under the LEARN link and also on the HSC Unrestricted Accounting website.</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41</a:t>
            </a:fld>
            <a:endParaRPr lang="en-US"/>
          </a:p>
        </p:txBody>
      </p:sp>
    </p:spTree>
    <p:extLst>
      <p:ext uri="{BB962C8B-B14F-4D97-AF65-F5344CB8AC3E}">
        <p14:creationId xmlns:p14="http://schemas.microsoft.com/office/powerpoint/2010/main" val="3475750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allows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42</a:t>
            </a:fld>
            <a:endParaRPr lang="en-US"/>
          </a:p>
        </p:txBody>
      </p:sp>
    </p:spTree>
    <p:extLst>
      <p:ext uri="{BB962C8B-B14F-4D97-AF65-F5344CB8AC3E}">
        <p14:creationId xmlns:p14="http://schemas.microsoft.com/office/powerpoint/2010/main" val="38786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5</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set of Banner forms that we will review are specific to Contracts and Grants.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6</a:t>
            </a:fld>
            <a:endParaRPr lang="en-US"/>
          </a:p>
        </p:txBody>
      </p:sp>
    </p:spTree>
    <p:extLst>
      <p:ext uri="{BB962C8B-B14F-4D97-AF65-F5344CB8AC3E}">
        <p14:creationId xmlns:p14="http://schemas.microsoft.com/office/powerpoint/2010/main" val="366942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set of Banner forms we will review</a:t>
            </a:r>
            <a:r>
              <a:rPr lang="en-US" baseline="0" dirty="0" smtClean="0"/>
              <a:t> can be used for general purposes.</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7</a:t>
            </a:fld>
            <a:endParaRPr lang="en-US"/>
          </a:p>
        </p:txBody>
      </p:sp>
    </p:spTree>
    <p:extLst>
      <p:ext uri="{BB962C8B-B14F-4D97-AF65-F5344CB8AC3E}">
        <p14:creationId xmlns:p14="http://schemas.microsoft.com/office/powerpoint/2010/main" val="415483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by e</a:t>
            </a:r>
            <a:r>
              <a:rPr lang="en-US" dirty="0" smtClean="0"/>
              <a:t>ntering the grant number and select next block</a:t>
            </a:r>
          </a:p>
          <a:p>
            <a:r>
              <a:rPr lang="en-US" dirty="0" smtClean="0"/>
              <a:t>- The Main tab</a:t>
            </a:r>
            <a:r>
              <a:rPr lang="en-US" baseline="0" dirty="0" smtClean="0"/>
              <a:t> on this form will appear</a:t>
            </a:r>
          </a:p>
          <a:p>
            <a:r>
              <a:rPr lang="en-US" baseline="0" dirty="0" smtClean="0"/>
              <a:t>- Please note the Project dates are for the entire project period.</a:t>
            </a:r>
          </a:p>
        </p:txBody>
      </p:sp>
      <p:sp>
        <p:nvSpPr>
          <p:cNvPr id="4" name="Slide Number Placeholder 3"/>
          <p:cNvSpPr>
            <a:spLocks noGrp="1"/>
          </p:cNvSpPr>
          <p:nvPr>
            <p:ph type="sldNum" sz="quarter" idx="10"/>
          </p:nvPr>
        </p:nvSpPr>
        <p:spPr/>
        <p:txBody>
          <a:bodyPr/>
          <a:lstStyle/>
          <a:p>
            <a:fld id="{E02EF9BA-3710-4F35-9ED4-03420EC4CF7D}" type="slidenum">
              <a:rPr lang="en-US" smtClean="0"/>
              <a:t>8</a:t>
            </a:fld>
            <a:endParaRPr lang="en-US"/>
          </a:p>
        </p:txBody>
      </p:sp>
    </p:spTree>
    <p:extLst>
      <p:ext uri="{BB962C8B-B14F-4D97-AF65-F5344CB8AC3E}">
        <p14:creationId xmlns:p14="http://schemas.microsoft.com/office/powerpoint/2010/main" val="206211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The personnel tab will show you the various people</a:t>
            </a:r>
            <a:r>
              <a:rPr lang="en-US" baseline="0" dirty="0" smtClean="0"/>
              <a:t> assigned to your grant.  </a:t>
            </a:r>
          </a:p>
          <a:p>
            <a:r>
              <a:rPr lang="en-US" baseline="0" dirty="0" smtClean="0"/>
              <a:t> - By selecting the scroll down bar on the right side of the form, the assigned personnel for the grant will be displayed.</a:t>
            </a:r>
            <a:endParaRPr lang="en-US" dirty="0"/>
          </a:p>
        </p:txBody>
      </p:sp>
      <p:sp>
        <p:nvSpPr>
          <p:cNvPr id="4" name="Slide Number Placeholder 3"/>
          <p:cNvSpPr>
            <a:spLocks noGrp="1"/>
          </p:cNvSpPr>
          <p:nvPr>
            <p:ph type="sldNum" sz="quarter" idx="10"/>
          </p:nvPr>
        </p:nvSpPr>
        <p:spPr/>
        <p:txBody>
          <a:bodyPr/>
          <a:lstStyle/>
          <a:p>
            <a:fld id="{E02EF9BA-3710-4F35-9ED4-03420EC4CF7D}" type="slidenum">
              <a:rPr lang="en-US" smtClean="0"/>
              <a:t>9</a:t>
            </a:fld>
            <a:endParaRPr lang="en-US"/>
          </a:p>
        </p:txBody>
      </p:sp>
    </p:spTree>
    <p:extLst>
      <p:ext uri="{BB962C8B-B14F-4D97-AF65-F5344CB8AC3E}">
        <p14:creationId xmlns:p14="http://schemas.microsoft.com/office/powerpoint/2010/main" val="206211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73DED7-85AB-455F-AE51-803027C44249}" type="datetimeFigureOut">
              <a:rPr lang="en-US" smtClean="0"/>
              <a:pPr/>
              <a:t>12/5/2012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DAB91B-7D12-4C6E-9985-5AFC57EA04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DAB91B-7D12-4C6E-9985-5AFC57EA04E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73DED7-85AB-455F-AE51-803027C44249}" type="datetimeFigureOut">
              <a:rPr lang="en-US" smtClean="0"/>
              <a:pPr/>
              <a:t>12/5/2012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A73DED7-85AB-455F-AE51-803027C44249}" type="datetimeFigureOut">
              <a:rPr lang="en-US" smtClean="0"/>
              <a:pPr/>
              <a:t>12/5/2012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DAB91B-7D12-4C6E-9985-5AFC57EA0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73DED7-85AB-455F-AE51-803027C44249}" type="datetimeFigureOut">
              <a:rPr lang="en-US" smtClean="0"/>
              <a:pPr/>
              <a:t>12/5/2012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DAB91B-7D12-4C6E-9985-5AFC57EA04E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73DED7-85AB-455F-AE51-803027C44249}" type="datetimeFigureOut">
              <a:rPr lang="en-US" smtClean="0"/>
              <a:pPr/>
              <a:t>12/5/2012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9DAB91B-7D12-4C6E-9985-5AFC57EA04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sc.unm.edu/financialservices/cga/" TargetMode="External"/><Relationship Id="rId7" Type="http://schemas.openxmlformats.org/officeDocument/2006/relationships/hyperlink" Target="http://www.unm.edu/~gacct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hsc.unm.edu/financialservices/CGA/Forms.shtml" TargetMode="External"/><Relationship Id="rId5" Type="http://schemas.openxmlformats.org/officeDocument/2006/relationships/hyperlink" Target="http://www.unm.edu/~ubppm/ubppmanual/2450.htm" TargetMode="External"/><Relationship Id="rId4" Type="http://schemas.openxmlformats.org/officeDocument/2006/relationships/hyperlink" Target="http://www.unm.edu/~cgacct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Contracts and Grants</a:t>
            </a:r>
            <a:endParaRPr lang="en-US" dirty="0">
              <a:solidFill>
                <a:schemeClr val="tx1"/>
              </a:solidFill>
            </a:endParaRPr>
          </a:p>
        </p:txBody>
      </p:sp>
      <p:sp>
        <p:nvSpPr>
          <p:cNvPr id="5" name="Subtitle 4"/>
          <p:cNvSpPr>
            <a:spLocks noGrp="1"/>
          </p:cNvSpPr>
          <p:nvPr>
            <p:ph type="subTitle" idx="1"/>
          </p:nvPr>
        </p:nvSpPr>
        <p:spPr/>
        <p:txBody>
          <a:bodyPr>
            <a:normAutofit/>
          </a:bodyPr>
          <a:lstStyle/>
          <a:p>
            <a:r>
              <a:rPr lang="en-US" dirty="0" smtClean="0"/>
              <a:t>HSC and Main Campus Presentation</a:t>
            </a:r>
          </a:p>
          <a:p>
            <a:r>
              <a:rPr lang="en-US" dirty="0" smtClean="0"/>
              <a:t>December 4 &amp; </a:t>
            </a:r>
            <a:r>
              <a:rPr lang="en-US" dirty="0"/>
              <a:t>5</a:t>
            </a:r>
            <a:r>
              <a:rPr lang="en-US" dirty="0" smtClean="0"/>
              <a:t>, 2012</a:t>
            </a:r>
          </a:p>
          <a:p>
            <a:endParaRPr lang="en-US" b="1" dirty="0">
              <a:solidFill>
                <a:srgbClr val="FF0000"/>
              </a:solidFill>
            </a:endParaRPr>
          </a:p>
        </p:txBody>
      </p:sp>
      <p:grpSp>
        <p:nvGrpSpPr>
          <p:cNvPr id="6" name="Group 6"/>
          <p:cNvGrpSpPr>
            <a:grpSpLocks noChangeAspect="1"/>
          </p:cNvGrpSpPr>
          <p:nvPr/>
        </p:nvGrpSpPr>
        <p:grpSpPr bwMode="auto">
          <a:xfrm>
            <a:off x="310571" y="250830"/>
            <a:ext cx="3417887" cy="2378075"/>
            <a:chOff x="0" y="0"/>
            <a:chExt cx="5383" cy="3744"/>
          </a:xfrm>
        </p:grpSpPr>
        <p:sp>
          <p:nvSpPr>
            <p:cNvPr id="7" name="AutoShape 7"/>
            <p:cNvSpPr>
              <a:spLocks noChangeAspect="1" noChangeArrowheads="1"/>
            </p:cNvSpPr>
            <p:nvPr/>
          </p:nvSpPr>
          <p:spPr bwMode="auto">
            <a:xfrm>
              <a:off x="0" y="0"/>
              <a:ext cx="5383" cy="3744"/>
            </a:xfrm>
            <a:prstGeom prst="rect">
              <a:avLst/>
            </a:prstGeom>
            <a:noFill/>
            <a:ln w="9525">
              <a:noFill/>
              <a:miter lim="800000"/>
              <a:headEnd/>
              <a:tailEnd/>
            </a:ln>
          </p:spPr>
          <p:txBody>
            <a:bodyPr/>
            <a:lstStyle/>
            <a:p>
              <a:endParaRPr lang="en-US"/>
            </a:p>
          </p:txBody>
        </p:sp>
        <p:sp>
          <p:nvSpPr>
            <p:cNvPr id="8" name="Rectangle 8"/>
            <p:cNvSpPr>
              <a:spLocks noChangeArrowheads="1"/>
            </p:cNvSpPr>
            <p:nvPr/>
          </p:nvSpPr>
          <p:spPr bwMode="auto">
            <a:xfrm>
              <a:off x="0" y="0"/>
              <a:ext cx="5383" cy="3744"/>
            </a:xfrm>
            <a:prstGeom prst="rect">
              <a:avLst/>
            </a:prstGeom>
            <a:noFill/>
            <a:ln w="0">
              <a:noFill/>
              <a:miter lim="800000"/>
              <a:headEnd/>
              <a:tailEnd/>
            </a:ln>
          </p:spPr>
          <p:txBody>
            <a:bodyPr/>
            <a:lstStyle/>
            <a:p>
              <a:endParaRPr lang="en-US"/>
            </a:p>
          </p:txBody>
        </p:sp>
        <p:sp>
          <p:nvSpPr>
            <p:cNvPr id="9" name="Freeform 9"/>
            <p:cNvSpPr>
              <a:spLocks/>
            </p:cNvSpPr>
            <p:nvPr/>
          </p:nvSpPr>
          <p:spPr bwMode="auto">
            <a:xfrm>
              <a:off x="15" y="1351"/>
              <a:ext cx="95" cy="156"/>
            </a:xfrm>
            <a:custGeom>
              <a:avLst/>
              <a:gdLst/>
              <a:ahLst/>
              <a:cxnLst>
                <a:cxn ang="0">
                  <a:pos x="0" y="0"/>
                </a:cxn>
                <a:cxn ang="0">
                  <a:pos x="95" y="0"/>
                </a:cxn>
                <a:cxn ang="0">
                  <a:pos x="95" y="20"/>
                </a:cxn>
                <a:cxn ang="0">
                  <a:pos x="60" y="20"/>
                </a:cxn>
                <a:cxn ang="0">
                  <a:pos x="60" y="156"/>
                </a:cxn>
                <a:cxn ang="0">
                  <a:pos x="40" y="156"/>
                </a:cxn>
                <a:cxn ang="0">
                  <a:pos x="40" y="20"/>
                </a:cxn>
                <a:cxn ang="0">
                  <a:pos x="0" y="20"/>
                </a:cxn>
                <a:cxn ang="0">
                  <a:pos x="0" y="0"/>
                </a:cxn>
              </a:cxnLst>
              <a:rect l="0" t="0" r="r" b="b"/>
              <a:pathLst>
                <a:path w="95" h="156">
                  <a:moveTo>
                    <a:pt x="0" y="0"/>
                  </a:moveTo>
                  <a:lnTo>
                    <a:pt x="95" y="0"/>
                  </a:lnTo>
                  <a:lnTo>
                    <a:pt x="95"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0" name="Freeform 10"/>
            <p:cNvSpPr>
              <a:spLocks/>
            </p:cNvSpPr>
            <p:nvPr/>
          </p:nvSpPr>
          <p:spPr bwMode="auto">
            <a:xfrm>
              <a:off x="185" y="1351"/>
              <a:ext cx="115" cy="156"/>
            </a:xfrm>
            <a:custGeom>
              <a:avLst/>
              <a:gdLst/>
              <a:ahLst/>
              <a:cxnLst>
                <a:cxn ang="0">
                  <a:pos x="0" y="0"/>
                </a:cxn>
                <a:cxn ang="0">
                  <a:pos x="20" y="0"/>
                </a:cxn>
                <a:cxn ang="0">
                  <a:pos x="20" y="61"/>
                </a:cxn>
                <a:cxn ang="0">
                  <a:pos x="95" y="61"/>
                </a:cxn>
                <a:cxn ang="0">
                  <a:pos x="95" y="0"/>
                </a:cxn>
                <a:cxn ang="0">
                  <a:pos x="115" y="0"/>
                </a:cxn>
                <a:cxn ang="0">
                  <a:pos x="115" y="156"/>
                </a:cxn>
                <a:cxn ang="0">
                  <a:pos x="95" y="156"/>
                </a:cxn>
                <a:cxn ang="0">
                  <a:pos x="95" y="81"/>
                </a:cxn>
                <a:cxn ang="0">
                  <a:pos x="20" y="81"/>
                </a:cxn>
                <a:cxn ang="0">
                  <a:pos x="20" y="156"/>
                </a:cxn>
                <a:cxn ang="0">
                  <a:pos x="0" y="156"/>
                </a:cxn>
                <a:cxn ang="0">
                  <a:pos x="0" y="0"/>
                </a:cxn>
              </a:cxnLst>
              <a:rect l="0" t="0" r="r" b="b"/>
              <a:pathLst>
                <a:path w="115" h="156">
                  <a:moveTo>
                    <a:pt x="0" y="0"/>
                  </a:moveTo>
                  <a:lnTo>
                    <a:pt x="20" y="0"/>
                  </a:lnTo>
                  <a:lnTo>
                    <a:pt x="20" y="61"/>
                  </a:lnTo>
                  <a:lnTo>
                    <a:pt x="95" y="61"/>
                  </a:lnTo>
                  <a:lnTo>
                    <a:pt x="95" y="0"/>
                  </a:lnTo>
                  <a:lnTo>
                    <a:pt x="115" y="0"/>
                  </a:lnTo>
                  <a:lnTo>
                    <a:pt x="115" y="156"/>
                  </a:lnTo>
                  <a:lnTo>
                    <a:pt x="95" y="156"/>
                  </a:lnTo>
                  <a:lnTo>
                    <a:pt x="95"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1" name="Freeform 11"/>
            <p:cNvSpPr>
              <a:spLocks/>
            </p:cNvSpPr>
            <p:nvPr/>
          </p:nvSpPr>
          <p:spPr bwMode="auto">
            <a:xfrm>
              <a:off x="385"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2" name="Freeform 12"/>
            <p:cNvSpPr>
              <a:spLocks/>
            </p:cNvSpPr>
            <p:nvPr/>
          </p:nvSpPr>
          <p:spPr bwMode="auto">
            <a:xfrm>
              <a:off x="630" y="1351"/>
              <a:ext cx="125" cy="161"/>
            </a:xfrm>
            <a:custGeom>
              <a:avLst/>
              <a:gdLst/>
              <a:ahLst/>
              <a:cxnLst>
                <a:cxn ang="0">
                  <a:pos x="0" y="0"/>
                </a:cxn>
                <a:cxn ang="0">
                  <a:pos x="25" y="0"/>
                </a:cxn>
                <a:cxn ang="0">
                  <a:pos x="25" y="96"/>
                </a:cxn>
                <a:cxn ang="0">
                  <a:pos x="25" y="116"/>
                </a:cxn>
                <a:cxn ang="0">
                  <a:pos x="35" y="131"/>
                </a:cxn>
                <a:cxn ang="0">
                  <a:pos x="40" y="136"/>
                </a:cxn>
                <a:cxn ang="0">
                  <a:pos x="50" y="141"/>
                </a:cxn>
                <a:cxn ang="0">
                  <a:pos x="60" y="141"/>
                </a:cxn>
                <a:cxn ang="0">
                  <a:pos x="80" y="141"/>
                </a:cxn>
                <a:cxn ang="0">
                  <a:pos x="90" y="131"/>
                </a:cxn>
                <a:cxn ang="0">
                  <a:pos x="100" y="116"/>
                </a:cxn>
                <a:cxn ang="0">
                  <a:pos x="100" y="101"/>
                </a:cxn>
                <a:cxn ang="0">
                  <a:pos x="100" y="0"/>
                </a:cxn>
                <a:cxn ang="0">
                  <a:pos x="125" y="0"/>
                </a:cxn>
                <a:cxn ang="0">
                  <a:pos x="125" y="101"/>
                </a:cxn>
                <a:cxn ang="0">
                  <a:pos x="120" y="116"/>
                </a:cxn>
                <a:cxn ang="0">
                  <a:pos x="115" y="131"/>
                </a:cxn>
                <a:cxn ang="0">
                  <a:pos x="105" y="146"/>
                </a:cxn>
                <a:cxn ang="0">
                  <a:pos x="95" y="156"/>
                </a:cxn>
                <a:cxn ang="0">
                  <a:pos x="80" y="161"/>
                </a:cxn>
                <a:cxn ang="0">
                  <a:pos x="65" y="161"/>
                </a:cxn>
                <a:cxn ang="0">
                  <a:pos x="45" y="161"/>
                </a:cxn>
                <a:cxn ang="0">
                  <a:pos x="30" y="156"/>
                </a:cxn>
                <a:cxn ang="0">
                  <a:pos x="20" y="146"/>
                </a:cxn>
                <a:cxn ang="0">
                  <a:pos x="10" y="131"/>
                </a:cxn>
                <a:cxn ang="0">
                  <a:pos x="5" y="116"/>
                </a:cxn>
                <a:cxn ang="0">
                  <a:pos x="0" y="91"/>
                </a:cxn>
                <a:cxn ang="0">
                  <a:pos x="0" y="0"/>
                </a:cxn>
              </a:cxnLst>
              <a:rect l="0" t="0" r="r" b="b"/>
              <a:pathLst>
                <a:path w="125" h="161">
                  <a:moveTo>
                    <a:pt x="0" y="0"/>
                  </a:moveTo>
                  <a:lnTo>
                    <a:pt x="25" y="0"/>
                  </a:lnTo>
                  <a:lnTo>
                    <a:pt x="25" y="96"/>
                  </a:lnTo>
                  <a:lnTo>
                    <a:pt x="25" y="116"/>
                  </a:lnTo>
                  <a:lnTo>
                    <a:pt x="35" y="131"/>
                  </a:lnTo>
                  <a:lnTo>
                    <a:pt x="40" y="136"/>
                  </a:lnTo>
                  <a:lnTo>
                    <a:pt x="50" y="141"/>
                  </a:lnTo>
                  <a:lnTo>
                    <a:pt x="60" y="141"/>
                  </a:lnTo>
                  <a:lnTo>
                    <a:pt x="80" y="141"/>
                  </a:lnTo>
                  <a:lnTo>
                    <a:pt x="90" y="131"/>
                  </a:lnTo>
                  <a:lnTo>
                    <a:pt x="100" y="116"/>
                  </a:lnTo>
                  <a:lnTo>
                    <a:pt x="100" y="101"/>
                  </a:lnTo>
                  <a:lnTo>
                    <a:pt x="100" y="0"/>
                  </a:lnTo>
                  <a:lnTo>
                    <a:pt x="125" y="0"/>
                  </a:lnTo>
                  <a:lnTo>
                    <a:pt x="125" y="101"/>
                  </a:lnTo>
                  <a:lnTo>
                    <a:pt x="120" y="116"/>
                  </a:lnTo>
                  <a:lnTo>
                    <a:pt x="115" y="131"/>
                  </a:lnTo>
                  <a:lnTo>
                    <a:pt x="105" y="146"/>
                  </a:lnTo>
                  <a:lnTo>
                    <a:pt x="95" y="156"/>
                  </a:lnTo>
                  <a:lnTo>
                    <a:pt x="80" y="161"/>
                  </a:lnTo>
                  <a:lnTo>
                    <a:pt x="65" y="161"/>
                  </a:lnTo>
                  <a:lnTo>
                    <a:pt x="45" y="161"/>
                  </a:lnTo>
                  <a:lnTo>
                    <a:pt x="30" y="156"/>
                  </a:lnTo>
                  <a:lnTo>
                    <a:pt x="20" y="146"/>
                  </a:lnTo>
                  <a:lnTo>
                    <a:pt x="10" y="131"/>
                  </a:lnTo>
                  <a:lnTo>
                    <a:pt x="5" y="116"/>
                  </a:lnTo>
                  <a:lnTo>
                    <a:pt x="0" y="9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3" name="Freeform 13"/>
            <p:cNvSpPr>
              <a:spLocks/>
            </p:cNvSpPr>
            <p:nvPr/>
          </p:nvSpPr>
          <p:spPr bwMode="auto">
            <a:xfrm>
              <a:off x="830" y="1346"/>
              <a:ext cx="141" cy="171"/>
            </a:xfrm>
            <a:custGeom>
              <a:avLst/>
              <a:gdLst/>
              <a:ahLst/>
              <a:cxnLst>
                <a:cxn ang="0">
                  <a:pos x="0" y="0"/>
                </a:cxn>
                <a:cxn ang="0">
                  <a:pos x="116" y="116"/>
                </a:cxn>
                <a:cxn ang="0">
                  <a:pos x="116" y="5"/>
                </a:cxn>
                <a:cxn ang="0">
                  <a:pos x="141" y="5"/>
                </a:cxn>
                <a:cxn ang="0">
                  <a:pos x="141" y="171"/>
                </a:cxn>
                <a:cxn ang="0">
                  <a:pos x="20" y="50"/>
                </a:cxn>
                <a:cxn ang="0">
                  <a:pos x="20" y="161"/>
                </a:cxn>
                <a:cxn ang="0">
                  <a:pos x="0" y="161"/>
                </a:cxn>
                <a:cxn ang="0">
                  <a:pos x="0" y="0"/>
                </a:cxn>
              </a:cxnLst>
              <a:rect l="0" t="0" r="r" b="b"/>
              <a:pathLst>
                <a:path w="141" h="171">
                  <a:moveTo>
                    <a:pt x="0" y="0"/>
                  </a:moveTo>
                  <a:lnTo>
                    <a:pt x="116" y="116"/>
                  </a:lnTo>
                  <a:lnTo>
                    <a:pt x="116" y="5"/>
                  </a:lnTo>
                  <a:lnTo>
                    <a:pt x="141" y="5"/>
                  </a:lnTo>
                  <a:lnTo>
                    <a:pt x="141"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4" name="Rectangle 14"/>
            <p:cNvSpPr>
              <a:spLocks noChangeArrowheads="1"/>
            </p:cNvSpPr>
            <p:nvPr/>
          </p:nvSpPr>
          <p:spPr bwMode="auto">
            <a:xfrm>
              <a:off x="105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15" name="Freeform 15"/>
            <p:cNvSpPr>
              <a:spLocks/>
            </p:cNvSpPr>
            <p:nvPr/>
          </p:nvSpPr>
          <p:spPr bwMode="auto">
            <a:xfrm>
              <a:off x="1141" y="1351"/>
              <a:ext cx="145" cy="161"/>
            </a:xfrm>
            <a:custGeom>
              <a:avLst/>
              <a:gdLst/>
              <a:ahLst/>
              <a:cxnLst>
                <a:cxn ang="0">
                  <a:pos x="0" y="0"/>
                </a:cxn>
                <a:cxn ang="0">
                  <a:pos x="20" y="0"/>
                </a:cxn>
                <a:cxn ang="0">
                  <a:pos x="70" y="111"/>
                </a:cxn>
                <a:cxn ang="0">
                  <a:pos x="120" y="0"/>
                </a:cxn>
                <a:cxn ang="0">
                  <a:pos x="145" y="0"/>
                </a:cxn>
                <a:cxn ang="0">
                  <a:pos x="70" y="161"/>
                </a:cxn>
                <a:cxn ang="0">
                  <a:pos x="0" y="0"/>
                </a:cxn>
              </a:cxnLst>
              <a:rect l="0" t="0" r="r" b="b"/>
              <a:pathLst>
                <a:path w="145" h="161">
                  <a:moveTo>
                    <a:pt x="0" y="0"/>
                  </a:moveTo>
                  <a:lnTo>
                    <a:pt x="20" y="0"/>
                  </a:lnTo>
                  <a:lnTo>
                    <a:pt x="70" y="111"/>
                  </a:lnTo>
                  <a:lnTo>
                    <a:pt x="120" y="0"/>
                  </a:lnTo>
                  <a:lnTo>
                    <a:pt x="145" y="0"/>
                  </a:lnTo>
                  <a:lnTo>
                    <a:pt x="7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6" name="Freeform 16"/>
            <p:cNvSpPr>
              <a:spLocks/>
            </p:cNvSpPr>
            <p:nvPr/>
          </p:nvSpPr>
          <p:spPr bwMode="auto">
            <a:xfrm>
              <a:off x="1351"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17" name="Freeform 17"/>
            <p:cNvSpPr>
              <a:spLocks noEditPoints="1"/>
            </p:cNvSpPr>
            <p:nvPr/>
          </p:nvSpPr>
          <p:spPr bwMode="auto">
            <a:xfrm>
              <a:off x="1516" y="1351"/>
              <a:ext cx="95" cy="156"/>
            </a:xfrm>
            <a:custGeom>
              <a:avLst/>
              <a:gdLst/>
              <a:ahLst/>
              <a:cxnLst>
                <a:cxn ang="0">
                  <a:pos x="0" y="0"/>
                </a:cxn>
                <a:cxn ang="0">
                  <a:pos x="35" y="0"/>
                </a:cxn>
                <a:cxn ang="0">
                  <a:pos x="50" y="0"/>
                </a:cxn>
                <a:cxn ang="0">
                  <a:pos x="65" y="5"/>
                </a:cxn>
                <a:cxn ang="0">
                  <a:pos x="75" y="10"/>
                </a:cxn>
                <a:cxn ang="0">
                  <a:pos x="85" y="20"/>
                </a:cxn>
                <a:cxn ang="0">
                  <a:pos x="90" y="30"/>
                </a:cxn>
                <a:cxn ang="0">
                  <a:pos x="90" y="45"/>
                </a:cxn>
                <a:cxn ang="0">
                  <a:pos x="90" y="61"/>
                </a:cxn>
                <a:cxn ang="0">
                  <a:pos x="80" y="71"/>
                </a:cxn>
                <a:cxn ang="0">
                  <a:pos x="70" y="81"/>
                </a:cxn>
                <a:cxn ang="0">
                  <a:pos x="50" y="91"/>
                </a:cxn>
                <a:cxn ang="0">
                  <a:pos x="95" y="156"/>
                </a:cxn>
                <a:cxn ang="0">
                  <a:pos x="70" y="156"/>
                </a:cxn>
                <a:cxn ang="0">
                  <a:pos x="25" y="91"/>
                </a:cxn>
                <a:cxn ang="0">
                  <a:pos x="20" y="91"/>
                </a:cxn>
                <a:cxn ang="0">
                  <a:pos x="20" y="156"/>
                </a:cxn>
                <a:cxn ang="0">
                  <a:pos x="0" y="156"/>
                </a:cxn>
                <a:cxn ang="0">
                  <a:pos x="0" y="0"/>
                </a:cxn>
                <a:cxn ang="0">
                  <a:pos x="20" y="20"/>
                </a:cxn>
                <a:cxn ang="0">
                  <a:pos x="20" y="76"/>
                </a:cxn>
                <a:cxn ang="0">
                  <a:pos x="45" y="71"/>
                </a:cxn>
                <a:cxn ang="0">
                  <a:pos x="55" y="66"/>
                </a:cxn>
                <a:cxn ang="0">
                  <a:pos x="65" y="61"/>
                </a:cxn>
                <a:cxn ang="0">
                  <a:pos x="70" y="45"/>
                </a:cxn>
                <a:cxn ang="0">
                  <a:pos x="70" y="35"/>
                </a:cxn>
                <a:cxn ang="0">
                  <a:pos x="65" y="30"/>
                </a:cxn>
                <a:cxn ang="0">
                  <a:pos x="55" y="25"/>
                </a:cxn>
                <a:cxn ang="0">
                  <a:pos x="50" y="20"/>
                </a:cxn>
                <a:cxn ang="0">
                  <a:pos x="40" y="20"/>
                </a:cxn>
                <a:cxn ang="0">
                  <a:pos x="20" y="20"/>
                </a:cxn>
              </a:cxnLst>
              <a:rect l="0" t="0" r="r" b="b"/>
              <a:pathLst>
                <a:path w="95" h="156">
                  <a:moveTo>
                    <a:pt x="0" y="0"/>
                  </a:moveTo>
                  <a:lnTo>
                    <a:pt x="35" y="0"/>
                  </a:lnTo>
                  <a:lnTo>
                    <a:pt x="50" y="0"/>
                  </a:lnTo>
                  <a:lnTo>
                    <a:pt x="65" y="5"/>
                  </a:lnTo>
                  <a:lnTo>
                    <a:pt x="75" y="10"/>
                  </a:lnTo>
                  <a:lnTo>
                    <a:pt x="85" y="20"/>
                  </a:lnTo>
                  <a:lnTo>
                    <a:pt x="90" y="30"/>
                  </a:lnTo>
                  <a:lnTo>
                    <a:pt x="90" y="45"/>
                  </a:lnTo>
                  <a:lnTo>
                    <a:pt x="90" y="61"/>
                  </a:lnTo>
                  <a:lnTo>
                    <a:pt x="80" y="71"/>
                  </a:lnTo>
                  <a:lnTo>
                    <a:pt x="70" y="81"/>
                  </a:lnTo>
                  <a:lnTo>
                    <a:pt x="50" y="91"/>
                  </a:lnTo>
                  <a:lnTo>
                    <a:pt x="95" y="156"/>
                  </a:lnTo>
                  <a:lnTo>
                    <a:pt x="70" y="156"/>
                  </a:lnTo>
                  <a:lnTo>
                    <a:pt x="25" y="91"/>
                  </a:lnTo>
                  <a:lnTo>
                    <a:pt x="20" y="91"/>
                  </a:lnTo>
                  <a:lnTo>
                    <a:pt x="20" y="156"/>
                  </a:lnTo>
                  <a:lnTo>
                    <a:pt x="0" y="156"/>
                  </a:lnTo>
                  <a:lnTo>
                    <a:pt x="0" y="0"/>
                  </a:lnTo>
                  <a:close/>
                  <a:moveTo>
                    <a:pt x="20" y="20"/>
                  </a:moveTo>
                  <a:lnTo>
                    <a:pt x="20" y="76"/>
                  </a:lnTo>
                  <a:lnTo>
                    <a:pt x="45" y="71"/>
                  </a:lnTo>
                  <a:lnTo>
                    <a:pt x="55" y="66"/>
                  </a:lnTo>
                  <a:lnTo>
                    <a:pt x="65" y="61"/>
                  </a:lnTo>
                  <a:lnTo>
                    <a:pt x="70" y="45"/>
                  </a:lnTo>
                  <a:lnTo>
                    <a:pt x="70" y="35"/>
                  </a:lnTo>
                  <a:lnTo>
                    <a:pt x="65" y="30"/>
                  </a:lnTo>
                  <a:lnTo>
                    <a:pt x="55" y="25"/>
                  </a:lnTo>
                  <a:lnTo>
                    <a:pt x="50" y="20"/>
                  </a:lnTo>
                  <a:lnTo>
                    <a:pt x="40" y="20"/>
                  </a:lnTo>
                  <a:lnTo>
                    <a:pt x="20" y="20"/>
                  </a:lnTo>
                  <a:close/>
                </a:path>
              </a:pathLst>
            </a:custGeom>
            <a:solidFill>
              <a:srgbClr val="000000"/>
            </a:solidFill>
            <a:ln w="0">
              <a:solidFill>
                <a:srgbClr val="000000"/>
              </a:solidFill>
              <a:prstDash val="solid"/>
              <a:round/>
              <a:headEnd/>
              <a:tailEnd/>
            </a:ln>
          </p:spPr>
          <p:txBody>
            <a:bodyPr/>
            <a:lstStyle/>
            <a:p>
              <a:endParaRPr lang="en-US"/>
            </a:p>
          </p:txBody>
        </p:sp>
        <p:sp>
          <p:nvSpPr>
            <p:cNvPr id="18" name="Freeform 18"/>
            <p:cNvSpPr>
              <a:spLocks/>
            </p:cNvSpPr>
            <p:nvPr/>
          </p:nvSpPr>
          <p:spPr bwMode="auto">
            <a:xfrm>
              <a:off x="1681" y="1346"/>
              <a:ext cx="105" cy="166"/>
            </a:xfrm>
            <a:custGeom>
              <a:avLst/>
              <a:gdLst/>
              <a:ahLst/>
              <a:cxnLst>
                <a:cxn ang="0">
                  <a:pos x="100" y="20"/>
                </a:cxn>
                <a:cxn ang="0">
                  <a:pos x="85" y="35"/>
                </a:cxn>
                <a:cxn ang="0">
                  <a:pos x="80" y="30"/>
                </a:cxn>
                <a:cxn ang="0">
                  <a:pos x="70" y="25"/>
                </a:cxn>
                <a:cxn ang="0">
                  <a:pos x="65" y="20"/>
                </a:cxn>
                <a:cxn ang="0">
                  <a:pos x="55" y="20"/>
                </a:cxn>
                <a:cxn ang="0">
                  <a:pos x="45" y="25"/>
                </a:cxn>
                <a:cxn ang="0">
                  <a:pos x="40" y="25"/>
                </a:cxn>
                <a:cxn ang="0">
                  <a:pos x="30" y="35"/>
                </a:cxn>
                <a:cxn ang="0">
                  <a:pos x="30" y="40"/>
                </a:cxn>
                <a:cxn ang="0">
                  <a:pos x="30" y="45"/>
                </a:cxn>
                <a:cxn ang="0">
                  <a:pos x="35" y="55"/>
                </a:cxn>
                <a:cxn ang="0">
                  <a:pos x="45" y="61"/>
                </a:cxn>
                <a:cxn ang="0">
                  <a:pos x="60" y="66"/>
                </a:cxn>
                <a:cxn ang="0">
                  <a:pos x="70" y="71"/>
                </a:cxn>
                <a:cxn ang="0">
                  <a:pos x="80" y="76"/>
                </a:cxn>
                <a:cxn ang="0">
                  <a:pos x="90" y="81"/>
                </a:cxn>
                <a:cxn ang="0">
                  <a:pos x="95" y="91"/>
                </a:cxn>
                <a:cxn ang="0">
                  <a:pos x="100" y="96"/>
                </a:cxn>
                <a:cxn ang="0">
                  <a:pos x="105" y="106"/>
                </a:cxn>
                <a:cxn ang="0">
                  <a:pos x="105" y="111"/>
                </a:cxn>
                <a:cxn ang="0">
                  <a:pos x="105" y="121"/>
                </a:cxn>
                <a:cxn ang="0">
                  <a:pos x="100" y="136"/>
                </a:cxn>
                <a:cxn ang="0">
                  <a:pos x="90" y="151"/>
                </a:cxn>
                <a:cxn ang="0">
                  <a:pos x="75" y="161"/>
                </a:cxn>
                <a:cxn ang="0">
                  <a:pos x="55" y="166"/>
                </a:cxn>
                <a:cxn ang="0">
                  <a:pos x="40" y="166"/>
                </a:cxn>
                <a:cxn ang="0">
                  <a:pos x="25" y="156"/>
                </a:cxn>
                <a:cxn ang="0">
                  <a:pos x="10" y="141"/>
                </a:cxn>
                <a:cxn ang="0">
                  <a:pos x="0" y="126"/>
                </a:cxn>
                <a:cxn ang="0">
                  <a:pos x="20" y="116"/>
                </a:cxn>
                <a:cxn ang="0">
                  <a:pos x="30" y="131"/>
                </a:cxn>
                <a:cxn ang="0">
                  <a:pos x="40" y="141"/>
                </a:cxn>
                <a:cxn ang="0">
                  <a:pos x="55" y="146"/>
                </a:cxn>
                <a:cxn ang="0">
                  <a:pos x="65" y="141"/>
                </a:cxn>
                <a:cxn ang="0">
                  <a:pos x="75" y="136"/>
                </a:cxn>
                <a:cxn ang="0">
                  <a:pos x="80" y="131"/>
                </a:cxn>
                <a:cxn ang="0">
                  <a:pos x="85" y="121"/>
                </a:cxn>
                <a:cxn ang="0">
                  <a:pos x="80" y="111"/>
                </a:cxn>
                <a:cxn ang="0">
                  <a:pos x="80" y="106"/>
                </a:cxn>
                <a:cxn ang="0">
                  <a:pos x="75" y="101"/>
                </a:cxn>
                <a:cxn ang="0">
                  <a:pos x="70" y="96"/>
                </a:cxn>
                <a:cxn ang="0">
                  <a:pos x="60" y="91"/>
                </a:cxn>
                <a:cxn ang="0">
                  <a:pos x="50" y="86"/>
                </a:cxn>
                <a:cxn ang="0">
                  <a:pos x="40" y="81"/>
                </a:cxn>
                <a:cxn ang="0">
                  <a:pos x="30" y="76"/>
                </a:cxn>
                <a:cxn ang="0">
                  <a:pos x="25" y="71"/>
                </a:cxn>
                <a:cxn ang="0">
                  <a:pos x="20" y="66"/>
                </a:cxn>
                <a:cxn ang="0">
                  <a:pos x="15" y="61"/>
                </a:cxn>
                <a:cxn ang="0">
                  <a:pos x="10" y="55"/>
                </a:cxn>
                <a:cxn ang="0">
                  <a:pos x="10" y="45"/>
                </a:cxn>
                <a:cxn ang="0">
                  <a:pos x="10" y="40"/>
                </a:cxn>
                <a:cxn ang="0">
                  <a:pos x="10" y="25"/>
                </a:cxn>
                <a:cxn ang="0">
                  <a:pos x="20" y="10"/>
                </a:cxn>
                <a:cxn ang="0">
                  <a:pos x="35" y="0"/>
                </a:cxn>
                <a:cxn ang="0">
                  <a:pos x="55" y="0"/>
                </a:cxn>
                <a:cxn ang="0">
                  <a:pos x="65" y="0"/>
                </a:cxn>
                <a:cxn ang="0">
                  <a:pos x="80" y="5"/>
                </a:cxn>
                <a:cxn ang="0">
                  <a:pos x="90" y="10"/>
                </a:cxn>
                <a:cxn ang="0">
                  <a:pos x="100" y="20"/>
                </a:cxn>
              </a:cxnLst>
              <a:rect l="0" t="0" r="r" b="b"/>
              <a:pathLst>
                <a:path w="105" h="166">
                  <a:moveTo>
                    <a:pt x="100" y="20"/>
                  </a:moveTo>
                  <a:lnTo>
                    <a:pt x="85" y="35"/>
                  </a:lnTo>
                  <a:lnTo>
                    <a:pt x="80" y="30"/>
                  </a:lnTo>
                  <a:lnTo>
                    <a:pt x="70" y="25"/>
                  </a:lnTo>
                  <a:lnTo>
                    <a:pt x="65" y="20"/>
                  </a:lnTo>
                  <a:lnTo>
                    <a:pt x="55" y="20"/>
                  </a:lnTo>
                  <a:lnTo>
                    <a:pt x="45" y="25"/>
                  </a:lnTo>
                  <a:lnTo>
                    <a:pt x="40" y="25"/>
                  </a:lnTo>
                  <a:lnTo>
                    <a:pt x="30" y="35"/>
                  </a:lnTo>
                  <a:lnTo>
                    <a:pt x="30" y="40"/>
                  </a:lnTo>
                  <a:lnTo>
                    <a:pt x="30" y="45"/>
                  </a:lnTo>
                  <a:lnTo>
                    <a:pt x="35" y="55"/>
                  </a:lnTo>
                  <a:lnTo>
                    <a:pt x="45" y="61"/>
                  </a:lnTo>
                  <a:lnTo>
                    <a:pt x="60" y="66"/>
                  </a:lnTo>
                  <a:lnTo>
                    <a:pt x="70" y="71"/>
                  </a:lnTo>
                  <a:lnTo>
                    <a:pt x="80" y="76"/>
                  </a:lnTo>
                  <a:lnTo>
                    <a:pt x="90" y="81"/>
                  </a:lnTo>
                  <a:lnTo>
                    <a:pt x="95" y="91"/>
                  </a:lnTo>
                  <a:lnTo>
                    <a:pt x="100" y="96"/>
                  </a:lnTo>
                  <a:lnTo>
                    <a:pt x="105" y="106"/>
                  </a:lnTo>
                  <a:lnTo>
                    <a:pt x="105" y="111"/>
                  </a:lnTo>
                  <a:lnTo>
                    <a:pt x="105" y="121"/>
                  </a:lnTo>
                  <a:lnTo>
                    <a:pt x="100" y="136"/>
                  </a:lnTo>
                  <a:lnTo>
                    <a:pt x="90" y="151"/>
                  </a:lnTo>
                  <a:lnTo>
                    <a:pt x="75" y="161"/>
                  </a:lnTo>
                  <a:lnTo>
                    <a:pt x="55" y="166"/>
                  </a:lnTo>
                  <a:lnTo>
                    <a:pt x="40" y="166"/>
                  </a:lnTo>
                  <a:lnTo>
                    <a:pt x="25" y="156"/>
                  </a:lnTo>
                  <a:lnTo>
                    <a:pt x="10" y="141"/>
                  </a:lnTo>
                  <a:lnTo>
                    <a:pt x="0" y="126"/>
                  </a:lnTo>
                  <a:lnTo>
                    <a:pt x="20" y="116"/>
                  </a:lnTo>
                  <a:lnTo>
                    <a:pt x="30" y="131"/>
                  </a:lnTo>
                  <a:lnTo>
                    <a:pt x="40" y="141"/>
                  </a:lnTo>
                  <a:lnTo>
                    <a:pt x="55" y="146"/>
                  </a:lnTo>
                  <a:lnTo>
                    <a:pt x="65" y="141"/>
                  </a:lnTo>
                  <a:lnTo>
                    <a:pt x="75" y="136"/>
                  </a:lnTo>
                  <a:lnTo>
                    <a:pt x="80" y="131"/>
                  </a:lnTo>
                  <a:lnTo>
                    <a:pt x="85" y="121"/>
                  </a:lnTo>
                  <a:lnTo>
                    <a:pt x="80" y="111"/>
                  </a:lnTo>
                  <a:lnTo>
                    <a:pt x="80" y="106"/>
                  </a:lnTo>
                  <a:lnTo>
                    <a:pt x="75" y="101"/>
                  </a:lnTo>
                  <a:lnTo>
                    <a:pt x="70" y="96"/>
                  </a:lnTo>
                  <a:lnTo>
                    <a:pt x="60" y="91"/>
                  </a:lnTo>
                  <a:lnTo>
                    <a:pt x="50" y="86"/>
                  </a:lnTo>
                  <a:lnTo>
                    <a:pt x="40" y="81"/>
                  </a:lnTo>
                  <a:lnTo>
                    <a:pt x="30" y="76"/>
                  </a:lnTo>
                  <a:lnTo>
                    <a:pt x="25" y="71"/>
                  </a:lnTo>
                  <a:lnTo>
                    <a:pt x="20" y="66"/>
                  </a:lnTo>
                  <a:lnTo>
                    <a:pt x="15" y="61"/>
                  </a:lnTo>
                  <a:lnTo>
                    <a:pt x="10" y="55"/>
                  </a:lnTo>
                  <a:lnTo>
                    <a:pt x="10" y="45"/>
                  </a:lnTo>
                  <a:lnTo>
                    <a:pt x="10" y="40"/>
                  </a:lnTo>
                  <a:lnTo>
                    <a:pt x="10" y="25"/>
                  </a:lnTo>
                  <a:lnTo>
                    <a:pt x="20" y="10"/>
                  </a:lnTo>
                  <a:lnTo>
                    <a:pt x="35" y="0"/>
                  </a:lnTo>
                  <a:lnTo>
                    <a:pt x="55" y="0"/>
                  </a:lnTo>
                  <a:lnTo>
                    <a:pt x="65" y="0"/>
                  </a:lnTo>
                  <a:lnTo>
                    <a:pt x="80" y="5"/>
                  </a:lnTo>
                  <a:lnTo>
                    <a:pt x="90" y="10"/>
                  </a:lnTo>
                  <a:lnTo>
                    <a:pt x="100" y="20"/>
                  </a:lnTo>
                  <a:close/>
                </a:path>
              </a:pathLst>
            </a:custGeom>
            <a:solidFill>
              <a:srgbClr val="000000"/>
            </a:solidFill>
            <a:ln w="0">
              <a:solidFill>
                <a:srgbClr val="000000"/>
              </a:solidFill>
              <a:prstDash val="solid"/>
              <a:round/>
              <a:headEnd/>
              <a:tailEnd/>
            </a:ln>
          </p:spPr>
          <p:txBody>
            <a:bodyPr/>
            <a:lstStyle/>
            <a:p>
              <a:endParaRPr lang="en-US"/>
            </a:p>
          </p:txBody>
        </p:sp>
        <p:sp>
          <p:nvSpPr>
            <p:cNvPr id="19" name="Rectangle 19"/>
            <p:cNvSpPr>
              <a:spLocks noChangeArrowheads="1"/>
            </p:cNvSpPr>
            <p:nvPr/>
          </p:nvSpPr>
          <p:spPr bwMode="auto">
            <a:xfrm>
              <a:off x="1861"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20" name="Freeform 20"/>
            <p:cNvSpPr>
              <a:spLocks/>
            </p:cNvSpPr>
            <p:nvPr/>
          </p:nvSpPr>
          <p:spPr bwMode="auto">
            <a:xfrm>
              <a:off x="1956" y="1351"/>
              <a:ext cx="100" cy="156"/>
            </a:xfrm>
            <a:custGeom>
              <a:avLst/>
              <a:gdLst/>
              <a:ahLst/>
              <a:cxnLst>
                <a:cxn ang="0">
                  <a:pos x="0" y="0"/>
                </a:cxn>
                <a:cxn ang="0">
                  <a:pos x="100" y="0"/>
                </a:cxn>
                <a:cxn ang="0">
                  <a:pos x="100" y="20"/>
                </a:cxn>
                <a:cxn ang="0">
                  <a:pos x="60" y="20"/>
                </a:cxn>
                <a:cxn ang="0">
                  <a:pos x="60" y="156"/>
                </a:cxn>
                <a:cxn ang="0">
                  <a:pos x="40" y="156"/>
                </a:cxn>
                <a:cxn ang="0">
                  <a:pos x="40" y="20"/>
                </a:cxn>
                <a:cxn ang="0">
                  <a:pos x="0" y="20"/>
                </a:cxn>
                <a:cxn ang="0">
                  <a:pos x="0" y="0"/>
                </a:cxn>
              </a:cxnLst>
              <a:rect l="0" t="0" r="r" b="b"/>
              <a:pathLst>
                <a:path w="100" h="156">
                  <a:moveTo>
                    <a:pt x="0" y="0"/>
                  </a:moveTo>
                  <a:lnTo>
                    <a:pt x="100" y="0"/>
                  </a:lnTo>
                  <a:lnTo>
                    <a:pt x="100" y="20"/>
                  </a:lnTo>
                  <a:lnTo>
                    <a:pt x="60" y="20"/>
                  </a:lnTo>
                  <a:lnTo>
                    <a:pt x="60" y="156"/>
                  </a:lnTo>
                  <a:lnTo>
                    <a:pt x="40" y="156"/>
                  </a:lnTo>
                  <a:lnTo>
                    <a:pt x="40" y="20"/>
                  </a:lnTo>
                  <a:lnTo>
                    <a:pt x="0" y="2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1" name="Freeform 21"/>
            <p:cNvSpPr>
              <a:spLocks/>
            </p:cNvSpPr>
            <p:nvPr/>
          </p:nvSpPr>
          <p:spPr bwMode="auto">
            <a:xfrm>
              <a:off x="2116" y="1351"/>
              <a:ext cx="125" cy="156"/>
            </a:xfrm>
            <a:custGeom>
              <a:avLst/>
              <a:gdLst/>
              <a:ahLst/>
              <a:cxnLst>
                <a:cxn ang="0">
                  <a:pos x="0" y="0"/>
                </a:cxn>
                <a:cxn ang="0">
                  <a:pos x="25" y="0"/>
                </a:cxn>
                <a:cxn ang="0">
                  <a:pos x="65" y="61"/>
                </a:cxn>
                <a:cxn ang="0">
                  <a:pos x="100" y="0"/>
                </a:cxn>
                <a:cxn ang="0">
                  <a:pos x="125" y="0"/>
                </a:cxn>
                <a:cxn ang="0">
                  <a:pos x="75" y="86"/>
                </a:cxn>
                <a:cxn ang="0">
                  <a:pos x="75" y="156"/>
                </a:cxn>
                <a:cxn ang="0">
                  <a:pos x="50" y="156"/>
                </a:cxn>
                <a:cxn ang="0">
                  <a:pos x="50" y="86"/>
                </a:cxn>
                <a:cxn ang="0">
                  <a:pos x="0" y="0"/>
                </a:cxn>
              </a:cxnLst>
              <a:rect l="0" t="0" r="r" b="b"/>
              <a:pathLst>
                <a:path w="125" h="156">
                  <a:moveTo>
                    <a:pt x="0" y="0"/>
                  </a:moveTo>
                  <a:lnTo>
                    <a:pt x="25" y="0"/>
                  </a:lnTo>
                  <a:lnTo>
                    <a:pt x="65" y="61"/>
                  </a:lnTo>
                  <a:lnTo>
                    <a:pt x="100" y="0"/>
                  </a:lnTo>
                  <a:lnTo>
                    <a:pt x="125" y="0"/>
                  </a:lnTo>
                  <a:lnTo>
                    <a:pt x="75" y="86"/>
                  </a:lnTo>
                  <a:lnTo>
                    <a:pt x="75" y="156"/>
                  </a:lnTo>
                  <a:lnTo>
                    <a:pt x="50" y="156"/>
                  </a:lnTo>
                  <a:lnTo>
                    <a:pt x="50" y="8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 name="Freeform 22"/>
            <p:cNvSpPr>
              <a:spLocks noEditPoints="1"/>
            </p:cNvSpPr>
            <p:nvPr/>
          </p:nvSpPr>
          <p:spPr bwMode="auto">
            <a:xfrm>
              <a:off x="2376" y="1346"/>
              <a:ext cx="170" cy="166"/>
            </a:xfrm>
            <a:custGeom>
              <a:avLst/>
              <a:gdLst/>
              <a:ahLst/>
              <a:cxnLst>
                <a:cxn ang="0">
                  <a:pos x="0" y="81"/>
                </a:cxn>
                <a:cxn ang="0">
                  <a:pos x="0" y="61"/>
                </a:cxn>
                <a:cxn ang="0">
                  <a:pos x="10" y="40"/>
                </a:cxn>
                <a:cxn ang="0">
                  <a:pos x="25" y="25"/>
                </a:cxn>
                <a:cxn ang="0">
                  <a:pos x="40" y="10"/>
                </a:cxn>
                <a:cxn ang="0">
                  <a:pos x="60" y="0"/>
                </a:cxn>
                <a:cxn ang="0">
                  <a:pos x="85" y="0"/>
                </a:cxn>
                <a:cxn ang="0">
                  <a:pos x="105" y="0"/>
                </a:cxn>
                <a:cxn ang="0">
                  <a:pos x="125" y="10"/>
                </a:cxn>
                <a:cxn ang="0">
                  <a:pos x="145" y="25"/>
                </a:cxn>
                <a:cxn ang="0">
                  <a:pos x="160" y="40"/>
                </a:cxn>
                <a:cxn ang="0">
                  <a:pos x="165" y="61"/>
                </a:cxn>
                <a:cxn ang="0">
                  <a:pos x="170" y="81"/>
                </a:cxn>
                <a:cxn ang="0">
                  <a:pos x="170" y="106"/>
                </a:cxn>
                <a:cxn ang="0">
                  <a:pos x="160" y="126"/>
                </a:cxn>
                <a:cxn ang="0">
                  <a:pos x="145" y="141"/>
                </a:cxn>
                <a:cxn ang="0">
                  <a:pos x="125" y="156"/>
                </a:cxn>
                <a:cxn ang="0">
                  <a:pos x="105" y="166"/>
                </a:cxn>
                <a:cxn ang="0">
                  <a:pos x="85" y="166"/>
                </a:cxn>
                <a:cxn ang="0">
                  <a:pos x="60"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65" y="25"/>
                </a:cxn>
                <a:cxn ang="0">
                  <a:pos x="50" y="30"/>
                </a:cxn>
                <a:cxn ang="0">
                  <a:pos x="40" y="40"/>
                </a:cxn>
                <a:cxn ang="0">
                  <a:pos x="30" y="50"/>
                </a:cxn>
                <a:cxn ang="0">
                  <a:pos x="20" y="66"/>
                </a:cxn>
                <a:cxn ang="0">
                  <a:pos x="20" y="86"/>
                </a:cxn>
                <a:cxn ang="0">
                  <a:pos x="20" y="101"/>
                </a:cxn>
                <a:cxn ang="0">
                  <a:pos x="30" y="116"/>
                </a:cxn>
                <a:cxn ang="0">
                  <a:pos x="40" y="126"/>
                </a:cxn>
                <a:cxn ang="0">
                  <a:pos x="55" y="136"/>
                </a:cxn>
                <a:cxn ang="0">
                  <a:pos x="70" y="141"/>
                </a:cxn>
                <a:cxn ang="0">
                  <a:pos x="85" y="146"/>
                </a:cxn>
                <a:cxn ang="0">
                  <a:pos x="100" y="141"/>
                </a:cxn>
                <a:cxn ang="0">
                  <a:pos x="115"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0" y="10"/>
                  </a:lnTo>
                  <a:lnTo>
                    <a:pt x="60" y="0"/>
                  </a:lnTo>
                  <a:lnTo>
                    <a:pt x="85" y="0"/>
                  </a:lnTo>
                  <a:lnTo>
                    <a:pt x="105" y="0"/>
                  </a:lnTo>
                  <a:lnTo>
                    <a:pt x="125" y="10"/>
                  </a:lnTo>
                  <a:lnTo>
                    <a:pt x="145" y="25"/>
                  </a:lnTo>
                  <a:lnTo>
                    <a:pt x="160" y="40"/>
                  </a:lnTo>
                  <a:lnTo>
                    <a:pt x="165" y="61"/>
                  </a:lnTo>
                  <a:lnTo>
                    <a:pt x="170" y="81"/>
                  </a:lnTo>
                  <a:lnTo>
                    <a:pt x="170" y="106"/>
                  </a:lnTo>
                  <a:lnTo>
                    <a:pt x="160" y="126"/>
                  </a:lnTo>
                  <a:lnTo>
                    <a:pt x="145" y="141"/>
                  </a:lnTo>
                  <a:lnTo>
                    <a:pt x="125" y="156"/>
                  </a:lnTo>
                  <a:lnTo>
                    <a:pt x="105" y="166"/>
                  </a:lnTo>
                  <a:lnTo>
                    <a:pt x="85" y="166"/>
                  </a:lnTo>
                  <a:lnTo>
                    <a:pt x="60"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65" y="25"/>
                  </a:lnTo>
                  <a:lnTo>
                    <a:pt x="50" y="30"/>
                  </a:lnTo>
                  <a:lnTo>
                    <a:pt x="40" y="40"/>
                  </a:lnTo>
                  <a:lnTo>
                    <a:pt x="30" y="50"/>
                  </a:lnTo>
                  <a:lnTo>
                    <a:pt x="20" y="66"/>
                  </a:lnTo>
                  <a:lnTo>
                    <a:pt x="20" y="86"/>
                  </a:lnTo>
                  <a:lnTo>
                    <a:pt x="20" y="101"/>
                  </a:lnTo>
                  <a:lnTo>
                    <a:pt x="30" y="116"/>
                  </a:lnTo>
                  <a:lnTo>
                    <a:pt x="40" y="126"/>
                  </a:lnTo>
                  <a:lnTo>
                    <a:pt x="55" y="136"/>
                  </a:lnTo>
                  <a:lnTo>
                    <a:pt x="70" y="141"/>
                  </a:lnTo>
                  <a:lnTo>
                    <a:pt x="85" y="146"/>
                  </a:lnTo>
                  <a:lnTo>
                    <a:pt x="100" y="141"/>
                  </a:lnTo>
                  <a:lnTo>
                    <a:pt x="115"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23" name="Freeform 23"/>
            <p:cNvSpPr>
              <a:spLocks/>
            </p:cNvSpPr>
            <p:nvPr/>
          </p:nvSpPr>
          <p:spPr bwMode="auto">
            <a:xfrm>
              <a:off x="2621" y="1351"/>
              <a:ext cx="86" cy="156"/>
            </a:xfrm>
            <a:custGeom>
              <a:avLst/>
              <a:gdLst/>
              <a:ahLst/>
              <a:cxnLst>
                <a:cxn ang="0">
                  <a:pos x="0" y="0"/>
                </a:cxn>
                <a:cxn ang="0">
                  <a:pos x="86" y="0"/>
                </a:cxn>
                <a:cxn ang="0">
                  <a:pos x="86" y="20"/>
                </a:cxn>
                <a:cxn ang="0">
                  <a:pos x="20" y="20"/>
                </a:cxn>
                <a:cxn ang="0">
                  <a:pos x="20" y="61"/>
                </a:cxn>
                <a:cxn ang="0">
                  <a:pos x="86" y="61"/>
                </a:cxn>
                <a:cxn ang="0">
                  <a:pos x="86" y="81"/>
                </a:cxn>
                <a:cxn ang="0">
                  <a:pos x="20" y="81"/>
                </a:cxn>
                <a:cxn ang="0">
                  <a:pos x="20" y="156"/>
                </a:cxn>
                <a:cxn ang="0">
                  <a:pos x="0" y="156"/>
                </a:cxn>
                <a:cxn ang="0">
                  <a:pos x="0" y="0"/>
                </a:cxn>
              </a:cxnLst>
              <a:rect l="0" t="0" r="r" b="b"/>
              <a:pathLst>
                <a:path w="86" h="156">
                  <a:moveTo>
                    <a:pt x="0" y="0"/>
                  </a:moveTo>
                  <a:lnTo>
                    <a:pt x="86" y="0"/>
                  </a:lnTo>
                  <a:lnTo>
                    <a:pt x="86" y="20"/>
                  </a:lnTo>
                  <a:lnTo>
                    <a:pt x="20" y="20"/>
                  </a:lnTo>
                  <a:lnTo>
                    <a:pt x="20" y="61"/>
                  </a:lnTo>
                  <a:lnTo>
                    <a:pt x="86" y="61"/>
                  </a:lnTo>
                  <a:lnTo>
                    <a:pt x="86" y="81"/>
                  </a:lnTo>
                  <a:lnTo>
                    <a:pt x="20" y="81"/>
                  </a:lnTo>
                  <a:lnTo>
                    <a:pt x="2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4" name="Freeform 24"/>
            <p:cNvSpPr>
              <a:spLocks/>
            </p:cNvSpPr>
            <p:nvPr/>
          </p:nvSpPr>
          <p:spPr bwMode="auto">
            <a:xfrm>
              <a:off x="2872" y="1346"/>
              <a:ext cx="135" cy="171"/>
            </a:xfrm>
            <a:custGeom>
              <a:avLst/>
              <a:gdLst/>
              <a:ahLst/>
              <a:cxnLst>
                <a:cxn ang="0">
                  <a:pos x="0" y="0"/>
                </a:cxn>
                <a:cxn ang="0">
                  <a:pos x="115" y="116"/>
                </a:cxn>
                <a:cxn ang="0">
                  <a:pos x="115" y="5"/>
                </a:cxn>
                <a:cxn ang="0">
                  <a:pos x="135" y="5"/>
                </a:cxn>
                <a:cxn ang="0">
                  <a:pos x="135" y="171"/>
                </a:cxn>
                <a:cxn ang="0">
                  <a:pos x="20" y="50"/>
                </a:cxn>
                <a:cxn ang="0">
                  <a:pos x="20" y="161"/>
                </a:cxn>
                <a:cxn ang="0">
                  <a:pos x="0" y="161"/>
                </a:cxn>
                <a:cxn ang="0">
                  <a:pos x="0" y="0"/>
                </a:cxn>
              </a:cxnLst>
              <a:rect l="0" t="0" r="r" b="b"/>
              <a:pathLst>
                <a:path w="135" h="171">
                  <a:moveTo>
                    <a:pt x="0" y="0"/>
                  </a:moveTo>
                  <a:lnTo>
                    <a:pt x="115" y="116"/>
                  </a:lnTo>
                  <a:lnTo>
                    <a:pt x="115" y="5"/>
                  </a:lnTo>
                  <a:lnTo>
                    <a:pt x="135" y="5"/>
                  </a:lnTo>
                  <a:lnTo>
                    <a:pt x="135" y="171"/>
                  </a:lnTo>
                  <a:lnTo>
                    <a:pt x="20" y="50"/>
                  </a:lnTo>
                  <a:lnTo>
                    <a:pt x="20" y="161"/>
                  </a:lnTo>
                  <a:lnTo>
                    <a:pt x="0" y="16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5" name="Freeform 25"/>
            <p:cNvSpPr>
              <a:spLocks/>
            </p:cNvSpPr>
            <p:nvPr/>
          </p:nvSpPr>
          <p:spPr bwMode="auto">
            <a:xfrm>
              <a:off x="3087" y="1351"/>
              <a:ext cx="85" cy="156"/>
            </a:xfrm>
            <a:custGeom>
              <a:avLst/>
              <a:gdLst/>
              <a:ahLst/>
              <a:cxnLst>
                <a:cxn ang="0">
                  <a:pos x="0" y="0"/>
                </a:cxn>
                <a:cxn ang="0">
                  <a:pos x="85" y="0"/>
                </a:cxn>
                <a:cxn ang="0">
                  <a:pos x="85" y="20"/>
                </a:cxn>
                <a:cxn ang="0">
                  <a:pos x="20" y="20"/>
                </a:cxn>
                <a:cxn ang="0">
                  <a:pos x="20" y="61"/>
                </a:cxn>
                <a:cxn ang="0">
                  <a:pos x="85" y="61"/>
                </a:cxn>
                <a:cxn ang="0">
                  <a:pos x="85" y="81"/>
                </a:cxn>
                <a:cxn ang="0">
                  <a:pos x="20" y="81"/>
                </a:cxn>
                <a:cxn ang="0">
                  <a:pos x="20" y="136"/>
                </a:cxn>
                <a:cxn ang="0">
                  <a:pos x="85" y="136"/>
                </a:cxn>
                <a:cxn ang="0">
                  <a:pos x="85" y="156"/>
                </a:cxn>
                <a:cxn ang="0">
                  <a:pos x="0" y="156"/>
                </a:cxn>
                <a:cxn ang="0">
                  <a:pos x="0" y="0"/>
                </a:cxn>
              </a:cxnLst>
              <a:rect l="0" t="0" r="r" b="b"/>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6" name="Freeform 26"/>
            <p:cNvSpPr>
              <a:spLocks/>
            </p:cNvSpPr>
            <p:nvPr/>
          </p:nvSpPr>
          <p:spPr bwMode="auto">
            <a:xfrm>
              <a:off x="3237" y="1346"/>
              <a:ext cx="240" cy="166"/>
            </a:xfrm>
            <a:custGeom>
              <a:avLst/>
              <a:gdLst/>
              <a:ahLst/>
              <a:cxnLst>
                <a:cxn ang="0">
                  <a:pos x="120" y="0"/>
                </a:cxn>
                <a:cxn ang="0">
                  <a:pos x="170" y="116"/>
                </a:cxn>
                <a:cxn ang="0">
                  <a:pos x="215" y="5"/>
                </a:cxn>
                <a:cxn ang="0">
                  <a:pos x="240" y="5"/>
                </a:cxn>
                <a:cxn ang="0">
                  <a:pos x="170" y="166"/>
                </a:cxn>
                <a:cxn ang="0">
                  <a:pos x="120" y="50"/>
                </a:cxn>
                <a:cxn ang="0">
                  <a:pos x="70" y="166"/>
                </a:cxn>
                <a:cxn ang="0">
                  <a:pos x="0" y="5"/>
                </a:cxn>
                <a:cxn ang="0">
                  <a:pos x="20" y="5"/>
                </a:cxn>
                <a:cxn ang="0">
                  <a:pos x="70" y="116"/>
                </a:cxn>
                <a:cxn ang="0">
                  <a:pos x="120" y="0"/>
                </a:cxn>
              </a:cxnLst>
              <a:rect l="0" t="0" r="r" b="b"/>
              <a:pathLst>
                <a:path w="240" h="166">
                  <a:moveTo>
                    <a:pt x="120" y="0"/>
                  </a:moveTo>
                  <a:lnTo>
                    <a:pt x="170" y="116"/>
                  </a:lnTo>
                  <a:lnTo>
                    <a:pt x="215" y="5"/>
                  </a:lnTo>
                  <a:lnTo>
                    <a:pt x="240" y="5"/>
                  </a:lnTo>
                  <a:lnTo>
                    <a:pt x="170" y="166"/>
                  </a:lnTo>
                  <a:lnTo>
                    <a:pt x="120" y="50"/>
                  </a:lnTo>
                  <a:lnTo>
                    <a:pt x="70" y="166"/>
                  </a:lnTo>
                  <a:lnTo>
                    <a:pt x="0" y="5"/>
                  </a:lnTo>
                  <a:lnTo>
                    <a:pt x="20" y="5"/>
                  </a:lnTo>
                  <a:lnTo>
                    <a:pt x="70" y="116"/>
                  </a:lnTo>
                  <a:lnTo>
                    <a:pt x="120" y="0"/>
                  </a:lnTo>
                  <a:close/>
                </a:path>
              </a:pathLst>
            </a:custGeom>
            <a:solidFill>
              <a:srgbClr val="000000"/>
            </a:solidFill>
            <a:ln w="0">
              <a:solidFill>
                <a:srgbClr val="000000"/>
              </a:solidFill>
              <a:prstDash val="solid"/>
              <a:round/>
              <a:headEnd/>
              <a:tailEnd/>
            </a:ln>
          </p:spPr>
          <p:txBody>
            <a:bodyPr/>
            <a:lstStyle/>
            <a:p>
              <a:endParaRPr lang="en-US"/>
            </a:p>
          </p:txBody>
        </p:sp>
        <p:sp>
          <p:nvSpPr>
            <p:cNvPr id="27" name="Freeform 27"/>
            <p:cNvSpPr>
              <a:spLocks/>
            </p:cNvSpPr>
            <p:nvPr/>
          </p:nvSpPr>
          <p:spPr bwMode="auto">
            <a:xfrm>
              <a:off x="3597" y="1346"/>
              <a:ext cx="185" cy="166"/>
            </a:xfrm>
            <a:custGeom>
              <a:avLst/>
              <a:gdLst/>
              <a:ahLst/>
              <a:cxnLst>
                <a:cxn ang="0">
                  <a:pos x="140" y="0"/>
                </a:cxn>
                <a:cxn ang="0">
                  <a:pos x="185" y="161"/>
                </a:cxn>
                <a:cxn ang="0">
                  <a:pos x="165" y="161"/>
                </a:cxn>
                <a:cxn ang="0">
                  <a:pos x="140" y="61"/>
                </a:cxn>
                <a:cxn ang="0">
                  <a:pos x="95" y="166"/>
                </a:cxn>
                <a:cxn ang="0">
                  <a:pos x="50" y="61"/>
                </a:cxn>
                <a:cxn ang="0">
                  <a:pos x="25" y="161"/>
                </a:cxn>
                <a:cxn ang="0">
                  <a:pos x="0" y="161"/>
                </a:cxn>
                <a:cxn ang="0">
                  <a:pos x="45" y="0"/>
                </a:cxn>
                <a:cxn ang="0">
                  <a:pos x="95" y="116"/>
                </a:cxn>
                <a:cxn ang="0">
                  <a:pos x="140" y="0"/>
                </a:cxn>
              </a:cxnLst>
              <a:rect l="0" t="0" r="r" b="b"/>
              <a:pathLst>
                <a:path w="185" h="166">
                  <a:moveTo>
                    <a:pt x="140" y="0"/>
                  </a:moveTo>
                  <a:lnTo>
                    <a:pt x="185" y="161"/>
                  </a:lnTo>
                  <a:lnTo>
                    <a:pt x="165" y="161"/>
                  </a:lnTo>
                  <a:lnTo>
                    <a:pt x="140" y="61"/>
                  </a:lnTo>
                  <a:lnTo>
                    <a:pt x="95" y="166"/>
                  </a:lnTo>
                  <a:lnTo>
                    <a:pt x="50" y="61"/>
                  </a:lnTo>
                  <a:lnTo>
                    <a:pt x="25" y="161"/>
                  </a:lnTo>
                  <a:lnTo>
                    <a:pt x="0" y="161"/>
                  </a:lnTo>
                  <a:lnTo>
                    <a:pt x="45" y="0"/>
                  </a:lnTo>
                  <a:lnTo>
                    <a:pt x="95" y="116"/>
                  </a:lnTo>
                  <a:lnTo>
                    <a:pt x="140" y="0"/>
                  </a:lnTo>
                  <a:close/>
                </a:path>
              </a:pathLst>
            </a:custGeom>
            <a:solidFill>
              <a:srgbClr val="000000"/>
            </a:solidFill>
            <a:ln w="0">
              <a:solidFill>
                <a:srgbClr val="000000"/>
              </a:solidFill>
              <a:prstDash val="solid"/>
              <a:round/>
              <a:headEnd/>
              <a:tailEnd/>
            </a:ln>
          </p:spPr>
          <p:txBody>
            <a:bodyPr/>
            <a:lstStyle/>
            <a:p>
              <a:endParaRPr lang="en-US"/>
            </a:p>
          </p:txBody>
        </p:sp>
        <p:sp>
          <p:nvSpPr>
            <p:cNvPr id="28" name="Freeform 28"/>
            <p:cNvSpPr>
              <a:spLocks/>
            </p:cNvSpPr>
            <p:nvPr/>
          </p:nvSpPr>
          <p:spPr bwMode="auto">
            <a:xfrm>
              <a:off x="3852" y="1351"/>
              <a:ext cx="90" cy="156"/>
            </a:xfrm>
            <a:custGeom>
              <a:avLst/>
              <a:gdLst/>
              <a:ahLst/>
              <a:cxnLst>
                <a:cxn ang="0">
                  <a:pos x="0" y="0"/>
                </a:cxn>
                <a:cxn ang="0">
                  <a:pos x="90" y="0"/>
                </a:cxn>
                <a:cxn ang="0">
                  <a:pos x="90" y="20"/>
                </a:cxn>
                <a:cxn ang="0">
                  <a:pos x="25" y="20"/>
                </a:cxn>
                <a:cxn ang="0">
                  <a:pos x="25" y="61"/>
                </a:cxn>
                <a:cxn ang="0">
                  <a:pos x="90" y="61"/>
                </a:cxn>
                <a:cxn ang="0">
                  <a:pos x="90" y="81"/>
                </a:cxn>
                <a:cxn ang="0">
                  <a:pos x="25" y="81"/>
                </a:cxn>
                <a:cxn ang="0">
                  <a:pos x="25" y="136"/>
                </a:cxn>
                <a:cxn ang="0">
                  <a:pos x="90" y="136"/>
                </a:cxn>
                <a:cxn ang="0">
                  <a:pos x="90" y="156"/>
                </a:cxn>
                <a:cxn ang="0">
                  <a:pos x="0" y="156"/>
                </a:cxn>
                <a:cxn ang="0">
                  <a:pos x="0" y="0"/>
                </a:cxn>
              </a:cxnLst>
              <a:rect l="0" t="0" r="r" b="b"/>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9" name="Freeform 29"/>
            <p:cNvSpPr>
              <a:spLocks/>
            </p:cNvSpPr>
            <p:nvPr/>
          </p:nvSpPr>
          <p:spPr bwMode="auto">
            <a:xfrm>
              <a:off x="4007" y="1351"/>
              <a:ext cx="120" cy="156"/>
            </a:xfrm>
            <a:custGeom>
              <a:avLst/>
              <a:gdLst/>
              <a:ahLst/>
              <a:cxnLst>
                <a:cxn ang="0">
                  <a:pos x="0" y="0"/>
                </a:cxn>
                <a:cxn ang="0">
                  <a:pos x="25" y="0"/>
                </a:cxn>
                <a:cxn ang="0">
                  <a:pos x="60" y="56"/>
                </a:cxn>
                <a:cxn ang="0">
                  <a:pos x="95" y="0"/>
                </a:cxn>
                <a:cxn ang="0">
                  <a:pos x="120" y="0"/>
                </a:cxn>
                <a:cxn ang="0">
                  <a:pos x="70" y="76"/>
                </a:cxn>
                <a:cxn ang="0">
                  <a:pos x="120" y="156"/>
                </a:cxn>
                <a:cxn ang="0">
                  <a:pos x="95" y="156"/>
                </a:cxn>
                <a:cxn ang="0">
                  <a:pos x="60" y="96"/>
                </a:cxn>
                <a:cxn ang="0">
                  <a:pos x="25" y="156"/>
                </a:cxn>
                <a:cxn ang="0">
                  <a:pos x="0" y="156"/>
                </a:cxn>
                <a:cxn ang="0">
                  <a:pos x="50" y="76"/>
                </a:cxn>
                <a:cxn ang="0">
                  <a:pos x="0" y="0"/>
                </a:cxn>
              </a:cxnLst>
              <a:rect l="0" t="0" r="r" b="b"/>
              <a:pathLst>
                <a:path w="120" h="156">
                  <a:moveTo>
                    <a:pt x="0" y="0"/>
                  </a:moveTo>
                  <a:lnTo>
                    <a:pt x="25" y="0"/>
                  </a:lnTo>
                  <a:lnTo>
                    <a:pt x="60" y="56"/>
                  </a:lnTo>
                  <a:lnTo>
                    <a:pt x="95" y="0"/>
                  </a:lnTo>
                  <a:lnTo>
                    <a:pt x="120" y="0"/>
                  </a:lnTo>
                  <a:lnTo>
                    <a:pt x="70" y="76"/>
                  </a:lnTo>
                  <a:lnTo>
                    <a:pt x="120" y="156"/>
                  </a:lnTo>
                  <a:lnTo>
                    <a:pt x="95" y="156"/>
                  </a:lnTo>
                  <a:lnTo>
                    <a:pt x="60" y="96"/>
                  </a:lnTo>
                  <a:lnTo>
                    <a:pt x="25" y="156"/>
                  </a:lnTo>
                  <a:lnTo>
                    <a:pt x="0" y="156"/>
                  </a:lnTo>
                  <a:lnTo>
                    <a:pt x="50" y="7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0" name="Rectangle 30"/>
            <p:cNvSpPr>
              <a:spLocks noChangeArrowheads="1"/>
            </p:cNvSpPr>
            <p:nvPr/>
          </p:nvSpPr>
          <p:spPr bwMode="auto">
            <a:xfrm>
              <a:off x="4202" y="1351"/>
              <a:ext cx="20" cy="156"/>
            </a:xfrm>
            <a:prstGeom prst="rect">
              <a:avLst/>
            </a:prstGeom>
            <a:solidFill>
              <a:srgbClr val="000000"/>
            </a:solidFill>
            <a:ln w="0">
              <a:solidFill>
                <a:srgbClr val="000000"/>
              </a:solidFill>
              <a:miter lim="800000"/>
              <a:headEnd/>
              <a:tailEnd/>
            </a:ln>
          </p:spPr>
          <p:txBody>
            <a:bodyPr/>
            <a:lstStyle/>
            <a:p>
              <a:endParaRPr lang="en-US"/>
            </a:p>
          </p:txBody>
        </p:sp>
        <p:sp>
          <p:nvSpPr>
            <p:cNvPr id="31" name="Freeform 31"/>
            <p:cNvSpPr>
              <a:spLocks/>
            </p:cNvSpPr>
            <p:nvPr/>
          </p:nvSpPr>
          <p:spPr bwMode="auto">
            <a:xfrm>
              <a:off x="4302" y="1346"/>
              <a:ext cx="130" cy="166"/>
            </a:xfrm>
            <a:custGeom>
              <a:avLst/>
              <a:gdLst/>
              <a:ahLst/>
              <a:cxnLst>
                <a:cxn ang="0">
                  <a:pos x="130" y="10"/>
                </a:cxn>
                <a:cxn ang="0">
                  <a:pos x="130" y="35"/>
                </a:cxn>
                <a:cxn ang="0">
                  <a:pos x="110" y="25"/>
                </a:cxn>
                <a:cxn ang="0">
                  <a:pos x="85" y="20"/>
                </a:cxn>
                <a:cxn ang="0">
                  <a:pos x="70" y="25"/>
                </a:cxn>
                <a:cxn ang="0">
                  <a:pos x="55" y="30"/>
                </a:cxn>
                <a:cxn ang="0">
                  <a:pos x="40" y="40"/>
                </a:cxn>
                <a:cxn ang="0">
                  <a:pos x="30" y="50"/>
                </a:cxn>
                <a:cxn ang="0">
                  <a:pos x="20" y="66"/>
                </a:cxn>
                <a:cxn ang="0">
                  <a:pos x="20" y="81"/>
                </a:cxn>
                <a:cxn ang="0">
                  <a:pos x="25" y="101"/>
                </a:cxn>
                <a:cxn ang="0">
                  <a:pos x="30" y="116"/>
                </a:cxn>
                <a:cxn ang="0">
                  <a:pos x="40" y="126"/>
                </a:cxn>
                <a:cxn ang="0">
                  <a:pos x="55" y="136"/>
                </a:cxn>
                <a:cxn ang="0">
                  <a:pos x="70" y="141"/>
                </a:cxn>
                <a:cxn ang="0">
                  <a:pos x="90" y="146"/>
                </a:cxn>
                <a:cxn ang="0">
                  <a:pos x="110" y="141"/>
                </a:cxn>
                <a:cxn ang="0">
                  <a:pos x="130" y="13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0" y="61"/>
                </a:cxn>
                <a:cxn ang="0">
                  <a:pos x="10" y="40"/>
                </a:cxn>
                <a:cxn ang="0">
                  <a:pos x="25" y="25"/>
                </a:cxn>
                <a:cxn ang="0">
                  <a:pos x="40" y="10"/>
                </a:cxn>
                <a:cxn ang="0">
                  <a:pos x="60" y="0"/>
                </a:cxn>
                <a:cxn ang="0">
                  <a:pos x="85" y="0"/>
                </a:cxn>
                <a:cxn ang="0">
                  <a:pos x="110" y="0"/>
                </a:cxn>
                <a:cxn ang="0">
                  <a:pos x="130" y="10"/>
                </a:cxn>
              </a:cxnLst>
              <a:rect l="0" t="0" r="r" b="b"/>
              <a:pathLst>
                <a:path w="130" h="166">
                  <a:moveTo>
                    <a:pt x="130" y="10"/>
                  </a:moveTo>
                  <a:lnTo>
                    <a:pt x="130" y="35"/>
                  </a:lnTo>
                  <a:lnTo>
                    <a:pt x="110" y="25"/>
                  </a:lnTo>
                  <a:lnTo>
                    <a:pt x="85" y="20"/>
                  </a:lnTo>
                  <a:lnTo>
                    <a:pt x="70" y="25"/>
                  </a:lnTo>
                  <a:lnTo>
                    <a:pt x="55" y="30"/>
                  </a:lnTo>
                  <a:lnTo>
                    <a:pt x="40" y="40"/>
                  </a:lnTo>
                  <a:lnTo>
                    <a:pt x="30" y="50"/>
                  </a:lnTo>
                  <a:lnTo>
                    <a:pt x="20" y="66"/>
                  </a:lnTo>
                  <a:lnTo>
                    <a:pt x="20" y="81"/>
                  </a:lnTo>
                  <a:lnTo>
                    <a:pt x="25" y="101"/>
                  </a:lnTo>
                  <a:lnTo>
                    <a:pt x="30" y="116"/>
                  </a:lnTo>
                  <a:lnTo>
                    <a:pt x="40" y="126"/>
                  </a:lnTo>
                  <a:lnTo>
                    <a:pt x="55" y="136"/>
                  </a:lnTo>
                  <a:lnTo>
                    <a:pt x="70" y="141"/>
                  </a:lnTo>
                  <a:lnTo>
                    <a:pt x="90" y="146"/>
                  </a:lnTo>
                  <a:lnTo>
                    <a:pt x="110" y="141"/>
                  </a:lnTo>
                  <a:lnTo>
                    <a:pt x="130" y="131"/>
                  </a:lnTo>
                  <a:lnTo>
                    <a:pt x="130" y="156"/>
                  </a:lnTo>
                  <a:lnTo>
                    <a:pt x="110" y="166"/>
                  </a:lnTo>
                  <a:lnTo>
                    <a:pt x="85" y="166"/>
                  </a:lnTo>
                  <a:lnTo>
                    <a:pt x="65" y="166"/>
                  </a:lnTo>
                  <a:lnTo>
                    <a:pt x="40" y="156"/>
                  </a:lnTo>
                  <a:lnTo>
                    <a:pt x="25" y="141"/>
                  </a:lnTo>
                  <a:lnTo>
                    <a:pt x="10" y="126"/>
                  </a:lnTo>
                  <a:lnTo>
                    <a:pt x="0" y="106"/>
                  </a:lnTo>
                  <a:lnTo>
                    <a:pt x="0" y="81"/>
                  </a:lnTo>
                  <a:lnTo>
                    <a:pt x="0" y="61"/>
                  </a:lnTo>
                  <a:lnTo>
                    <a:pt x="10" y="40"/>
                  </a:lnTo>
                  <a:lnTo>
                    <a:pt x="25" y="25"/>
                  </a:lnTo>
                  <a:lnTo>
                    <a:pt x="40" y="10"/>
                  </a:lnTo>
                  <a:lnTo>
                    <a:pt x="60" y="0"/>
                  </a:lnTo>
                  <a:lnTo>
                    <a:pt x="85" y="0"/>
                  </a:lnTo>
                  <a:lnTo>
                    <a:pt x="110" y="0"/>
                  </a:lnTo>
                  <a:lnTo>
                    <a:pt x="130" y="10"/>
                  </a:lnTo>
                  <a:close/>
                </a:path>
              </a:pathLst>
            </a:custGeom>
            <a:solidFill>
              <a:srgbClr val="000000"/>
            </a:solidFill>
            <a:ln w="0">
              <a:solidFill>
                <a:srgbClr val="000000"/>
              </a:solidFill>
              <a:prstDash val="solid"/>
              <a:round/>
              <a:headEnd/>
              <a:tailEnd/>
            </a:ln>
          </p:spPr>
          <p:txBody>
            <a:bodyPr/>
            <a:lstStyle/>
            <a:p>
              <a:endParaRPr lang="en-US"/>
            </a:p>
          </p:txBody>
        </p:sp>
        <p:sp>
          <p:nvSpPr>
            <p:cNvPr id="32" name="Freeform 32"/>
            <p:cNvSpPr>
              <a:spLocks noEditPoints="1"/>
            </p:cNvSpPr>
            <p:nvPr/>
          </p:nvSpPr>
          <p:spPr bwMode="auto">
            <a:xfrm>
              <a:off x="4503" y="1346"/>
              <a:ext cx="170" cy="166"/>
            </a:xfrm>
            <a:custGeom>
              <a:avLst/>
              <a:gdLst/>
              <a:ahLst/>
              <a:cxnLst>
                <a:cxn ang="0">
                  <a:pos x="0" y="81"/>
                </a:cxn>
                <a:cxn ang="0">
                  <a:pos x="0" y="61"/>
                </a:cxn>
                <a:cxn ang="0">
                  <a:pos x="10" y="40"/>
                </a:cxn>
                <a:cxn ang="0">
                  <a:pos x="25" y="25"/>
                </a:cxn>
                <a:cxn ang="0">
                  <a:pos x="45" y="10"/>
                </a:cxn>
                <a:cxn ang="0">
                  <a:pos x="65" y="0"/>
                </a:cxn>
                <a:cxn ang="0">
                  <a:pos x="85" y="0"/>
                </a:cxn>
                <a:cxn ang="0">
                  <a:pos x="110" y="0"/>
                </a:cxn>
                <a:cxn ang="0">
                  <a:pos x="130" y="10"/>
                </a:cxn>
                <a:cxn ang="0">
                  <a:pos x="145" y="25"/>
                </a:cxn>
                <a:cxn ang="0">
                  <a:pos x="160" y="40"/>
                </a:cxn>
                <a:cxn ang="0">
                  <a:pos x="170" y="61"/>
                </a:cxn>
                <a:cxn ang="0">
                  <a:pos x="170" y="81"/>
                </a:cxn>
                <a:cxn ang="0">
                  <a:pos x="170" y="106"/>
                </a:cxn>
                <a:cxn ang="0">
                  <a:pos x="160" y="126"/>
                </a:cxn>
                <a:cxn ang="0">
                  <a:pos x="145" y="141"/>
                </a:cxn>
                <a:cxn ang="0">
                  <a:pos x="130" y="156"/>
                </a:cxn>
                <a:cxn ang="0">
                  <a:pos x="110" y="166"/>
                </a:cxn>
                <a:cxn ang="0">
                  <a:pos x="85" y="166"/>
                </a:cxn>
                <a:cxn ang="0">
                  <a:pos x="65" y="166"/>
                </a:cxn>
                <a:cxn ang="0">
                  <a:pos x="40" y="156"/>
                </a:cxn>
                <a:cxn ang="0">
                  <a:pos x="25" y="141"/>
                </a:cxn>
                <a:cxn ang="0">
                  <a:pos x="10" y="126"/>
                </a:cxn>
                <a:cxn ang="0">
                  <a:pos x="0" y="106"/>
                </a:cxn>
                <a:cxn ang="0">
                  <a:pos x="0" y="81"/>
                </a:cxn>
                <a:cxn ang="0">
                  <a:pos x="150" y="86"/>
                </a:cxn>
                <a:cxn ang="0">
                  <a:pos x="145" y="66"/>
                </a:cxn>
                <a:cxn ang="0">
                  <a:pos x="140" y="50"/>
                </a:cxn>
                <a:cxn ang="0">
                  <a:pos x="130" y="40"/>
                </a:cxn>
                <a:cxn ang="0">
                  <a:pos x="115" y="30"/>
                </a:cxn>
                <a:cxn ang="0">
                  <a:pos x="100" y="25"/>
                </a:cxn>
                <a:cxn ang="0">
                  <a:pos x="85" y="20"/>
                </a:cxn>
                <a:cxn ang="0">
                  <a:pos x="70" y="25"/>
                </a:cxn>
                <a:cxn ang="0">
                  <a:pos x="55" y="30"/>
                </a:cxn>
                <a:cxn ang="0">
                  <a:pos x="40" y="40"/>
                </a:cxn>
                <a:cxn ang="0">
                  <a:pos x="30" y="50"/>
                </a:cxn>
                <a:cxn ang="0">
                  <a:pos x="25" y="66"/>
                </a:cxn>
                <a:cxn ang="0">
                  <a:pos x="20" y="86"/>
                </a:cxn>
                <a:cxn ang="0">
                  <a:pos x="25" y="101"/>
                </a:cxn>
                <a:cxn ang="0">
                  <a:pos x="30" y="116"/>
                </a:cxn>
                <a:cxn ang="0">
                  <a:pos x="40" y="126"/>
                </a:cxn>
                <a:cxn ang="0">
                  <a:pos x="55" y="136"/>
                </a:cxn>
                <a:cxn ang="0">
                  <a:pos x="70" y="141"/>
                </a:cxn>
                <a:cxn ang="0">
                  <a:pos x="85" y="146"/>
                </a:cxn>
                <a:cxn ang="0">
                  <a:pos x="105" y="141"/>
                </a:cxn>
                <a:cxn ang="0">
                  <a:pos x="120" y="136"/>
                </a:cxn>
                <a:cxn ang="0">
                  <a:pos x="130" y="126"/>
                </a:cxn>
                <a:cxn ang="0">
                  <a:pos x="140" y="116"/>
                </a:cxn>
                <a:cxn ang="0">
                  <a:pos x="145" y="101"/>
                </a:cxn>
                <a:cxn ang="0">
                  <a:pos x="150" y="86"/>
                </a:cxn>
              </a:cxnLst>
              <a:rect l="0" t="0" r="r" b="b"/>
              <a:pathLst>
                <a:path w="170" h="166">
                  <a:moveTo>
                    <a:pt x="0" y="81"/>
                  </a:moveTo>
                  <a:lnTo>
                    <a:pt x="0" y="61"/>
                  </a:lnTo>
                  <a:lnTo>
                    <a:pt x="10" y="40"/>
                  </a:lnTo>
                  <a:lnTo>
                    <a:pt x="25" y="25"/>
                  </a:lnTo>
                  <a:lnTo>
                    <a:pt x="45" y="10"/>
                  </a:lnTo>
                  <a:lnTo>
                    <a:pt x="65" y="0"/>
                  </a:lnTo>
                  <a:lnTo>
                    <a:pt x="85" y="0"/>
                  </a:lnTo>
                  <a:lnTo>
                    <a:pt x="110" y="0"/>
                  </a:lnTo>
                  <a:lnTo>
                    <a:pt x="130" y="10"/>
                  </a:lnTo>
                  <a:lnTo>
                    <a:pt x="145" y="25"/>
                  </a:lnTo>
                  <a:lnTo>
                    <a:pt x="160" y="40"/>
                  </a:lnTo>
                  <a:lnTo>
                    <a:pt x="170" y="61"/>
                  </a:lnTo>
                  <a:lnTo>
                    <a:pt x="170" y="81"/>
                  </a:lnTo>
                  <a:lnTo>
                    <a:pt x="170" y="106"/>
                  </a:lnTo>
                  <a:lnTo>
                    <a:pt x="160" y="126"/>
                  </a:lnTo>
                  <a:lnTo>
                    <a:pt x="145" y="141"/>
                  </a:lnTo>
                  <a:lnTo>
                    <a:pt x="130" y="156"/>
                  </a:lnTo>
                  <a:lnTo>
                    <a:pt x="110" y="166"/>
                  </a:lnTo>
                  <a:lnTo>
                    <a:pt x="85" y="166"/>
                  </a:lnTo>
                  <a:lnTo>
                    <a:pt x="65"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70" y="25"/>
                  </a:lnTo>
                  <a:lnTo>
                    <a:pt x="55" y="30"/>
                  </a:lnTo>
                  <a:lnTo>
                    <a:pt x="40" y="40"/>
                  </a:lnTo>
                  <a:lnTo>
                    <a:pt x="30" y="50"/>
                  </a:lnTo>
                  <a:lnTo>
                    <a:pt x="25" y="66"/>
                  </a:lnTo>
                  <a:lnTo>
                    <a:pt x="20" y="86"/>
                  </a:lnTo>
                  <a:lnTo>
                    <a:pt x="25" y="101"/>
                  </a:lnTo>
                  <a:lnTo>
                    <a:pt x="30" y="116"/>
                  </a:lnTo>
                  <a:lnTo>
                    <a:pt x="40" y="126"/>
                  </a:lnTo>
                  <a:lnTo>
                    <a:pt x="55" y="136"/>
                  </a:lnTo>
                  <a:lnTo>
                    <a:pt x="70" y="141"/>
                  </a:lnTo>
                  <a:lnTo>
                    <a:pt x="85" y="146"/>
                  </a:lnTo>
                  <a:lnTo>
                    <a:pt x="105" y="141"/>
                  </a:lnTo>
                  <a:lnTo>
                    <a:pt x="120" y="136"/>
                  </a:lnTo>
                  <a:lnTo>
                    <a:pt x="130" y="126"/>
                  </a:lnTo>
                  <a:lnTo>
                    <a:pt x="140" y="116"/>
                  </a:lnTo>
                  <a:lnTo>
                    <a:pt x="145" y="101"/>
                  </a:lnTo>
                  <a:lnTo>
                    <a:pt x="150" y="86"/>
                  </a:lnTo>
                  <a:close/>
                </a:path>
              </a:pathLst>
            </a:custGeom>
            <a:solidFill>
              <a:srgbClr val="000000"/>
            </a:solidFill>
            <a:ln w="0">
              <a:solidFill>
                <a:srgbClr val="000000"/>
              </a:solidFill>
              <a:prstDash val="solid"/>
              <a:round/>
              <a:headEnd/>
              <a:tailEnd/>
            </a:ln>
          </p:spPr>
          <p:txBody>
            <a:bodyPr/>
            <a:lstStyle/>
            <a:p>
              <a:endParaRPr lang="en-US"/>
            </a:p>
          </p:txBody>
        </p:sp>
        <p:sp>
          <p:nvSpPr>
            <p:cNvPr id="53" name="Line 53"/>
            <p:cNvSpPr>
              <a:spLocks noChangeShapeType="1"/>
            </p:cNvSpPr>
            <p:nvPr/>
          </p:nvSpPr>
          <p:spPr bwMode="auto">
            <a:xfrm flipH="1">
              <a:off x="30" y="1642"/>
              <a:ext cx="4643" cy="0"/>
            </a:xfrm>
            <a:prstGeom prst="line">
              <a:avLst/>
            </a:prstGeom>
            <a:noFill/>
            <a:ln w="6350">
              <a:solidFill>
                <a:srgbClr val="000000"/>
              </a:solidFill>
              <a:round/>
              <a:headEnd/>
              <a:tailEnd/>
            </a:ln>
          </p:spPr>
          <p:txBody>
            <a:bodyPr/>
            <a:lstStyle/>
            <a:p>
              <a:endParaRPr lang="en-US"/>
            </a:p>
          </p:txBody>
        </p:sp>
        <p:sp>
          <p:nvSpPr>
            <p:cNvPr id="54" name="Freeform 54"/>
            <p:cNvSpPr>
              <a:spLocks/>
            </p:cNvSpPr>
            <p:nvPr/>
          </p:nvSpPr>
          <p:spPr bwMode="auto">
            <a:xfrm>
              <a:off x="1021" y="400"/>
              <a:ext cx="425" cy="661"/>
            </a:xfrm>
            <a:custGeom>
              <a:avLst/>
              <a:gdLst/>
              <a:ahLst/>
              <a:cxnLst>
                <a:cxn ang="0">
                  <a:pos x="425" y="661"/>
                </a:cxn>
                <a:cxn ang="0">
                  <a:pos x="410" y="661"/>
                </a:cxn>
                <a:cxn ang="0">
                  <a:pos x="380" y="651"/>
                </a:cxn>
                <a:cxn ang="0">
                  <a:pos x="335" y="636"/>
                </a:cxn>
                <a:cxn ang="0">
                  <a:pos x="280" y="616"/>
                </a:cxn>
                <a:cxn ang="0">
                  <a:pos x="225" y="601"/>
                </a:cxn>
                <a:cxn ang="0">
                  <a:pos x="170" y="591"/>
                </a:cxn>
                <a:cxn ang="0">
                  <a:pos x="120" y="581"/>
                </a:cxn>
                <a:cxn ang="0">
                  <a:pos x="85" y="581"/>
                </a:cxn>
                <a:cxn ang="0">
                  <a:pos x="40" y="586"/>
                </a:cxn>
                <a:cxn ang="0">
                  <a:pos x="15" y="591"/>
                </a:cxn>
                <a:cxn ang="0">
                  <a:pos x="0" y="596"/>
                </a:cxn>
                <a:cxn ang="0">
                  <a:pos x="0" y="596"/>
                </a:cxn>
                <a:cxn ang="0">
                  <a:pos x="5" y="0"/>
                </a:cxn>
                <a:cxn ang="0">
                  <a:pos x="400" y="156"/>
                </a:cxn>
                <a:cxn ang="0">
                  <a:pos x="425" y="661"/>
                </a:cxn>
              </a:cxnLst>
              <a:rect l="0" t="0" r="r" b="b"/>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0" y="596"/>
                  </a:lnTo>
                  <a:lnTo>
                    <a:pt x="5" y="0"/>
                  </a:lnTo>
                  <a:lnTo>
                    <a:pt x="400" y="156"/>
                  </a:lnTo>
                  <a:lnTo>
                    <a:pt x="425" y="661"/>
                  </a:lnTo>
                  <a:close/>
                </a:path>
              </a:pathLst>
            </a:custGeom>
            <a:solidFill>
              <a:srgbClr val="FFFFFF"/>
            </a:solidFill>
            <a:ln w="0">
              <a:solidFill>
                <a:srgbClr val="FFFFFF"/>
              </a:solidFill>
              <a:prstDash val="solid"/>
              <a:round/>
              <a:headEnd/>
              <a:tailEnd/>
            </a:ln>
          </p:spPr>
          <p:txBody>
            <a:bodyPr/>
            <a:lstStyle/>
            <a:p>
              <a:endParaRPr lang="en-US"/>
            </a:p>
          </p:txBody>
        </p:sp>
        <p:sp>
          <p:nvSpPr>
            <p:cNvPr id="55" name="Freeform 55"/>
            <p:cNvSpPr>
              <a:spLocks/>
            </p:cNvSpPr>
            <p:nvPr/>
          </p:nvSpPr>
          <p:spPr bwMode="auto">
            <a:xfrm>
              <a:off x="0" y="5"/>
              <a:ext cx="1876" cy="1196"/>
            </a:xfrm>
            <a:custGeom>
              <a:avLst/>
              <a:gdLst/>
              <a:ahLst/>
              <a:cxnLst>
                <a:cxn ang="0">
                  <a:pos x="1751" y="476"/>
                </a:cxn>
                <a:cxn ang="0">
                  <a:pos x="1816" y="606"/>
                </a:cxn>
                <a:cxn ang="0">
                  <a:pos x="1856" y="746"/>
                </a:cxn>
                <a:cxn ang="0">
                  <a:pos x="1876" y="896"/>
                </a:cxn>
                <a:cxn ang="0">
                  <a:pos x="1871" y="1046"/>
                </a:cxn>
                <a:cxn ang="0">
                  <a:pos x="1851" y="1196"/>
                </a:cxn>
                <a:cxn ang="0">
                  <a:pos x="1446" y="1056"/>
                </a:cxn>
                <a:cxn ang="0">
                  <a:pos x="1436" y="896"/>
                </a:cxn>
                <a:cxn ang="0">
                  <a:pos x="1426" y="736"/>
                </a:cxn>
                <a:cxn ang="0">
                  <a:pos x="1411" y="576"/>
                </a:cxn>
                <a:cxn ang="0">
                  <a:pos x="1326" y="536"/>
                </a:cxn>
                <a:cxn ang="0">
                  <a:pos x="1236" y="496"/>
                </a:cxn>
                <a:cxn ang="0">
                  <a:pos x="1156" y="460"/>
                </a:cxn>
                <a:cxn ang="0">
                  <a:pos x="1076" y="435"/>
                </a:cxn>
                <a:cxn ang="0">
                  <a:pos x="1011" y="425"/>
                </a:cxn>
                <a:cxn ang="0">
                  <a:pos x="951" y="435"/>
                </a:cxn>
                <a:cxn ang="0">
                  <a:pos x="575" y="496"/>
                </a:cxn>
                <a:cxn ang="0">
                  <a:pos x="560" y="636"/>
                </a:cxn>
                <a:cxn ang="0">
                  <a:pos x="555" y="781"/>
                </a:cxn>
                <a:cxn ang="0">
                  <a:pos x="380" y="731"/>
                </a:cxn>
                <a:cxn ang="0">
                  <a:pos x="375" y="891"/>
                </a:cxn>
                <a:cxn ang="0">
                  <a:pos x="0" y="786"/>
                </a:cxn>
                <a:cxn ang="0">
                  <a:pos x="30" y="636"/>
                </a:cxn>
                <a:cxn ang="0">
                  <a:pos x="95" y="491"/>
                </a:cxn>
                <a:cxn ang="0">
                  <a:pos x="185" y="355"/>
                </a:cxn>
                <a:cxn ang="0">
                  <a:pos x="295" y="235"/>
                </a:cxn>
                <a:cxn ang="0">
                  <a:pos x="425" y="135"/>
                </a:cxn>
                <a:cxn ang="0">
                  <a:pos x="545" y="70"/>
                </a:cxn>
                <a:cxn ang="0">
                  <a:pos x="675" y="30"/>
                </a:cxn>
                <a:cxn ang="0">
                  <a:pos x="810" y="5"/>
                </a:cxn>
                <a:cxn ang="0">
                  <a:pos x="951" y="0"/>
                </a:cxn>
                <a:cxn ang="0">
                  <a:pos x="951" y="0"/>
                </a:cxn>
                <a:cxn ang="0">
                  <a:pos x="1091" y="15"/>
                </a:cxn>
                <a:cxn ang="0">
                  <a:pos x="1226" y="45"/>
                </a:cxn>
                <a:cxn ang="0">
                  <a:pos x="1356" y="100"/>
                </a:cxn>
                <a:cxn ang="0">
                  <a:pos x="1466" y="170"/>
                </a:cxn>
                <a:cxn ang="0">
                  <a:pos x="1576" y="255"/>
                </a:cxn>
                <a:cxn ang="0">
                  <a:pos x="1671" y="360"/>
                </a:cxn>
                <a:cxn ang="0">
                  <a:pos x="1751" y="476"/>
                </a:cxn>
                <a:cxn ang="0">
                  <a:pos x="1751" y="476"/>
                </a:cxn>
              </a:cxnLst>
              <a:rect l="0" t="0" r="r" b="b"/>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951" y="0"/>
                  </a:lnTo>
                  <a:lnTo>
                    <a:pt x="1091" y="15"/>
                  </a:lnTo>
                  <a:lnTo>
                    <a:pt x="1226" y="45"/>
                  </a:lnTo>
                  <a:lnTo>
                    <a:pt x="1356" y="100"/>
                  </a:lnTo>
                  <a:lnTo>
                    <a:pt x="1466" y="170"/>
                  </a:lnTo>
                  <a:lnTo>
                    <a:pt x="1576" y="255"/>
                  </a:lnTo>
                  <a:lnTo>
                    <a:pt x="1671" y="360"/>
                  </a:lnTo>
                  <a:lnTo>
                    <a:pt x="1751" y="476"/>
                  </a:lnTo>
                  <a:lnTo>
                    <a:pt x="1751" y="476"/>
                  </a:lnTo>
                  <a:close/>
                </a:path>
              </a:pathLst>
            </a:custGeom>
            <a:solidFill>
              <a:srgbClr val="FF0000"/>
            </a:solidFill>
            <a:ln w="0">
              <a:solidFill>
                <a:srgbClr val="00C375"/>
              </a:solidFill>
              <a:prstDash val="solid"/>
              <a:round/>
              <a:headEnd/>
              <a:tailEnd/>
            </a:ln>
          </p:spPr>
          <p:txBody>
            <a:bodyPr/>
            <a:lstStyle/>
            <a:p>
              <a:endParaRPr lang="en-US"/>
            </a:p>
          </p:txBody>
        </p:sp>
        <p:sp>
          <p:nvSpPr>
            <p:cNvPr id="56" name="Freeform 56"/>
            <p:cNvSpPr>
              <a:spLocks/>
            </p:cNvSpPr>
            <p:nvPr/>
          </p:nvSpPr>
          <p:spPr bwMode="auto">
            <a:xfrm>
              <a:off x="1176" y="626"/>
              <a:ext cx="20" cy="175"/>
            </a:xfrm>
            <a:custGeom>
              <a:avLst/>
              <a:gdLst/>
              <a:ahLst/>
              <a:cxnLst>
                <a:cxn ang="0">
                  <a:pos x="20" y="10"/>
                </a:cxn>
                <a:cxn ang="0">
                  <a:pos x="20" y="175"/>
                </a:cxn>
                <a:cxn ang="0">
                  <a:pos x="20" y="160"/>
                </a:cxn>
                <a:cxn ang="0">
                  <a:pos x="15" y="145"/>
                </a:cxn>
                <a:cxn ang="0">
                  <a:pos x="15" y="130"/>
                </a:cxn>
                <a:cxn ang="0">
                  <a:pos x="10" y="120"/>
                </a:cxn>
                <a:cxn ang="0">
                  <a:pos x="0" y="115"/>
                </a:cxn>
                <a:cxn ang="0">
                  <a:pos x="0" y="60"/>
                </a:cxn>
                <a:cxn ang="0">
                  <a:pos x="0" y="0"/>
                </a:cxn>
                <a:cxn ang="0">
                  <a:pos x="10" y="5"/>
                </a:cxn>
                <a:cxn ang="0">
                  <a:pos x="20" y="10"/>
                </a:cxn>
              </a:cxnLst>
              <a:rect l="0" t="0" r="r" b="b"/>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57" name="Freeform 57"/>
            <p:cNvSpPr>
              <a:spLocks/>
            </p:cNvSpPr>
            <p:nvPr/>
          </p:nvSpPr>
          <p:spPr bwMode="auto">
            <a:xfrm>
              <a:off x="1231" y="651"/>
              <a:ext cx="20" cy="165"/>
            </a:xfrm>
            <a:custGeom>
              <a:avLst/>
              <a:gdLst/>
              <a:ahLst/>
              <a:cxnLst>
                <a:cxn ang="0">
                  <a:pos x="20" y="5"/>
                </a:cxn>
                <a:cxn ang="0">
                  <a:pos x="20" y="165"/>
                </a:cxn>
                <a:cxn ang="0">
                  <a:pos x="15" y="150"/>
                </a:cxn>
                <a:cxn ang="0">
                  <a:pos x="15" y="140"/>
                </a:cxn>
                <a:cxn ang="0">
                  <a:pos x="15" y="125"/>
                </a:cxn>
                <a:cxn ang="0">
                  <a:pos x="10" y="115"/>
                </a:cxn>
                <a:cxn ang="0">
                  <a:pos x="10" y="110"/>
                </a:cxn>
                <a:cxn ang="0">
                  <a:pos x="0" y="105"/>
                </a:cxn>
                <a:cxn ang="0">
                  <a:pos x="0" y="55"/>
                </a:cxn>
                <a:cxn ang="0">
                  <a:pos x="0" y="0"/>
                </a:cxn>
                <a:cxn ang="0">
                  <a:pos x="10" y="5"/>
                </a:cxn>
                <a:cxn ang="0">
                  <a:pos x="20" y="5"/>
                </a:cxn>
              </a:cxnLst>
              <a:rect l="0" t="0" r="r" b="b"/>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solidFill>
              <a:srgbClr val="000000"/>
            </a:solidFill>
            <a:ln w="0">
              <a:solidFill>
                <a:srgbClr val="000000"/>
              </a:solidFill>
              <a:prstDash val="solid"/>
              <a:round/>
              <a:headEnd/>
              <a:tailEnd/>
            </a:ln>
          </p:spPr>
          <p:txBody>
            <a:bodyPr/>
            <a:lstStyle/>
            <a:p>
              <a:endParaRPr lang="en-US"/>
            </a:p>
          </p:txBody>
        </p:sp>
        <p:sp>
          <p:nvSpPr>
            <p:cNvPr id="58" name="Freeform 58"/>
            <p:cNvSpPr>
              <a:spLocks/>
            </p:cNvSpPr>
            <p:nvPr/>
          </p:nvSpPr>
          <p:spPr bwMode="auto">
            <a:xfrm>
              <a:off x="1286" y="671"/>
              <a:ext cx="20" cy="155"/>
            </a:xfrm>
            <a:custGeom>
              <a:avLst/>
              <a:gdLst/>
              <a:ahLst/>
              <a:cxnLst>
                <a:cxn ang="0">
                  <a:pos x="20" y="10"/>
                </a:cxn>
                <a:cxn ang="0">
                  <a:pos x="20" y="155"/>
                </a:cxn>
                <a:cxn ang="0">
                  <a:pos x="15" y="145"/>
                </a:cxn>
                <a:cxn ang="0">
                  <a:pos x="15" y="135"/>
                </a:cxn>
                <a:cxn ang="0">
                  <a:pos x="15" y="125"/>
                </a:cxn>
                <a:cxn ang="0">
                  <a:pos x="10" y="115"/>
                </a:cxn>
                <a:cxn ang="0">
                  <a:pos x="10" y="110"/>
                </a:cxn>
                <a:cxn ang="0">
                  <a:pos x="0" y="110"/>
                </a:cxn>
                <a:cxn ang="0">
                  <a:pos x="0" y="55"/>
                </a:cxn>
                <a:cxn ang="0">
                  <a:pos x="0" y="0"/>
                </a:cxn>
                <a:cxn ang="0">
                  <a:pos x="10" y="5"/>
                </a:cxn>
                <a:cxn ang="0">
                  <a:pos x="15" y="5"/>
                </a:cxn>
                <a:cxn ang="0">
                  <a:pos x="20" y="10"/>
                </a:cxn>
              </a:cxnLst>
              <a:rect l="0" t="0" r="r" b="b"/>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solidFill>
              <a:srgbClr val="000000"/>
            </a:solidFill>
            <a:ln w="0">
              <a:solidFill>
                <a:srgbClr val="000000"/>
              </a:solidFill>
              <a:prstDash val="solid"/>
              <a:round/>
              <a:headEnd/>
              <a:tailEnd/>
            </a:ln>
          </p:spPr>
          <p:txBody>
            <a:bodyPr/>
            <a:lstStyle/>
            <a:p>
              <a:endParaRPr lang="en-US"/>
            </a:p>
          </p:txBody>
        </p:sp>
        <p:sp>
          <p:nvSpPr>
            <p:cNvPr id="59" name="Freeform 59"/>
            <p:cNvSpPr>
              <a:spLocks/>
            </p:cNvSpPr>
            <p:nvPr/>
          </p:nvSpPr>
          <p:spPr bwMode="auto">
            <a:xfrm>
              <a:off x="800" y="981"/>
              <a:ext cx="311" cy="120"/>
            </a:xfrm>
            <a:custGeom>
              <a:avLst/>
              <a:gdLst/>
              <a:ahLst/>
              <a:cxnLst>
                <a:cxn ang="0">
                  <a:pos x="306" y="0"/>
                </a:cxn>
                <a:cxn ang="0">
                  <a:pos x="311" y="60"/>
                </a:cxn>
                <a:cxn ang="0">
                  <a:pos x="311" y="120"/>
                </a:cxn>
                <a:cxn ang="0">
                  <a:pos x="0" y="35"/>
                </a:cxn>
                <a:cxn ang="0">
                  <a:pos x="101" y="20"/>
                </a:cxn>
                <a:cxn ang="0">
                  <a:pos x="201" y="10"/>
                </a:cxn>
                <a:cxn ang="0">
                  <a:pos x="306" y="0"/>
                </a:cxn>
              </a:cxnLst>
              <a:rect l="0" t="0" r="r" b="b"/>
              <a:pathLst>
                <a:path w="311" h="120">
                  <a:moveTo>
                    <a:pt x="306" y="0"/>
                  </a:moveTo>
                  <a:lnTo>
                    <a:pt x="311" y="60"/>
                  </a:lnTo>
                  <a:lnTo>
                    <a:pt x="311" y="120"/>
                  </a:lnTo>
                  <a:lnTo>
                    <a:pt x="0" y="35"/>
                  </a:lnTo>
                  <a:lnTo>
                    <a:pt x="101" y="20"/>
                  </a:lnTo>
                  <a:lnTo>
                    <a:pt x="201" y="10"/>
                  </a:lnTo>
                  <a:lnTo>
                    <a:pt x="306" y="0"/>
                  </a:lnTo>
                  <a:close/>
                </a:path>
              </a:pathLst>
            </a:custGeom>
            <a:solidFill>
              <a:srgbClr val="404040"/>
            </a:solidFill>
            <a:ln w="0">
              <a:solidFill>
                <a:srgbClr val="404040"/>
              </a:solidFill>
              <a:prstDash val="solid"/>
              <a:round/>
              <a:headEnd/>
              <a:tailEnd/>
            </a:ln>
          </p:spPr>
          <p:txBody>
            <a:bodyPr/>
            <a:lstStyle/>
            <a:p>
              <a:endParaRPr lang="en-US"/>
            </a:p>
          </p:txBody>
        </p:sp>
        <p:sp>
          <p:nvSpPr>
            <p:cNvPr id="60" name="Freeform 60"/>
            <p:cNvSpPr>
              <a:spLocks/>
            </p:cNvSpPr>
            <p:nvPr/>
          </p:nvSpPr>
          <p:spPr bwMode="auto">
            <a:xfrm>
              <a:off x="0" y="736"/>
              <a:ext cx="380" cy="160"/>
            </a:xfrm>
            <a:custGeom>
              <a:avLst/>
              <a:gdLst/>
              <a:ahLst/>
              <a:cxnLst>
                <a:cxn ang="0">
                  <a:pos x="0" y="55"/>
                </a:cxn>
                <a:cxn ang="0">
                  <a:pos x="380" y="0"/>
                </a:cxn>
                <a:cxn ang="0">
                  <a:pos x="380" y="160"/>
                </a:cxn>
                <a:cxn ang="0">
                  <a:pos x="0" y="55"/>
                </a:cxn>
              </a:cxnLst>
              <a:rect l="0" t="0" r="r" b="b"/>
              <a:pathLst>
                <a:path w="380" h="160">
                  <a:moveTo>
                    <a:pt x="0" y="55"/>
                  </a:moveTo>
                  <a:lnTo>
                    <a:pt x="380" y="0"/>
                  </a:lnTo>
                  <a:lnTo>
                    <a:pt x="380" y="160"/>
                  </a:lnTo>
                  <a:lnTo>
                    <a:pt x="0" y="55"/>
                  </a:lnTo>
                  <a:close/>
                </a:path>
              </a:pathLst>
            </a:custGeom>
            <a:solidFill>
              <a:srgbClr val="404040"/>
            </a:solidFill>
            <a:ln w="0">
              <a:solidFill>
                <a:srgbClr val="404040"/>
              </a:solidFill>
              <a:prstDash val="solid"/>
              <a:round/>
              <a:headEnd/>
              <a:tailEnd/>
            </a:ln>
          </p:spPr>
          <p:txBody>
            <a:bodyPr/>
            <a:lstStyle/>
            <a:p>
              <a:endParaRPr lang="en-US"/>
            </a:p>
          </p:txBody>
        </p:sp>
        <p:sp>
          <p:nvSpPr>
            <p:cNvPr id="61" name="Freeform 61"/>
            <p:cNvSpPr>
              <a:spLocks/>
            </p:cNvSpPr>
            <p:nvPr/>
          </p:nvSpPr>
          <p:spPr bwMode="auto">
            <a:xfrm>
              <a:off x="380" y="430"/>
              <a:ext cx="661" cy="586"/>
            </a:xfrm>
            <a:custGeom>
              <a:avLst/>
              <a:gdLst/>
              <a:ahLst/>
              <a:cxnLst>
                <a:cxn ang="0">
                  <a:pos x="0" y="306"/>
                </a:cxn>
                <a:cxn ang="0">
                  <a:pos x="0" y="466"/>
                </a:cxn>
                <a:cxn ang="0">
                  <a:pos x="420" y="586"/>
                </a:cxn>
                <a:cxn ang="0">
                  <a:pos x="661" y="556"/>
                </a:cxn>
                <a:cxn ang="0">
                  <a:pos x="661" y="0"/>
                </a:cxn>
                <a:cxn ang="0">
                  <a:pos x="641" y="0"/>
                </a:cxn>
                <a:cxn ang="0">
                  <a:pos x="626" y="0"/>
                </a:cxn>
                <a:cxn ang="0">
                  <a:pos x="616" y="5"/>
                </a:cxn>
                <a:cxn ang="0">
                  <a:pos x="606" y="5"/>
                </a:cxn>
                <a:cxn ang="0">
                  <a:pos x="601" y="5"/>
                </a:cxn>
                <a:cxn ang="0">
                  <a:pos x="190" y="71"/>
                </a:cxn>
                <a:cxn ang="0">
                  <a:pos x="185" y="106"/>
                </a:cxn>
                <a:cxn ang="0">
                  <a:pos x="180" y="146"/>
                </a:cxn>
                <a:cxn ang="0">
                  <a:pos x="180" y="186"/>
                </a:cxn>
                <a:cxn ang="0">
                  <a:pos x="175" y="216"/>
                </a:cxn>
                <a:cxn ang="0">
                  <a:pos x="175" y="226"/>
                </a:cxn>
                <a:cxn ang="0">
                  <a:pos x="175" y="356"/>
                </a:cxn>
                <a:cxn ang="0">
                  <a:pos x="0" y="306"/>
                </a:cxn>
              </a:cxnLst>
              <a:rect l="0" t="0" r="r" b="b"/>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solidFill>
              <a:srgbClr val="CCCCCC"/>
            </a:solidFill>
            <a:ln w="0">
              <a:solidFill>
                <a:srgbClr val="CCCCCC"/>
              </a:solidFill>
              <a:prstDash val="solid"/>
              <a:round/>
              <a:headEnd/>
              <a:tailEnd/>
            </a:ln>
          </p:spPr>
          <p:txBody>
            <a:bodyPr/>
            <a:lstStyle/>
            <a:p>
              <a:endParaRPr lang="en-US"/>
            </a:p>
          </p:txBody>
        </p:sp>
        <p:sp>
          <p:nvSpPr>
            <p:cNvPr id="62" name="Freeform 62"/>
            <p:cNvSpPr>
              <a:spLocks/>
            </p:cNvSpPr>
            <p:nvPr/>
          </p:nvSpPr>
          <p:spPr bwMode="auto">
            <a:xfrm>
              <a:off x="880" y="596"/>
              <a:ext cx="46" cy="160"/>
            </a:xfrm>
            <a:custGeom>
              <a:avLst/>
              <a:gdLst/>
              <a:ahLst/>
              <a:cxnLst>
                <a:cxn ang="0">
                  <a:pos x="46" y="125"/>
                </a:cxn>
                <a:cxn ang="0">
                  <a:pos x="26" y="125"/>
                </a:cxn>
                <a:cxn ang="0">
                  <a:pos x="15" y="130"/>
                </a:cxn>
                <a:cxn ang="0">
                  <a:pos x="10" y="135"/>
                </a:cxn>
                <a:cxn ang="0">
                  <a:pos x="5" y="150"/>
                </a:cxn>
                <a:cxn ang="0">
                  <a:pos x="0" y="160"/>
                </a:cxn>
                <a:cxn ang="0">
                  <a:pos x="0" y="5"/>
                </a:cxn>
                <a:cxn ang="0">
                  <a:pos x="46" y="0"/>
                </a:cxn>
                <a:cxn ang="0">
                  <a:pos x="46" y="125"/>
                </a:cxn>
              </a:cxnLst>
              <a:rect l="0" t="0" r="r" b="b"/>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solidFill>
              <a:srgbClr val="000000"/>
            </a:solidFill>
            <a:ln w="0">
              <a:solidFill>
                <a:srgbClr val="000000"/>
              </a:solidFill>
              <a:prstDash val="solid"/>
              <a:round/>
              <a:headEnd/>
              <a:tailEnd/>
            </a:ln>
          </p:spPr>
          <p:txBody>
            <a:bodyPr/>
            <a:lstStyle/>
            <a:p>
              <a:endParaRPr lang="en-US"/>
            </a:p>
          </p:txBody>
        </p:sp>
        <p:sp>
          <p:nvSpPr>
            <p:cNvPr id="63" name="Freeform 63"/>
            <p:cNvSpPr>
              <a:spLocks/>
            </p:cNvSpPr>
            <p:nvPr/>
          </p:nvSpPr>
          <p:spPr bwMode="auto">
            <a:xfrm>
              <a:off x="770" y="611"/>
              <a:ext cx="50" cy="155"/>
            </a:xfrm>
            <a:custGeom>
              <a:avLst/>
              <a:gdLst/>
              <a:ahLst/>
              <a:cxnLst>
                <a:cxn ang="0">
                  <a:pos x="50" y="120"/>
                </a:cxn>
                <a:cxn ang="0">
                  <a:pos x="35" y="120"/>
                </a:cxn>
                <a:cxn ang="0">
                  <a:pos x="20" y="125"/>
                </a:cxn>
                <a:cxn ang="0">
                  <a:pos x="10" y="130"/>
                </a:cxn>
                <a:cxn ang="0">
                  <a:pos x="5" y="140"/>
                </a:cxn>
                <a:cxn ang="0">
                  <a:pos x="0" y="155"/>
                </a:cxn>
                <a:cxn ang="0">
                  <a:pos x="0" y="5"/>
                </a:cxn>
                <a:cxn ang="0">
                  <a:pos x="50" y="0"/>
                </a:cxn>
                <a:cxn ang="0">
                  <a:pos x="50" y="120"/>
                </a:cxn>
              </a:cxnLst>
              <a:rect l="0" t="0" r="r" b="b"/>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solidFill>
              <a:srgbClr val="000000"/>
            </a:solidFill>
            <a:ln w="0">
              <a:solidFill>
                <a:srgbClr val="000000"/>
              </a:solidFill>
              <a:prstDash val="solid"/>
              <a:round/>
              <a:headEnd/>
              <a:tailEnd/>
            </a:ln>
          </p:spPr>
          <p:txBody>
            <a:bodyPr/>
            <a:lstStyle/>
            <a:p>
              <a:endParaRPr lang="en-US"/>
            </a:p>
          </p:txBody>
        </p:sp>
        <p:sp>
          <p:nvSpPr>
            <p:cNvPr id="64" name="Freeform 64"/>
            <p:cNvSpPr>
              <a:spLocks/>
            </p:cNvSpPr>
            <p:nvPr/>
          </p:nvSpPr>
          <p:spPr bwMode="auto">
            <a:xfrm>
              <a:off x="675" y="621"/>
              <a:ext cx="50" cy="160"/>
            </a:xfrm>
            <a:custGeom>
              <a:avLst/>
              <a:gdLst/>
              <a:ahLst/>
              <a:cxnLst>
                <a:cxn ang="0">
                  <a:pos x="50" y="115"/>
                </a:cxn>
                <a:cxn ang="0">
                  <a:pos x="30" y="115"/>
                </a:cxn>
                <a:cxn ang="0">
                  <a:pos x="20" y="115"/>
                </a:cxn>
                <a:cxn ang="0">
                  <a:pos x="10" y="120"/>
                </a:cxn>
                <a:cxn ang="0">
                  <a:pos x="5" y="130"/>
                </a:cxn>
                <a:cxn ang="0">
                  <a:pos x="0" y="140"/>
                </a:cxn>
                <a:cxn ang="0">
                  <a:pos x="0" y="160"/>
                </a:cxn>
                <a:cxn ang="0">
                  <a:pos x="0" y="5"/>
                </a:cxn>
                <a:cxn ang="0">
                  <a:pos x="50" y="0"/>
                </a:cxn>
                <a:cxn ang="0">
                  <a:pos x="50" y="115"/>
                </a:cxn>
              </a:cxnLst>
              <a:rect l="0" t="0" r="r" b="b"/>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solidFill>
              <a:srgbClr val="000000"/>
            </a:solidFill>
            <a:ln w="0">
              <a:solidFill>
                <a:srgbClr val="000000"/>
              </a:solidFill>
              <a:prstDash val="solid"/>
              <a:round/>
              <a:headEnd/>
              <a:tailEnd/>
            </a:ln>
          </p:spPr>
          <p:txBody>
            <a:bodyPr/>
            <a:lstStyle/>
            <a:p>
              <a:endParaRPr lang="en-US"/>
            </a:p>
          </p:txBody>
        </p:sp>
      </p:grpSp>
      <p:sp>
        <p:nvSpPr>
          <p:cNvPr id="2" name="TextBox 1"/>
          <p:cNvSpPr txBox="1"/>
          <p:nvPr/>
        </p:nvSpPr>
        <p:spPr>
          <a:xfrm>
            <a:off x="360737" y="1371600"/>
            <a:ext cx="2915863" cy="369332"/>
          </a:xfrm>
          <a:prstGeom prst="rect">
            <a:avLst/>
          </a:prstGeom>
          <a:noFill/>
        </p:spPr>
        <p:txBody>
          <a:bodyPr wrap="none" rtlCol="0">
            <a:spAutoFit/>
          </a:bodyPr>
          <a:lstStyle/>
          <a:p>
            <a:r>
              <a:rPr lang="en-US" b="1" dirty="0" smtClean="0"/>
              <a:t>Financial Services Center</a:t>
            </a:r>
            <a:endParaRPr lang="en-US" b="1"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5" name="Picture 4"/>
          <p:cNvPicPr/>
          <p:nvPr/>
        </p:nvPicPr>
        <p:blipFill rotWithShape="1">
          <a:blip r:embed="rId3"/>
          <a:srcRect r="46274" b="29523"/>
          <a:stretch/>
        </p:blipFill>
        <p:spPr bwMode="auto">
          <a:xfrm>
            <a:off x="457200" y="1219200"/>
            <a:ext cx="8368646" cy="51816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1752600" y="2590800"/>
            <a:ext cx="327660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649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81" t="-435" r="45705" b="29089"/>
          <a:stretch/>
        </p:blipFill>
        <p:spPr bwMode="auto">
          <a:xfrm>
            <a:off x="685800" y="1219200"/>
            <a:ext cx="7619999" cy="51054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dirty="0" smtClean="0">
                <a:solidFill>
                  <a:schemeClr val="tx1"/>
                </a:solidFill>
              </a:rPr>
              <a:t>FTMACCI</a:t>
            </a:r>
            <a:endParaRPr lang="en-US" dirty="0">
              <a:solidFill>
                <a:schemeClr val="tx1"/>
              </a:solidFill>
            </a:endParaRPr>
          </a:p>
        </p:txBody>
      </p:sp>
      <p:sp>
        <p:nvSpPr>
          <p:cNvPr id="5" name="Oval 4"/>
          <p:cNvSpPr/>
          <p:nvPr/>
        </p:nvSpPr>
        <p:spPr>
          <a:xfrm>
            <a:off x="1714501" y="3505200"/>
            <a:ext cx="78683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1" y="2385291"/>
            <a:ext cx="723900" cy="152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1524000"/>
            <a:ext cx="5334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76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p:cNvPicPr>
          <p:nvPr>
            <p:ph idx="1"/>
          </p:nvPr>
        </p:nvPicPr>
        <p:blipFill rotWithShape="1">
          <a:blip r:embed="rId3"/>
          <a:srcRect r="46029" b="29088"/>
          <a:stretch/>
        </p:blipFill>
        <p:spPr bwMode="auto">
          <a:xfrm>
            <a:off x="756798" y="1295400"/>
            <a:ext cx="7543799" cy="51816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smtClean="0"/>
              <a:t>FRMFUND</a:t>
            </a:r>
            <a:endParaRPr lang="en-US" dirty="0"/>
          </a:p>
        </p:txBody>
      </p:sp>
      <p:sp>
        <p:nvSpPr>
          <p:cNvPr id="6" name="Oval 5"/>
          <p:cNvSpPr/>
          <p:nvPr/>
        </p:nvSpPr>
        <p:spPr>
          <a:xfrm>
            <a:off x="3352800" y="2643332"/>
            <a:ext cx="21336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76400" y="3505200"/>
            <a:ext cx="2520950" cy="76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7568" y="2178097"/>
            <a:ext cx="2110191" cy="3789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2719532"/>
            <a:ext cx="2133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75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66" y="1600200"/>
            <a:ext cx="87422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7109807" y="2511174"/>
            <a:ext cx="1348393" cy="2320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37205" y="3124200"/>
            <a:ext cx="1885379"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527" y="3048000"/>
            <a:ext cx="4925673"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030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02" y="1295400"/>
            <a:ext cx="852354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943600" y="3886200"/>
            <a:ext cx="1371600" cy="2971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508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6730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1202" y="1066800"/>
            <a:ext cx="2389598"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980" y="5791200"/>
            <a:ext cx="900958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495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chemeClr val="tx1"/>
                </a:solidFill>
              </a:rPr>
              <a:t>FRIGITD</a:t>
            </a:r>
            <a:endParaRPr 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7" y="1295400"/>
            <a:ext cx="905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4196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FRIGITD</a:t>
            </a:r>
            <a:endParaRPr lang="en-US"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724025"/>
            <a:ext cx="80327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55625" y="1585217"/>
            <a:ext cx="2389598" cy="990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3296199"/>
            <a:ext cx="609600" cy="2136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FRIGITD</a:t>
            </a:r>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0354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089025" y="1890017"/>
            <a:ext cx="1044575" cy="2435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200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FRAAREV</a:t>
            </a: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0645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09328" y="3733800"/>
            <a:ext cx="609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00400" y="4267200"/>
            <a:ext cx="609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19200" y="1981200"/>
            <a:ext cx="609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2362200" y="4038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525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Contract &amp; Grant Accounting is the central office responsible for overseeing the financial compliance requirements stipulated within the sponsored award to the University based on a proposal submitted from the PI. </a:t>
            </a:r>
            <a:endParaRPr lang="en-US" dirty="0"/>
          </a:p>
        </p:txBody>
      </p:sp>
      <p:sp>
        <p:nvSpPr>
          <p:cNvPr id="3" name="Title 2"/>
          <p:cNvSpPr>
            <a:spLocks noGrp="1"/>
          </p:cNvSpPr>
          <p:nvPr>
            <p:ph type="title"/>
          </p:nvPr>
        </p:nvSpPr>
        <p:spPr/>
        <p:txBody>
          <a:bodyPr/>
          <a:lstStyle/>
          <a:p>
            <a:r>
              <a:rPr lang="en-US" dirty="0"/>
              <a:t>Department Overview</a:t>
            </a:r>
          </a:p>
        </p:txBody>
      </p:sp>
    </p:spTree>
    <p:extLst>
      <p:ext uri="{BB962C8B-B14F-4D97-AF65-F5344CB8AC3E}">
        <p14:creationId xmlns:p14="http://schemas.microsoft.com/office/powerpoint/2010/main" val="42193249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FRIBILL</a:t>
            </a:r>
            <a:endParaRPr lang="en-US"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371600"/>
            <a:ext cx="853479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133600" y="5867400"/>
            <a:ext cx="1552254"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44319" y="5334000"/>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2200" y="5867400"/>
            <a:ext cx="137160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5344391"/>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106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FOADOCU</a:t>
            </a:r>
            <a:endParaRPr lang="en-US" dirty="0">
              <a:solidFill>
                <a:schemeClr val="tx1"/>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70"/>
          <a:stretch/>
        </p:blipFill>
        <p:spPr bwMode="auto">
          <a:xfrm>
            <a:off x="309081" y="1530847"/>
            <a:ext cx="8435573" cy="48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81000" y="3200399"/>
            <a:ext cx="457200" cy="32194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43200" y="2209800"/>
            <a:ext cx="22098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599" y="2013735"/>
            <a:ext cx="3558773"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07920" y="2895600"/>
            <a:ext cx="70268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839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FOAAINP</a:t>
            </a:r>
            <a:endParaRPr lang="en-US"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24000"/>
            <a:ext cx="80391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52450" y="2057399"/>
            <a:ext cx="1657350" cy="2286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74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FOIAPPH</a:t>
            </a:r>
            <a:br>
              <a:rPr lang="en-US" dirty="0" smtClean="0">
                <a:solidFill>
                  <a:schemeClr val="tx1"/>
                </a:solidFill>
              </a:rPr>
            </a:br>
            <a:endParaRPr lang="en-US"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9946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 y="2274404"/>
            <a:ext cx="685800" cy="3163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2800" y="2274404"/>
            <a:ext cx="685800" cy="3163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818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407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solidFill>
                  <a:schemeClr val="tx1"/>
                </a:solidFill>
              </a:rPr>
              <a:t>FOIAPPH</a:t>
            </a:r>
            <a:endParaRPr lang="en-US" dirty="0">
              <a:solidFill>
                <a:schemeClr val="tx1"/>
              </a:solidFill>
            </a:endParaRPr>
          </a:p>
        </p:txBody>
      </p:sp>
      <p:sp>
        <p:nvSpPr>
          <p:cNvPr id="9" name="Oval 8"/>
          <p:cNvSpPr/>
          <p:nvPr/>
        </p:nvSpPr>
        <p:spPr>
          <a:xfrm>
            <a:off x="7026564" y="2290072"/>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2313771"/>
            <a:ext cx="9144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35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r="46192" b="28799"/>
          <a:stretch/>
        </p:blipFill>
        <p:spPr bwMode="auto">
          <a:xfrm>
            <a:off x="609600" y="1295400"/>
            <a:ext cx="7924800" cy="50292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457200" y="228600"/>
            <a:ext cx="8229600" cy="1143000"/>
          </a:xfrm>
        </p:spPr>
        <p:txBody>
          <a:bodyPr/>
          <a:lstStyle/>
          <a:p>
            <a:r>
              <a:rPr lang="en-US" dirty="0" smtClean="0">
                <a:solidFill>
                  <a:schemeClr val="tx1"/>
                </a:solidFill>
              </a:rPr>
              <a:t>FGIDOCR</a:t>
            </a:r>
            <a:endParaRPr lang="en-US" dirty="0">
              <a:solidFill>
                <a:schemeClr val="tx1"/>
              </a:solidFill>
            </a:endParaRPr>
          </a:p>
        </p:txBody>
      </p:sp>
      <p:sp>
        <p:nvSpPr>
          <p:cNvPr id="4" name="Oval 3"/>
          <p:cNvSpPr/>
          <p:nvPr/>
        </p:nvSpPr>
        <p:spPr>
          <a:xfrm>
            <a:off x="7162800" y="2819400"/>
            <a:ext cx="533400" cy="297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1371600"/>
            <a:ext cx="1600200"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834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4"/>
            <a:ext cx="9111509"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1905000"/>
            <a:ext cx="16002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00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61" y="1371600"/>
            <a:ext cx="84585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876800" y="2438400"/>
            <a:ext cx="7620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70434" y="1533632"/>
            <a:ext cx="4572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29248" y="5257800"/>
            <a:ext cx="438075"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265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FOIDOCH</a:t>
            </a:r>
            <a:endParaRPr lang="en-US"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382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086600" y="3200400"/>
            <a:ext cx="13716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1828800"/>
            <a:ext cx="381000" cy="2667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40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Always required</a:t>
            </a:r>
          </a:p>
          <a:p>
            <a:r>
              <a:rPr lang="en-US" dirty="0" smtClean="0"/>
              <a:t>Essential on Contract or Grant purchases</a:t>
            </a:r>
          </a:p>
          <a:p>
            <a:r>
              <a:rPr lang="en-US" dirty="0" smtClean="0"/>
              <a:t>Justifies the expense</a:t>
            </a:r>
          </a:p>
          <a:p>
            <a:r>
              <a:rPr lang="en-US" dirty="0" smtClean="0"/>
              <a:t>Documents the expense in layman’s terms</a:t>
            </a:r>
          </a:p>
        </p:txBody>
      </p:sp>
      <p:sp>
        <p:nvSpPr>
          <p:cNvPr id="3" name="Title 2"/>
          <p:cNvSpPr>
            <a:spLocks noGrp="1"/>
          </p:cNvSpPr>
          <p:nvPr>
            <p:ph type="title"/>
          </p:nvPr>
        </p:nvSpPr>
        <p:spPr/>
        <p:txBody>
          <a:bodyPr/>
          <a:lstStyle/>
          <a:p>
            <a:r>
              <a:rPr lang="en-US" dirty="0" smtClean="0">
                <a:solidFill>
                  <a:schemeClr val="tx1"/>
                </a:solidFill>
              </a:rPr>
              <a:t>Business Purpose</a:t>
            </a:r>
            <a:endParaRPr lang="en-US" dirty="0">
              <a:solidFill>
                <a:schemeClr val="tx1"/>
              </a:solidFill>
            </a:endParaRPr>
          </a:p>
        </p:txBody>
      </p:sp>
      <p:pic>
        <p:nvPicPr>
          <p:cNvPr id="1026" name="Picture 2" descr="http://t0.gstatic.com/images?q=tbn:ANd9GcS2hNgsxl53JkRjx9SDJAOSugee2DAECaQS1lhWWYnfChp4OCy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47563"/>
            <a:ext cx="3456403" cy="2602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0.gstatic.com/images?q=tbn:ANd9GcS2hNgsxl53JkRjx9SDJAOSugee2DAECaQS1lhWWYnfChp4OCyI"/>
          <p:cNvPicPr>
            <a:picLocks noChangeAspect="1" noChangeArrowheads="1"/>
          </p:cNvPicPr>
          <p:nvPr/>
        </p:nvPicPr>
        <p:blipFill rotWithShape="1">
          <a:blip r:embed="rId3">
            <a:extLst>
              <a:ext uri="{28A0092B-C50C-407E-A947-70E740481C1C}">
                <a14:useLocalDpi xmlns:a14="http://schemas.microsoft.com/office/drawing/2010/main" val="0"/>
              </a:ext>
            </a:extLst>
          </a:blip>
          <a:srcRect t="56129" r="51474" b="28473"/>
          <a:stretch/>
        </p:blipFill>
        <p:spPr bwMode="auto">
          <a:xfrm>
            <a:off x="4267200" y="4977095"/>
            <a:ext cx="1677256" cy="20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3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Interpret UNM, Federal, State, and sponsor policies</a:t>
            </a:r>
          </a:p>
          <a:p>
            <a:r>
              <a:rPr lang="en-US" dirty="0" smtClean="0"/>
              <a:t>Set up award and budget in Banner</a:t>
            </a:r>
            <a:endParaRPr lang="en-US" dirty="0"/>
          </a:p>
          <a:p>
            <a:r>
              <a:rPr lang="en-US" dirty="0"/>
              <a:t>Monitor expenditures for compliance</a:t>
            </a:r>
          </a:p>
          <a:p>
            <a:r>
              <a:rPr lang="en-US" dirty="0" smtClean="0"/>
              <a:t>Review EPAFs, Labor Redistributions, Requisitions, JVs, and DPIs</a:t>
            </a:r>
          </a:p>
          <a:p>
            <a:r>
              <a:rPr lang="en-US" dirty="0" smtClean="0"/>
              <a:t>Process petty cash transactions </a:t>
            </a:r>
          </a:p>
          <a:p>
            <a:r>
              <a:rPr lang="en-US" dirty="0" smtClean="0"/>
              <a:t>Create and submit invoices to sponsors (including collections)</a:t>
            </a:r>
          </a:p>
          <a:p>
            <a:r>
              <a:rPr lang="en-US" dirty="0" smtClean="0"/>
              <a:t>Process automated draws (payments)</a:t>
            </a:r>
          </a:p>
          <a:p>
            <a:r>
              <a:rPr lang="en-US" dirty="0" smtClean="0"/>
              <a:t>Apply payments to awards (checks and wires)</a:t>
            </a:r>
          </a:p>
          <a:p>
            <a:r>
              <a:rPr lang="en-US" dirty="0" smtClean="0"/>
              <a:t>Review and process sub-award invoices (incoming invoices)</a:t>
            </a:r>
          </a:p>
          <a:p>
            <a:r>
              <a:rPr lang="en-US" dirty="0"/>
              <a:t>Generate and track Effort Reports</a:t>
            </a:r>
          </a:p>
          <a:p>
            <a:r>
              <a:rPr lang="en-US" dirty="0" smtClean="0"/>
              <a:t>Review and track Carry-over requests submitted by PI</a:t>
            </a:r>
          </a:p>
          <a:p>
            <a:r>
              <a:rPr lang="en-US" dirty="0" smtClean="0"/>
              <a:t>Submit Financial Reports</a:t>
            </a:r>
          </a:p>
          <a:p>
            <a:r>
              <a:rPr lang="en-US" dirty="0" smtClean="0"/>
              <a:t>Submit Invention Statements and Equipment/Inventory Reports</a:t>
            </a:r>
          </a:p>
          <a:p>
            <a:r>
              <a:rPr lang="en-US" dirty="0" smtClean="0"/>
              <a:t>Close awards in Banner and with sponsor</a:t>
            </a:r>
          </a:p>
          <a:p>
            <a:r>
              <a:rPr lang="en-US" dirty="0" smtClean="0"/>
              <a:t>Respond to audit requests</a:t>
            </a:r>
            <a:endParaRPr lang="en-US" dirty="0"/>
          </a:p>
        </p:txBody>
      </p:sp>
      <p:sp>
        <p:nvSpPr>
          <p:cNvPr id="3" name="Title 2"/>
          <p:cNvSpPr>
            <a:spLocks noGrp="1"/>
          </p:cNvSpPr>
          <p:nvPr>
            <p:ph type="title"/>
          </p:nvPr>
        </p:nvSpPr>
        <p:spPr/>
        <p:txBody>
          <a:bodyPr/>
          <a:lstStyle/>
          <a:p>
            <a:r>
              <a:rPr lang="en-US" dirty="0" smtClean="0"/>
              <a:t>Department Overview, cont’d</a:t>
            </a:r>
            <a:endParaRPr lang="en-US" dirty="0"/>
          </a:p>
        </p:txBody>
      </p:sp>
    </p:spTree>
    <p:extLst>
      <p:ext uri="{BB962C8B-B14F-4D97-AF65-F5344CB8AC3E}">
        <p14:creationId xmlns:p14="http://schemas.microsoft.com/office/powerpoint/2010/main" val="158190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A business purpose is required on a DPEZ, JV, </a:t>
            </a:r>
            <a:r>
              <a:rPr lang="en-US" dirty="0" err="1" smtClean="0"/>
              <a:t>Pcard</a:t>
            </a:r>
            <a:r>
              <a:rPr lang="en-US" dirty="0" smtClean="0"/>
              <a:t> Exception, Requisition, or Labor Redistribution:</a:t>
            </a:r>
          </a:p>
          <a:p>
            <a:endParaRPr lang="en-US" dirty="0" smtClean="0"/>
          </a:p>
          <a:p>
            <a:r>
              <a:rPr lang="en-US" dirty="0" smtClean="0"/>
              <a:t>NOT ONLY “what I bought (or redistributed)”</a:t>
            </a:r>
          </a:p>
          <a:p>
            <a:r>
              <a:rPr lang="en-US" dirty="0" smtClean="0"/>
              <a:t>But ALSO “</a:t>
            </a:r>
            <a:r>
              <a:rPr lang="en-US" b="1" dirty="0" smtClean="0">
                <a:solidFill>
                  <a:srgbClr val="0070C0"/>
                </a:solidFill>
              </a:rPr>
              <a:t>Why</a:t>
            </a:r>
            <a:r>
              <a:rPr lang="en-US" dirty="0" smtClean="0"/>
              <a:t> I bought (or redistributed) it”</a:t>
            </a:r>
          </a:p>
          <a:p>
            <a:endParaRPr lang="en-US" dirty="0" smtClean="0"/>
          </a:p>
          <a:p>
            <a:pPr marL="365760" lvl="1" indent="0" algn="ctr">
              <a:buNone/>
            </a:pPr>
            <a:r>
              <a:rPr lang="en-US" sz="3000" b="1" dirty="0" smtClean="0"/>
              <a:t>Who</a:t>
            </a:r>
          </a:p>
          <a:p>
            <a:pPr marL="365760" lvl="1" indent="0" algn="ctr">
              <a:buNone/>
            </a:pPr>
            <a:r>
              <a:rPr lang="en-US" sz="3000" b="1" dirty="0" smtClean="0"/>
              <a:t>What </a:t>
            </a:r>
          </a:p>
          <a:p>
            <a:pPr marL="365760" lvl="1" indent="0" algn="ctr">
              <a:buNone/>
            </a:pPr>
            <a:r>
              <a:rPr lang="en-US" sz="3000" b="1" dirty="0" smtClean="0"/>
              <a:t>Where</a:t>
            </a:r>
          </a:p>
          <a:p>
            <a:pPr marL="365760" lvl="1" indent="0" algn="ctr">
              <a:buNone/>
            </a:pPr>
            <a:r>
              <a:rPr lang="en-US" sz="3000" b="1" dirty="0" smtClean="0"/>
              <a:t>Why</a:t>
            </a:r>
          </a:p>
          <a:p>
            <a:pPr marL="365760" lvl="1" indent="0" algn="ctr">
              <a:buNone/>
            </a:pPr>
            <a:r>
              <a:rPr lang="en-US" sz="3000" b="1" dirty="0" smtClean="0"/>
              <a:t>Justify</a:t>
            </a:r>
          </a:p>
          <a:p>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solidFill>
                  <a:schemeClr val="tx1"/>
                </a:solidFill>
              </a:rPr>
              <a:t>Business Purpose</a:t>
            </a:r>
          </a:p>
        </p:txBody>
      </p:sp>
    </p:spTree>
    <p:extLst>
      <p:ext uri="{BB962C8B-B14F-4D97-AF65-F5344CB8AC3E}">
        <p14:creationId xmlns:p14="http://schemas.microsoft.com/office/powerpoint/2010/main" val="401396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b="1" dirty="0" smtClean="0"/>
              <a:t>Good example for an Invoice</a:t>
            </a:r>
            <a:r>
              <a:rPr lang="en-US" sz="2800" dirty="0" smtClean="0"/>
              <a:t>:</a:t>
            </a:r>
          </a:p>
          <a:p>
            <a:r>
              <a:rPr lang="en-US" dirty="0" smtClean="0"/>
              <a:t>“Purchase reactant for Dr. Smith to complete  final experiments on grant so conclusions for grant can be finalized.”</a:t>
            </a:r>
          </a:p>
          <a:p>
            <a:pPr marL="0" indent="0">
              <a:buNone/>
            </a:pPr>
            <a:endParaRPr lang="en-US" dirty="0" smtClean="0"/>
          </a:p>
          <a:p>
            <a:pPr marL="0" indent="0">
              <a:buNone/>
            </a:pPr>
            <a:r>
              <a:rPr lang="en-US" sz="2800" b="1" dirty="0" smtClean="0"/>
              <a:t>Weak / Unacceptable example</a:t>
            </a:r>
            <a:r>
              <a:rPr lang="en-US" sz="2800" dirty="0" smtClean="0"/>
              <a:t>:</a:t>
            </a:r>
            <a:endParaRPr lang="en-US" dirty="0"/>
          </a:p>
          <a:p>
            <a:r>
              <a:rPr lang="en-US" dirty="0" smtClean="0"/>
              <a:t> “To spend down the remaining grant funds.”</a:t>
            </a:r>
            <a:endParaRPr lang="en-US" dirty="0"/>
          </a:p>
          <a:p>
            <a:pPr marL="0" indent="0">
              <a:buNone/>
            </a:pPr>
            <a:endParaRPr lang="en-US" dirty="0" smtClean="0"/>
          </a:p>
          <a:p>
            <a:endParaRPr lang="en-US" dirty="0"/>
          </a:p>
          <a:p>
            <a:pPr marL="365760" lvl="1"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a:solidFill>
                  <a:schemeClr val="tx1"/>
                </a:solidFill>
              </a:rPr>
              <a:t>Business </a:t>
            </a:r>
            <a:r>
              <a:rPr lang="en-US" dirty="0" smtClean="0">
                <a:solidFill>
                  <a:schemeClr val="tx1"/>
                </a:solidFill>
              </a:rPr>
              <a:t>Purpose – Examples</a:t>
            </a:r>
            <a:endParaRPr lang="en-US" dirty="0">
              <a:solidFill>
                <a:schemeClr val="tx1"/>
              </a:solidFill>
            </a:endParaRPr>
          </a:p>
        </p:txBody>
      </p:sp>
    </p:spTree>
    <p:extLst>
      <p:ext uri="{BB962C8B-B14F-4D97-AF65-F5344CB8AC3E}">
        <p14:creationId xmlns:p14="http://schemas.microsoft.com/office/powerpoint/2010/main" val="644982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normAutofit fontScale="92500" lnSpcReduction="10000"/>
          </a:bodyPr>
          <a:lstStyle/>
          <a:p>
            <a:pPr marL="0" indent="0">
              <a:buNone/>
            </a:pPr>
            <a:r>
              <a:rPr lang="en-US" sz="3000" b="1" dirty="0" smtClean="0"/>
              <a:t>Weak / Unacceptable example for a JV:</a:t>
            </a:r>
          </a:p>
          <a:p>
            <a:r>
              <a:rPr lang="en-US" dirty="0" smtClean="0"/>
              <a:t>“Move expense to correct index”</a:t>
            </a:r>
          </a:p>
          <a:p>
            <a:endParaRPr lang="en-US" dirty="0"/>
          </a:p>
          <a:p>
            <a:pPr marL="0" indent="0">
              <a:buNone/>
            </a:pPr>
            <a:r>
              <a:rPr lang="en-US" sz="3000" b="1" dirty="0" smtClean="0"/>
              <a:t>Good example:</a:t>
            </a:r>
          </a:p>
          <a:p>
            <a:r>
              <a:rPr lang="en-US" dirty="0" smtClean="0"/>
              <a:t>“Move Joe Smith’s SW air travel (S07564) to attend a seminar on the grant-related topic, </a:t>
            </a:r>
            <a:r>
              <a:rPr lang="en-US" i="1" dirty="0" smtClean="0"/>
              <a:t>how to </a:t>
            </a:r>
            <a:r>
              <a:rPr lang="en-US" i="1" dirty="0" err="1" smtClean="0"/>
              <a:t>hydrolize</a:t>
            </a:r>
            <a:r>
              <a:rPr lang="en-US" i="1" dirty="0" smtClean="0"/>
              <a:t> FSQ with greater accuracy</a:t>
            </a:r>
            <a:r>
              <a:rPr lang="en-US" dirty="0" smtClean="0"/>
              <a:t>, attended 7/12-16/2012 to the grant index”</a:t>
            </a:r>
          </a:p>
          <a:p>
            <a:pPr marL="0" indent="0">
              <a:buNone/>
            </a:pPr>
            <a:endParaRPr lang="en-US" dirty="0" smtClean="0"/>
          </a:p>
          <a:p>
            <a:endParaRPr lang="en-US" dirty="0"/>
          </a:p>
          <a:p>
            <a:pPr marL="365760" lvl="1"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dirty="0">
                <a:solidFill>
                  <a:schemeClr val="tx1"/>
                </a:solidFill>
              </a:rPr>
              <a:t>Business </a:t>
            </a:r>
            <a:r>
              <a:rPr lang="en-US" dirty="0" smtClean="0">
                <a:solidFill>
                  <a:schemeClr val="tx1"/>
                </a:solidFill>
              </a:rPr>
              <a:t>Purpose – Examples</a:t>
            </a:r>
            <a:endParaRPr lang="en-US" dirty="0">
              <a:solidFill>
                <a:schemeClr val="tx1"/>
              </a:solidFill>
            </a:endParaRPr>
          </a:p>
        </p:txBody>
      </p:sp>
    </p:spTree>
    <p:extLst>
      <p:ext uri="{BB962C8B-B14F-4D97-AF65-F5344CB8AC3E}">
        <p14:creationId xmlns:p14="http://schemas.microsoft.com/office/powerpoint/2010/main" val="224627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Items must be:</a:t>
            </a:r>
          </a:p>
          <a:p>
            <a:r>
              <a:rPr lang="en-US" dirty="0" smtClean="0"/>
              <a:t>Of reasonable cost</a:t>
            </a:r>
          </a:p>
          <a:p>
            <a:r>
              <a:rPr lang="en-US" dirty="0" smtClean="0"/>
              <a:t>Allowable on the award</a:t>
            </a:r>
          </a:p>
          <a:p>
            <a:r>
              <a:rPr lang="en-US" dirty="0" smtClean="0"/>
              <a:t>Allocable to the award</a:t>
            </a:r>
          </a:p>
          <a:p>
            <a:r>
              <a:rPr lang="en-US" dirty="0" smtClean="0"/>
              <a:t>Be transferred </a:t>
            </a:r>
            <a:r>
              <a:rPr lang="en-US" dirty="0" smtClean="0">
                <a:solidFill>
                  <a:schemeClr val="accent2">
                    <a:lumMod val="75000"/>
                  </a:schemeClr>
                </a:solidFill>
              </a:rPr>
              <a:t>when identified</a:t>
            </a:r>
          </a:p>
          <a:p>
            <a:pPr lvl="1"/>
            <a:r>
              <a:rPr lang="en-US" dirty="0" smtClean="0"/>
              <a:t>Ideally within 90 days</a:t>
            </a:r>
          </a:p>
          <a:p>
            <a:r>
              <a:rPr lang="en-US" dirty="0" smtClean="0"/>
              <a:t>Note: transfers within the last 90 days of the budget period are highly scrutinized</a:t>
            </a:r>
          </a:p>
          <a:p>
            <a:pPr lvl="1"/>
            <a:r>
              <a:rPr lang="en-US" dirty="0" smtClean="0"/>
              <a:t>Can anyone guess why?</a:t>
            </a:r>
          </a:p>
        </p:txBody>
      </p:sp>
      <p:sp>
        <p:nvSpPr>
          <p:cNvPr id="3" name="Title 2"/>
          <p:cNvSpPr>
            <a:spLocks noGrp="1"/>
          </p:cNvSpPr>
          <p:nvPr>
            <p:ph type="title"/>
          </p:nvPr>
        </p:nvSpPr>
        <p:spPr/>
        <p:txBody>
          <a:bodyPr>
            <a:normAutofit/>
          </a:bodyPr>
          <a:lstStyle/>
          <a:p>
            <a:r>
              <a:rPr lang="en-US" dirty="0" smtClean="0">
                <a:solidFill>
                  <a:schemeClr val="tx1"/>
                </a:solidFill>
              </a:rPr>
              <a:t>Cost Transfer Policy</a:t>
            </a:r>
            <a:endParaRPr lang="en-US" dirty="0">
              <a:solidFill>
                <a:schemeClr val="tx1"/>
              </a:solidFill>
            </a:endParaRPr>
          </a:p>
        </p:txBody>
      </p:sp>
    </p:spTree>
    <p:extLst>
      <p:ext uri="{BB962C8B-B14F-4D97-AF65-F5344CB8AC3E}">
        <p14:creationId xmlns:p14="http://schemas.microsoft.com/office/powerpoint/2010/main" val="1942774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Required if an expense has not been properly allocated to a grant within 90 calendar days from original transaction date</a:t>
            </a:r>
          </a:p>
          <a:p>
            <a:endParaRPr lang="en-US" dirty="0" smtClean="0"/>
          </a:p>
          <a:p>
            <a:r>
              <a:rPr lang="en-US" dirty="0" smtClean="0"/>
              <a:t>Includes Business Purpose for the transaction</a:t>
            </a:r>
          </a:p>
          <a:p>
            <a:endParaRPr lang="en-US" dirty="0" smtClean="0"/>
          </a:p>
          <a:p>
            <a:r>
              <a:rPr lang="en-US" dirty="0" smtClean="0"/>
              <a:t>Memo includes an explanation - why did this late entry happen?</a:t>
            </a:r>
          </a:p>
          <a:p>
            <a:endParaRPr lang="en-US" dirty="0" smtClean="0"/>
          </a:p>
          <a:p>
            <a:r>
              <a:rPr lang="en-US" dirty="0" smtClean="0"/>
              <a:t>This is preventative - explain how this is NOT going to happen again</a:t>
            </a:r>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90 Day memo</a:t>
            </a:r>
            <a:endParaRPr lang="en-US" dirty="0">
              <a:solidFill>
                <a:schemeClr val="tx1"/>
              </a:solidFill>
            </a:endParaRPr>
          </a:p>
        </p:txBody>
      </p:sp>
    </p:spTree>
    <p:extLst>
      <p:ext uri="{BB962C8B-B14F-4D97-AF65-F5344CB8AC3E}">
        <p14:creationId xmlns:p14="http://schemas.microsoft.com/office/powerpoint/2010/main" val="103705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M</a:t>
            </a:r>
            <a:r>
              <a:rPr lang="en-US" dirty="0" smtClean="0"/>
              <a:t>ust also meet ALL of the Cost Transfer requirements!</a:t>
            </a:r>
          </a:p>
          <a:p>
            <a:pPr marL="0" indent="0">
              <a:buNone/>
            </a:pPr>
            <a:endParaRPr lang="en-US" dirty="0" smtClean="0"/>
          </a:p>
          <a:p>
            <a:pPr marL="0" indent="0">
              <a:buNone/>
            </a:pPr>
            <a:r>
              <a:rPr lang="en-US" dirty="0" smtClean="0"/>
              <a:t>If later than 90 days, a 90 day memo is still required</a:t>
            </a:r>
          </a:p>
          <a:p>
            <a:pPr marL="0" indent="0">
              <a:buNone/>
            </a:pPr>
            <a:endParaRPr lang="en-US" dirty="0" smtClean="0"/>
          </a:p>
          <a:p>
            <a:pPr marL="0" indent="0">
              <a:buNone/>
            </a:pPr>
            <a:r>
              <a:rPr lang="en-US" dirty="0" smtClean="0"/>
              <a:t>Additionally:</a:t>
            </a:r>
          </a:p>
          <a:p>
            <a:r>
              <a:rPr lang="en-US" dirty="0"/>
              <a:t>Total salary must be an accurate reflection of work performed on the </a:t>
            </a:r>
            <a:r>
              <a:rPr lang="en-US" dirty="0" smtClean="0"/>
              <a:t>project</a:t>
            </a:r>
          </a:p>
          <a:p>
            <a:r>
              <a:rPr lang="en-US" dirty="0" smtClean="0"/>
              <a:t>Business Purpose must indicate name of person who requested the </a:t>
            </a:r>
            <a:r>
              <a:rPr lang="en-US" dirty="0"/>
              <a:t>transfer </a:t>
            </a:r>
            <a:r>
              <a:rPr lang="en-US" dirty="0" smtClean="0"/>
              <a:t>(with </a:t>
            </a:r>
            <a:r>
              <a:rPr lang="en-US" dirty="0"/>
              <a:t>signature </a:t>
            </a:r>
            <a:r>
              <a:rPr lang="en-US" dirty="0" smtClean="0"/>
              <a:t>authority)</a:t>
            </a:r>
            <a:endParaRPr lang="en-US" dirty="0"/>
          </a:p>
          <a:p>
            <a:r>
              <a:rPr lang="en-US" dirty="0" smtClean="0"/>
              <a:t>Department must maintain </a:t>
            </a:r>
            <a:r>
              <a:rPr lang="en-US" dirty="0"/>
              <a:t>supporting </a:t>
            </a:r>
            <a:r>
              <a:rPr lang="en-US" dirty="0" smtClean="0"/>
              <a:t>documentation in their files</a:t>
            </a:r>
            <a:endParaRPr lang="en-US" dirty="0"/>
          </a:p>
          <a:p>
            <a:r>
              <a:rPr lang="en-US" dirty="0" smtClean="0"/>
              <a:t>Reminder: payroll records are locked when effort is certified</a:t>
            </a:r>
            <a:endParaRPr lang="en-US" dirty="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Salary Transfers</a:t>
            </a:r>
            <a:endParaRPr lang="en-US" dirty="0">
              <a:solidFill>
                <a:schemeClr val="tx1"/>
              </a:solidFill>
            </a:endParaRPr>
          </a:p>
        </p:txBody>
      </p:sp>
    </p:spTree>
    <p:extLst>
      <p:ext uri="{BB962C8B-B14F-4D97-AF65-F5344CB8AC3E}">
        <p14:creationId xmlns:p14="http://schemas.microsoft.com/office/powerpoint/2010/main" val="4024303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Items included in “F&amp;A” are generally not allowed as direct costs on awards</a:t>
            </a:r>
            <a:endParaRPr lang="en-US" b="1" dirty="0" smtClean="0"/>
          </a:p>
          <a:p>
            <a:r>
              <a:rPr lang="en-US" dirty="0" smtClean="0"/>
              <a:t>Examples may include:</a:t>
            </a:r>
          </a:p>
          <a:p>
            <a:pPr lvl="1"/>
            <a:r>
              <a:rPr lang="en-US" dirty="0" smtClean="0"/>
              <a:t>Administrative and clerical salaries</a:t>
            </a:r>
          </a:p>
          <a:p>
            <a:pPr lvl="1"/>
            <a:r>
              <a:rPr lang="en-US" dirty="0" smtClean="0"/>
              <a:t>Copier paper and toner</a:t>
            </a:r>
          </a:p>
          <a:p>
            <a:pPr lvl="1"/>
            <a:r>
              <a:rPr lang="en-US" dirty="0" smtClean="0"/>
              <a:t>General office supplies</a:t>
            </a:r>
          </a:p>
          <a:p>
            <a:pPr lvl="1"/>
            <a:r>
              <a:rPr lang="en-US" dirty="0" smtClean="0"/>
              <a:t>Telephone line and cell phone charges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tx1"/>
                </a:solidFill>
              </a:rPr>
              <a:t>What NOT to Charge!</a:t>
            </a:r>
            <a:endParaRPr lang="en-US" dirty="0">
              <a:solidFill>
                <a:schemeClr val="tx1"/>
              </a:solidFill>
            </a:endParaRPr>
          </a:p>
        </p:txBody>
      </p:sp>
    </p:spTree>
    <p:extLst>
      <p:ext uri="{BB962C8B-B14F-4D97-AF65-F5344CB8AC3E}">
        <p14:creationId xmlns:p14="http://schemas.microsoft.com/office/powerpoint/2010/main" val="461984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OMB Circular A-21 explains in more detail.  In general:</a:t>
            </a:r>
          </a:p>
          <a:p>
            <a:pPr lvl="1"/>
            <a:r>
              <a:rPr lang="en-US" dirty="0" smtClean="0"/>
              <a:t>On a “Major Project” direct administrative and/or clerical salaries may be appropriate</a:t>
            </a:r>
          </a:p>
          <a:p>
            <a:pPr lvl="1"/>
            <a:r>
              <a:rPr lang="en-US" dirty="0" smtClean="0"/>
              <a:t>These are large, complex programs</a:t>
            </a:r>
          </a:p>
          <a:p>
            <a:pPr lvl="1"/>
            <a:r>
              <a:rPr lang="en-US" dirty="0" smtClean="0"/>
              <a:t>Projects that involve extensive data accumulation</a:t>
            </a:r>
          </a:p>
          <a:p>
            <a:pPr lvl="1"/>
            <a:r>
              <a:rPr lang="en-US" dirty="0" smtClean="0"/>
              <a:t>Projects that are geographically inaccessible to normal departmental administrative services</a:t>
            </a:r>
            <a:endParaRPr lang="en-US" dirty="0"/>
          </a:p>
        </p:txBody>
      </p:sp>
      <p:sp>
        <p:nvSpPr>
          <p:cNvPr id="3" name="Title 2"/>
          <p:cNvSpPr>
            <a:spLocks noGrp="1"/>
          </p:cNvSpPr>
          <p:nvPr>
            <p:ph type="title"/>
          </p:nvPr>
        </p:nvSpPr>
        <p:spPr/>
        <p:txBody>
          <a:bodyPr/>
          <a:lstStyle/>
          <a:p>
            <a:r>
              <a:rPr lang="en-US" dirty="0" smtClean="0">
                <a:solidFill>
                  <a:schemeClr val="tx1"/>
                </a:solidFill>
              </a:rPr>
              <a:t>And Some Exceptions…</a:t>
            </a:r>
            <a:endParaRPr lang="en-US" dirty="0">
              <a:solidFill>
                <a:schemeClr val="tx1"/>
              </a:solidFill>
            </a:endParaRPr>
          </a:p>
        </p:txBody>
      </p:sp>
    </p:spTree>
    <p:extLst>
      <p:ext uri="{BB962C8B-B14F-4D97-AF65-F5344CB8AC3E}">
        <p14:creationId xmlns:p14="http://schemas.microsoft.com/office/powerpoint/2010/main" val="1110597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Grant retention policies vary; READ YOUR CONTRACT OR GRANT</a:t>
            </a:r>
          </a:p>
          <a:p>
            <a:r>
              <a:rPr lang="en-US" dirty="0" smtClean="0"/>
              <a:t>Payroll does NOT keep copies of timesheets</a:t>
            </a:r>
          </a:p>
          <a:p>
            <a:pPr lvl="1"/>
            <a:r>
              <a:rPr lang="en-US" dirty="0" smtClean="0"/>
              <a:t>This is a department responsibility</a:t>
            </a:r>
          </a:p>
          <a:p>
            <a:r>
              <a:rPr lang="en-US" dirty="0"/>
              <a:t>T</a:t>
            </a:r>
            <a:r>
              <a:rPr lang="en-US" dirty="0" smtClean="0"/>
              <a:t>he years of retention required begin AFTER the final financial report is accepted</a:t>
            </a:r>
          </a:p>
          <a:p>
            <a:r>
              <a:rPr lang="en-US" dirty="0" smtClean="0"/>
              <a:t>If a 3 year grant ends in June of 2014 and has a 7 year retention policy, you must keep original source documents until:</a:t>
            </a:r>
          </a:p>
          <a:p>
            <a:endParaRPr lang="en-US" dirty="0" smtClean="0"/>
          </a:p>
        </p:txBody>
      </p:sp>
      <p:sp>
        <p:nvSpPr>
          <p:cNvPr id="3" name="Title 2"/>
          <p:cNvSpPr>
            <a:spLocks noGrp="1"/>
          </p:cNvSpPr>
          <p:nvPr>
            <p:ph type="title"/>
          </p:nvPr>
        </p:nvSpPr>
        <p:spPr/>
        <p:txBody>
          <a:bodyPr>
            <a:normAutofit/>
          </a:bodyPr>
          <a:lstStyle/>
          <a:p>
            <a:r>
              <a:rPr lang="en-US" dirty="0" smtClean="0">
                <a:solidFill>
                  <a:schemeClr val="tx1"/>
                </a:solidFill>
              </a:rPr>
              <a:t>Know your Retention Policy</a:t>
            </a:r>
            <a:endParaRPr lang="en-US" dirty="0">
              <a:solidFill>
                <a:schemeClr val="tx1"/>
              </a:solidFill>
            </a:endParaRPr>
          </a:p>
        </p:txBody>
      </p:sp>
      <p:sp>
        <p:nvSpPr>
          <p:cNvPr id="5" name="Rectangle 4"/>
          <p:cNvSpPr/>
          <p:nvPr/>
        </p:nvSpPr>
        <p:spPr>
          <a:xfrm>
            <a:off x="1676399" y="5410200"/>
            <a:ext cx="5257801"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2021!</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557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6344312"/>
              </p:ext>
            </p:extLst>
          </p:nvPr>
        </p:nvGraphicFramePr>
        <p:xfrm>
          <a:off x="457200" y="1481138"/>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Item</a:t>
                      </a:r>
                      <a:endParaRPr lang="en-US" dirty="0"/>
                    </a:p>
                  </a:txBody>
                  <a:tcPr/>
                </a:tc>
                <a:tc>
                  <a:txBody>
                    <a:bodyPr/>
                    <a:lstStyle/>
                    <a:p>
                      <a:pPr algn="ctr"/>
                      <a:r>
                        <a:rPr lang="en-US" dirty="0" smtClean="0"/>
                        <a:t>Will be Reviewed/Approved</a:t>
                      </a:r>
                      <a:endParaRPr lang="en-US" dirty="0"/>
                    </a:p>
                  </a:txBody>
                  <a:tcPr/>
                </a:tc>
              </a:tr>
              <a:tr h="370840">
                <a:tc>
                  <a:txBody>
                    <a:bodyPr/>
                    <a:lstStyle/>
                    <a:p>
                      <a:r>
                        <a:rPr lang="en-US" dirty="0" smtClean="0"/>
                        <a:t>Journal Vouchers</a:t>
                      </a:r>
                      <a:endParaRPr lang="en-US" dirty="0"/>
                    </a:p>
                  </a:txBody>
                  <a:tcPr/>
                </a:tc>
                <a:tc>
                  <a:txBody>
                    <a:bodyPr/>
                    <a:lstStyle/>
                    <a:p>
                      <a:r>
                        <a:rPr lang="en-US" dirty="0" smtClean="0"/>
                        <a:t>3 business days</a:t>
                      </a:r>
                      <a:endParaRPr lang="en-US" dirty="0"/>
                    </a:p>
                  </a:txBody>
                  <a:tcPr/>
                </a:tc>
              </a:tr>
              <a:tr h="370840">
                <a:tc>
                  <a:txBody>
                    <a:bodyPr/>
                    <a:lstStyle/>
                    <a:p>
                      <a:r>
                        <a:rPr lang="en-US" dirty="0" smtClean="0"/>
                        <a:t>Requisitions</a:t>
                      </a:r>
                      <a:endParaRPr lang="en-US" dirty="0"/>
                    </a:p>
                  </a:txBody>
                  <a:tcPr/>
                </a:tc>
                <a:tc>
                  <a:txBody>
                    <a:bodyPr/>
                    <a:lstStyle/>
                    <a:p>
                      <a:r>
                        <a:rPr lang="en-US" dirty="0" smtClean="0"/>
                        <a:t>2 business days</a:t>
                      </a:r>
                      <a:endParaRPr lang="en-US" dirty="0"/>
                    </a:p>
                  </a:txBody>
                  <a:tcPr/>
                </a:tc>
              </a:tr>
              <a:tr h="370840">
                <a:tc>
                  <a:txBody>
                    <a:bodyPr/>
                    <a:lstStyle/>
                    <a:p>
                      <a:r>
                        <a:rPr lang="en-US" dirty="0" smtClean="0"/>
                        <a:t>DPIs</a:t>
                      </a:r>
                      <a:endParaRPr lang="en-US" dirty="0"/>
                    </a:p>
                  </a:txBody>
                  <a:tcPr/>
                </a:tc>
                <a:tc>
                  <a:txBody>
                    <a:bodyPr/>
                    <a:lstStyle/>
                    <a:p>
                      <a:r>
                        <a:rPr lang="en-US" dirty="0" smtClean="0"/>
                        <a:t>3 business</a:t>
                      </a:r>
                      <a:r>
                        <a:rPr lang="en-US" baseline="0" dirty="0" smtClean="0"/>
                        <a:t> days</a:t>
                      </a:r>
                      <a:endParaRPr lang="en-US" dirty="0"/>
                    </a:p>
                  </a:txBody>
                  <a:tcPr/>
                </a:tc>
              </a:tr>
              <a:tr h="370840">
                <a:tc>
                  <a:txBody>
                    <a:bodyPr/>
                    <a:lstStyle/>
                    <a:p>
                      <a:r>
                        <a:rPr lang="en-US" dirty="0" smtClean="0"/>
                        <a:t>PHAREDS</a:t>
                      </a:r>
                      <a:endParaRPr lang="en-US" dirty="0"/>
                    </a:p>
                  </a:txBody>
                  <a:tcPr/>
                </a:tc>
                <a:tc>
                  <a:txBody>
                    <a:bodyPr/>
                    <a:lstStyle/>
                    <a:p>
                      <a:r>
                        <a:rPr lang="en-US" dirty="0" smtClean="0"/>
                        <a:t>3 business</a:t>
                      </a:r>
                      <a:r>
                        <a:rPr lang="en-US" baseline="0" dirty="0" smtClean="0"/>
                        <a:t> days</a:t>
                      </a:r>
                      <a:endParaRPr lang="en-US" dirty="0"/>
                    </a:p>
                  </a:txBody>
                  <a:tcPr/>
                </a:tc>
              </a:tr>
              <a:tr h="370840">
                <a:tc>
                  <a:txBody>
                    <a:bodyPr/>
                    <a:lstStyle/>
                    <a:p>
                      <a:r>
                        <a:rPr lang="en-US" dirty="0" smtClean="0"/>
                        <a:t>NSP</a:t>
                      </a:r>
                      <a:endParaRPr lang="en-US" dirty="0"/>
                    </a:p>
                  </a:txBody>
                  <a:tcPr/>
                </a:tc>
                <a:tc>
                  <a:txBody>
                    <a:bodyPr/>
                    <a:lstStyle/>
                    <a:p>
                      <a:r>
                        <a:rPr lang="en-US" dirty="0" smtClean="0"/>
                        <a:t>1 business day</a:t>
                      </a:r>
                      <a:endParaRPr lang="en-US" dirty="0"/>
                    </a:p>
                  </a:txBody>
                  <a:tcPr/>
                </a:tc>
              </a:tr>
            </a:tbl>
          </a:graphicData>
        </a:graphic>
      </p:graphicFrame>
      <p:sp>
        <p:nvSpPr>
          <p:cNvPr id="3" name="Title 2"/>
          <p:cNvSpPr>
            <a:spLocks noGrp="1"/>
          </p:cNvSpPr>
          <p:nvPr>
            <p:ph type="title"/>
          </p:nvPr>
        </p:nvSpPr>
        <p:spPr/>
        <p:txBody>
          <a:bodyPr/>
          <a:lstStyle/>
          <a:p>
            <a:r>
              <a:rPr lang="en-US" dirty="0" smtClean="0"/>
              <a:t>Our commitment to you</a:t>
            </a:r>
            <a:endParaRPr lang="en-US" dirty="0"/>
          </a:p>
        </p:txBody>
      </p:sp>
    </p:spTree>
    <p:extLst>
      <p:ext uri="{BB962C8B-B14F-4D97-AF65-F5344CB8AC3E}">
        <p14:creationId xmlns:p14="http://schemas.microsoft.com/office/powerpoint/2010/main" val="39033776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dirty="0" smtClean="0"/>
              <a:t>Contract </a:t>
            </a:r>
            <a:r>
              <a:rPr lang="en-US" dirty="0"/>
              <a:t>&amp;</a:t>
            </a:r>
            <a:r>
              <a:rPr lang="en-US" dirty="0" smtClean="0"/>
              <a:t> Grant and General Banner Forms</a:t>
            </a:r>
          </a:p>
          <a:p>
            <a:pPr lvl="1"/>
            <a:endParaRPr lang="en-US" dirty="0" smtClean="0"/>
          </a:p>
          <a:p>
            <a:r>
              <a:rPr lang="en-US" dirty="0" smtClean="0"/>
              <a:t>Business Purpose</a:t>
            </a:r>
          </a:p>
          <a:p>
            <a:endParaRPr lang="en-US" dirty="0" smtClean="0"/>
          </a:p>
          <a:p>
            <a:r>
              <a:rPr lang="en-US" dirty="0" smtClean="0"/>
              <a:t>Cost Transfers</a:t>
            </a:r>
          </a:p>
          <a:p>
            <a:endParaRPr lang="en-US" dirty="0" smtClean="0"/>
          </a:p>
          <a:p>
            <a:r>
              <a:rPr lang="en-US" dirty="0" smtClean="0"/>
              <a:t>90 day Memos</a:t>
            </a:r>
          </a:p>
          <a:p>
            <a:endParaRPr lang="en-US" dirty="0"/>
          </a:p>
          <a:p>
            <a:r>
              <a:rPr lang="en-US" dirty="0" smtClean="0"/>
              <a:t>Salary Transfers</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Tree>
    <p:extLst>
      <p:ext uri="{BB962C8B-B14F-4D97-AF65-F5344CB8AC3E}">
        <p14:creationId xmlns:p14="http://schemas.microsoft.com/office/powerpoint/2010/main" val="744819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Memo dated November 14, 2012</a:t>
            </a:r>
          </a:p>
          <a:p>
            <a:r>
              <a:rPr lang="en-US" dirty="0" smtClean="0"/>
              <a:t>Merchant and pre-loaded bank cards are the </a:t>
            </a:r>
            <a:r>
              <a:rPr lang="en-US" dirty="0" smtClean="0">
                <a:solidFill>
                  <a:srgbClr val="FF0000"/>
                </a:solidFill>
              </a:rPr>
              <a:t>PREFERRED</a:t>
            </a:r>
            <a:r>
              <a:rPr lang="en-US" dirty="0" smtClean="0"/>
              <a:t> methods for incentive payments</a:t>
            </a:r>
          </a:p>
          <a:p>
            <a:r>
              <a:rPr lang="en-US" dirty="0" smtClean="0"/>
              <a:t>Cash can be used under extreme circumstances</a:t>
            </a:r>
          </a:p>
          <a:p>
            <a:pPr lvl="1"/>
            <a:r>
              <a:rPr lang="en-US" dirty="0" smtClean="0"/>
              <a:t>Must follow tightly controlled procedures</a:t>
            </a:r>
          </a:p>
          <a:p>
            <a:pPr lvl="1"/>
            <a:r>
              <a:rPr lang="en-US" dirty="0" smtClean="0"/>
              <a:t>Must distribute the money within 3 business days of receiving the funds</a:t>
            </a:r>
          </a:p>
          <a:p>
            <a:r>
              <a:rPr lang="en-US" dirty="0" smtClean="0"/>
              <a:t>After 30-day notification period, any remaining cash funds </a:t>
            </a:r>
            <a:r>
              <a:rPr lang="en-US" u="sng" dirty="0" smtClean="0"/>
              <a:t>must</a:t>
            </a:r>
            <a:r>
              <a:rPr lang="en-US" dirty="0" smtClean="0"/>
              <a:t> be returned to the Cashier’s office</a:t>
            </a:r>
          </a:p>
          <a:p>
            <a:endParaRPr lang="en-US" dirty="0" smtClean="0"/>
          </a:p>
        </p:txBody>
      </p:sp>
      <p:sp>
        <p:nvSpPr>
          <p:cNvPr id="3" name="Title 2"/>
          <p:cNvSpPr>
            <a:spLocks noGrp="1"/>
          </p:cNvSpPr>
          <p:nvPr>
            <p:ph type="title"/>
          </p:nvPr>
        </p:nvSpPr>
        <p:spPr/>
        <p:txBody>
          <a:bodyPr>
            <a:noAutofit/>
          </a:bodyPr>
          <a:lstStyle/>
          <a:p>
            <a:r>
              <a:rPr lang="en-US" sz="3200" dirty="0" smtClean="0"/>
              <a:t>Study Participant Payments</a:t>
            </a:r>
            <a:endParaRPr lang="en-US" sz="3200" dirty="0"/>
          </a:p>
        </p:txBody>
      </p:sp>
    </p:spTree>
    <p:extLst>
      <p:ext uri="{BB962C8B-B14F-4D97-AF65-F5344CB8AC3E}">
        <p14:creationId xmlns:p14="http://schemas.microsoft.com/office/powerpoint/2010/main" val="3142007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562600"/>
          </a:xfrm>
        </p:spPr>
        <p:txBody>
          <a:bodyPr>
            <a:normAutofit/>
          </a:bodyPr>
          <a:lstStyle/>
          <a:p>
            <a:r>
              <a:rPr lang="en-US" dirty="0" smtClean="0"/>
              <a:t>HSC Contract and Grant Accounting Website: </a:t>
            </a:r>
            <a:r>
              <a:rPr lang="en-US" dirty="0">
                <a:hlinkClick r:id="rId3"/>
              </a:rPr>
              <a:t>http://hsc.unm.edu/financialservices/cga</a:t>
            </a:r>
            <a:r>
              <a:rPr lang="en-US" dirty="0" smtClean="0">
                <a:hlinkClick r:id="rId3"/>
              </a:rPr>
              <a:t>/</a:t>
            </a:r>
            <a:r>
              <a:rPr lang="en-US" dirty="0" smtClean="0"/>
              <a:t> </a:t>
            </a:r>
          </a:p>
          <a:p>
            <a:r>
              <a:rPr lang="en-US" dirty="0" smtClean="0"/>
              <a:t>Main Campus Contract and Grant </a:t>
            </a:r>
            <a:r>
              <a:rPr lang="en-US" dirty="0"/>
              <a:t>Accounting Website: </a:t>
            </a:r>
            <a:r>
              <a:rPr lang="en-US" dirty="0">
                <a:hlinkClick r:id="rId4"/>
              </a:rPr>
              <a:t>http://www.unm.edu/~cgacctng</a:t>
            </a:r>
            <a:r>
              <a:rPr lang="en-US" dirty="0" smtClean="0">
                <a:hlinkClick r:id="rId4"/>
              </a:rPr>
              <a:t>/</a:t>
            </a:r>
            <a:r>
              <a:rPr lang="en-US" dirty="0" smtClean="0"/>
              <a:t> </a:t>
            </a:r>
            <a:endParaRPr lang="en-US" dirty="0"/>
          </a:p>
          <a:p>
            <a:r>
              <a:rPr lang="en-US" dirty="0" smtClean="0"/>
              <a:t>UNM Cost </a:t>
            </a:r>
            <a:r>
              <a:rPr lang="en-US" dirty="0"/>
              <a:t>Transfer </a:t>
            </a:r>
            <a:r>
              <a:rPr lang="en-US" dirty="0" smtClean="0"/>
              <a:t>Policy-2450: </a:t>
            </a:r>
            <a:r>
              <a:rPr lang="en-US" dirty="0" smtClean="0">
                <a:solidFill>
                  <a:schemeClr val="bg2"/>
                </a:solidFill>
                <a:hlinkClick r:id="rId5"/>
              </a:rPr>
              <a:t>http</a:t>
            </a:r>
            <a:r>
              <a:rPr lang="en-US" dirty="0">
                <a:solidFill>
                  <a:schemeClr val="bg2"/>
                </a:solidFill>
                <a:hlinkClick r:id="rId5"/>
              </a:rPr>
              <a:t>://www.unm.edu/~ubppm/ubppmanual/2450.htm</a:t>
            </a:r>
            <a:r>
              <a:rPr lang="en-US" dirty="0">
                <a:solidFill>
                  <a:schemeClr val="bg2"/>
                </a:solidFill>
              </a:rPr>
              <a:t> </a:t>
            </a:r>
            <a:endParaRPr lang="en-US" dirty="0" smtClean="0">
              <a:solidFill>
                <a:schemeClr val="bg2"/>
              </a:solidFill>
            </a:endParaRPr>
          </a:p>
          <a:p>
            <a:r>
              <a:rPr lang="en-US" dirty="0" smtClean="0"/>
              <a:t>Cost Transfer Justification </a:t>
            </a:r>
            <a:r>
              <a:rPr lang="en-US" dirty="0"/>
              <a:t>Memo </a:t>
            </a:r>
            <a:r>
              <a:rPr lang="en-US" dirty="0" smtClean="0"/>
              <a:t>template: </a:t>
            </a:r>
            <a:r>
              <a:rPr lang="en-US" dirty="0" smtClean="0">
                <a:hlinkClick r:id="rId6"/>
              </a:rPr>
              <a:t>http</a:t>
            </a:r>
            <a:r>
              <a:rPr lang="en-US" dirty="0">
                <a:hlinkClick r:id="rId6"/>
              </a:rPr>
              <a:t>://hsc.unm.edu/financialservices/CGA/Forms.shtml</a:t>
            </a:r>
            <a:r>
              <a:rPr lang="en-US" dirty="0"/>
              <a:t> </a:t>
            </a:r>
            <a:endParaRPr lang="en-US" dirty="0" smtClean="0"/>
          </a:p>
          <a:p>
            <a:r>
              <a:rPr lang="en-US" dirty="0" smtClean="0"/>
              <a:t>Unrestricted Accounting, Main: </a:t>
            </a:r>
            <a:r>
              <a:rPr lang="en-US" dirty="0" smtClean="0">
                <a:hlinkClick r:id="rId7"/>
              </a:rPr>
              <a:t>http</a:t>
            </a:r>
            <a:r>
              <a:rPr lang="en-US" dirty="0">
                <a:hlinkClick r:id="rId7"/>
              </a:rPr>
              <a:t>://www.unm.edu/~gacctng</a:t>
            </a:r>
            <a:r>
              <a:rPr lang="en-US" dirty="0" smtClean="0">
                <a:hlinkClick r:id="rId7"/>
              </a:rPr>
              <a:t>/</a:t>
            </a:r>
            <a:r>
              <a:rPr lang="en-US" dirty="0" smtClean="0"/>
              <a:t> </a:t>
            </a:r>
          </a:p>
        </p:txBody>
      </p:sp>
      <p:sp>
        <p:nvSpPr>
          <p:cNvPr id="3" name="Title 2"/>
          <p:cNvSpPr>
            <a:spLocks noGrp="1"/>
          </p:cNvSpPr>
          <p:nvPr>
            <p:ph type="title"/>
          </p:nvPr>
        </p:nvSpPr>
        <p:spPr>
          <a:xfrm>
            <a:off x="457200" y="152400"/>
            <a:ext cx="8229600" cy="838200"/>
          </a:xfrm>
        </p:spPr>
        <p:txBody>
          <a:bodyPr/>
          <a:lstStyle/>
          <a:p>
            <a:r>
              <a:rPr lang="en-US" dirty="0" smtClean="0">
                <a:solidFill>
                  <a:schemeClr val="tx1"/>
                </a:solidFill>
              </a:rPr>
              <a:t>Resources</a:t>
            </a:r>
            <a:endParaRPr lang="en-US" dirty="0">
              <a:solidFill>
                <a:schemeClr val="tx1"/>
              </a:solidFill>
            </a:endParaRPr>
          </a:p>
        </p:txBody>
      </p:sp>
    </p:spTree>
    <p:extLst>
      <p:ext uri="{BB962C8B-B14F-4D97-AF65-F5344CB8AC3E}">
        <p14:creationId xmlns:p14="http://schemas.microsoft.com/office/powerpoint/2010/main" val="93497464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Any Questions?</a:t>
            </a:r>
            <a:endParaRPr lang="en-US" dirty="0">
              <a:solidFill>
                <a:schemeClr val="tx1"/>
              </a:solidFill>
            </a:endParaRPr>
          </a:p>
        </p:txBody>
      </p:sp>
      <p:pic>
        <p:nvPicPr>
          <p:cNvPr id="5122" name="Picture 2" descr="http://stockphotolicense.files.wordpress.com/2010/05/questions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0400" y="1371600"/>
            <a:ext cx="358659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9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dirty="0" smtClean="0"/>
              <a:t>What NOT to Charge</a:t>
            </a:r>
          </a:p>
          <a:p>
            <a:endParaRPr lang="en-US" dirty="0"/>
          </a:p>
          <a:p>
            <a:r>
              <a:rPr lang="en-US" dirty="0" smtClean="0"/>
              <a:t>Retention Policy</a:t>
            </a:r>
          </a:p>
          <a:p>
            <a:endParaRPr lang="en-US" dirty="0"/>
          </a:p>
          <a:p>
            <a:r>
              <a:rPr lang="en-US" dirty="0" smtClean="0"/>
              <a:t>Our Commitment to you</a:t>
            </a:r>
          </a:p>
          <a:p>
            <a:endParaRPr lang="en-US" dirty="0"/>
          </a:p>
          <a:p>
            <a:r>
              <a:rPr lang="en-US" dirty="0" smtClean="0"/>
              <a:t>Participant Incentive Memo</a:t>
            </a:r>
          </a:p>
          <a:p>
            <a:endParaRPr lang="en-US" dirty="0"/>
          </a:p>
          <a:p>
            <a:endParaRPr lang="en-US" dirty="0" smtClean="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solidFill>
                  <a:schemeClr val="tx1"/>
                </a:solidFill>
              </a:rPr>
              <a:t>Agenda, cont’d:</a:t>
            </a:r>
            <a:endParaRPr lang="en-US" dirty="0">
              <a:solidFill>
                <a:schemeClr val="tx1"/>
              </a:solidFill>
            </a:endParaRPr>
          </a:p>
        </p:txBody>
      </p:sp>
    </p:spTree>
    <p:extLst>
      <p:ext uri="{BB962C8B-B14F-4D97-AF65-F5344CB8AC3E}">
        <p14:creationId xmlns:p14="http://schemas.microsoft.com/office/powerpoint/2010/main" val="3720800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Useful Banner Forms</a:t>
            </a:r>
            <a:br>
              <a:rPr lang="en-US" dirty="0" smtClean="0">
                <a:solidFill>
                  <a:schemeClr val="tx1"/>
                </a:solidFill>
              </a:rPr>
            </a:br>
            <a:r>
              <a:rPr lang="en-US" sz="2200" dirty="0" smtClean="0">
                <a:solidFill>
                  <a:schemeClr val="tx1"/>
                </a:solidFill>
              </a:rPr>
              <a:t>Specific to Contracts and Grants</a:t>
            </a:r>
            <a:endParaRPr lang="en-US"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24682736"/>
              </p:ext>
            </p:extLst>
          </p:nvPr>
        </p:nvGraphicFramePr>
        <p:xfrm>
          <a:off x="1524000" y="1752600"/>
          <a:ext cx="6096000" cy="4490720"/>
        </p:xfrm>
        <a:graphic>
          <a:graphicData uri="http://schemas.openxmlformats.org/drawingml/2006/table">
            <a:tbl>
              <a:tblPr firstRow="1" bandRow="1">
                <a:tableStyleId>{5C22544A-7EE6-4342-B048-85BDC9FD1C3A}</a:tableStyleId>
              </a:tblPr>
              <a:tblGrid>
                <a:gridCol w="1905000"/>
                <a:gridCol w="4191000"/>
              </a:tblGrid>
              <a:tr h="370840">
                <a:tc>
                  <a:txBody>
                    <a:bodyPr/>
                    <a:lstStyle/>
                    <a:p>
                      <a:pPr algn="ctr"/>
                      <a:r>
                        <a:rPr lang="en-US" dirty="0" smtClean="0"/>
                        <a:t>FORM</a:t>
                      </a:r>
                      <a:endParaRPr lang="en-US" dirty="0"/>
                    </a:p>
                  </a:txBody>
                  <a:tcPr/>
                </a:tc>
                <a:tc>
                  <a:txBody>
                    <a:bodyPr/>
                    <a:lstStyle/>
                    <a:p>
                      <a:pPr algn="ctr"/>
                      <a:r>
                        <a:rPr lang="en-US" dirty="0" smtClean="0"/>
                        <a:t>USED FOR</a:t>
                      </a:r>
                      <a:endParaRPr lang="en-US" dirty="0"/>
                    </a:p>
                  </a:txBody>
                  <a:tcPr/>
                </a:tc>
              </a:tr>
              <a:tr h="370840">
                <a:tc>
                  <a:txBody>
                    <a:bodyPr/>
                    <a:lstStyle/>
                    <a:p>
                      <a:pPr marL="0" indent="0" algn="l"/>
                      <a:r>
                        <a:rPr lang="en-US" dirty="0" smtClean="0"/>
                        <a:t>FRAGRNT</a:t>
                      </a:r>
                      <a:endParaRPr lang="en-US" dirty="0"/>
                    </a:p>
                  </a:txBody>
                  <a:tcPr/>
                </a:tc>
                <a:tc>
                  <a:txBody>
                    <a:bodyPr/>
                    <a:lstStyle/>
                    <a:p>
                      <a:pPr algn="l"/>
                      <a:r>
                        <a:rPr lang="en-US" dirty="0" smtClean="0"/>
                        <a:t>Identify PI, Fiscal Monitor, other grant info. Find copies</a:t>
                      </a:r>
                      <a:r>
                        <a:rPr lang="en-US" baseline="0" dirty="0" smtClean="0"/>
                        <a:t> of UNM invoices and payments in </a:t>
                      </a:r>
                      <a:r>
                        <a:rPr lang="en-US" baseline="0" dirty="0" err="1" smtClean="0"/>
                        <a:t>Xtender</a:t>
                      </a:r>
                      <a:r>
                        <a:rPr lang="en-US" baseline="0" dirty="0" smtClean="0"/>
                        <a:t>.</a:t>
                      </a:r>
                      <a:endParaRPr lang="en-US" dirty="0"/>
                    </a:p>
                  </a:txBody>
                  <a:tcPr/>
                </a:tc>
              </a:tr>
              <a:tr h="370840">
                <a:tc>
                  <a:txBody>
                    <a:bodyPr/>
                    <a:lstStyle/>
                    <a:p>
                      <a:pPr algn="l"/>
                      <a:r>
                        <a:rPr lang="en-US" dirty="0" smtClean="0"/>
                        <a:t>FTMACCI</a:t>
                      </a:r>
                      <a:endParaRPr lang="en-US" dirty="0"/>
                    </a:p>
                  </a:txBody>
                  <a:tcPr/>
                </a:tc>
                <a:tc>
                  <a:txBody>
                    <a:bodyPr/>
                    <a:lstStyle/>
                    <a:p>
                      <a:pPr algn="l"/>
                      <a:r>
                        <a:rPr lang="en-US" dirty="0" smtClean="0"/>
                        <a:t>Use to find the fund number associated with an</a:t>
                      </a:r>
                      <a:r>
                        <a:rPr lang="en-US" baseline="0" dirty="0" smtClean="0"/>
                        <a:t> index</a:t>
                      </a:r>
                      <a:r>
                        <a:rPr lang="en-US" dirty="0" smtClean="0"/>
                        <a:t>.</a:t>
                      </a:r>
                      <a:endParaRPr lang="en-US" dirty="0"/>
                    </a:p>
                  </a:txBody>
                  <a:tcPr/>
                </a:tc>
              </a:tr>
              <a:tr h="370840">
                <a:tc>
                  <a:txBody>
                    <a:bodyPr/>
                    <a:lstStyle/>
                    <a:p>
                      <a:r>
                        <a:rPr lang="en-US" dirty="0" smtClean="0"/>
                        <a:t>FRMFUND</a:t>
                      </a:r>
                      <a:endParaRPr lang="en-US" dirty="0"/>
                    </a:p>
                  </a:txBody>
                  <a:tcPr/>
                </a:tc>
                <a:tc>
                  <a:txBody>
                    <a:bodyPr/>
                    <a:lstStyle/>
                    <a:p>
                      <a:r>
                        <a:rPr lang="en-US" dirty="0" smtClean="0"/>
                        <a:t>View the budget start and end dates of a fund.</a:t>
                      </a:r>
                      <a:endParaRPr lang="en-US" dirty="0"/>
                    </a:p>
                  </a:txBody>
                  <a:tcPr/>
                </a:tc>
              </a:tr>
              <a:tr h="370840">
                <a:tc>
                  <a:txBody>
                    <a:bodyPr/>
                    <a:lstStyle/>
                    <a:p>
                      <a:pPr algn="l"/>
                      <a:r>
                        <a:rPr lang="en-US" dirty="0" smtClean="0"/>
                        <a:t>FRIGITD</a:t>
                      </a:r>
                      <a:endParaRPr lang="en-US" dirty="0"/>
                    </a:p>
                  </a:txBody>
                  <a:tcPr/>
                </a:tc>
                <a:tc>
                  <a:txBody>
                    <a:bodyPr/>
                    <a:lstStyle/>
                    <a:p>
                      <a:pPr algn="l"/>
                      <a:r>
                        <a:rPr lang="en-US" dirty="0" smtClean="0"/>
                        <a:t>Show</a:t>
                      </a:r>
                      <a:r>
                        <a:rPr lang="en-US" baseline="0" dirty="0" smtClean="0"/>
                        <a:t> grant budget and expense information.  Similar to FGIBDST for unrestricted indexes.</a:t>
                      </a:r>
                      <a:endParaRPr lang="en-US" dirty="0"/>
                    </a:p>
                  </a:txBody>
                  <a:tcPr/>
                </a:tc>
              </a:tr>
              <a:tr h="370840">
                <a:tc>
                  <a:txBody>
                    <a:bodyPr/>
                    <a:lstStyle/>
                    <a:p>
                      <a:pPr algn="l"/>
                      <a:r>
                        <a:rPr lang="en-US" dirty="0" smtClean="0"/>
                        <a:t>FRAAREV</a:t>
                      </a:r>
                      <a:endParaRPr lang="en-US" dirty="0"/>
                    </a:p>
                  </a:txBody>
                  <a:tcPr/>
                </a:tc>
                <a:tc>
                  <a:txBody>
                    <a:bodyPr/>
                    <a:lstStyle/>
                    <a:p>
                      <a:pPr algn="l"/>
                      <a:r>
                        <a:rPr lang="en-US" dirty="0" smtClean="0"/>
                        <a:t>Billin</a:t>
                      </a:r>
                      <a:r>
                        <a:rPr lang="en-US" baseline="0" dirty="0" smtClean="0"/>
                        <a:t>g and </a:t>
                      </a:r>
                      <a:r>
                        <a:rPr lang="en-US" dirty="0" smtClean="0"/>
                        <a:t>Payment</a:t>
                      </a:r>
                      <a:r>
                        <a:rPr lang="en-US" baseline="0" dirty="0" smtClean="0"/>
                        <a:t> information.</a:t>
                      </a:r>
                      <a:endParaRPr lang="en-US" dirty="0"/>
                    </a:p>
                  </a:txBody>
                  <a:tcPr/>
                </a:tc>
              </a:tr>
              <a:tr h="370840">
                <a:tc>
                  <a:txBody>
                    <a:bodyPr/>
                    <a:lstStyle/>
                    <a:p>
                      <a:pPr algn="l"/>
                      <a:r>
                        <a:rPr lang="en-US" dirty="0" smtClean="0"/>
                        <a:t>FRIBILL</a:t>
                      </a:r>
                      <a:endParaRPr lang="en-US" dirty="0"/>
                    </a:p>
                  </a:txBody>
                  <a:tcPr/>
                </a:tc>
                <a:tc>
                  <a:txBody>
                    <a:bodyPr/>
                    <a:lstStyle/>
                    <a:p>
                      <a:pPr algn="l"/>
                      <a:r>
                        <a:rPr lang="en-US" dirty="0" smtClean="0"/>
                        <a:t>Show amount billed</a:t>
                      </a:r>
                      <a:r>
                        <a:rPr lang="en-US" baseline="0" dirty="0" smtClean="0"/>
                        <a:t> and</a:t>
                      </a:r>
                      <a:r>
                        <a:rPr lang="en-US" dirty="0" smtClean="0"/>
                        <a:t> paid, and outstanding balances.</a:t>
                      </a:r>
                      <a:endParaRPr lang="en-US" dirty="0"/>
                    </a:p>
                  </a:txBody>
                  <a:tcPr/>
                </a:tc>
              </a:tr>
            </a:tbl>
          </a:graphicData>
        </a:graphic>
      </p:graphicFrame>
    </p:spTree>
    <p:extLst>
      <p:ext uri="{BB962C8B-B14F-4D97-AF65-F5344CB8AC3E}">
        <p14:creationId xmlns:p14="http://schemas.microsoft.com/office/powerpoint/2010/main" val="7457284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2" name="Title 1"/>
          <p:cNvSpPr>
            <a:spLocks noGrp="1"/>
          </p:cNvSpPr>
          <p:nvPr>
            <p:ph type="title"/>
          </p:nvPr>
        </p:nvSpPr>
        <p:spPr/>
        <p:txBody>
          <a:bodyPr>
            <a:normAutofit/>
          </a:bodyPr>
          <a:lstStyle/>
          <a:p>
            <a:r>
              <a:rPr lang="en-US" dirty="0" smtClean="0">
                <a:solidFill>
                  <a:schemeClr val="tx1"/>
                </a:solidFill>
              </a:rPr>
              <a:t>Useful Banner Forms</a:t>
            </a:r>
            <a:br>
              <a:rPr lang="en-US" dirty="0" smtClean="0">
                <a:solidFill>
                  <a:schemeClr val="tx1"/>
                </a:solidFill>
              </a:rPr>
            </a:br>
            <a:r>
              <a:rPr lang="en-US" sz="2200" dirty="0" smtClean="0">
                <a:solidFill>
                  <a:schemeClr val="tx1"/>
                </a:solidFill>
              </a:rPr>
              <a:t>General</a:t>
            </a:r>
            <a:endParaRPr lang="en-US" sz="2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1410748"/>
              </p:ext>
            </p:extLst>
          </p:nvPr>
        </p:nvGraphicFramePr>
        <p:xfrm>
          <a:off x="1524000" y="1752600"/>
          <a:ext cx="6096000" cy="3576320"/>
        </p:xfrm>
        <a:graphic>
          <a:graphicData uri="http://schemas.openxmlformats.org/drawingml/2006/table">
            <a:tbl>
              <a:tblPr firstRow="1" bandRow="1">
                <a:tableStyleId>{5C22544A-7EE6-4342-B048-85BDC9FD1C3A}</a:tableStyleId>
              </a:tblPr>
              <a:tblGrid>
                <a:gridCol w="1905000"/>
                <a:gridCol w="4191000"/>
              </a:tblGrid>
              <a:tr h="370840">
                <a:tc>
                  <a:txBody>
                    <a:bodyPr/>
                    <a:lstStyle/>
                    <a:p>
                      <a:pPr marL="0" indent="0" algn="ctr"/>
                      <a:r>
                        <a:rPr lang="en-US" dirty="0" smtClean="0"/>
                        <a:t>FORM</a:t>
                      </a:r>
                      <a:endParaRPr lang="en-US" dirty="0"/>
                    </a:p>
                  </a:txBody>
                  <a:tcPr/>
                </a:tc>
                <a:tc>
                  <a:txBody>
                    <a:bodyPr/>
                    <a:lstStyle/>
                    <a:p>
                      <a:pPr algn="ctr"/>
                      <a:r>
                        <a:rPr lang="en-US" dirty="0" smtClean="0"/>
                        <a:t>USED FOR</a:t>
                      </a:r>
                      <a:endParaRPr lang="en-US" dirty="0"/>
                    </a:p>
                  </a:txBody>
                  <a:tcPr/>
                </a:tc>
              </a:tr>
              <a:tr h="370840">
                <a:tc>
                  <a:txBody>
                    <a:bodyPr/>
                    <a:lstStyle/>
                    <a:p>
                      <a:pPr algn="l"/>
                      <a:r>
                        <a:rPr lang="en-US" dirty="0" smtClean="0"/>
                        <a:t>FOADOCU</a:t>
                      </a:r>
                      <a:endParaRPr lang="en-US" dirty="0"/>
                    </a:p>
                  </a:txBody>
                  <a:tcPr/>
                </a:tc>
                <a:tc>
                  <a:txBody>
                    <a:bodyPr/>
                    <a:lstStyle/>
                    <a:p>
                      <a:pPr algn="l"/>
                      <a:r>
                        <a:rPr lang="en-US" dirty="0" smtClean="0"/>
                        <a:t>Status of documents you have created. Disapprove  your documents.</a:t>
                      </a:r>
                      <a:endParaRPr lang="en-US" dirty="0"/>
                    </a:p>
                  </a:txBody>
                  <a:tcPr/>
                </a:tc>
              </a:tr>
              <a:tr h="370840">
                <a:tc>
                  <a:txBody>
                    <a:bodyPr/>
                    <a:lstStyle/>
                    <a:p>
                      <a:pPr algn="l"/>
                      <a:r>
                        <a:rPr lang="en-US" dirty="0" smtClean="0"/>
                        <a:t>FOAAINP</a:t>
                      </a:r>
                      <a:endParaRPr lang="en-US" dirty="0"/>
                    </a:p>
                  </a:txBody>
                  <a:tcPr/>
                </a:tc>
                <a:tc>
                  <a:txBody>
                    <a:bodyPr/>
                    <a:lstStyle/>
                    <a:p>
                      <a:pPr algn="l"/>
                      <a:r>
                        <a:rPr lang="en-US" dirty="0" smtClean="0"/>
                        <a:t>Status of documents awaiting approval.  </a:t>
                      </a:r>
                      <a:endParaRPr lang="en-US" dirty="0"/>
                    </a:p>
                  </a:txBody>
                  <a:tcPr/>
                </a:tc>
              </a:tr>
              <a:tr h="370840">
                <a:tc>
                  <a:txBody>
                    <a:bodyPr/>
                    <a:lstStyle/>
                    <a:p>
                      <a:r>
                        <a:rPr lang="en-US" dirty="0" smtClean="0"/>
                        <a:t>FOIAPPH</a:t>
                      </a:r>
                      <a:endParaRPr lang="en-US" dirty="0"/>
                    </a:p>
                  </a:txBody>
                  <a:tcPr/>
                </a:tc>
                <a:tc>
                  <a:txBody>
                    <a:bodyPr/>
                    <a:lstStyle/>
                    <a:p>
                      <a:r>
                        <a:rPr lang="en-US" dirty="0" smtClean="0"/>
                        <a:t>Look up history of processed</a:t>
                      </a:r>
                      <a:r>
                        <a:rPr lang="en-US" baseline="0" dirty="0" smtClean="0"/>
                        <a:t> documents.</a:t>
                      </a:r>
                      <a:endParaRPr lang="en-US" dirty="0"/>
                    </a:p>
                  </a:txBody>
                  <a:tcPr/>
                </a:tc>
              </a:tr>
              <a:tr h="370840">
                <a:tc>
                  <a:txBody>
                    <a:bodyPr/>
                    <a:lstStyle/>
                    <a:p>
                      <a:r>
                        <a:rPr lang="en-US" dirty="0" smtClean="0"/>
                        <a:t>FGIDOCR</a:t>
                      </a:r>
                    </a:p>
                  </a:txBody>
                  <a:tcPr/>
                </a:tc>
                <a:tc>
                  <a:txBody>
                    <a:bodyPr/>
                    <a:lstStyle/>
                    <a:p>
                      <a:r>
                        <a:rPr lang="en-US" dirty="0" smtClean="0"/>
                        <a:t>View detail for posted JVs.</a:t>
                      </a:r>
                      <a:endParaRPr lang="en-US" dirty="0"/>
                    </a:p>
                  </a:txBody>
                  <a:tcPr/>
                </a:tc>
              </a:tr>
              <a:tr h="370840">
                <a:tc>
                  <a:txBody>
                    <a:bodyPr/>
                    <a:lstStyle/>
                    <a:p>
                      <a:r>
                        <a:rPr lang="en-US" dirty="0" smtClean="0"/>
                        <a:t>FOIDOCH</a:t>
                      </a:r>
                      <a:endParaRPr lang="en-US" dirty="0"/>
                    </a:p>
                  </a:txBody>
                  <a:tcPr/>
                </a:tc>
                <a:tc>
                  <a:txBody>
                    <a:bodyPr/>
                    <a:lstStyle/>
                    <a:p>
                      <a:r>
                        <a:rPr lang="en-US" smtClean="0"/>
                        <a:t>Show </a:t>
                      </a:r>
                      <a:r>
                        <a:rPr lang="en-US" dirty="0" smtClean="0"/>
                        <a:t>history of vendor invoices,</a:t>
                      </a:r>
                      <a:r>
                        <a:rPr lang="en-US" baseline="0" dirty="0" smtClean="0"/>
                        <a:t> date paid, and check number.</a:t>
                      </a:r>
                      <a:endParaRPr lang="en-US" dirty="0"/>
                    </a:p>
                  </a:txBody>
                  <a:tcPr/>
                </a:tc>
              </a:tr>
            </a:tbl>
          </a:graphicData>
        </a:graphic>
      </p:graphicFrame>
    </p:spTree>
    <p:extLst>
      <p:ext uri="{BB962C8B-B14F-4D97-AF65-F5344CB8AC3E}">
        <p14:creationId xmlns:p14="http://schemas.microsoft.com/office/powerpoint/2010/main" val="427287322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55" y="1612900"/>
            <a:ext cx="80581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7200" y="2130287"/>
            <a:ext cx="10668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1825486"/>
            <a:ext cx="800100" cy="3843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6055" y="3505200"/>
            <a:ext cx="5138945"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429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FRAGRNT</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689100"/>
            <a:ext cx="80264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733800" y="2286000"/>
            <a:ext cx="11430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8001000" y="3276598"/>
            <a:ext cx="685800" cy="45719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842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1623</TotalTime>
  <Words>2770</Words>
  <Application>Microsoft Office PowerPoint</Application>
  <PresentationFormat>On-screen Show (4:3)</PresentationFormat>
  <Paragraphs>330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Contracts and Grants</vt:lpstr>
      <vt:lpstr>Department Overview</vt:lpstr>
      <vt:lpstr>Department Overview, cont’d</vt:lpstr>
      <vt:lpstr>Agenda:</vt:lpstr>
      <vt:lpstr>Agenda, cont’d:</vt:lpstr>
      <vt:lpstr>Useful Banner Forms Specific to Contracts and Grants</vt:lpstr>
      <vt:lpstr>Useful Banner Forms General</vt:lpstr>
      <vt:lpstr>FRAGRNT</vt:lpstr>
      <vt:lpstr>FRAGRNT</vt:lpstr>
      <vt:lpstr>FRAGRNT</vt:lpstr>
      <vt:lpstr>FTMACCI</vt:lpstr>
      <vt:lpstr>FRMFUND</vt:lpstr>
      <vt:lpstr>FRIGITD</vt:lpstr>
      <vt:lpstr>FRIGITD</vt:lpstr>
      <vt:lpstr>FRIGITD</vt:lpstr>
      <vt:lpstr>FRIGITD</vt:lpstr>
      <vt:lpstr>FRIGITD</vt:lpstr>
      <vt:lpstr>FRIGITD</vt:lpstr>
      <vt:lpstr>FRAAREV</vt:lpstr>
      <vt:lpstr>FRIBILL</vt:lpstr>
      <vt:lpstr>FOADOCU</vt:lpstr>
      <vt:lpstr>FOAAINP</vt:lpstr>
      <vt:lpstr>FOIAPPH </vt:lpstr>
      <vt:lpstr>FOIAPPH</vt:lpstr>
      <vt:lpstr>FGIDOCR</vt:lpstr>
      <vt:lpstr>FOIDOCH</vt:lpstr>
      <vt:lpstr>FOIDOCH</vt:lpstr>
      <vt:lpstr>FOIDOCH</vt:lpstr>
      <vt:lpstr>Business Purpose</vt:lpstr>
      <vt:lpstr>Business Purpose</vt:lpstr>
      <vt:lpstr>Business Purpose – Examples</vt:lpstr>
      <vt:lpstr>Business Purpose – Examples</vt:lpstr>
      <vt:lpstr>Cost Transfer Policy</vt:lpstr>
      <vt:lpstr>90 Day memo</vt:lpstr>
      <vt:lpstr>Salary Transfers</vt:lpstr>
      <vt:lpstr>What NOT to Charge!</vt:lpstr>
      <vt:lpstr>And Some Exceptions…</vt:lpstr>
      <vt:lpstr>Know your Retention Policy</vt:lpstr>
      <vt:lpstr>Our commitment to you</vt:lpstr>
      <vt:lpstr>Study Participant Payments</vt:lpstr>
      <vt:lpstr>Resources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Lomas2211</cp:lastModifiedBy>
  <cp:revision>328</cp:revision>
  <cp:lastPrinted>2012-12-04T16:17:43Z</cp:lastPrinted>
  <dcterms:created xsi:type="dcterms:W3CDTF">2010-02-25T17:07:14Z</dcterms:created>
  <dcterms:modified xsi:type="dcterms:W3CDTF">2012-12-05T16:06:13Z</dcterms:modified>
</cp:coreProperties>
</file>