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50"/>
  </p:notesMasterIdLst>
  <p:handoutMasterIdLst>
    <p:handoutMasterId r:id="rId51"/>
  </p:handoutMasterIdLst>
  <p:sldIdLst>
    <p:sldId id="293" r:id="rId2"/>
    <p:sldId id="494" r:id="rId3"/>
    <p:sldId id="395" r:id="rId4"/>
    <p:sldId id="398" r:id="rId5"/>
    <p:sldId id="429" r:id="rId6"/>
    <p:sldId id="471" r:id="rId7"/>
    <p:sldId id="452" r:id="rId8"/>
    <p:sldId id="454" r:id="rId9"/>
    <p:sldId id="535" r:id="rId10"/>
    <p:sldId id="448" r:id="rId11"/>
    <p:sldId id="467" r:id="rId12"/>
    <p:sldId id="468" r:id="rId13"/>
    <p:sldId id="441" r:id="rId14"/>
    <p:sldId id="470" r:id="rId15"/>
    <p:sldId id="476" r:id="rId16"/>
    <p:sldId id="399" r:id="rId17"/>
    <p:sldId id="400" r:id="rId18"/>
    <p:sldId id="479" r:id="rId19"/>
    <p:sldId id="481" r:id="rId20"/>
    <p:sldId id="482" r:id="rId21"/>
    <p:sldId id="484" r:id="rId22"/>
    <p:sldId id="477" r:id="rId23"/>
    <p:sldId id="483" r:id="rId24"/>
    <p:sldId id="491" r:id="rId25"/>
    <p:sldId id="497" r:id="rId26"/>
    <p:sldId id="498" r:id="rId27"/>
    <p:sldId id="480" r:id="rId28"/>
    <p:sldId id="486" r:id="rId29"/>
    <p:sldId id="490" r:id="rId30"/>
    <p:sldId id="492" r:id="rId31"/>
    <p:sldId id="522" r:id="rId32"/>
    <p:sldId id="392" r:id="rId33"/>
    <p:sldId id="525" r:id="rId34"/>
    <p:sldId id="529" r:id="rId35"/>
    <p:sldId id="528" r:id="rId36"/>
    <p:sldId id="533" r:id="rId37"/>
    <p:sldId id="534" r:id="rId38"/>
    <p:sldId id="531" r:id="rId39"/>
    <p:sldId id="519" r:id="rId40"/>
    <p:sldId id="537" r:id="rId41"/>
    <p:sldId id="500" r:id="rId42"/>
    <p:sldId id="502" r:id="rId43"/>
    <p:sldId id="511" r:id="rId44"/>
    <p:sldId id="514" r:id="rId45"/>
    <p:sldId id="513" r:id="rId46"/>
    <p:sldId id="503" r:id="rId47"/>
    <p:sldId id="508" r:id="rId48"/>
    <p:sldId id="493" r:id="rId49"/>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777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76" autoAdjust="0"/>
    <p:restoredTop sz="86800" autoAdjust="0"/>
  </p:normalViewPr>
  <p:slideViewPr>
    <p:cSldViewPr>
      <p:cViewPr varScale="1">
        <p:scale>
          <a:sx n="70" d="100"/>
          <a:sy n="70" d="100"/>
        </p:scale>
        <p:origin x="-166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0" d="100"/>
          <a:sy n="80" d="100"/>
        </p:scale>
        <p:origin x="-1865" y="-91"/>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2543" tIns="46272" rIns="92543" bIns="46272" numCol="1" anchor="t" anchorCtr="0" compatLnSpc="1">
            <a:prstTxWarp prst="textNoShape">
              <a:avLst/>
            </a:prstTxWarp>
          </a:bodyPr>
          <a:lstStyle>
            <a:lvl1pPr defTabSz="925526">
              <a:defRPr sz="1200"/>
            </a:lvl1pPr>
          </a:lstStyle>
          <a:p>
            <a:pPr>
              <a:defRPr/>
            </a:pPr>
            <a:endParaRPr lang="en-US" dirty="0"/>
          </a:p>
        </p:txBody>
      </p:sp>
      <p:sp>
        <p:nvSpPr>
          <p:cNvPr id="18435"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543" tIns="46272" rIns="92543" bIns="46272" numCol="1" anchor="t" anchorCtr="0" compatLnSpc="1">
            <a:prstTxWarp prst="textNoShape">
              <a:avLst/>
            </a:prstTxWarp>
          </a:bodyPr>
          <a:lstStyle>
            <a:lvl1pPr algn="r" defTabSz="925526">
              <a:defRPr sz="1200"/>
            </a:lvl1pPr>
          </a:lstStyle>
          <a:p>
            <a:pPr>
              <a:defRPr/>
            </a:pPr>
            <a:fld id="{A3DFBB61-149B-46B3-8E39-A9BA9D3135C5}" type="datetime1">
              <a:rPr lang="en-US" smtClean="0"/>
              <a:t>1/16/2014</a:t>
            </a:fld>
            <a:endParaRPr lang="en-US" dirty="0"/>
          </a:p>
        </p:txBody>
      </p:sp>
      <p:sp>
        <p:nvSpPr>
          <p:cNvPr id="18436" name="Rectangle 4"/>
          <p:cNvSpPr>
            <a:spLocks noGrp="1" noChangeArrowheads="1"/>
          </p:cNvSpPr>
          <p:nvPr>
            <p:ph type="ftr" sz="quarter" idx="2"/>
          </p:nvPr>
        </p:nvSpPr>
        <p:spPr bwMode="auto">
          <a:xfrm>
            <a:off x="2" y="8831263"/>
            <a:ext cx="2972421" cy="465137"/>
          </a:xfrm>
          <a:prstGeom prst="rect">
            <a:avLst/>
          </a:prstGeom>
          <a:noFill/>
          <a:ln w="9525">
            <a:noFill/>
            <a:miter lim="800000"/>
            <a:headEnd/>
            <a:tailEnd/>
          </a:ln>
          <a:effectLst/>
        </p:spPr>
        <p:txBody>
          <a:bodyPr vert="horz" wrap="square" lIns="92543" tIns="46272" rIns="92543" bIns="46272" numCol="1" anchor="b" anchorCtr="0" compatLnSpc="1">
            <a:prstTxWarp prst="textNoShape">
              <a:avLst/>
            </a:prstTxWarp>
          </a:bodyPr>
          <a:lstStyle>
            <a:lvl1pPr defTabSz="925526">
              <a:defRPr sz="1200"/>
            </a:lvl1pPr>
          </a:lstStyle>
          <a:p>
            <a:pPr>
              <a:defRPr/>
            </a:pPr>
            <a:endParaRPr lang="en-US" dirty="0"/>
          </a:p>
        </p:txBody>
      </p:sp>
      <p:sp>
        <p:nvSpPr>
          <p:cNvPr id="18437" name="Rectangle 5"/>
          <p:cNvSpPr>
            <a:spLocks noGrp="1" noChangeArrowheads="1"/>
          </p:cNvSpPr>
          <p:nvPr>
            <p:ph type="sldNum" sz="quarter" idx="3"/>
          </p:nvPr>
        </p:nvSpPr>
        <p:spPr bwMode="auto">
          <a:xfrm>
            <a:off x="3885579" y="8831263"/>
            <a:ext cx="2972421" cy="465137"/>
          </a:xfrm>
          <a:prstGeom prst="rect">
            <a:avLst/>
          </a:prstGeom>
          <a:noFill/>
          <a:ln w="9525">
            <a:noFill/>
            <a:miter lim="800000"/>
            <a:headEnd/>
            <a:tailEnd/>
          </a:ln>
          <a:effectLst/>
        </p:spPr>
        <p:txBody>
          <a:bodyPr vert="horz" wrap="square" lIns="92543" tIns="46272" rIns="92543" bIns="46272" numCol="1" anchor="b" anchorCtr="0" compatLnSpc="1">
            <a:prstTxWarp prst="textNoShape">
              <a:avLst/>
            </a:prstTxWarp>
          </a:bodyPr>
          <a:lstStyle>
            <a:lvl1pPr algn="r" defTabSz="925526">
              <a:defRPr sz="1200"/>
            </a:lvl1pPr>
          </a:lstStyle>
          <a:p>
            <a:pPr>
              <a:defRPr/>
            </a:pPr>
            <a:fld id="{E66DA9C4-7CC7-491C-928F-5BBF1D493E6A}" type="slidenum">
              <a:rPr lang="en-US"/>
              <a:pPr>
                <a:defRPr/>
              </a:pPr>
              <a:t>‹#›</a:t>
            </a:fld>
            <a:endParaRPr lang="en-US" dirty="0"/>
          </a:p>
        </p:txBody>
      </p:sp>
    </p:spTree>
    <p:extLst>
      <p:ext uri="{BB962C8B-B14F-4D97-AF65-F5344CB8AC3E}">
        <p14:creationId xmlns:p14="http://schemas.microsoft.com/office/powerpoint/2010/main" val="290342888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2543" tIns="46272" rIns="92543" bIns="46272" numCol="1" anchor="t" anchorCtr="0" compatLnSpc="1">
            <a:prstTxWarp prst="textNoShape">
              <a:avLst/>
            </a:prstTxWarp>
          </a:bodyPr>
          <a:lstStyle>
            <a:lvl1pPr defTabSz="925526">
              <a:defRPr sz="1200"/>
            </a:lvl1pPr>
          </a:lstStyle>
          <a:p>
            <a:pPr>
              <a:defRPr/>
            </a:pPr>
            <a:endParaRPr lang="en-US" dirty="0"/>
          </a:p>
        </p:txBody>
      </p:sp>
      <p:sp>
        <p:nvSpPr>
          <p:cNvPr id="22531"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543" tIns="46272" rIns="92543" bIns="46272" numCol="1" anchor="t" anchorCtr="0" compatLnSpc="1">
            <a:prstTxWarp prst="textNoShape">
              <a:avLst/>
            </a:prstTxWarp>
          </a:bodyPr>
          <a:lstStyle>
            <a:lvl1pPr algn="r" defTabSz="925526">
              <a:defRPr sz="1200"/>
            </a:lvl1pPr>
          </a:lstStyle>
          <a:p>
            <a:pPr>
              <a:defRPr/>
            </a:pPr>
            <a:fld id="{AD87FB3C-2E5A-4A22-850A-06C57850165C}" type="datetime1">
              <a:rPr lang="en-US" smtClean="0"/>
              <a:t>1/16/2014</a:t>
            </a:fld>
            <a:endParaRPr lang="en-US" dirty="0"/>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543" tIns="46272" rIns="92543" bIns="462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2" y="8831263"/>
            <a:ext cx="2972421" cy="465137"/>
          </a:xfrm>
          <a:prstGeom prst="rect">
            <a:avLst/>
          </a:prstGeom>
          <a:noFill/>
          <a:ln w="9525">
            <a:noFill/>
            <a:miter lim="800000"/>
            <a:headEnd/>
            <a:tailEnd/>
          </a:ln>
          <a:effectLst/>
        </p:spPr>
        <p:txBody>
          <a:bodyPr vert="horz" wrap="square" lIns="92543" tIns="46272" rIns="92543" bIns="46272" numCol="1" anchor="b" anchorCtr="0" compatLnSpc="1">
            <a:prstTxWarp prst="textNoShape">
              <a:avLst/>
            </a:prstTxWarp>
          </a:bodyPr>
          <a:lstStyle>
            <a:lvl1pPr defTabSz="925526">
              <a:defRPr sz="1200"/>
            </a:lvl1pPr>
          </a:lstStyle>
          <a:p>
            <a:pPr>
              <a:defRPr/>
            </a:pPr>
            <a:endParaRPr lang="en-US" dirty="0"/>
          </a:p>
        </p:txBody>
      </p:sp>
      <p:sp>
        <p:nvSpPr>
          <p:cNvPr id="22535" name="Rectangle 7"/>
          <p:cNvSpPr>
            <a:spLocks noGrp="1" noChangeArrowheads="1"/>
          </p:cNvSpPr>
          <p:nvPr>
            <p:ph type="sldNum" sz="quarter" idx="5"/>
          </p:nvPr>
        </p:nvSpPr>
        <p:spPr bwMode="auto">
          <a:xfrm>
            <a:off x="3885579" y="8831263"/>
            <a:ext cx="2972421" cy="465137"/>
          </a:xfrm>
          <a:prstGeom prst="rect">
            <a:avLst/>
          </a:prstGeom>
          <a:noFill/>
          <a:ln w="9525">
            <a:noFill/>
            <a:miter lim="800000"/>
            <a:headEnd/>
            <a:tailEnd/>
          </a:ln>
          <a:effectLst/>
        </p:spPr>
        <p:txBody>
          <a:bodyPr vert="horz" wrap="square" lIns="92543" tIns="46272" rIns="92543" bIns="46272" numCol="1" anchor="b" anchorCtr="0" compatLnSpc="1">
            <a:prstTxWarp prst="textNoShape">
              <a:avLst/>
            </a:prstTxWarp>
          </a:bodyPr>
          <a:lstStyle>
            <a:lvl1pPr algn="r" defTabSz="925526">
              <a:defRPr sz="1200"/>
            </a:lvl1pPr>
          </a:lstStyle>
          <a:p>
            <a:pPr>
              <a:defRPr/>
            </a:pPr>
            <a:fld id="{0130F472-9F9E-4100-8E7B-119EB56C3B0B}" type="slidenum">
              <a:rPr lang="en-US"/>
              <a:pPr>
                <a:defRPr/>
              </a:pPr>
              <a:t>‹#›</a:t>
            </a:fld>
            <a:endParaRPr lang="en-US" dirty="0"/>
          </a:p>
        </p:txBody>
      </p:sp>
    </p:spTree>
    <p:extLst>
      <p:ext uri="{BB962C8B-B14F-4D97-AF65-F5344CB8AC3E}">
        <p14:creationId xmlns:p14="http://schemas.microsoft.com/office/powerpoint/2010/main" val="126542489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D0CB70B-AD98-4FE3-AC87-457272CE6C26}" type="slidenum">
              <a:rPr lang="en-US" smtClean="0"/>
              <a:pPr/>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pPr>
              <a:defRPr/>
            </a:pPr>
            <a:fld id="{907F00B9-3C98-4468-8C3C-FC8351FD32B7}" type="datetime1">
              <a:rPr lang="en-US" smtClean="0"/>
              <a:t>1/16/2014</a:t>
            </a:fld>
            <a:endParaRPr lang="en-US" dirty="0"/>
          </a:p>
        </p:txBody>
      </p:sp>
    </p:spTree>
    <p:extLst>
      <p:ext uri="{BB962C8B-B14F-4D97-AF65-F5344CB8AC3E}">
        <p14:creationId xmlns:p14="http://schemas.microsoft.com/office/powerpoint/2010/main" val="33099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10</a:t>
            </a:fld>
            <a:endParaRPr lang="en-US" dirty="0"/>
          </a:p>
        </p:txBody>
      </p:sp>
    </p:spTree>
    <p:extLst>
      <p:ext uri="{BB962C8B-B14F-4D97-AF65-F5344CB8AC3E}">
        <p14:creationId xmlns:p14="http://schemas.microsoft.com/office/powerpoint/2010/main" val="200791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11</a:t>
            </a:fld>
            <a:endParaRPr lang="en-US" dirty="0"/>
          </a:p>
        </p:txBody>
      </p:sp>
    </p:spTree>
    <p:extLst>
      <p:ext uri="{BB962C8B-B14F-4D97-AF65-F5344CB8AC3E}">
        <p14:creationId xmlns:p14="http://schemas.microsoft.com/office/powerpoint/2010/main" val="212282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12</a:t>
            </a:fld>
            <a:endParaRPr lang="en-US" dirty="0"/>
          </a:p>
        </p:txBody>
      </p:sp>
    </p:spTree>
    <p:extLst>
      <p:ext uri="{BB962C8B-B14F-4D97-AF65-F5344CB8AC3E}">
        <p14:creationId xmlns:p14="http://schemas.microsoft.com/office/powerpoint/2010/main" val="396436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13</a:t>
            </a:fld>
            <a:endParaRPr lang="en-US" dirty="0"/>
          </a:p>
        </p:txBody>
      </p:sp>
    </p:spTree>
    <p:extLst>
      <p:ext uri="{BB962C8B-B14F-4D97-AF65-F5344CB8AC3E}">
        <p14:creationId xmlns:p14="http://schemas.microsoft.com/office/powerpoint/2010/main" val="193003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 search for the most current training opportunities.</a:t>
            </a:r>
            <a:endParaRPr lang="en-US" dirty="0"/>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14</a:t>
            </a:fld>
            <a:endParaRPr lang="en-US" dirty="0"/>
          </a:p>
        </p:txBody>
      </p:sp>
    </p:spTree>
    <p:extLst>
      <p:ext uri="{BB962C8B-B14F-4D97-AF65-F5344CB8AC3E}">
        <p14:creationId xmlns:p14="http://schemas.microsoft.com/office/powerpoint/2010/main" val="354111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replace Hyperion </a:t>
            </a:r>
            <a:endParaRPr lang="en-US" dirty="0"/>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15</a:t>
            </a:fld>
            <a:endParaRPr lang="en-US" dirty="0"/>
          </a:p>
        </p:txBody>
      </p:sp>
    </p:spTree>
    <p:extLst>
      <p:ext uri="{BB962C8B-B14F-4D97-AF65-F5344CB8AC3E}">
        <p14:creationId xmlns:p14="http://schemas.microsoft.com/office/powerpoint/2010/main" val="376788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Finance tab.</a:t>
            </a:r>
            <a:r>
              <a:rPr lang="en-US" baseline="0" dirty="0" smtClean="0"/>
              <a:t> </a:t>
            </a:r>
            <a:r>
              <a:rPr lang="en-US" dirty="0" smtClean="0"/>
              <a:t>To see the reports you can access, click on the arrow next to F All Campus Reports, select</a:t>
            </a:r>
            <a:r>
              <a:rPr lang="en-US" baseline="0" dirty="0" smtClean="0"/>
              <a:t> the FNRPCRD report</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fld id="{A4509599-C78F-4983-8566-A51FC2ED1A08}"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Click on the report name.  This</a:t>
            </a:r>
            <a:r>
              <a:rPr lang="en-US" baseline="0" dirty="0" smtClean="0"/>
              <a:t> report will report by Index, </a:t>
            </a:r>
            <a:r>
              <a:rPr lang="en-US" strike="noStrike" baseline="0" dirty="0" smtClean="0"/>
              <a:t>Organization, </a:t>
            </a:r>
            <a:r>
              <a:rPr lang="en-US" baseline="0" dirty="0" smtClean="0"/>
              <a:t>Cardholder Banner ID, or Invoice.  You can also select only Certain types of transactions, or the Fund type (restricted or “all”).  You must select a posting date range.</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assume you want to analyze all the PCard transactions in your area for the</a:t>
            </a:r>
            <a:r>
              <a:rPr lang="en-US" baseline="0" dirty="0" smtClean="0"/>
              <a:t> month of November.  You have multiple PCard holders and Organizations to which they post.  Because this report contains multiple organizational units, you can create your report once, and save it for ongoing use.  Here is how you would create a report for multiple organizational units:  1)</a:t>
            </a:r>
            <a:r>
              <a:rPr lang="en-US" b="1" baseline="0" dirty="0" smtClean="0"/>
              <a:t>Search</a:t>
            </a:r>
            <a:r>
              <a:rPr lang="en-US" baseline="0" dirty="0" smtClean="0"/>
              <a:t> for the organizational units, using “*” or “%” as a wildcard. 2)</a:t>
            </a:r>
            <a:r>
              <a:rPr lang="en-US" b="1" baseline="0" dirty="0" smtClean="0"/>
              <a:t> select </a:t>
            </a:r>
            <a:r>
              <a:rPr lang="en-US" baseline="0" dirty="0" smtClean="0"/>
              <a:t>the units you need.  3)</a:t>
            </a:r>
            <a:r>
              <a:rPr lang="en-US" b="1" baseline="0" dirty="0" smtClean="0"/>
              <a:t> Save </a:t>
            </a:r>
            <a:r>
              <a:rPr lang="en-US" baseline="0" dirty="0" smtClean="0"/>
              <a:t>the report for future use</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select “save your selections” you will be taken to the MyReports area, which is where you need to save the report.  Save the report in your “My content” folder.  It will then be available for ongoing use.  (You may choose different date ranges when you run the report, or otherwise modify it when you run it in the future)  To save a different version of the report START WITH THE ORIGINAL ONLINE REPORT, set it up (ie, by PCard Holder instead of Org), and save the new report as indicated)</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2</a:t>
            </a:fld>
            <a:endParaRPr lang="en-US" dirty="0"/>
          </a:p>
        </p:txBody>
      </p:sp>
    </p:spTree>
    <p:extLst>
      <p:ext uri="{BB962C8B-B14F-4D97-AF65-F5344CB8AC3E}">
        <p14:creationId xmlns:p14="http://schemas.microsoft.com/office/powerpoint/2010/main" val="361437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find the saved report under</a:t>
            </a:r>
            <a:r>
              <a:rPr lang="en-US" baseline="0" dirty="0" smtClean="0"/>
              <a:t> the Finance Tab, My Content folder.</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have selected your organizational units, select “Excel”, and run the report.</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21</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is fine if the report will be exactly what</a:t>
            </a:r>
            <a:r>
              <a:rPr lang="en-US" baseline="0" dirty="0" smtClean="0"/>
              <a:t> you need to print</a:t>
            </a:r>
          </a:p>
          <a:p>
            <a:r>
              <a:rPr lang="en-US" baseline="0" dirty="0" smtClean="0"/>
              <a:t>HTML, unless it is “Active HTML” may not be as useful.  This report does not offer Active HTML as an option</a:t>
            </a:r>
          </a:p>
          <a:p>
            <a:r>
              <a:rPr lang="en-US" baseline="0" dirty="0" smtClean="0"/>
              <a:t>Excel will allow you to sort and filter the data.  We will run the report in Excel.</a:t>
            </a:r>
            <a:endParaRPr lang="en-US" dirty="0"/>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22</a:t>
            </a:fld>
            <a:endParaRPr lang="en-US" dirty="0"/>
          </a:p>
        </p:txBody>
      </p:sp>
    </p:spTree>
    <p:extLst>
      <p:ext uri="{BB962C8B-B14F-4D97-AF65-F5344CB8AC3E}">
        <p14:creationId xmlns:p14="http://schemas.microsoft.com/office/powerpoint/2010/main" val="301271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to run it twice; You</a:t>
            </a:r>
            <a:r>
              <a:rPr lang="en-US" baseline="0" dirty="0" smtClean="0"/>
              <a:t> will be led through the process.  Here is the raw data.  There are 94 lines of data for November 2013 in the selected orgs:</a:t>
            </a:r>
          </a:p>
          <a:p>
            <a:pPr marL="227046" indent="-227046">
              <a:buAutoNum type="arabicParenR"/>
            </a:pPr>
            <a:r>
              <a:rPr lang="en-US" baseline="0" dirty="0" smtClean="0"/>
              <a:t>Easy to sort/filter</a:t>
            </a:r>
          </a:p>
          <a:p>
            <a:pPr marL="227046" indent="-227046">
              <a:buAutoNum type="arabicParenR"/>
            </a:pPr>
            <a:r>
              <a:rPr lang="en-US" baseline="0" dirty="0" smtClean="0"/>
              <a:t>Has all PCard transaction data for selected orgs.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columns have been hidden)This was filtered by Account 3100(only 3100 selected), which we will assume was the default account for many</a:t>
            </a:r>
            <a:r>
              <a:rPr lang="en-US" baseline="0" dirty="0" smtClean="0"/>
              <a:t> of</a:t>
            </a:r>
            <a:r>
              <a:rPr lang="en-US" dirty="0" smtClean="0"/>
              <a:t> your PCard transactions.  Then it was filtered by the “Realloc”(blank=not reallocated) column,</a:t>
            </a:r>
            <a:r>
              <a:rPr lang="en-US" baseline="0" dirty="0" smtClean="0"/>
              <a:t> N.  Now, instead of 96 of transactions to review to see if reallocations out of 3100 were missed, you only have 20 lines.  Some of the ones you would want to review are highlighted in yellow.</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24</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Pivot</a:t>
            </a:r>
            <a:r>
              <a:rPr lang="en-US" baseline="0" dirty="0" smtClean="0"/>
              <a:t> tables can make the data useful.  Here,Most items are put in the Report Filter section, making it easy to limit the data</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25</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data has been filtered to contain positive dollar amounts up to $200, Indices where the expense being searched for is expected to reside, Only reallocated items, on Ronda Bixby’s PCard.  The results are shown.  The sort values can be easily modified at any time.</a:t>
            </a:r>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useful way to run this</a:t>
            </a:r>
            <a:r>
              <a:rPr lang="en-US" baseline="0" dirty="0" smtClean="0"/>
              <a:t> report is by PCard holder.  </a:t>
            </a:r>
          </a:p>
          <a:p>
            <a:r>
              <a:rPr lang="en-US" baseline="0" dirty="0" smtClean="0"/>
              <a:t>1)</a:t>
            </a:r>
            <a:r>
              <a:rPr lang="en-US" dirty="0" smtClean="0"/>
              <a:t>Add all your cardholder IDs  (Explain how to look them up in FAICARD,</a:t>
            </a:r>
            <a:r>
              <a:rPr lang="en-US" baseline="0" dirty="0" smtClean="0"/>
              <a:t> if they don’t already have the ID numbers; query on Last Name,wildcard, First Name)</a:t>
            </a:r>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27</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the file with your PCard</a:t>
            </a:r>
            <a:r>
              <a:rPr lang="en-US" baseline="0" dirty="0" smtClean="0"/>
              <a:t> holders selected</a:t>
            </a:r>
            <a:r>
              <a:rPr lang="en-US" dirty="0" smtClean="0"/>
              <a:t>, so you can run it easily in the future. </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28</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There are 159 lines of data for November 2013 in the selected PCard Holders Report:</a:t>
            </a:r>
          </a:p>
          <a:p>
            <a:pPr marL="227046" indent="-227046">
              <a:buAutoNum type="arabicParenR"/>
            </a:pPr>
            <a:r>
              <a:rPr lang="en-US" baseline="0" dirty="0" smtClean="0"/>
              <a:t>Has all PCard transaction data for selected PCard Holders, regardless where the transaction was posted.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182">
              <a:defRPr/>
            </a:pPr>
            <a:r>
              <a:rPr lang="en-US" baseline="0" dirty="0" smtClean="0"/>
              <a:t>[same as last presentation]</a:t>
            </a:r>
            <a:endParaRPr lang="en-US" dirty="0" smtClean="0"/>
          </a:p>
          <a:p>
            <a:r>
              <a:rPr lang="en-US" dirty="0" smtClean="0"/>
              <a:t>Sign in to MyUNM, select the Employee</a:t>
            </a:r>
            <a:r>
              <a:rPr lang="en-US" baseline="0" dirty="0" smtClean="0"/>
              <a:t> Life tab, and select MyReports.</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fld id="{92BFD6E4-9005-4A09-9439-C0FC200E047B}"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interested in checking to see if any of the</a:t>
            </a:r>
            <a:r>
              <a:rPr lang="en-US" baseline="0" dirty="0" smtClean="0"/>
              <a:t> travel accounts have inappropriate items in them.  You filter by travel accounts.  All of the Vendor names, in the 8 lines you have to review, seem appropriately travel related.  You are now reviewing ALL the Pcard transactions made by your PCard holders, not just the transactions they made that were posted to your indices.</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understand what the information on your reports reflects, you must understand the way UNM is structured.</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C262AA-95B8-46CD-8595-5748453650F4}"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794826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you are</a:t>
            </a:r>
            <a:r>
              <a:rPr lang="en-US" baseline="0" dirty="0" smtClean="0"/>
              <a:t> going to show them one way, there are other ways they may discover and prefer.</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32</a:t>
            </a:fld>
            <a:endParaRPr lang="en-US" dirty="0"/>
          </a:p>
        </p:txBody>
      </p:sp>
      <p:sp>
        <p:nvSpPr>
          <p:cNvPr id="5" name="Date Placeholder 4"/>
          <p:cNvSpPr>
            <a:spLocks noGrp="1"/>
          </p:cNvSpPr>
          <p:nvPr>
            <p:ph type="dt" idx="11"/>
          </p:nvPr>
        </p:nvSpPr>
        <p:spPr/>
        <p:txBody>
          <a:bodyPr/>
          <a:lstStyle/>
          <a:p>
            <a:pPr>
              <a:defRPr/>
            </a:pPr>
            <a:fld id="{AA425AB1-13F8-47D8-8DE7-E190CCE3029B}" type="datetime1">
              <a:rPr lang="en-US" smtClean="0"/>
              <a:t>1/16/2014</a:t>
            </a:fld>
            <a:endParaRPr lang="en-US" dirty="0"/>
          </a:p>
        </p:txBody>
      </p:sp>
    </p:spTree>
    <p:extLst>
      <p:ext uri="{BB962C8B-B14F-4D97-AF65-F5344CB8AC3E}">
        <p14:creationId xmlns:p14="http://schemas.microsoft.com/office/powerpoint/2010/main" val="1610345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B0AFB-C3B1-4BC8-AE76-445CD2600FF4}" type="slidenum">
              <a:rPr lang="en-US"/>
              <a:pPr fontAlgn="base">
                <a:spcBef>
                  <a:spcPct val="0"/>
                </a:spcBef>
                <a:spcAft>
                  <a:spcPct val="0"/>
                </a:spcAft>
                <a:defRPr/>
              </a:pPr>
              <a:t>33</a:t>
            </a:fld>
            <a:endParaRPr lang="en-US" dirty="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xfrm>
            <a:off x="670892" y="4413251"/>
            <a:ext cx="5814391" cy="4186238"/>
          </a:xfrm>
          <a:noFill/>
        </p:spPr>
        <p:txBody>
          <a:bodyPr wrap="square" numCol="1" anchor="t" anchorCtr="0" compatLnSpc="1">
            <a:prstTxWarp prst="textNoShape">
              <a:avLst/>
            </a:prstTxWarp>
          </a:bodyPr>
          <a:lstStyle/>
          <a:p>
            <a:pPr eaLnBrk="1" hangingPunct="1">
              <a:spcBef>
                <a:spcPct val="0"/>
              </a:spcBef>
              <a:buFontTx/>
              <a:buChar char="•"/>
            </a:pPr>
            <a:r>
              <a:rPr lang="en-US" sz="1400" dirty="0">
                <a:cs typeface="Arial" charset="0"/>
              </a:rPr>
              <a:t>The University of New Mexico has defined the basic structure for our organization codes as identified above. </a:t>
            </a:r>
          </a:p>
          <a:p>
            <a:pPr eaLnBrk="1" hangingPunct="1">
              <a:spcBef>
                <a:spcPct val="0"/>
              </a:spcBef>
              <a:buFontTx/>
              <a:buChar char="•"/>
            </a:pPr>
            <a:endParaRPr lang="en-US" sz="1400" dirty="0">
              <a:cs typeface="Arial" charset="0"/>
            </a:endParaRPr>
          </a:p>
          <a:p>
            <a:pPr eaLnBrk="1" hangingPunct="1">
              <a:spcBef>
                <a:spcPct val="0"/>
              </a:spcBef>
              <a:buFontTx/>
              <a:buChar char="•"/>
            </a:pPr>
            <a:r>
              <a:rPr lang="en-US" sz="1400" dirty="0">
                <a:cs typeface="Arial" charset="0"/>
              </a:rPr>
              <a:t>Level 4 provides some flexibility for the Colleges and Campuses to classify their departments.  For example, the School of Medicine uses this level to group departments that are primarily Institutional Support, Clinical, Basic Medical Sciences,  etc.  </a:t>
            </a:r>
          </a:p>
          <a:p>
            <a:pPr eaLnBrk="1" hangingPunct="1">
              <a:spcBef>
                <a:spcPct val="0"/>
              </a:spcBef>
              <a:buFontTx/>
              <a:buChar char="•"/>
            </a:pPr>
            <a:endParaRPr lang="en-US" sz="1400" dirty="0">
              <a:cs typeface="Arial" charset="0"/>
            </a:endParaRPr>
          </a:p>
          <a:p>
            <a:pPr eaLnBrk="1" hangingPunct="1">
              <a:spcBef>
                <a:spcPct val="0"/>
              </a:spcBef>
              <a:buFontTx/>
              <a:buChar char="•"/>
            </a:pPr>
            <a:r>
              <a:rPr lang="en-US" sz="1400" dirty="0">
                <a:cs typeface="Arial" charset="0"/>
              </a:rPr>
              <a:t>The data entry level can either be at Level 5, which is what we essentially know as a department today, or at a more detailed divisional or financial reporting unit level, defined in Level 6 or Level 7.  </a:t>
            </a:r>
          </a:p>
          <a:p>
            <a:pPr eaLnBrk="1" hangingPunct="1">
              <a:spcBef>
                <a:spcPct val="0"/>
              </a:spcBef>
              <a:buFontTx/>
              <a:buChar char="•"/>
            </a:pPr>
            <a:endParaRPr lang="en-US" sz="1400" dirty="0">
              <a:cs typeface="Arial" charset="0"/>
            </a:endParaRPr>
          </a:p>
          <a:p>
            <a:pPr eaLnBrk="1" hangingPunct="1">
              <a:spcBef>
                <a:spcPct val="0"/>
              </a:spcBef>
              <a:buFontTx/>
              <a:buChar char="•"/>
            </a:pPr>
            <a:r>
              <a:rPr lang="en-US" sz="1400" dirty="0">
                <a:cs typeface="Arial" charset="0"/>
              </a:rPr>
              <a:t>The definition of  Level 6 and/or Level 7 are established for each area by training and working with Colleges, Campuses, and departments.  The decision to use these additional levels will be largely based on the level of complexity of each organization and the needs of each unit.</a:t>
            </a:r>
          </a:p>
        </p:txBody>
      </p:sp>
    </p:spTree>
    <p:extLst>
      <p:ext uri="{BB962C8B-B14F-4D97-AF65-F5344CB8AC3E}">
        <p14:creationId xmlns:p14="http://schemas.microsoft.com/office/powerpoint/2010/main" val="4138988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D0FAE8-2B73-48A3-817F-BFBE22568040}" type="slidenum">
              <a:rPr lang="en-US"/>
              <a:pPr fontAlgn="base">
                <a:spcBef>
                  <a:spcPct val="0"/>
                </a:spcBef>
                <a:spcAft>
                  <a:spcPct val="0"/>
                </a:spcAft>
                <a:defRPr/>
              </a:pPr>
              <a:t>34</a:t>
            </a:fld>
            <a:endParaRPr lang="en-US" dirty="0"/>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xfrm>
            <a:off x="913158" y="4413251"/>
            <a:ext cx="5031684" cy="4186238"/>
          </a:xfrm>
          <a:noFill/>
        </p:spPr>
        <p:txBody>
          <a:bodyPr wrap="square" numCol="1" anchor="t" anchorCtr="0" compatLnSpc="1">
            <a:prstTxWarp prst="textNoShape">
              <a:avLst/>
            </a:prstTxWarp>
          </a:bodyPr>
          <a:lstStyle/>
          <a:p>
            <a:pPr eaLnBrk="1" hangingPunct="1">
              <a:spcBef>
                <a:spcPct val="0"/>
              </a:spcBef>
              <a:buFontTx/>
              <a:buChar char="•"/>
            </a:pPr>
            <a:r>
              <a:rPr lang="en-US" sz="1400" dirty="0"/>
              <a:t>Above is an example of the structure of the program code at the University of New Mexico.  </a:t>
            </a:r>
          </a:p>
          <a:p>
            <a:pPr eaLnBrk="1" hangingPunct="1">
              <a:spcBef>
                <a:spcPct val="0"/>
              </a:spcBef>
              <a:buFontTx/>
              <a:buChar char="•"/>
            </a:pPr>
            <a:endParaRPr lang="en-US" sz="1400" dirty="0"/>
          </a:p>
          <a:p>
            <a:pPr eaLnBrk="1" hangingPunct="1">
              <a:spcBef>
                <a:spcPct val="0"/>
              </a:spcBef>
              <a:buFontTx/>
              <a:buChar char="•"/>
            </a:pPr>
            <a:r>
              <a:rPr lang="en-US" sz="1400" dirty="0"/>
              <a:t>Level 2 breaks the program code into subcategories to facilitate Facilities and Administrative rate proposals. </a:t>
            </a:r>
          </a:p>
          <a:p>
            <a:pPr eaLnBrk="1" hangingPunct="1">
              <a:spcBef>
                <a:spcPct val="0"/>
              </a:spcBef>
              <a:buFontTx/>
              <a:buChar char="•"/>
            </a:pPr>
            <a:endParaRPr lang="en-US" sz="1400" dirty="0"/>
          </a:p>
          <a:p>
            <a:pPr eaLnBrk="1" hangingPunct="1">
              <a:spcBef>
                <a:spcPct val="0"/>
              </a:spcBef>
              <a:buFontTx/>
              <a:buChar char="•"/>
            </a:pPr>
            <a:r>
              <a:rPr lang="en-US" sz="1400" dirty="0"/>
              <a:t> Level 3 is used where appropriate to identify specific spending accounts related to endowed and non-endowed gifts.</a:t>
            </a:r>
          </a:p>
        </p:txBody>
      </p:sp>
    </p:spTree>
    <p:extLst>
      <p:ext uri="{BB962C8B-B14F-4D97-AF65-F5344CB8AC3E}">
        <p14:creationId xmlns:p14="http://schemas.microsoft.com/office/powerpoint/2010/main" val="2968296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AF667-1D39-435A-AB7A-15A11EF223FE}" type="slidenum">
              <a:rPr lang="en-US"/>
              <a:pPr fontAlgn="base">
                <a:spcBef>
                  <a:spcPct val="0"/>
                </a:spcBef>
                <a:spcAft>
                  <a:spcPct val="0"/>
                </a:spcAft>
                <a:defRPr/>
              </a:pPr>
              <a:t>35</a:t>
            </a:fld>
            <a:endParaRPr lang="en-US" dirty="0"/>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xfrm>
            <a:off x="894522" y="4418013"/>
            <a:ext cx="5031684" cy="4184650"/>
          </a:xfrm>
          <a:noFill/>
        </p:spPr>
        <p:txBody>
          <a:bodyPr wrap="square" numCol="1" anchor="t" anchorCtr="0" compatLnSpc="1">
            <a:prstTxWarp prst="textNoShape">
              <a:avLst/>
            </a:prstTxWarp>
          </a:bodyPr>
          <a:lstStyle/>
          <a:p>
            <a:pPr eaLnBrk="1" hangingPunct="1">
              <a:spcBef>
                <a:spcPct val="0"/>
              </a:spcBef>
              <a:buFontTx/>
              <a:buChar char="•"/>
            </a:pPr>
            <a:r>
              <a:rPr lang="en-US" sz="1400" dirty="0">
                <a:cs typeface="Arial" charset="0"/>
              </a:rPr>
              <a:t>The basic structure for the UNM fund codes is: </a:t>
            </a:r>
          </a:p>
          <a:p>
            <a:pPr eaLnBrk="1" hangingPunct="1">
              <a:spcBef>
                <a:spcPct val="0"/>
              </a:spcBef>
              <a:buFontTx/>
              <a:buChar char="•"/>
            </a:pPr>
            <a:endParaRPr lang="en-US" sz="1400" dirty="0">
              <a:cs typeface="Arial" charset="0"/>
            </a:endParaRPr>
          </a:p>
          <a:p>
            <a:pPr eaLnBrk="1" hangingPunct="1">
              <a:spcBef>
                <a:spcPct val="0"/>
              </a:spcBef>
              <a:buFontTx/>
              <a:buChar char="•"/>
            </a:pPr>
            <a:r>
              <a:rPr lang="en-US" sz="1400" dirty="0">
                <a:cs typeface="Arial" charset="0"/>
              </a:rPr>
              <a:t>This example is a restricted fund.</a:t>
            </a:r>
          </a:p>
          <a:p>
            <a:pPr eaLnBrk="1" hangingPunct="1">
              <a:spcBef>
                <a:spcPct val="0"/>
              </a:spcBef>
            </a:pPr>
            <a:endParaRPr lang="en-US" sz="1400" dirty="0"/>
          </a:p>
          <a:p>
            <a:pPr eaLnBrk="1" hangingPunct="1">
              <a:spcBef>
                <a:spcPct val="0"/>
              </a:spcBef>
              <a:buFontTx/>
              <a:buChar char="•"/>
            </a:pPr>
            <a:r>
              <a:rPr lang="en-US" sz="1400" dirty="0">
                <a:cs typeface="Arial" charset="0"/>
              </a:rPr>
              <a:t>We will now discuss Fund Hierarchy in more detail.</a:t>
            </a:r>
          </a:p>
          <a:p>
            <a:pPr eaLnBrk="1" hangingPunct="1">
              <a:spcBef>
                <a:spcPct val="0"/>
              </a:spcBef>
              <a:buFontTx/>
              <a:buChar char="•"/>
            </a:pPr>
            <a:endParaRPr lang="en-US" sz="1400" dirty="0">
              <a:cs typeface="Arial" charset="0"/>
            </a:endParaRPr>
          </a:p>
        </p:txBody>
      </p:sp>
    </p:spTree>
    <p:extLst>
      <p:ext uri="{BB962C8B-B14F-4D97-AF65-F5344CB8AC3E}">
        <p14:creationId xmlns:p14="http://schemas.microsoft.com/office/powerpoint/2010/main" val="842640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level 2 accounts.  The typical level 4 accounts roll up into these accounts.  Ie: OJ1-Supplies, includes Accounts 3100-Office supplies through 37Z0-Other Supply Costs Gen.</a:t>
            </a:r>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36</a:t>
            </a:fld>
            <a:endParaRPr lang="en-US" dirty="0"/>
          </a:p>
        </p:txBody>
      </p:sp>
      <p:sp>
        <p:nvSpPr>
          <p:cNvPr id="5" name="Date Placeholder 4"/>
          <p:cNvSpPr>
            <a:spLocks noGrp="1"/>
          </p:cNvSpPr>
          <p:nvPr>
            <p:ph type="dt" idx="11"/>
          </p:nvPr>
        </p:nvSpPr>
        <p:spPr/>
        <p:txBody>
          <a:bodyPr/>
          <a:lstStyle/>
          <a:p>
            <a:pPr>
              <a:defRPr/>
            </a:pPr>
            <a:fld id="{AA425AB1-13F8-47D8-8DE7-E190CCE3029B}" type="datetime1">
              <a:rPr lang="en-US" smtClean="0"/>
              <a:t>1/16/2014</a:t>
            </a:fld>
            <a:endParaRPr lang="en-US" dirty="0"/>
          </a:p>
        </p:txBody>
      </p:sp>
    </p:spTree>
    <p:extLst>
      <p:ext uri="{BB962C8B-B14F-4D97-AF65-F5344CB8AC3E}">
        <p14:creationId xmlns:p14="http://schemas.microsoft.com/office/powerpoint/2010/main" val="1610345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level 2 accounts.  The typical level 4 accounts roll up into these accounts.  Ie: OJ1-Supplies, includes Accounts 3100-Office supplies through 37Z0-Other Supply Costs Gen.</a:t>
            </a:r>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37</a:t>
            </a:fld>
            <a:endParaRPr lang="en-US" dirty="0"/>
          </a:p>
        </p:txBody>
      </p:sp>
      <p:sp>
        <p:nvSpPr>
          <p:cNvPr id="5" name="Date Placeholder 4"/>
          <p:cNvSpPr>
            <a:spLocks noGrp="1"/>
          </p:cNvSpPr>
          <p:nvPr>
            <p:ph type="dt" idx="11"/>
          </p:nvPr>
        </p:nvSpPr>
        <p:spPr/>
        <p:txBody>
          <a:bodyPr/>
          <a:lstStyle/>
          <a:p>
            <a:pPr>
              <a:defRPr/>
            </a:pPr>
            <a:fld id="{AA425AB1-13F8-47D8-8DE7-E190CCE3029B}" type="datetime1">
              <a:rPr lang="en-US" smtClean="0"/>
              <a:t>1/16/2014</a:t>
            </a:fld>
            <a:endParaRPr lang="en-US" dirty="0"/>
          </a:p>
        </p:txBody>
      </p:sp>
    </p:spTree>
    <p:extLst>
      <p:ext uri="{BB962C8B-B14F-4D97-AF65-F5344CB8AC3E}">
        <p14:creationId xmlns:p14="http://schemas.microsoft.com/office/powerpoint/2010/main" val="1610345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345A2-628B-4C7D-AB8C-97516BAAA56C}" type="slidenum">
              <a:rPr lang="en-US"/>
              <a:pPr fontAlgn="base">
                <a:spcBef>
                  <a:spcPct val="0"/>
                </a:spcBef>
                <a:spcAft>
                  <a:spcPct val="0"/>
                </a:spcAft>
                <a:defRPr/>
              </a:pPr>
              <a:t>38</a:t>
            </a:fld>
            <a:endParaRPr lang="en-US" dirty="0"/>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913158" y="4413251"/>
            <a:ext cx="5031684" cy="4186238"/>
          </a:xfrm>
          <a:noFill/>
        </p:spPr>
        <p:txBody>
          <a:bodyPr wrap="square" numCol="1" anchor="t" anchorCtr="0" compatLnSpc="1">
            <a:prstTxWarp prst="textNoShape">
              <a:avLst/>
            </a:prstTxWarp>
          </a:bodyPr>
          <a:lstStyle/>
          <a:p>
            <a:pPr eaLnBrk="1" hangingPunct="1">
              <a:spcBef>
                <a:spcPct val="0"/>
              </a:spcBef>
              <a:buFontTx/>
              <a:buChar char="•"/>
            </a:pPr>
            <a:r>
              <a:rPr lang="en-US" sz="1400" dirty="0">
                <a:cs typeface="Arial" charset="0"/>
              </a:rPr>
              <a:t>The basic structure for the University of New Mexico’s account codes is identified above. The only level departments routinely deal with is level four, which is line item detail.  This rolls up to level 3 which is used for the income statement and state reporting.  This makes the selection of an account code IN THE CORRECT LEVEL 3 CATEGORY important.</a:t>
            </a:r>
          </a:p>
          <a:p>
            <a:pPr eaLnBrk="1" hangingPunct="1">
              <a:spcBef>
                <a:spcPct val="0"/>
              </a:spcBef>
              <a:buFontTx/>
              <a:buChar char="•"/>
            </a:pPr>
            <a:endParaRPr lang="en-US" sz="1400" dirty="0">
              <a:cs typeface="Arial" charset="0"/>
            </a:endParaRPr>
          </a:p>
          <a:p>
            <a:pPr eaLnBrk="1" hangingPunct="1">
              <a:spcBef>
                <a:spcPct val="0"/>
              </a:spcBef>
              <a:buFontTx/>
              <a:buChar char="•"/>
            </a:pPr>
            <a:r>
              <a:rPr lang="en-US" sz="1400" dirty="0"/>
              <a:t>Our approach groups the account code into logical categories required for reporting and is primarily based on the GASB (Governmental Accounting Standards Board) model.  </a:t>
            </a:r>
          </a:p>
        </p:txBody>
      </p:sp>
    </p:spTree>
    <p:extLst>
      <p:ext uri="{BB962C8B-B14F-4D97-AF65-F5344CB8AC3E}">
        <p14:creationId xmlns:p14="http://schemas.microsoft.com/office/powerpoint/2010/main" val="1212779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level 2 accounts.  The typical level 4 accounts roll up into these accounts.  Ie: OJ1-Supplies, includes Accounts 3100-Office supplies through 37Z0-Other Supply Costs Gen.</a:t>
            </a:r>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39</a:t>
            </a:fld>
            <a:endParaRPr lang="en-US" dirty="0"/>
          </a:p>
        </p:txBody>
      </p:sp>
      <p:sp>
        <p:nvSpPr>
          <p:cNvPr id="5" name="Date Placeholder 4"/>
          <p:cNvSpPr>
            <a:spLocks noGrp="1"/>
          </p:cNvSpPr>
          <p:nvPr>
            <p:ph type="dt" idx="11"/>
          </p:nvPr>
        </p:nvSpPr>
        <p:spPr/>
        <p:txBody>
          <a:bodyPr/>
          <a:lstStyle/>
          <a:p>
            <a:pPr>
              <a:defRPr/>
            </a:pPr>
            <a:fld id="{AA425AB1-13F8-47D8-8DE7-E190CCE3029B}" type="datetime1">
              <a:rPr lang="en-US" smtClean="0"/>
              <a:t>1/16/2014</a:t>
            </a:fld>
            <a:endParaRPr lang="en-US" dirty="0"/>
          </a:p>
        </p:txBody>
      </p:sp>
    </p:spTree>
    <p:extLst>
      <p:ext uri="{BB962C8B-B14F-4D97-AF65-F5344CB8AC3E}">
        <p14:creationId xmlns:p14="http://schemas.microsoft.com/office/powerpoint/2010/main" val="161034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182">
              <a:defRPr/>
            </a:pPr>
            <a:r>
              <a:rPr lang="en-US" baseline="0" dirty="0" smtClean="0"/>
              <a:t>[same as last presentation]</a:t>
            </a:r>
            <a:endParaRPr lang="en-US" dirty="0" smtClean="0"/>
          </a:p>
          <a:p>
            <a:pPr defTabSz="908182">
              <a:defRPr/>
            </a:pPr>
            <a:r>
              <a:rPr lang="en-US" dirty="0" smtClean="0"/>
              <a:t>You will use your Banner ID and Password to sign into MyReports.</a:t>
            </a:r>
          </a:p>
          <a:p>
            <a:pPr defTabSz="908182">
              <a:defRPr/>
            </a:pPr>
            <a:endParaRPr lang="en-US" dirty="0"/>
          </a:p>
          <a:p>
            <a:pPr defTabSz="908182">
              <a:defRPr/>
            </a:pPr>
            <a:r>
              <a:rPr lang="en-US" dirty="0"/>
              <a:t>Note the information on the right of this screen.  Help is available; visit the WebFOCUS website and/or the online help website.</a:t>
            </a:r>
          </a:p>
          <a:p>
            <a:pPr defTabSz="908182">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fld id="{3441C45B-9D2C-4264-9058-DF861AB0D2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level 2 accounts.  The typical level 4 accounts roll up into these accounts.  Ie: OJ1-Supplies, includes Accounts 3100-Office supplies through 37Z0-Other Supply Costs Gen.</a:t>
            </a:r>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40</a:t>
            </a:fld>
            <a:endParaRPr lang="en-US" dirty="0"/>
          </a:p>
        </p:txBody>
      </p:sp>
      <p:sp>
        <p:nvSpPr>
          <p:cNvPr id="5" name="Date Placeholder 4"/>
          <p:cNvSpPr>
            <a:spLocks noGrp="1"/>
          </p:cNvSpPr>
          <p:nvPr>
            <p:ph type="dt" idx="11"/>
          </p:nvPr>
        </p:nvSpPr>
        <p:spPr/>
        <p:txBody>
          <a:bodyPr/>
          <a:lstStyle/>
          <a:p>
            <a:pPr>
              <a:defRPr/>
            </a:pPr>
            <a:fld id="{AA425AB1-13F8-47D8-8DE7-E190CCE3029B}" type="datetime1">
              <a:rPr lang="en-US" smtClean="0"/>
              <a:t>1/16/2014</a:t>
            </a:fld>
            <a:endParaRPr lang="en-US" dirty="0"/>
          </a:p>
        </p:txBody>
      </p:sp>
    </p:spTree>
    <p:extLst>
      <p:ext uri="{BB962C8B-B14F-4D97-AF65-F5344CB8AC3E}">
        <p14:creationId xmlns:p14="http://schemas.microsoft.com/office/powerpoint/2010/main" val="1610345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Hyperion Executive Management Summary Foxh008-how to</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41</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a:t>
            </a:r>
            <a:r>
              <a:rPr lang="en-US" baseline="0" dirty="0" smtClean="0"/>
              <a:t> up to run report for HSC  This is a hyperion report.</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42</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Hyperion Exec</a:t>
            </a:r>
            <a:r>
              <a:rPr lang="en-US" baseline="0" dirty="0" smtClean="0"/>
              <a:t> Mngmt for CRTC for FY14 through December (FOXH0008)</a:t>
            </a:r>
          </a:p>
          <a:p>
            <a:r>
              <a:rPr lang="en-US" baseline="0" dirty="0" smtClean="0"/>
              <a:t>Services: Budget=2,304,944</a:t>
            </a:r>
          </a:p>
          <a:p>
            <a:r>
              <a:rPr lang="en-US" baseline="0" dirty="0" smtClean="0"/>
              <a:t>              Actual=3,151,128 for a negative variance of $846,185</a:t>
            </a:r>
          </a:p>
          <a:p>
            <a:r>
              <a:rPr lang="en-US" baseline="0" dirty="0" smtClean="0"/>
              <a:t>You need to analyze why the service expenses are so much greater than the budgeted amount.  Let’s use MyReports to do this analysis.</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43</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report that will produce the detail needed is in </a:t>
            </a:r>
            <a:endParaRPr lang="en-US" dirty="0" smtClean="0"/>
          </a:p>
          <a:p>
            <a:endParaRPr lang="en-US" dirty="0" smtClean="0"/>
          </a:p>
          <a:p>
            <a:r>
              <a:rPr lang="en-US" dirty="0" smtClean="0"/>
              <a:t>Select:</a:t>
            </a:r>
          </a:p>
          <a:p>
            <a:r>
              <a:rPr lang="en-US" dirty="0" smtClean="0"/>
              <a:t>Level</a:t>
            </a:r>
            <a:r>
              <a:rPr lang="en-US" baseline="0" dirty="0" smtClean="0"/>
              <a:t> 5 org desired</a:t>
            </a:r>
          </a:p>
          <a:p>
            <a:r>
              <a:rPr lang="en-US" baseline="0" dirty="0" smtClean="0"/>
              <a:t>Level 2 account (see list)</a:t>
            </a:r>
          </a:p>
          <a:p>
            <a:r>
              <a:rPr lang="en-US" baseline="0" dirty="0" smtClean="0"/>
              <a:t>Fund Type Level 2=03 for Unrestricted indices HSC only</a:t>
            </a:r>
          </a:p>
          <a:p>
            <a:r>
              <a:rPr lang="en-US" baseline="0" dirty="0" smtClean="0"/>
              <a:t>[Fund Type Level 2= 02  for Unrestricted MC indices only]</a:t>
            </a:r>
            <a:endParaRPr lang="en-US" dirty="0" smtClean="0"/>
          </a:p>
          <a:p>
            <a:endParaRPr lang="en-US" dirty="0" smtClean="0"/>
          </a:p>
          <a:p>
            <a:r>
              <a:rPr lang="en-US" dirty="0" smtClean="0"/>
              <a:t>Explain:Budget column</a:t>
            </a:r>
            <a:r>
              <a:rPr lang="en-US" baseline="0" dirty="0" smtClean="0"/>
              <a:t> will download the entire budget for the year; ignore it.  Actual column will be correct.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44</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has been totaled</a:t>
            </a:r>
            <a:r>
              <a:rPr lang="en-US" baseline="0" dirty="0" smtClean="0"/>
              <a:t> and reconciled to the Management Report.  </a:t>
            </a:r>
            <a:r>
              <a:rPr lang="en-US" dirty="0" smtClean="0"/>
              <a:t>Note that most of the excel columns have been hidden so you can see the Actual data column.  This is the last page of the report.  </a:t>
            </a:r>
          </a:p>
          <a:p>
            <a:endParaRPr lang="en-US" dirty="0" smtClean="0"/>
          </a:p>
          <a:p>
            <a:r>
              <a:rPr lang="en-US" dirty="0" smtClean="0"/>
              <a:t>Selected:</a:t>
            </a:r>
          </a:p>
          <a:p>
            <a:r>
              <a:rPr lang="en-US" dirty="0" smtClean="0"/>
              <a:t>Level</a:t>
            </a:r>
            <a:r>
              <a:rPr lang="en-US" baseline="0" dirty="0" smtClean="0"/>
              <a:t> 5 org desired</a:t>
            </a:r>
          </a:p>
          <a:p>
            <a:r>
              <a:rPr lang="en-US" baseline="0" dirty="0" smtClean="0"/>
              <a:t>Level 2 account (see list)</a:t>
            </a:r>
          </a:p>
          <a:p>
            <a:r>
              <a:rPr lang="en-US" baseline="0" dirty="0" smtClean="0"/>
              <a:t>Fund Type Level 2=03 for Unrestricted indices HSC only</a:t>
            </a:r>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45</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has been sorted, “smallest to largest “, on the actual column.  Zeros have been hidden.  The data has been reduced to 12 pages (from 21), with the largest negative entries at the top, and the largest positive entries at the bottom.  Individual entries can now be analyzed.</a:t>
            </a:r>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46</a:t>
            </a:fld>
            <a:endParaRPr lang="en-US" dirty="0"/>
          </a:p>
        </p:txBody>
      </p:sp>
      <p:sp>
        <p:nvSpPr>
          <p:cNvPr id="5" name="Date Placeholder 4"/>
          <p:cNvSpPr>
            <a:spLocks noGrp="1"/>
          </p:cNvSpPr>
          <p:nvPr>
            <p:ph type="dt" idx="11"/>
          </p:nvPr>
        </p:nvSpPr>
        <p:spPr/>
        <p:txBody>
          <a:bodyPr/>
          <a:lstStyle/>
          <a:p>
            <a:pPr>
              <a:defRPr/>
            </a:pPr>
            <a:fld id="{1E38CADA-A18C-4B25-B094-437B514DF42E}"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47</a:t>
            </a:fld>
            <a:endParaRPr lang="en-US" dirty="0"/>
          </a:p>
        </p:txBody>
      </p:sp>
      <p:sp>
        <p:nvSpPr>
          <p:cNvPr id="5" name="Date Placeholder 4"/>
          <p:cNvSpPr>
            <a:spLocks noGrp="1"/>
          </p:cNvSpPr>
          <p:nvPr>
            <p:ph type="dt" idx="11"/>
          </p:nvPr>
        </p:nvSpPr>
        <p:spPr/>
        <p:txBody>
          <a:bodyPr/>
          <a:lstStyle/>
          <a:p>
            <a:pPr>
              <a:defRPr/>
            </a:pPr>
            <a:fld id="{AA425AB1-13F8-47D8-8DE7-E190CCE3029B}" type="datetime1">
              <a:rPr lang="en-US" smtClean="0"/>
              <a:t>1/16/2014</a:t>
            </a:fld>
            <a:endParaRPr lang="en-US" dirty="0"/>
          </a:p>
        </p:txBody>
      </p:sp>
    </p:spTree>
    <p:extLst>
      <p:ext uri="{BB962C8B-B14F-4D97-AF65-F5344CB8AC3E}">
        <p14:creationId xmlns:p14="http://schemas.microsoft.com/office/powerpoint/2010/main" val="1610345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48</a:t>
            </a:fld>
            <a:endParaRPr lang="en-US" dirty="0"/>
          </a:p>
        </p:txBody>
      </p:sp>
    </p:spTree>
    <p:extLst>
      <p:ext uri="{BB962C8B-B14F-4D97-AF65-F5344CB8AC3E}">
        <p14:creationId xmlns:p14="http://schemas.microsoft.com/office/powerpoint/2010/main" val="161558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182">
              <a:defRPr/>
            </a:pPr>
            <a:r>
              <a:rPr lang="en-US" baseline="0" dirty="0" smtClean="0"/>
              <a:t>[same as last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30F472-9F9E-4100-8E7B-119EB56C3B0B}"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fld id="{692989B3-F32A-4516-A003-97E5D90A84EF}" type="datetime1">
              <a:rPr lang="en-US" smtClean="0"/>
              <a:t>1/16/2014</a:t>
            </a:fld>
            <a:endParaRPr lang="en-US" dirty="0"/>
          </a:p>
        </p:txBody>
      </p:sp>
    </p:spTree>
    <p:extLst>
      <p:ext uri="{BB962C8B-B14F-4D97-AF65-F5344CB8AC3E}">
        <p14:creationId xmlns:p14="http://schemas.microsoft.com/office/powerpoint/2010/main" val="82961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last presentation] By scrolling</a:t>
            </a:r>
            <a:r>
              <a:rPr lang="en-US" baseline="0" dirty="0" smtClean="0"/>
              <a:t> down, you will find both “All Campus Reports” and “HSC Specific Reports”, along with their Hyperion equivalent, and when the Hyperion report will .</a:t>
            </a:r>
            <a:endParaRPr lang="en-US" dirty="0"/>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6</a:t>
            </a:fld>
            <a:endParaRPr lang="en-US" dirty="0"/>
          </a:p>
        </p:txBody>
      </p:sp>
    </p:spTree>
    <p:extLst>
      <p:ext uri="{BB962C8B-B14F-4D97-AF65-F5344CB8AC3E}">
        <p14:creationId xmlns:p14="http://schemas.microsoft.com/office/powerpoint/2010/main" val="220228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7</a:t>
            </a:fld>
            <a:endParaRPr lang="en-US" dirty="0"/>
          </a:p>
        </p:txBody>
      </p:sp>
    </p:spTree>
    <p:extLst>
      <p:ext uri="{BB962C8B-B14F-4D97-AF65-F5344CB8AC3E}">
        <p14:creationId xmlns:p14="http://schemas.microsoft.com/office/powerpoint/2010/main" val="139860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8</a:t>
            </a:fld>
            <a:endParaRPr lang="en-US" dirty="0"/>
          </a:p>
        </p:txBody>
      </p:sp>
    </p:spTree>
    <p:extLst>
      <p:ext uri="{BB962C8B-B14F-4D97-AF65-F5344CB8AC3E}">
        <p14:creationId xmlns:p14="http://schemas.microsoft.com/office/powerpoint/2010/main" val="36687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D87FB3C-2E5A-4A22-850A-06C57850165C}" type="datetime1">
              <a:rPr lang="en-US" smtClean="0"/>
              <a:t>1/16/2014</a:t>
            </a:fld>
            <a:endParaRPr lang="en-US" dirty="0"/>
          </a:p>
        </p:txBody>
      </p:sp>
      <p:sp>
        <p:nvSpPr>
          <p:cNvPr id="5" name="Slide Number Placeholder 4"/>
          <p:cNvSpPr>
            <a:spLocks noGrp="1"/>
          </p:cNvSpPr>
          <p:nvPr>
            <p:ph type="sldNum" sz="quarter" idx="11"/>
          </p:nvPr>
        </p:nvSpPr>
        <p:spPr/>
        <p:txBody>
          <a:bodyPr/>
          <a:lstStyle/>
          <a:p>
            <a:pPr>
              <a:defRPr/>
            </a:pPr>
            <a:fld id="{0130F472-9F9E-4100-8E7B-119EB56C3B0B}" type="slidenum">
              <a:rPr lang="en-US" smtClean="0"/>
              <a:pPr>
                <a:defRPr/>
              </a:pPr>
              <a:t>9</a:t>
            </a:fld>
            <a:endParaRPr lang="en-US" dirty="0"/>
          </a:p>
        </p:txBody>
      </p:sp>
    </p:spTree>
    <p:extLst>
      <p:ext uri="{BB962C8B-B14F-4D97-AF65-F5344CB8AC3E}">
        <p14:creationId xmlns:p14="http://schemas.microsoft.com/office/powerpoint/2010/main" val="347849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F4127BAD-D324-4AAE-800F-B2726E907C50}" type="datetime1">
              <a:rPr lang="en-US" smtClean="0"/>
              <a:t>1/16/2014</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11" name="Slide Number Placeholder 10"/>
          <p:cNvSpPr>
            <a:spLocks noGrp="1"/>
          </p:cNvSpPr>
          <p:nvPr>
            <p:ph type="sldNum" sz="quarter" idx="12"/>
          </p:nvPr>
        </p:nvSpPr>
        <p:spPr/>
        <p:txBody>
          <a:bodyPr/>
          <a:lstStyle>
            <a:extLst/>
          </a:lstStyle>
          <a:p>
            <a:pPr>
              <a:defRPr/>
            </a:pPr>
            <a:fld id="{593AE366-B1DB-437D-850B-78C2C28F3F8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7170224-B1EC-4809-8B94-3B70C03714F1}" type="datetime1">
              <a:rPr lang="en-US" smtClean="0"/>
              <a:t>1/16/2014</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0013A2D-2951-402F-B544-49C400579A2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8E75700-B5B0-4E07-84F5-7B9D67338993}" type="datetime1">
              <a:rPr lang="en-US" smtClean="0"/>
              <a:t>1/16/2014</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7C1F8C23-E924-43AD-8412-22AF50DEC9D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229600" cy="744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400175"/>
            <a:ext cx="8229600" cy="4364038"/>
          </a:xfrm>
        </p:spPr>
        <p:txBody>
          <a:bodyPr>
            <a:normAutofit/>
          </a:bodyPr>
          <a:lstStyle/>
          <a:p>
            <a:pPr lvl="0"/>
            <a:endParaRPr lang="en-US" noProof="0" dirty="0" smtClean="0"/>
          </a:p>
        </p:txBody>
      </p:sp>
      <p:sp>
        <p:nvSpPr>
          <p:cNvPr id="4" name="Rectangle 20"/>
          <p:cNvSpPr>
            <a:spLocks noGrp="1" noChangeArrowheads="1"/>
          </p:cNvSpPr>
          <p:nvPr>
            <p:ph type="sldNum" sz="quarter" idx="10"/>
          </p:nvPr>
        </p:nvSpPr>
        <p:spPr/>
        <p:txBody>
          <a:bodyPr/>
          <a:lstStyle>
            <a:lvl1pPr>
              <a:defRPr/>
            </a:lvl1pPr>
          </a:lstStyle>
          <a:p>
            <a:pPr>
              <a:defRPr/>
            </a:pPr>
            <a:fld id="{EB9A86B0-5DDC-4D02-9335-2FD2B43E0ED9}" type="slidenum">
              <a:rPr lang="en-US"/>
              <a:pPr>
                <a:defRPr/>
              </a:pPr>
              <a:t>‹#›</a:t>
            </a:fld>
            <a:endParaRPr lang="en-US" dirty="0"/>
          </a:p>
        </p:txBody>
      </p:sp>
    </p:spTree>
    <p:extLst>
      <p:ext uri="{BB962C8B-B14F-4D97-AF65-F5344CB8AC3E}">
        <p14:creationId xmlns:p14="http://schemas.microsoft.com/office/powerpoint/2010/main" val="208994514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8EB01504-F20B-421A-BD0E-832DE8286F8E}" type="datetime1">
              <a:rPr lang="en-US" smtClean="0"/>
              <a:t>1/16/2014</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D9841F49-58AB-4D50-B2A2-8FA6880D23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BCA9ACF6-8A36-4B10-982C-D518AC1D662A}" type="datetime1">
              <a:rPr lang="en-US" smtClean="0"/>
              <a:t>1/16/2014</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DD67BF7-2744-4ADF-A126-A25F701CA63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1E7B4D65-5A24-4A57-B568-2E7E15DFB3F1}" type="datetime1">
              <a:rPr lang="en-US" smtClean="0"/>
              <a:t>1/16/2014</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9B96054C-8158-46A7-944B-C1EBD71BFC5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492860B-2B69-4DF8-9FC5-6D4134B29851}" type="datetime1">
              <a:rPr lang="en-US" smtClean="0"/>
              <a:t>1/16/2014</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436550A9-07B5-46DB-9EBA-C1817D84933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6F087070-5BC6-465A-9110-4CA020EDBC3E}" type="datetime1">
              <a:rPr lang="en-US" smtClean="0"/>
              <a:t>1/16/2014</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CFEDFD5F-8AE8-4AE8-ACB9-59D73CEE795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fld id="{88066B1D-195D-404A-8E73-E74743038AEE}" type="datetime1">
              <a:rPr lang="en-US" smtClean="0"/>
              <a:t>1/16/2014</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A4C58588-1732-400E-8C62-88E22539EDA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A4DDBB7-08F4-41E3-98F8-B5E2B0DB57A9}" type="datetime1">
              <a:rPr lang="en-US" smtClean="0"/>
              <a:t>1/16/2014</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1944B39E-B202-434E-9F39-D682CF4C1A7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D44F5DC-2A72-4212-8E87-F5BD6846E6ED}" type="datetime1">
              <a:rPr lang="en-US" smtClean="0"/>
              <a:t>1/16/2014</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8697ED07-5111-4727-B187-C7F96BFCC075}" type="slidenum">
              <a:rPr lang="en-US" smtClean="0"/>
              <a:pPr>
                <a:defRPr/>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8E3CD367-795B-407C-8E2E-4A38D7AAA54D}" type="datetime1">
              <a:rPr lang="en-US" smtClean="0"/>
              <a:t>1/16/2014</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8A93BEA2-121F-44A2-9EDA-6DFDCF1B6BA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59757" y="3505200"/>
            <a:ext cx="5516562" cy="1676400"/>
          </a:xfrm>
        </p:spPr>
        <p:txBody>
          <a:bodyPr>
            <a:normAutofit fontScale="90000"/>
          </a:bodyPr>
          <a:lstStyle/>
          <a:p>
            <a:pPr algn="l" eaLnBrk="1" hangingPunct="1"/>
            <a:r>
              <a:rPr lang="en-US" dirty="0" smtClean="0">
                <a:solidFill>
                  <a:srgbClr val="000000"/>
                </a:solidFill>
              </a:rPr>
              <a:t>LEARN- MyReports</a:t>
            </a:r>
            <a:br>
              <a:rPr lang="en-US" dirty="0" smtClean="0">
                <a:solidFill>
                  <a:srgbClr val="000000"/>
                </a:solidFill>
              </a:rPr>
            </a:br>
            <a:r>
              <a:rPr lang="en-US" sz="2800" dirty="0" smtClean="0">
                <a:solidFill>
                  <a:srgbClr val="000000"/>
                </a:solidFill>
              </a:rPr>
              <a:t>January 14 &amp; 15, 2014</a:t>
            </a:r>
          </a:p>
        </p:txBody>
      </p:sp>
      <p:sp>
        <p:nvSpPr>
          <p:cNvPr id="4" name="Slide Number Placeholder 3"/>
          <p:cNvSpPr>
            <a:spLocks noGrp="1"/>
          </p:cNvSpPr>
          <p:nvPr>
            <p:ph type="sldNum" sz="quarter" idx="12"/>
          </p:nvPr>
        </p:nvSpPr>
        <p:spPr/>
        <p:txBody>
          <a:bodyPr/>
          <a:lstStyle/>
          <a:p>
            <a:pPr>
              <a:defRPr/>
            </a:pPr>
            <a:fld id="{593AE366-B1DB-437D-850B-78C2C28F3F80}" type="slidenum">
              <a:rPr lang="en-US" smtClean="0"/>
              <a:pPr>
                <a:defRPr/>
              </a:pPr>
              <a:t>1</a:t>
            </a:fld>
            <a:endParaRPr lang="en-US" dirty="0"/>
          </a:p>
        </p:txBody>
      </p:sp>
      <p:sp>
        <p:nvSpPr>
          <p:cNvPr id="3075" name="Rectangle 8"/>
          <p:cNvSpPr>
            <a:spLocks noChangeArrowheads="1"/>
          </p:cNvSpPr>
          <p:nvPr/>
        </p:nvSpPr>
        <p:spPr bwMode="auto">
          <a:xfrm>
            <a:off x="46038" y="2720975"/>
            <a:ext cx="9144000" cy="0"/>
          </a:xfrm>
          <a:prstGeom prst="rect">
            <a:avLst/>
          </a:prstGeom>
          <a:noFill/>
          <a:ln w="9525">
            <a:noFill/>
            <a:miter lim="800000"/>
            <a:headEnd/>
            <a:tailEnd/>
          </a:ln>
        </p:spPr>
        <p:txBody>
          <a:bodyPr>
            <a:spAutoFit/>
          </a:bodyPr>
          <a:lstStyle/>
          <a:p>
            <a:endParaRPr lang="en-US" dirty="0"/>
          </a:p>
        </p:txBody>
      </p:sp>
      <p:pic>
        <p:nvPicPr>
          <p:cNvPr id="3076" name="Picture 14" descr="UNM Logo Color- HR"/>
          <p:cNvPicPr>
            <a:picLocks noChangeAspect="1" noChangeArrowheads="1"/>
          </p:cNvPicPr>
          <p:nvPr/>
        </p:nvPicPr>
        <p:blipFill>
          <a:blip r:embed="rId3" cstate="print"/>
          <a:srcRect r="39999"/>
          <a:stretch>
            <a:fillRect/>
          </a:stretch>
        </p:blipFill>
        <p:spPr bwMode="auto">
          <a:xfrm>
            <a:off x="2560638" y="1284061"/>
            <a:ext cx="4114800" cy="1371600"/>
          </a:xfrm>
          <a:prstGeom prst="rect">
            <a:avLst/>
          </a:prstGeom>
          <a:noFill/>
          <a:ln w="9525">
            <a:noFill/>
            <a:miter lim="800000"/>
            <a:headEnd/>
            <a:tailEnd/>
          </a:ln>
        </p:spPr>
      </p:pic>
      <p:sp>
        <p:nvSpPr>
          <p:cNvPr id="2" name="TextBox 1"/>
          <p:cNvSpPr txBox="1"/>
          <p:nvPr/>
        </p:nvSpPr>
        <p:spPr>
          <a:xfrm>
            <a:off x="4953000" y="5421868"/>
            <a:ext cx="3581400" cy="646331"/>
          </a:xfrm>
          <a:prstGeom prst="rect">
            <a:avLst/>
          </a:prstGeom>
          <a:noFill/>
        </p:spPr>
        <p:txBody>
          <a:bodyPr wrap="square" rtlCol="0">
            <a:spAutoFit/>
          </a:bodyPr>
          <a:lstStyle/>
          <a:p>
            <a:pPr algn="ctr"/>
            <a:r>
              <a:rPr lang="en-US" sz="1800" dirty="0" smtClean="0">
                <a:solidFill>
                  <a:srgbClr val="000000"/>
                </a:solidFill>
              </a:rPr>
              <a:t>Laura Putz, Associate Controller</a:t>
            </a:r>
          </a:p>
          <a:p>
            <a:pPr algn="ctr"/>
            <a:r>
              <a:rPr lang="en-US" sz="1800" dirty="0" smtClean="0">
                <a:solidFill>
                  <a:srgbClr val="000000"/>
                </a:solidFill>
              </a:rPr>
              <a:t>HSC Unrestricted Accounting</a:t>
            </a:r>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HSC Specific Reports Include: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4225532"/>
              </p:ext>
            </p:extLst>
          </p:nvPr>
        </p:nvGraphicFramePr>
        <p:xfrm>
          <a:off x="533399" y="1752599"/>
          <a:ext cx="7848601" cy="2813520"/>
        </p:xfrm>
        <a:graphic>
          <a:graphicData uri="http://schemas.openxmlformats.org/drawingml/2006/table">
            <a:tbl>
              <a:tblPr/>
              <a:tblGrid>
                <a:gridCol w="4160705"/>
                <a:gridCol w="3687896"/>
              </a:tblGrid>
              <a:tr h="179416">
                <a:tc>
                  <a:txBody>
                    <a:bodyPr/>
                    <a:lstStyle/>
                    <a:p>
                      <a:r>
                        <a:rPr lang="en-US" sz="1600" b="1" dirty="0"/>
                        <a:t>MyReports Name</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1" dirty="0"/>
                        <a:t>Hyperion Equivalent</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36951">
                <a:tc>
                  <a:txBody>
                    <a:bodyPr/>
                    <a:lstStyle/>
                    <a:p>
                      <a:r>
                        <a:rPr lang="en-US" sz="1600" dirty="0"/>
                        <a:t>FGRBONH HSC General Ledger Accounts Balance Opposite Normal</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FGRH001 - GL Accounts with Balance Opposite of Normal Balance</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416">
                <a:tc>
                  <a:txBody>
                    <a:bodyPr/>
                    <a:lstStyle/>
                    <a:p>
                      <a:r>
                        <a:rPr lang="en-US" sz="1600" dirty="0"/>
                        <a:t>FORBUDH HSC Original Budget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FORH004A HSC Original Budget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416">
                <a:tc>
                  <a:txBody>
                    <a:bodyPr/>
                    <a:lstStyle/>
                    <a:p>
                      <a:r>
                        <a:rPr lang="en-US" sz="1600" dirty="0"/>
                        <a:t>FORITAH HSC Transfer Allocation</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FORH008 HSC Transfers Allocation</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487">
                <a:tc>
                  <a:txBody>
                    <a:bodyPr/>
                    <a:lstStyle/>
                    <a:p>
                      <a:r>
                        <a:rPr lang="en-US" sz="1600" dirty="0"/>
                        <a:t>FORUAGH HSC Unrestricted Aging</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TBRH001 Unrestricted Aging</a:t>
                      </a:r>
                      <a:br>
                        <a:rPr lang="en-US" sz="1600" dirty="0"/>
                      </a:br>
                      <a:r>
                        <a:rPr lang="en-US" sz="1600" dirty="0"/>
                        <a:t>TBRH003 Unrestricted Aging by Department</a:t>
                      </a:r>
                      <a:br>
                        <a:rPr lang="en-US" sz="1600" dirty="0"/>
                      </a:br>
                      <a:r>
                        <a:rPr lang="en-US" sz="1600" dirty="0"/>
                        <a:t>TBRH002 UH Unrestricted Aging</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648">
                <a:tc>
                  <a:txBody>
                    <a:bodyPr/>
                    <a:lstStyle/>
                    <a:p>
                      <a:r>
                        <a:rPr lang="en-US" sz="1600" dirty="0"/>
                        <a:t>FORUBIH HSC UBIT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FRXH006A UBIT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10</a:t>
            </a:fld>
            <a:endParaRPr lang="en-US" dirty="0"/>
          </a:p>
        </p:txBody>
      </p:sp>
    </p:spTree>
    <p:extLst>
      <p:ext uri="{BB962C8B-B14F-4D97-AF65-F5344CB8AC3E}">
        <p14:creationId xmlns:p14="http://schemas.microsoft.com/office/powerpoint/2010/main" val="762373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HSC Specific Reports Include: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5429152"/>
              </p:ext>
            </p:extLst>
          </p:nvPr>
        </p:nvGraphicFramePr>
        <p:xfrm>
          <a:off x="533399" y="1752599"/>
          <a:ext cx="7848601" cy="3301200"/>
        </p:xfrm>
        <a:graphic>
          <a:graphicData uri="http://schemas.openxmlformats.org/drawingml/2006/table">
            <a:tbl>
              <a:tblPr/>
              <a:tblGrid>
                <a:gridCol w="4160705"/>
                <a:gridCol w="3687896"/>
              </a:tblGrid>
              <a:tr h="179416">
                <a:tc>
                  <a:txBody>
                    <a:bodyPr/>
                    <a:lstStyle/>
                    <a:p>
                      <a:r>
                        <a:rPr lang="en-US" sz="1600" b="1" dirty="0"/>
                        <a:t>MyReports Name</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1" dirty="0"/>
                        <a:t>Hyperion Equivalent</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8184">
                <a:tc>
                  <a:txBody>
                    <a:bodyPr/>
                    <a:lstStyle/>
                    <a:p>
                      <a:r>
                        <a:rPr lang="en-US" sz="1600" dirty="0"/>
                        <a:t>FORUMGH HSC Operating Ledger UNMMG</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FOHH003 Operating Ledger Summary UNMMG</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51">
                <a:tc>
                  <a:txBody>
                    <a:bodyPr/>
                    <a:lstStyle/>
                    <a:p>
                      <a:r>
                        <a:rPr lang="en-US" sz="1600" dirty="0"/>
                        <a:t>FORURAH HSC Unrestricted Account Code Summary</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FORH006 - Unrestricted Account Code Activity Summary</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487">
                <a:tc>
                  <a:txBody>
                    <a:bodyPr/>
                    <a:lstStyle/>
                    <a:p>
                      <a:r>
                        <a:rPr lang="en-US" sz="1600" dirty="0"/>
                        <a:t>FORURBH HSC Unrestricted Balance</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FORH004 - Unrestricted Balances by Index</a:t>
                      </a:r>
                      <a:br>
                        <a:rPr lang="en-US" sz="1600" dirty="0"/>
                      </a:br>
                      <a:r>
                        <a:rPr lang="en-US" sz="1600" dirty="0"/>
                        <a:t>FORH005 - Deficit Balances in Unrestricted Indices</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184">
                <a:tc>
                  <a:txBody>
                    <a:bodyPr/>
                    <a:lstStyle/>
                    <a:p>
                      <a:r>
                        <a:rPr lang="en-US" sz="1600" dirty="0"/>
                        <a:t>FRRARDH HSC Active Accounts Receivable Detail Code</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TBRH004 Active Accounts Receivable Detail Code Report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184">
                <a:tc>
                  <a:txBody>
                    <a:bodyPr/>
                    <a:lstStyle/>
                    <a:p>
                      <a:r>
                        <a:rPr lang="en-US" sz="1600" dirty="0"/>
                        <a:t>FRRFGXH HSC Fund Grant Attribute Exception</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FRRH004&amp;5 Attribute Exception Report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11</a:t>
            </a:fld>
            <a:endParaRPr lang="en-US" dirty="0"/>
          </a:p>
        </p:txBody>
      </p:sp>
    </p:spTree>
    <p:extLst>
      <p:ext uri="{BB962C8B-B14F-4D97-AF65-F5344CB8AC3E}">
        <p14:creationId xmlns:p14="http://schemas.microsoft.com/office/powerpoint/2010/main" val="1916108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HSC Specific Reports Include: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1960205"/>
              </p:ext>
            </p:extLst>
          </p:nvPr>
        </p:nvGraphicFramePr>
        <p:xfrm>
          <a:off x="533399" y="1752599"/>
          <a:ext cx="7848601" cy="3566920"/>
        </p:xfrm>
        <a:graphic>
          <a:graphicData uri="http://schemas.openxmlformats.org/drawingml/2006/table">
            <a:tbl>
              <a:tblPr/>
              <a:tblGrid>
                <a:gridCol w="4160705"/>
                <a:gridCol w="3687896"/>
              </a:tblGrid>
              <a:tr h="179416">
                <a:tc>
                  <a:txBody>
                    <a:bodyPr/>
                    <a:lstStyle/>
                    <a:p>
                      <a:r>
                        <a:rPr lang="en-US" sz="1600" b="1" dirty="0"/>
                        <a:t>MyReports Name</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600" b="1" dirty="0"/>
                        <a:t>Hyperion Equivalent</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79416">
                <a:tc>
                  <a:txBody>
                    <a:bodyPr/>
                    <a:lstStyle/>
                    <a:p>
                      <a:r>
                        <a:rPr lang="en-US" sz="1600" dirty="0"/>
                        <a:t>FSRCAPH HSC NIH Salary Cap</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 NIH CAP</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184">
                <a:tc>
                  <a:txBody>
                    <a:bodyPr/>
                    <a:lstStyle/>
                    <a:p>
                      <a:r>
                        <a:rPr lang="en-US" sz="1600" dirty="0"/>
                        <a:t>FMRFAQH HSC Approval Queue Summary Detail</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FORH009 Approval Queue Summary and Detail Report</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416">
                <a:tc>
                  <a:txBody>
                    <a:bodyPr/>
                    <a:lstStyle/>
                    <a:p>
                      <a:r>
                        <a:rPr lang="en-US" sz="1600" dirty="0"/>
                        <a:t>FGRADH HSC </a:t>
                      </a:r>
                      <a:r>
                        <a:rPr lang="en-US" sz="1600" dirty="0" smtClean="0"/>
                        <a:t>General </a:t>
                      </a:r>
                      <a:r>
                        <a:rPr lang="en-US" sz="1600" dirty="0"/>
                        <a:t>Ledger Account Detail</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FORH001A - Account Code Detail</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487">
                <a:tc>
                  <a:txBody>
                    <a:bodyPr/>
                    <a:lstStyle/>
                    <a:p>
                      <a:r>
                        <a:rPr lang="en-US" sz="1600" dirty="0"/>
                        <a:t>FOROLDH Operating Ledger Detail and Summary HSC</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FOHH001&amp;2 Operating Ledger Detail and Summary</a:t>
                      </a:r>
                      <a:br>
                        <a:rPr lang="en-US" sz="1600" dirty="0"/>
                      </a:br>
                      <a:r>
                        <a:rPr lang="en-US" sz="1600" dirty="0"/>
                        <a:t>FOHH001&amp;2 Operating Ledger Detail and Summary No Compare</a:t>
                      </a:r>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487">
                <a:tc>
                  <a:txBody>
                    <a:bodyPr/>
                    <a:lstStyle/>
                    <a:p>
                      <a:r>
                        <a:rPr lang="en-US" sz="1600" dirty="0" smtClean="0"/>
                        <a:t>FORNSFH Job Distribution with Unrestricted Index NSF Balance</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487">
                <a:tc>
                  <a:txBody>
                    <a:bodyPr/>
                    <a:lstStyle/>
                    <a:p>
                      <a:r>
                        <a:rPr lang="en-US" sz="1600" dirty="0" smtClean="0"/>
                        <a:t>FOROLMH HSC</a:t>
                      </a:r>
                      <a:r>
                        <a:rPr lang="en-US" sz="1600" baseline="0" dirty="0" smtClean="0"/>
                        <a:t> Operating Ledger Management</a:t>
                      </a:r>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0940" marR="10940" marT="10940" marB="1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12</a:t>
            </a:fld>
            <a:endParaRPr lang="en-US" dirty="0"/>
          </a:p>
        </p:txBody>
      </p:sp>
    </p:spTree>
    <p:extLst>
      <p:ext uri="{BB962C8B-B14F-4D97-AF65-F5344CB8AC3E}">
        <p14:creationId xmlns:p14="http://schemas.microsoft.com/office/powerpoint/2010/main" val="1792172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fontScale="90000"/>
          </a:bodyPr>
          <a:lstStyle/>
          <a:p>
            <a:r>
              <a:rPr lang="en-US" dirty="0" smtClean="0"/>
              <a:t>MyReports – Finance Training Opportunities</a:t>
            </a:r>
            <a:endParaRPr lang="en-US" dirty="0"/>
          </a:p>
        </p:txBody>
      </p:sp>
      <p:sp>
        <p:nvSpPr>
          <p:cNvPr id="3" name="Content Placeholder 2"/>
          <p:cNvSpPr>
            <a:spLocks noGrp="1"/>
          </p:cNvSpPr>
          <p:nvPr>
            <p:ph idx="1"/>
          </p:nvPr>
        </p:nvSpPr>
        <p:spPr>
          <a:xfrm>
            <a:off x="457200" y="1752600"/>
            <a:ext cx="8183880" cy="4187952"/>
          </a:xfrm>
        </p:spPr>
        <p:txBody>
          <a:bodyPr/>
          <a:lstStyle/>
          <a:p>
            <a:r>
              <a:rPr lang="en-US" dirty="0" smtClean="0"/>
              <a:t>Learning Central – 7 sessions offered</a:t>
            </a:r>
          </a:p>
          <a:p>
            <a:pPr marL="0" indent="0">
              <a:buNone/>
            </a:pPr>
            <a:endParaRPr lang="en-US" dirty="0" smtClean="0"/>
          </a:p>
          <a:p>
            <a:r>
              <a:rPr lang="en-US" dirty="0" smtClean="0"/>
              <a:t>MyReports Website home tab - select</a:t>
            </a:r>
            <a:endParaRPr lang="en-US" dirty="0"/>
          </a:p>
          <a:p>
            <a:pPr lvl="1"/>
            <a:r>
              <a:rPr lang="en-US" dirty="0"/>
              <a:t>MyReports Info</a:t>
            </a:r>
          </a:p>
          <a:p>
            <a:pPr lvl="1"/>
            <a:r>
              <a:rPr lang="en-US" dirty="0"/>
              <a:t>Finance</a:t>
            </a:r>
          </a:p>
          <a:p>
            <a:pPr lvl="1"/>
            <a:r>
              <a:rPr lang="en-US" dirty="0" smtClean="0"/>
              <a:t>Training Resources</a:t>
            </a: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13</a:t>
            </a:fld>
            <a:endParaRPr lang="en-US" dirty="0"/>
          </a:p>
        </p:txBody>
      </p:sp>
    </p:spTree>
    <p:extLst>
      <p:ext uri="{BB962C8B-B14F-4D97-AF65-F5344CB8AC3E}">
        <p14:creationId xmlns:p14="http://schemas.microsoft.com/office/powerpoint/2010/main" val="342778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endParaRPr lang="en-US" dirty="0"/>
          </a:p>
        </p:txBody>
      </p:sp>
      <p:sp>
        <p:nvSpPr>
          <p:cNvPr id="3" name="Content Placeholder 2"/>
          <p:cNvSpPr>
            <a:spLocks noGrp="1"/>
          </p:cNvSpPr>
          <p:nvPr>
            <p:ph idx="1"/>
          </p:nvPr>
        </p:nvSpPr>
        <p:spPr>
          <a:xfrm>
            <a:off x="381000" y="1676400"/>
            <a:ext cx="8183880" cy="4187952"/>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14</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76212"/>
            <a:ext cx="8963025"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8600" y="1143000"/>
            <a:ext cx="1143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Oval 6"/>
          <p:cNvSpPr/>
          <p:nvPr/>
        </p:nvSpPr>
        <p:spPr>
          <a:xfrm>
            <a:off x="228600" y="2171700"/>
            <a:ext cx="7620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Oval 7"/>
          <p:cNvSpPr/>
          <p:nvPr/>
        </p:nvSpPr>
        <p:spPr>
          <a:xfrm>
            <a:off x="228600" y="2895600"/>
            <a:ext cx="13716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65605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r>
              <a:rPr lang="en-US" dirty="0" smtClean="0"/>
              <a:t>FNRPCRD – PCard Transaction Report</a:t>
            </a:r>
            <a:endParaRPr lang="en-US" dirty="0"/>
          </a:p>
        </p:txBody>
      </p:sp>
      <p:sp>
        <p:nvSpPr>
          <p:cNvPr id="3" name="Content Placeholder 2"/>
          <p:cNvSpPr>
            <a:spLocks noGrp="1"/>
          </p:cNvSpPr>
          <p:nvPr>
            <p:ph idx="1"/>
          </p:nvPr>
        </p:nvSpPr>
        <p:spPr>
          <a:xfrm>
            <a:off x="381000" y="1676400"/>
            <a:ext cx="8183880" cy="4187952"/>
          </a:xfrm>
        </p:spPr>
        <p:txBody>
          <a:bodyPr/>
          <a:lstStyle/>
          <a:p>
            <a:endParaRPr lang="en-US" dirty="0" smtClean="0"/>
          </a:p>
          <a:p>
            <a:r>
              <a:rPr lang="en-US" dirty="0" smtClean="0"/>
              <a:t>Only available in MyReports</a:t>
            </a:r>
          </a:p>
          <a:p>
            <a:pPr marL="0" indent="0">
              <a:buNone/>
            </a:pPr>
            <a:endParaRPr lang="en-US" dirty="0" smtClean="0"/>
          </a:p>
          <a:p>
            <a:r>
              <a:rPr lang="en-US" dirty="0" smtClean="0"/>
              <a:t>How to save a report for future use</a:t>
            </a:r>
          </a:p>
          <a:p>
            <a:pPr marL="0" indent="0">
              <a:buNone/>
            </a:pPr>
            <a:endParaRPr lang="en-US" dirty="0" smtClean="0"/>
          </a:p>
          <a:p>
            <a:r>
              <a:rPr lang="en-US" dirty="0" smtClean="0"/>
              <a:t>How to export data for analysis</a:t>
            </a:r>
          </a:p>
          <a:p>
            <a:pPr marL="0" indent="0">
              <a:buNone/>
            </a:pPr>
            <a:endParaRPr lang="en-US" dirty="0" smtClean="0"/>
          </a:p>
          <a:p>
            <a:r>
              <a:rPr lang="en-US" dirty="0" smtClean="0"/>
              <a:t>How to use excel pivot tables</a:t>
            </a:r>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15</a:t>
            </a:fld>
            <a:endParaRPr lang="en-US" dirty="0"/>
          </a:p>
        </p:txBody>
      </p:sp>
    </p:spTree>
    <p:extLst>
      <p:ext uri="{BB962C8B-B14F-4D97-AF65-F5344CB8AC3E}">
        <p14:creationId xmlns:p14="http://schemas.microsoft.com/office/powerpoint/2010/main" val="2072316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01000" cy="685800"/>
          </a:xfrm>
        </p:spPr>
        <p:txBody>
          <a:bodyPr/>
          <a:lstStyle/>
          <a:p>
            <a:r>
              <a:rPr lang="en-US" dirty="0" smtClean="0"/>
              <a:t>Accessing the PCard Report </a:t>
            </a:r>
            <a:endParaRPr lang="en-US" dirty="0"/>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16</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467600" cy="504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066800" y="1333500"/>
            <a:ext cx="1143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Oval 9"/>
          <p:cNvSpPr/>
          <p:nvPr/>
        </p:nvSpPr>
        <p:spPr>
          <a:xfrm>
            <a:off x="838200" y="3739515"/>
            <a:ext cx="25908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2" name="Straight Connector 11"/>
          <p:cNvCxnSpPr/>
          <p:nvPr/>
        </p:nvCxnSpPr>
        <p:spPr bwMode="auto">
          <a:xfrm>
            <a:off x="1545772" y="5638800"/>
            <a:ext cx="2797628" cy="0"/>
          </a:xfrm>
          <a:prstGeom prst="line">
            <a:avLst/>
          </a:prstGeom>
          <a:solidFill>
            <a:schemeClr val="accent1"/>
          </a:solidFill>
          <a:ln w="28575" cap="flat" cmpd="sng" algn="ctr">
            <a:solidFill>
              <a:srgbClr val="FF0000"/>
            </a:solidFill>
            <a:prstDash val="solid"/>
            <a:miter lim="800000"/>
            <a:headEnd type="none" w="med" len="med"/>
            <a:tailEnd type="none" w="med" len="med"/>
          </a:ln>
          <a:effectLst/>
        </p:spPr>
      </p:cxnSp>
    </p:spTree>
    <p:extLst>
      <p:ext uri="{BB962C8B-B14F-4D97-AF65-F5344CB8AC3E}">
        <p14:creationId xmlns:p14="http://schemas.microsoft.com/office/powerpoint/2010/main" val="41516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17</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183"/>
            <a:ext cx="6484620" cy="646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2514600" y="1333500"/>
            <a:ext cx="1143000" cy="800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Oval 10"/>
          <p:cNvSpPr/>
          <p:nvPr/>
        </p:nvSpPr>
        <p:spPr>
          <a:xfrm>
            <a:off x="3352800" y="4114800"/>
            <a:ext cx="36576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Oval 5"/>
          <p:cNvSpPr/>
          <p:nvPr/>
        </p:nvSpPr>
        <p:spPr>
          <a:xfrm>
            <a:off x="2209800" y="3657600"/>
            <a:ext cx="3124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4051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18</a:t>
            </a:fld>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286500" cy="625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09800" y="1333500"/>
            <a:ext cx="4114800" cy="342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Oval 6"/>
          <p:cNvSpPr/>
          <p:nvPr/>
        </p:nvSpPr>
        <p:spPr>
          <a:xfrm>
            <a:off x="2209800" y="2819400"/>
            <a:ext cx="4343400" cy="800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Oval 7"/>
          <p:cNvSpPr/>
          <p:nvPr/>
        </p:nvSpPr>
        <p:spPr>
          <a:xfrm>
            <a:off x="4800600" y="6019800"/>
            <a:ext cx="8382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Oval 8"/>
          <p:cNvSpPr/>
          <p:nvPr/>
        </p:nvSpPr>
        <p:spPr>
          <a:xfrm>
            <a:off x="5219700" y="6287784"/>
            <a:ext cx="1371600" cy="3438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3769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19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74914"/>
            <a:ext cx="7425064"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74914" y="2057400"/>
            <a:ext cx="1828800" cy="342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Title 1"/>
          <p:cNvSpPr>
            <a:spLocks noGrp="1"/>
          </p:cNvSpPr>
          <p:nvPr>
            <p:ph type="title"/>
          </p:nvPr>
        </p:nvSpPr>
        <p:spPr>
          <a:xfrm>
            <a:off x="152400" y="76200"/>
            <a:ext cx="8839200" cy="670560"/>
          </a:xfrm>
        </p:spPr>
        <p:txBody>
          <a:bodyPr>
            <a:normAutofit fontScale="90000"/>
          </a:bodyPr>
          <a:lstStyle/>
          <a:p>
            <a:r>
              <a:rPr lang="en-US" dirty="0" smtClean="0"/>
              <a:t>How to Save “My PCard Org Report”</a:t>
            </a:r>
            <a:endParaRPr lang="en-US" dirty="0"/>
          </a:p>
        </p:txBody>
      </p:sp>
      <p:sp>
        <p:nvSpPr>
          <p:cNvPr id="8" name="Oval 7"/>
          <p:cNvSpPr/>
          <p:nvPr/>
        </p:nvSpPr>
        <p:spPr>
          <a:xfrm>
            <a:off x="3200400" y="5791200"/>
            <a:ext cx="1828800" cy="342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Oval 8"/>
          <p:cNvSpPr/>
          <p:nvPr/>
        </p:nvSpPr>
        <p:spPr>
          <a:xfrm>
            <a:off x="6324600" y="6067318"/>
            <a:ext cx="990600" cy="342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4352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t>UNM Reporting Changes</a:t>
            </a:r>
            <a:endParaRPr lang="en-US" dirty="0"/>
          </a:p>
        </p:txBody>
      </p:sp>
      <p:sp>
        <p:nvSpPr>
          <p:cNvPr id="3" name="Content Placeholder 2"/>
          <p:cNvSpPr>
            <a:spLocks noGrp="1"/>
          </p:cNvSpPr>
          <p:nvPr>
            <p:ph idx="1"/>
          </p:nvPr>
        </p:nvSpPr>
        <p:spPr>
          <a:xfrm>
            <a:off x="533400" y="1981200"/>
            <a:ext cx="8183880" cy="3959352"/>
          </a:xfrm>
        </p:spPr>
        <p:txBody>
          <a:bodyPr/>
          <a:lstStyle/>
          <a:p>
            <a:r>
              <a:rPr lang="en-US" dirty="0" smtClean="0"/>
              <a:t>MyReports is our new reporting tool</a:t>
            </a:r>
          </a:p>
          <a:p>
            <a:endParaRPr lang="en-US" dirty="0" smtClean="0"/>
          </a:p>
          <a:p>
            <a:r>
              <a:rPr lang="en-US" dirty="0" smtClean="0"/>
              <a:t>Many </a:t>
            </a:r>
            <a:r>
              <a:rPr lang="en-US" dirty="0"/>
              <a:t>Finance Reports are now </a:t>
            </a:r>
            <a:r>
              <a:rPr lang="en-US" dirty="0" smtClean="0"/>
              <a:t>available</a:t>
            </a:r>
          </a:p>
          <a:p>
            <a:endParaRPr lang="en-US" dirty="0"/>
          </a:p>
          <a:p>
            <a:r>
              <a:rPr lang="en-US" dirty="0" smtClean="0"/>
              <a:t>Hyperion </a:t>
            </a:r>
            <a:r>
              <a:rPr lang="en-US" dirty="0"/>
              <a:t>Reports </a:t>
            </a:r>
            <a:r>
              <a:rPr lang="en-US" dirty="0" smtClean="0"/>
              <a:t>are scheduled to sunset March 31</a:t>
            </a:r>
            <a:r>
              <a:rPr lang="en-US" baseline="30000" dirty="0" smtClean="0"/>
              <a:t>st</a:t>
            </a:r>
            <a:r>
              <a:rPr lang="en-US" dirty="0" smtClean="0"/>
              <a:t>, 2014</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2</a:t>
            </a:fld>
            <a:endParaRPr lang="en-US" dirty="0"/>
          </a:p>
        </p:txBody>
      </p:sp>
    </p:spTree>
    <p:extLst>
      <p:ext uri="{BB962C8B-B14F-4D97-AF65-F5344CB8AC3E}">
        <p14:creationId xmlns:p14="http://schemas.microsoft.com/office/powerpoint/2010/main" val="32841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922010"/>
            <a:ext cx="7499350" cy="509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381000" y="76200"/>
            <a:ext cx="8458200" cy="670560"/>
          </a:xfrm>
        </p:spPr>
        <p:txBody>
          <a:bodyPr>
            <a:normAutofit fontScale="90000"/>
          </a:bodyPr>
          <a:lstStyle/>
          <a:p>
            <a:r>
              <a:rPr lang="en-US" dirty="0" smtClean="0"/>
              <a:t>After Saving “My PCard Org Report”</a:t>
            </a:r>
            <a:endParaRPr lang="en-US" dirty="0"/>
          </a:p>
        </p:txBody>
      </p:sp>
      <p:sp>
        <p:nvSpPr>
          <p:cNvPr id="6" name="Oval 5"/>
          <p:cNvSpPr/>
          <p:nvPr/>
        </p:nvSpPr>
        <p:spPr>
          <a:xfrm>
            <a:off x="674914" y="1981200"/>
            <a:ext cx="18288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4794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715000" cy="57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029200" y="5638800"/>
            <a:ext cx="1219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Oval 6"/>
          <p:cNvSpPr/>
          <p:nvPr/>
        </p:nvSpPr>
        <p:spPr>
          <a:xfrm>
            <a:off x="3352800" y="6096000"/>
            <a:ext cx="762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itle 1"/>
          <p:cNvSpPr>
            <a:spLocks noGrp="1"/>
          </p:cNvSpPr>
          <p:nvPr>
            <p:ph type="title"/>
          </p:nvPr>
        </p:nvSpPr>
        <p:spPr>
          <a:xfrm>
            <a:off x="518160" y="76200"/>
            <a:ext cx="8183880" cy="609600"/>
          </a:xfrm>
        </p:spPr>
        <p:txBody>
          <a:bodyPr>
            <a:normAutofit fontScale="90000"/>
          </a:bodyPr>
          <a:lstStyle/>
          <a:p>
            <a:r>
              <a:rPr lang="en-US" dirty="0" smtClean="0"/>
              <a:t>Running PCard by Organization</a:t>
            </a:r>
            <a:endParaRPr lang="en-US" dirty="0"/>
          </a:p>
        </p:txBody>
      </p:sp>
    </p:spTree>
    <p:extLst>
      <p:ext uri="{BB962C8B-B14F-4D97-AF65-F5344CB8AC3E}">
        <p14:creationId xmlns:p14="http://schemas.microsoft.com/office/powerpoint/2010/main" val="23748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Running the Report</a:t>
            </a:r>
            <a:endParaRPr lang="en-US" dirty="0"/>
          </a:p>
        </p:txBody>
      </p:sp>
      <p:sp>
        <p:nvSpPr>
          <p:cNvPr id="3" name="Content Placeholder 2"/>
          <p:cNvSpPr>
            <a:spLocks noGrp="1"/>
          </p:cNvSpPr>
          <p:nvPr>
            <p:ph idx="1"/>
          </p:nvPr>
        </p:nvSpPr>
        <p:spPr>
          <a:xfrm>
            <a:off x="381000" y="1676400"/>
            <a:ext cx="8183880" cy="4187952"/>
          </a:xfrm>
        </p:spPr>
        <p:txBody>
          <a:bodyPr/>
          <a:lstStyle/>
          <a:p>
            <a:r>
              <a:rPr lang="en-US" dirty="0" smtClean="0"/>
              <a:t>This Report can be run several ways:</a:t>
            </a:r>
          </a:p>
          <a:p>
            <a:pPr marL="0" indent="0">
              <a:buNone/>
            </a:pPr>
            <a:endParaRPr lang="en-US" dirty="0" smtClean="0"/>
          </a:p>
          <a:p>
            <a:pPr lvl="1"/>
            <a:r>
              <a:rPr lang="en-US" dirty="0" smtClean="0"/>
              <a:t>PDF</a:t>
            </a:r>
          </a:p>
          <a:p>
            <a:pPr marL="347472" lvl="1" indent="0">
              <a:buNone/>
            </a:pPr>
            <a:endParaRPr lang="en-US" dirty="0" smtClean="0"/>
          </a:p>
          <a:p>
            <a:pPr lvl="1"/>
            <a:r>
              <a:rPr lang="en-US" dirty="0" smtClean="0"/>
              <a:t>HTML</a:t>
            </a:r>
          </a:p>
          <a:p>
            <a:pPr marL="347472" lvl="1" indent="0">
              <a:buNone/>
            </a:pPr>
            <a:endParaRPr lang="en-US" dirty="0" smtClean="0"/>
          </a:p>
          <a:p>
            <a:pPr lvl="1"/>
            <a:r>
              <a:rPr lang="en-US" dirty="0" smtClean="0"/>
              <a:t>Excel</a:t>
            </a:r>
            <a:endParaRPr lang="en-US" dirty="0"/>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22</a:t>
            </a:fld>
            <a:endParaRPr lang="en-US" dirty="0"/>
          </a:p>
        </p:txBody>
      </p:sp>
    </p:spTree>
    <p:extLst>
      <p:ext uri="{BB962C8B-B14F-4D97-AF65-F5344CB8AC3E}">
        <p14:creationId xmlns:p14="http://schemas.microsoft.com/office/powerpoint/2010/main" val="94401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607"/>
          <a:stretch/>
        </p:blipFill>
        <p:spPr bwMode="auto">
          <a:xfrm>
            <a:off x="0" y="1524000"/>
            <a:ext cx="90678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518160" y="76200"/>
            <a:ext cx="8183880" cy="609600"/>
          </a:xfrm>
        </p:spPr>
        <p:txBody>
          <a:bodyPr>
            <a:normAutofit fontScale="90000"/>
          </a:bodyPr>
          <a:lstStyle/>
          <a:p>
            <a:r>
              <a:rPr lang="en-US" dirty="0" smtClean="0"/>
              <a:t>Raw Excel Data: FNRPCRD by Org</a:t>
            </a:r>
            <a:endParaRPr lang="en-US" dirty="0"/>
          </a:p>
        </p:txBody>
      </p:sp>
    </p:spTree>
    <p:extLst>
      <p:ext uri="{BB962C8B-B14F-4D97-AF65-F5344CB8AC3E}">
        <p14:creationId xmlns:p14="http://schemas.microsoft.com/office/powerpoint/2010/main" val="2899031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24</a:t>
            </a:fld>
            <a:endParaRPr lang="en-US" dirty="0"/>
          </a:p>
        </p:txBody>
      </p:sp>
      <p:sp>
        <p:nvSpPr>
          <p:cNvPr id="4" name="Title 1"/>
          <p:cNvSpPr>
            <a:spLocks noGrp="1"/>
          </p:cNvSpPr>
          <p:nvPr>
            <p:ph type="title"/>
          </p:nvPr>
        </p:nvSpPr>
        <p:spPr>
          <a:xfrm>
            <a:off x="441960" y="76200"/>
            <a:ext cx="8183880" cy="1066800"/>
          </a:xfrm>
        </p:spPr>
        <p:txBody>
          <a:bodyPr>
            <a:normAutofit fontScale="90000"/>
          </a:bodyPr>
          <a:lstStyle/>
          <a:p>
            <a:pPr algn="ctr"/>
            <a:r>
              <a:rPr lang="en-US" dirty="0" smtClean="0"/>
              <a:t>Excel Data Filters</a:t>
            </a:r>
            <a:br>
              <a:rPr lang="en-US" dirty="0" smtClean="0"/>
            </a:br>
            <a:r>
              <a:rPr lang="en-US" dirty="0" smtClean="0"/>
              <a:t>“Realloc.” and account 3100</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758950"/>
            <a:ext cx="908050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4535184" y="1933121"/>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Oval 9"/>
          <p:cNvSpPr/>
          <p:nvPr/>
        </p:nvSpPr>
        <p:spPr>
          <a:xfrm>
            <a:off x="8720048" y="1924916"/>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9967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25</a:t>
            </a:fld>
            <a:endParaRPr lang="en-US" dirty="0"/>
          </a:p>
        </p:txBody>
      </p:sp>
      <p:sp>
        <p:nvSpPr>
          <p:cNvPr id="4" name="Title 1"/>
          <p:cNvSpPr>
            <a:spLocks noGrp="1"/>
          </p:cNvSpPr>
          <p:nvPr>
            <p:ph type="title"/>
          </p:nvPr>
        </p:nvSpPr>
        <p:spPr>
          <a:xfrm>
            <a:off x="441960" y="76200"/>
            <a:ext cx="8183880" cy="1066800"/>
          </a:xfrm>
        </p:spPr>
        <p:txBody>
          <a:bodyPr>
            <a:normAutofit fontScale="90000"/>
          </a:bodyPr>
          <a:lstStyle/>
          <a:p>
            <a:r>
              <a:rPr lang="en-US" dirty="0" smtClean="0"/>
              <a:t> Excel Data: Using a Pivot Table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8008"/>
            <a:ext cx="9144000" cy="419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285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26</a:t>
            </a:fld>
            <a:endParaRPr lang="en-US" dirty="0"/>
          </a:p>
        </p:txBody>
      </p:sp>
      <p:sp>
        <p:nvSpPr>
          <p:cNvPr id="4" name="Title 1"/>
          <p:cNvSpPr>
            <a:spLocks noGrp="1"/>
          </p:cNvSpPr>
          <p:nvPr>
            <p:ph type="title"/>
          </p:nvPr>
        </p:nvSpPr>
        <p:spPr>
          <a:xfrm>
            <a:off x="457200" y="242888"/>
            <a:ext cx="3048000" cy="1828800"/>
          </a:xfrm>
        </p:spPr>
        <p:txBody>
          <a:bodyPr>
            <a:normAutofit fontScale="90000"/>
          </a:bodyPr>
          <a:lstStyle/>
          <a:p>
            <a:r>
              <a:rPr lang="en-US" dirty="0" smtClean="0"/>
              <a:t>Excel Data: Filtering a Pivot Table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2888"/>
            <a:ext cx="5000625"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11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4" y="777874"/>
            <a:ext cx="6022975" cy="598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24200" y="2207568"/>
            <a:ext cx="716119" cy="230832"/>
          </a:xfrm>
          <a:prstGeom prst="rect">
            <a:avLst/>
          </a:prstGeom>
          <a:solidFill>
            <a:schemeClr val="bg1"/>
          </a:solidFill>
        </p:spPr>
        <p:txBody>
          <a:bodyPr wrap="square" rtlCol="0">
            <a:spAutoFit/>
          </a:bodyPr>
          <a:lstStyle/>
          <a:p>
            <a:r>
              <a:rPr lang="en-US" sz="900" dirty="0" smtClean="0"/>
              <a:t>Axel, Bill</a:t>
            </a:r>
            <a:endParaRPr lang="en-US" sz="900" dirty="0"/>
          </a:p>
        </p:txBody>
      </p:sp>
      <p:sp>
        <p:nvSpPr>
          <p:cNvPr id="6" name="Oval 5"/>
          <p:cNvSpPr/>
          <p:nvPr/>
        </p:nvSpPr>
        <p:spPr>
          <a:xfrm>
            <a:off x="2743200" y="1524000"/>
            <a:ext cx="28956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itle 1"/>
          <p:cNvSpPr>
            <a:spLocks noGrp="1"/>
          </p:cNvSpPr>
          <p:nvPr>
            <p:ph type="title"/>
          </p:nvPr>
        </p:nvSpPr>
        <p:spPr>
          <a:xfrm>
            <a:off x="518160" y="76200"/>
            <a:ext cx="8183880" cy="609600"/>
          </a:xfrm>
        </p:spPr>
        <p:txBody>
          <a:bodyPr>
            <a:normAutofit fontScale="90000"/>
          </a:bodyPr>
          <a:lstStyle/>
          <a:p>
            <a:r>
              <a:rPr lang="en-US" dirty="0" smtClean="0"/>
              <a:t>Running PCard by Originator</a:t>
            </a:r>
            <a:endParaRPr lang="en-US" dirty="0"/>
          </a:p>
        </p:txBody>
      </p:sp>
    </p:spTree>
    <p:extLst>
      <p:ext uri="{BB962C8B-B14F-4D97-AF65-F5344CB8AC3E}">
        <p14:creationId xmlns:p14="http://schemas.microsoft.com/office/powerpoint/2010/main" val="19758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28</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517" y="739379"/>
            <a:ext cx="5864225" cy="576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518160" y="76200"/>
            <a:ext cx="8183880" cy="609600"/>
          </a:xfrm>
        </p:spPr>
        <p:txBody>
          <a:bodyPr>
            <a:normAutofit fontScale="90000"/>
          </a:bodyPr>
          <a:lstStyle/>
          <a:p>
            <a:r>
              <a:rPr lang="en-US" dirty="0" smtClean="0"/>
              <a:t>Running PCard by Originator</a:t>
            </a:r>
            <a:endParaRPr lang="en-US" dirty="0"/>
          </a:p>
        </p:txBody>
      </p:sp>
      <p:sp>
        <p:nvSpPr>
          <p:cNvPr id="6" name="Oval 5"/>
          <p:cNvSpPr/>
          <p:nvPr/>
        </p:nvSpPr>
        <p:spPr>
          <a:xfrm>
            <a:off x="5486400" y="6151452"/>
            <a:ext cx="457200" cy="4017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5985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29</a:t>
            </a:fld>
            <a:endParaRPr lang="en-US" dirty="0"/>
          </a:p>
        </p:txBody>
      </p:sp>
      <p:sp>
        <p:nvSpPr>
          <p:cNvPr id="3" name="Title 1"/>
          <p:cNvSpPr>
            <a:spLocks noGrp="1"/>
          </p:cNvSpPr>
          <p:nvPr>
            <p:ph type="title"/>
          </p:nvPr>
        </p:nvSpPr>
        <p:spPr>
          <a:xfrm>
            <a:off x="518160" y="76200"/>
            <a:ext cx="8183880" cy="914400"/>
          </a:xfrm>
        </p:spPr>
        <p:txBody>
          <a:bodyPr>
            <a:normAutofit fontScale="90000"/>
          </a:bodyPr>
          <a:lstStyle/>
          <a:p>
            <a:r>
              <a:rPr lang="en-US" dirty="0" smtClean="0"/>
              <a:t>Raw Excel Data: FNRPCRD by PCard Holder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228725"/>
            <a:ext cx="89217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72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001000" cy="762000"/>
          </a:xfrm>
        </p:spPr>
        <p:txBody>
          <a:bodyPr/>
          <a:lstStyle/>
          <a:p>
            <a:r>
              <a:rPr lang="en-US" dirty="0" smtClean="0"/>
              <a:t>Accessing MyReports </a:t>
            </a:r>
            <a:endParaRPr lang="en-US" dirty="0"/>
          </a:p>
        </p:txBody>
      </p:sp>
      <p:pic>
        <p:nvPicPr>
          <p:cNvPr id="4" name="Content Placeholder 3"/>
          <p:cNvPicPr>
            <a:picLocks noGrp="1"/>
          </p:cNvPicPr>
          <p:nvPr>
            <p:ph idx="1"/>
          </p:nvPr>
        </p:nvPicPr>
        <p:blipFill>
          <a:blip r:embed="rId3"/>
          <a:stretch>
            <a:fillRect/>
          </a:stretch>
        </p:blipFill>
        <p:spPr>
          <a:xfrm>
            <a:off x="609600" y="1828800"/>
            <a:ext cx="8001000" cy="3594801"/>
          </a:xfrm>
          <a:prstGeom prst="rect">
            <a:avLst/>
          </a:prstGeom>
        </p:spPr>
      </p:pic>
      <p:sp>
        <p:nvSpPr>
          <p:cNvPr id="7" name="Slide Number Placeholder 6"/>
          <p:cNvSpPr>
            <a:spLocks noGrp="1"/>
          </p:cNvSpPr>
          <p:nvPr>
            <p:ph type="sldNum" sz="quarter" idx="12"/>
          </p:nvPr>
        </p:nvSpPr>
        <p:spPr/>
        <p:txBody>
          <a:bodyPr/>
          <a:lstStyle/>
          <a:p>
            <a:pPr>
              <a:defRPr/>
            </a:pPr>
            <a:fld id="{D9841F49-58AB-4D50-B2A2-8FA6880D2396}" type="slidenum">
              <a:rPr lang="en-US" smtClean="0"/>
              <a:pPr>
                <a:defRPr/>
              </a:pPr>
              <a:t>3</a:t>
            </a:fld>
            <a:endParaRPr lang="en-US" dirty="0"/>
          </a:p>
        </p:txBody>
      </p:sp>
      <p:sp>
        <p:nvSpPr>
          <p:cNvPr id="5" name="Oval 4"/>
          <p:cNvSpPr/>
          <p:nvPr/>
        </p:nvSpPr>
        <p:spPr>
          <a:xfrm>
            <a:off x="2362200" y="2514600"/>
            <a:ext cx="838200" cy="236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Oval 5"/>
          <p:cNvSpPr/>
          <p:nvPr/>
        </p:nvSpPr>
        <p:spPr>
          <a:xfrm>
            <a:off x="6667500" y="3733800"/>
            <a:ext cx="4191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3164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30</a:t>
            </a:fld>
            <a:endParaRPr lang="en-US" dirty="0"/>
          </a:p>
        </p:txBody>
      </p:sp>
      <p:sp>
        <p:nvSpPr>
          <p:cNvPr id="3" name="Title 1"/>
          <p:cNvSpPr>
            <a:spLocks noGrp="1"/>
          </p:cNvSpPr>
          <p:nvPr>
            <p:ph type="title"/>
          </p:nvPr>
        </p:nvSpPr>
        <p:spPr>
          <a:xfrm>
            <a:off x="-1" y="76200"/>
            <a:ext cx="9144001" cy="1066800"/>
          </a:xfrm>
        </p:spPr>
        <p:txBody>
          <a:bodyPr>
            <a:normAutofit fontScale="90000"/>
          </a:bodyPr>
          <a:lstStyle/>
          <a:p>
            <a:r>
              <a:rPr lang="en-US" dirty="0" smtClean="0"/>
              <a:t>Excel Data: filtered by Travel Accounts </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77"/>
          <a:stretch/>
        </p:blipFill>
        <p:spPr bwMode="auto">
          <a:xfrm>
            <a:off x="1" y="1371601"/>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038600" y="2210128"/>
            <a:ext cx="457200" cy="4017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0599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algn="ctr" eaLnBrk="1" hangingPunct="1"/>
            <a:r>
              <a:rPr lang="en-US" dirty="0" smtClean="0">
                <a:solidFill>
                  <a:srgbClr val="88A44D"/>
                </a:solidFill>
              </a:rPr>
              <a:t>Understanding the Structure</a:t>
            </a:r>
          </a:p>
        </p:txBody>
      </p:sp>
      <p:pic>
        <p:nvPicPr>
          <p:cNvPr id="23554" name="Picture 2" descr="http://blog.cleveland.com/andone/2008/07/noname.jpeg"/>
          <p:cNvPicPr>
            <a:picLocks noChangeAspect="1" noChangeArrowheads="1"/>
          </p:cNvPicPr>
          <p:nvPr/>
        </p:nvPicPr>
        <p:blipFill>
          <a:blip r:embed="rId3"/>
          <a:srcRect/>
          <a:stretch>
            <a:fillRect/>
          </a:stretch>
        </p:blipFill>
        <p:spPr bwMode="auto">
          <a:xfrm>
            <a:off x="762000" y="838200"/>
            <a:ext cx="7391400" cy="4162425"/>
          </a:xfrm>
          <a:prstGeom prst="rect">
            <a:avLst/>
          </a:prstGeom>
          <a:noFill/>
          <a:ln w="9525">
            <a:noFill/>
            <a:miter lim="800000"/>
            <a:headEnd/>
            <a:tailEnd/>
          </a:ln>
        </p:spPr>
      </p:pic>
    </p:spTree>
    <p:extLst>
      <p:ext uri="{BB962C8B-B14F-4D97-AF65-F5344CB8AC3E}">
        <p14:creationId xmlns:p14="http://schemas.microsoft.com/office/powerpoint/2010/main" val="3324224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83880" cy="1051560"/>
          </a:xfrm>
        </p:spPr>
        <p:txBody>
          <a:bodyPr/>
          <a:lstStyle/>
          <a:p>
            <a:r>
              <a:rPr lang="en-US" dirty="0" smtClean="0"/>
              <a:t>Tips and Tricks for Analysis</a:t>
            </a:r>
            <a:endParaRPr lang="en-US" dirty="0"/>
          </a:p>
        </p:txBody>
      </p:sp>
      <p:sp>
        <p:nvSpPr>
          <p:cNvPr id="3" name="Content Placeholder 2"/>
          <p:cNvSpPr>
            <a:spLocks noGrp="1"/>
          </p:cNvSpPr>
          <p:nvPr>
            <p:ph idx="1"/>
          </p:nvPr>
        </p:nvSpPr>
        <p:spPr>
          <a:xfrm>
            <a:off x="381000" y="1752600"/>
            <a:ext cx="8183880" cy="4187952"/>
          </a:xfrm>
        </p:spPr>
        <p:txBody>
          <a:bodyPr/>
          <a:lstStyle/>
          <a:p>
            <a:r>
              <a:rPr lang="en-US" dirty="0" smtClean="0"/>
              <a:t>Using UNM Chart of Accounts Hierarchy</a:t>
            </a:r>
          </a:p>
          <a:p>
            <a:pPr lvl="1"/>
            <a:r>
              <a:rPr lang="en-US" dirty="0" smtClean="0"/>
              <a:t>Organization Structure</a:t>
            </a:r>
          </a:p>
          <a:p>
            <a:pPr marL="347472" lvl="1" indent="0">
              <a:buNone/>
            </a:pPr>
            <a:endParaRPr lang="en-US" dirty="0" smtClean="0"/>
          </a:p>
          <a:p>
            <a:pPr lvl="1"/>
            <a:r>
              <a:rPr lang="en-US" dirty="0" smtClean="0"/>
              <a:t>Fund Structure</a:t>
            </a:r>
          </a:p>
          <a:p>
            <a:pPr marL="347472" lvl="1" indent="0">
              <a:buNone/>
            </a:pPr>
            <a:endParaRPr lang="en-US" dirty="0" smtClean="0"/>
          </a:p>
          <a:p>
            <a:pPr lvl="1"/>
            <a:r>
              <a:rPr lang="en-US" dirty="0" smtClean="0"/>
              <a:t>Program Structure</a:t>
            </a:r>
          </a:p>
          <a:p>
            <a:pPr marL="347472" lvl="1" indent="0">
              <a:buNone/>
            </a:pPr>
            <a:endParaRPr lang="en-US" dirty="0" smtClean="0"/>
          </a:p>
          <a:p>
            <a:pPr lvl="1"/>
            <a:r>
              <a:rPr lang="en-US" dirty="0" smtClean="0"/>
              <a:t>Account Code Structure</a:t>
            </a:r>
            <a:endParaRPr lang="en-US" dirty="0"/>
          </a:p>
        </p:txBody>
      </p:sp>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32</a:t>
            </a:fld>
            <a:endParaRPr lang="en-US" dirty="0"/>
          </a:p>
        </p:txBody>
      </p:sp>
    </p:spTree>
    <p:extLst>
      <p:ext uri="{BB962C8B-B14F-4D97-AF65-F5344CB8AC3E}">
        <p14:creationId xmlns:p14="http://schemas.microsoft.com/office/powerpoint/2010/main" val="4005432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p:txBody>
          <a:bodyPr/>
          <a:lstStyle/>
          <a:p>
            <a:pPr>
              <a:defRPr/>
            </a:pPr>
            <a:fld id="{6398D997-6C1F-48D7-B8B9-1E9412AA9EBD}" type="slidenum">
              <a:rPr lang="en-US"/>
              <a:pPr>
                <a:defRPr/>
              </a:pPr>
              <a:t>33</a:t>
            </a:fld>
            <a:endParaRPr lang="en-US" dirty="0"/>
          </a:p>
        </p:txBody>
      </p:sp>
      <p:grpSp>
        <p:nvGrpSpPr>
          <p:cNvPr id="49154" name="Group 2"/>
          <p:cNvGrpSpPr>
            <a:grpSpLocks/>
          </p:cNvGrpSpPr>
          <p:nvPr/>
        </p:nvGrpSpPr>
        <p:grpSpPr bwMode="auto">
          <a:xfrm>
            <a:off x="520700" y="1128713"/>
            <a:ext cx="3708400" cy="4578350"/>
            <a:chOff x="720" y="816"/>
            <a:chExt cx="1400" cy="3453"/>
          </a:xfrm>
        </p:grpSpPr>
        <p:sp>
          <p:nvSpPr>
            <p:cNvPr id="49253" name="Rectangle 3"/>
            <p:cNvSpPr>
              <a:spLocks noChangeArrowheads="1"/>
            </p:cNvSpPr>
            <p:nvPr/>
          </p:nvSpPr>
          <p:spPr bwMode="auto">
            <a:xfrm>
              <a:off x="720" y="816"/>
              <a:ext cx="1400" cy="277"/>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1</a:t>
              </a:r>
            </a:p>
          </p:txBody>
        </p:sp>
        <p:sp>
          <p:nvSpPr>
            <p:cNvPr id="49254" name="Rectangle 4"/>
            <p:cNvSpPr>
              <a:spLocks noChangeArrowheads="1"/>
            </p:cNvSpPr>
            <p:nvPr/>
          </p:nvSpPr>
          <p:spPr bwMode="auto">
            <a:xfrm>
              <a:off x="720" y="1202"/>
              <a:ext cx="1267" cy="348"/>
            </a:xfrm>
            <a:prstGeom prst="rect">
              <a:avLst/>
            </a:prstGeom>
            <a:noFill/>
            <a:ln w="9525">
              <a:noFill/>
              <a:miter lim="800000"/>
              <a:headEnd/>
              <a:tailEnd/>
            </a:ln>
          </p:spPr>
          <p:txBody>
            <a:bodyPr lIns="92075" tIns="46038" rIns="92075" bIns="46038">
              <a:spAutoFit/>
            </a:bodyPr>
            <a:lstStyle/>
            <a:p>
              <a:pPr eaLnBrk="0" hangingPunct="0">
                <a:lnSpc>
                  <a:spcPct val="90000"/>
                </a:lnSpc>
              </a:pPr>
              <a:endParaRPr lang="en-US" sz="700" b="1" dirty="0">
                <a:latin typeface="Tahoma" pitchFamily="34" charset="0"/>
              </a:endParaRPr>
            </a:p>
            <a:p>
              <a:pPr eaLnBrk="0" hangingPunct="0">
                <a:lnSpc>
                  <a:spcPct val="90000"/>
                </a:lnSpc>
              </a:pPr>
              <a:r>
                <a:rPr lang="en-US" sz="2000" b="1" dirty="0">
                  <a:latin typeface="Tahoma" pitchFamily="34" charset="0"/>
                </a:rPr>
                <a:t>Level 2</a:t>
              </a:r>
            </a:p>
          </p:txBody>
        </p:sp>
        <p:sp>
          <p:nvSpPr>
            <p:cNvPr id="49255" name="Rectangle 5"/>
            <p:cNvSpPr>
              <a:spLocks noChangeArrowheads="1"/>
            </p:cNvSpPr>
            <p:nvPr/>
          </p:nvSpPr>
          <p:spPr bwMode="auto">
            <a:xfrm>
              <a:off x="720" y="1681"/>
              <a:ext cx="1200" cy="276"/>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3</a:t>
              </a:r>
            </a:p>
          </p:txBody>
        </p:sp>
        <p:sp>
          <p:nvSpPr>
            <p:cNvPr id="49256" name="Rectangle 6"/>
            <p:cNvSpPr>
              <a:spLocks noChangeArrowheads="1"/>
            </p:cNvSpPr>
            <p:nvPr/>
          </p:nvSpPr>
          <p:spPr bwMode="auto">
            <a:xfrm>
              <a:off x="720" y="2161"/>
              <a:ext cx="1200" cy="276"/>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4</a:t>
              </a:r>
            </a:p>
          </p:txBody>
        </p:sp>
        <p:sp>
          <p:nvSpPr>
            <p:cNvPr id="49257" name="Rectangle 7"/>
            <p:cNvSpPr>
              <a:spLocks noChangeArrowheads="1"/>
            </p:cNvSpPr>
            <p:nvPr/>
          </p:nvSpPr>
          <p:spPr bwMode="auto">
            <a:xfrm>
              <a:off x="720" y="2592"/>
              <a:ext cx="1200" cy="276"/>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5 </a:t>
              </a:r>
            </a:p>
          </p:txBody>
        </p:sp>
        <p:sp>
          <p:nvSpPr>
            <p:cNvPr id="49258" name="Rectangle 8"/>
            <p:cNvSpPr>
              <a:spLocks noChangeArrowheads="1"/>
            </p:cNvSpPr>
            <p:nvPr/>
          </p:nvSpPr>
          <p:spPr bwMode="auto">
            <a:xfrm>
              <a:off x="720" y="3073"/>
              <a:ext cx="1200" cy="277"/>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6 </a:t>
              </a:r>
            </a:p>
          </p:txBody>
        </p:sp>
        <p:sp>
          <p:nvSpPr>
            <p:cNvPr id="49259" name="Rectangle 9"/>
            <p:cNvSpPr>
              <a:spLocks noChangeArrowheads="1"/>
            </p:cNvSpPr>
            <p:nvPr/>
          </p:nvSpPr>
          <p:spPr bwMode="auto">
            <a:xfrm>
              <a:off x="720" y="3505"/>
              <a:ext cx="1200" cy="277"/>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7 </a:t>
              </a:r>
            </a:p>
          </p:txBody>
        </p:sp>
        <p:sp>
          <p:nvSpPr>
            <p:cNvPr id="49260" name="Rectangle 10"/>
            <p:cNvSpPr>
              <a:spLocks noChangeArrowheads="1"/>
            </p:cNvSpPr>
            <p:nvPr/>
          </p:nvSpPr>
          <p:spPr bwMode="auto">
            <a:xfrm>
              <a:off x="720" y="3993"/>
              <a:ext cx="1200" cy="276"/>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2000" b="1" dirty="0">
                  <a:latin typeface="Tahoma" pitchFamily="34" charset="0"/>
                </a:rPr>
                <a:t>Level 8 </a:t>
              </a:r>
            </a:p>
          </p:txBody>
        </p:sp>
      </p:grpSp>
      <p:sp>
        <p:nvSpPr>
          <p:cNvPr id="21509" name="Rectangle 12"/>
          <p:cNvSpPr>
            <a:spLocks noChangeArrowheads="1"/>
          </p:cNvSpPr>
          <p:nvPr/>
        </p:nvSpPr>
        <p:spPr bwMode="auto">
          <a:xfrm>
            <a:off x="457200" y="322263"/>
            <a:ext cx="8229600" cy="744537"/>
          </a:xfrm>
          <a:prstGeom prst="rect">
            <a:avLst/>
          </a:prstGeom>
          <a:noFill/>
          <a:ln w="9525">
            <a:noFill/>
            <a:miter lim="800000"/>
            <a:headEnd/>
            <a:tailEnd/>
          </a:ln>
        </p:spPr>
        <p:txBody>
          <a:bodyPr anchor="b"/>
          <a:lstStyle/>
          <a:p>
            <a:pPr algn="ctr" fontAlgn="auto">
              <a:spcAft>
                <a:spcPts val="0"/>
              </a:spcAft>
              <a:defRPr/>
            </a:pPr>
            <a:r>
              <a:rPr lang="en-US" sz="3300" dirty="0">
                <a:solidFill>
                  <a:srgbClr val="00B0F0"/>
                </a:solidFill>
                <a:latin typeface="+mj-lt"/>
              </a:rPr>
              <a:t>Organization Hierarchy</a:t>
            </a:r>
          </a:p>
        </p:txBody>
      </p:sp>
      <p:grpSp>
        <p:nvGrpSpPr>
          <p:cNvPr id="49156" name="Group 13"/>
          <p:cNvGrpSpPr>
            <a:grpSpLocks noChangeAspect="1"/>
          </p:cNvGrpSpPr>
          <p:nvPr/>
        </p:nvGrpSpPr>
        <p:grpSpPr bwMode="auto">
          <a:xfrm>
            <a:off x="1868488" y="1169988"/>
            <a:ext cx="2952750" cy="4516437"/>
            <a:chOff x="1177" y="737"/>
            <a:chExt cx="1860" cy="2845"/>
          </a:xfrm>
        </p:grpSpPr>
        <p:sp>
          <p:nvSpPr>
            <p:cNvPr id="49189" name="AutoShape 14"/>
            <p:cNvSpPr>
              <a:spLocks noChangeAspect="1" noChangeArrowheads="1" noTextEdit="1"/>
            </p:cNvSpPr>
            <p:nvPr/>
          </p:nvSpPr>
          <p:spPr bwMode="auto">
            <a:xfrm>
              <a:off x="1177" y="737"/>
              <a:ext cx="1860" cy="2845"/>
            </a:xfrm>
            <a:prstGeom prst="rect">
              <a:avLst/>
            </a:prstGeom>
            <a:noFill/>
            <a:ln w="9525">
              <a:noFill/>
              <a:miter lim="800000"/>
              <a:headEnd/>
              <a:tailEnd/>
            </a:ln>
          </p:spPr>
          <p:txBody>
            <a:bodyPr/>
            <a:lstStyle/>
            <a:p>
              <a:endParaRPr lang="en-US" dirty="0"/>
            </a:p>
          </p:txBody>
        </p:sp>
        <p:sp>
          <p:nvSpPr>
            <p:cNvPr id="49190" name="Rectangle 15"/>
            <p:cNvSpPr>
              <a:spLocks noChangeArrowheads="1"/>
            </p:cNvSpPr>
            <p:nvPr/>
          </p:nvSpPr>
          <p:spPr bwMode="auto">
            <a:xfrm>
              <a:off x="1442" y="3358"/>
              <a:ext cx="1326"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1" name="Rectangle 16"/>
            <p:cNvSpPr>
              <a:spLocks noChangeArrowheads="1"/>
            </p:cNvSpPr>
            <p:nvPr/>
          </p:nvSpPr>
          <p:spPr bwMode="auto">
            <a:xfrm>
              <a:off x="1446" y="3361"/>
              <a:ext cx="1326"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2" name="Rectangle 17"/>
            <p:cNvSpPr>
              <a:spLocks noChangeArrowheads="1"/>
            </p:cNvSpPr>
            <p:nvPr/>
          </p:nvSpPr>
          <p:spPr bwMode="auto">
            <a:xfrm>
              <a:off x="1449" y="3365"/>
              <a:ext cx="1326"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3" name="Rectangle 18"/>
            <p:cNvSpPr>
              <a:spLocks noChangeArrowheads="1"/>
            </p:cNvSpPr>
            <p:nvPr/>
          </p:nvSpPr>
          <p:spPr bwMode="auto">
            <a:xfrm>
              <a:off x="1453" y="3368"/>
              <a:ext cx="1326"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4" name="Rectangle 19"/>
            <p:cNvSpPr>
              <a:spLocks noChangeArrowheads="1"/>
            </p:cNvSpPr>
            <p:nvPr/>
          </p:nvSpPr>
          <p:spPr bwMode="auto">
            <a:xfrm>
              <a:off x="1442" y="2987"/>
              <a:ext cx="1326"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5" name="Rectangle 20"/>
            <p:cNvSpPr>
              <a:spLocks noChangeArrowheads="1"/>
            </p:cNvSpPr>
            <p:nvPr/>
          </p:nvSpPr>
          <p:spPr bwMode="auto">
            <a:xfrm>
              <a:off x="1446" y="2991"/>
              <a:ext cx="1326"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6" name="Rectangle 21"/>
            <p:cNvSpPr>
              <a:spLocks noChangeArrowheads="1"/>
            </p:cNvSpPr>
            <p:nvPr/>
          </p:nvSpPr>
          <p:spPr bwMode="auto">
            <a:xfrm>
              <a:off x="1449" y="2994"/>
              <a:ext cx="1326"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7" name="Rectangle 22"/>
            <p:cNvSpPr>
              <a:spLocks noChangeArrowheads="1"/>
            </p:cNvSpPr>
            <p:nvPr/>
          </p:nvSpPr>
          <p:spPr bwMode="auto">
            <a:xfrm>
              <a:off x="1453" y="2997"/>
              <a:ext cx="1326"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8" name="Rectangle 23"/>
            <p:cNvSpPr>
              <a:spLocks noChangeArrowheads="1"/>
            </p:cNvSpPr>
            <p:nvPr/>
          </p:nvSpPr>
          <p:spPr bwMode="auto">
            <a:xfrm>
              <a:off x="1206" y="2617"/>
              <a:ext cx="1795"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99" name="Rectangle 24"/>
            <p:cNvSpPr>
              <a:spLocks noChangeArrowheads="1"/>
            </p:cNvSpPr>
            <p:nvPr/>
          </p:nvSpPr>
          <p:spPr bwMode="auto">
            <a:xfrm>
              <a:off x="1210" y="2620"/>
              <a:ext cx="1794"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0" name="Rectangle 25"/>
            <p:cNvSpPr>
              <a:spLocks noChangeArrowheads="1"/>
            </p:cNvSpPr>
            <p:nvPr/>
          </p:nvSpPr>
          <p:spPr bwMode="auto">
            <a:xfrm>
              <a:off x="1213" y="2623"/>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1" name="Rectangle 26"/>
            <p:cNvSpPr>
              <a:spLocks noChangeArrowheads="1"/>
            </p:cNvSpPr>
            <p:nvPr/>
          </p:nvSpPr>
          <p:spPr bwMode="auto">
            <a:xfrm>
              <a:off x="1217" y="2626"/>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2" name="Rectangle 27"/>
            <p:cNvSpPr>
              <a:spLocks noChangeArrowheads="1"/>
            </p:cNvSpPr>
            <p:nvPr/>
          </p:nvSpPr>
          <p:spPr bwMode="auto">
            <a:xfrm>
              <a:off x="1206" y="2246"/>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3" name="Rectangle 28"/>
            <p:cNvSpPr>
              <a:spLocks noChangeArrowheads="1"/>
            </p:cNvSpPr>
            <p:nvPr/>
          </p:nvSpPr>
          <p:spPr bwMode="auto">
            <a:xfrm>
              <a:off x="1210" y="2249"/>
              <a:ext cx="1794"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4" name="Rectangle 29"/>
            <p:cNvSpPr>
              <a:spLocks noChangeArrowheads="1"/>
            </p:cNvSpPr>
            <p:nvPr/>
          </p:nvSpPr>
          <p:spPr bwMode="auto">
            <a:xfrm>
              <a:off x="1213" y="2252"/>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5" name="Rectangle 30"/>
            <p:cNvSpPr>
              <a:spLocks noChangeArrowheads="1"/>
            </p:cNvSpPr>
            <p:nvPr/>
          </p:nvSpPr>
          <p:spPr bwMode="auto">
            <a:xfrm>
              <a:off x="1217" y="2255"/>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6" name="Rectangle 31"/>
            <p:cNvSpPr>
              <a:spLocks noChangeArrowheads="1"/>
            </p:cNvSpPr>
            <p:nvPr/>
          </p:nvSpPr>
          <p:spPr bwMode="auto">
            <a:xfrm>
              <a:off x="1206" y="1875"/>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7" name="Rectangle 32"/>
            <p:cNvSpPr>
              <a:spLocks noChangeArrowheads="1"/>
            </p:cNvSpPr>
            <p:nvPr/>
          </p:nvSpPr>
          <p:spPr bwMode="auto">
            <a:xfrm>
              <a:off x="1210" y="1878"/>
              <a:ext cx="1794"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8" name="Rectangle 33"/>
            <p:cNvSpPr>
              <a:spLocks noChangeArrowheads="1"/>
            </p:cNvSpPr>
            <p:nvPr/>
          </p:nvSpPr>
          <p:spPr bwMode="auto">
            <a:xfrm>
              <a:off x="1213" y="1881"/>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09" name="Rectangle 34"/>
            <p:cNvSpPr>
              <a:spLocks noChangeArrowheads="1"/>
            </p:cNvSpPr>
            <p:nvPr/>
          </p:nvSpPr>
          <p:spPr bwMode="auto">
            <a:xfrm>
              <a:off x="1217" y="1885"/>
              <a:ext cx="1795"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0" name="Rectangle 35"/>
            <p:cNvSpPr>
              <a:spLocks noChangeArrowheads="1"/>
            </p:cNvSpPr>
            <p:nvPr/>
          </p:nvSpPr>
          <p:spPr bwMode="auto">
            <a:xfrm>
              <a:off x="1206" y="1504"/>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1" name="Rectangle 36"/>
            <p:cNvSpPr>
              <a:spLocks noChangeArrowheads="1"/>
            </p:cNvSpPr>
            <p:nvPr/>
          </p:nvSpPr>
          <p:spPr bwMode="auto">
            <a:xfrm>
              <a:off x="1210" y="1507"/>
              <a:ext cx="1794"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2" name="Rectangle 37"/>
            <p:cNvSpPr>
              <a:spLocks noChangeArrowheads="1"/>
            </p:cNvSpPr>
            <p:nvPr/>
          </p:nvSpPr>
          <p:spPr bwMode="auto">
            <a:xfrm>
              <a:off x="1213" y="1511"/>
              <a:ext cx="1795"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3" name="Rectangle 38"/>
            <p:cNvSpPr>
              <a:spLocks noChangeArrowheads="1"/>
            </p:cNvSpPr>
            <p:nvPr/>
          </p:nvSpPr>
          <p:spPr bwMode="auto">
            <a:xfrm>
              <a:off x="1217" y="1514"/>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4" name="Rectangle 39"/>
            <p:cNvSpPr>
              <a:spLocks noChangeArrowheads="1"/>
            </p:cNvSpPr>
            <p:nvPr/>
          </p:nvSpPr>
          <p:spPr bwMode="auto">
            <a:xfrm>
              <a:off x="1206" y="1133"/>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5" name="Rectangle 40"/>
            <p:cNvSpPr>
              <a:spLocks noChangeArrowheads="1"/>
            </p:cNvSpPr>
            <p:nvPr/>
          </p:nvSpPr>
          <p:spPr bwMode="auto">
            <a:xfrm>
              <a:off x="1210" y="1137"/>
              <a:ext cx="1794"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6" name="Rectangle 41"/>
            <p:cNvSpPr>
              <a:spLocks noChangeArrowheads="1"/>
            </p:cNvSpPr>
            <p:nvPr/>
          </p:nvSpPr>
          <p:spPr bwMode="auto">
            <a:xfrm>
              <a:off x="1213" y="1140"/>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7" name="Rectangle 42"/>
            <p:cNvSpPr>
              <a:spLocks noChangeArrowheads="1"/>
            </p:cNvSpPr>
            <p:nvPr/>
          </p:nvSpPr>
          <p:spPr bwMode="auto">
            <a:xfrm>
              <a:off x="1217" y="1143"/>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8" name="Rectangle 43"/>
            <p:cNvSpPr>
              <a:spLocks noChangeArrowheads="1"/>
            </p:cNvSpPr>
            <p:nvPr/>
          </p:nvSpPr>
          <p:spPr bwMode="auto">
            <a:xfrm>
              <a:off x="1206" y="763"/>
              <a:ext cx="1795" cy="191"/>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19" name="Rectangle 44"/>
            <p:cNvSpPr>
              <a:spLocks noChangeArrowheads="1"/>
            </p:cNvSpPr>
            <p:nvPr/>
          </p:nvSpPr>
          <p:spPr bwMode="auto">
            <a:xfrm>
              <a:off x="1210" y="766"/>
              <a:ext cx="1794"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20" name="Rectangle 45"/>
            <p:cNvSpPr>
              <a:spLocks noChangeArrowheads="1"/>
            </p:cNvSpPr>
            <p:nvPr/>
          </p:nvSpPr>
          <p:spPr bwMode="auto">
            <a:xfrm>
              <a:off x="1213" y="769"/>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21" name="Rectangle 46"/>
            <p:cNvSpPr>
              <a:spLocks noChangeArrowheads="1"/>
            </p:cNvSpPr>
            <p:nvPr/>
          </p:nvSpPr>
          <p:spPr bwMode="auto">
            <a:xfrm>
              <a:off x="1217" y="772"/>
              <a:ext cx="1795" cy="192"/>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222" name="Line 47"/>
            <p:cNvSpPr>
              <a:spLocks noChangeShapeType="1"/>
            </p:cNvSpPr>
            <p:nvPr/>
          </p:nvSpPr>
          <p:spPr bwMode="auto">
            <a:xfrm>
              <a:off x="2100" y="951"/>
              <a:ext cx="1" cy="179"/>
            </a:xfrm>
            <a:prstGeom prst="line">
              <a:avLst/>
            </a:prstGeom>
            <a:noFill/>
            <a:ln w="23813">
              <a:solidFill>
                <a:srgbClr val="000000"/>
              </a:solidFill>
              <a:round/>
              <a:headEnd/>
              <a:tailEnd/>
            </a:ln>
          </p:spPr>
          <p:txBody>
            <a:bodyPr/>
            <a:lstStyle/>
            <a:p>
              <a:endParaRPr lang="en-US" dirty="0"/>
            </a:p>
          </p:txBody>
        </p:sp>
        <p:sp>
          <p:nvSpPr>
            <p:cNvPr id="49223" name="Line 48"/>
            <p:cNvSpPr>
              <a:spLocks noChangeShapeType="1"/>
            </p:cNvSpPr>
            <p:nvPr/>
          </p:nvSpPr>
          <p:spPr bwMode="auto">
            <a:xfrm>
              <a:off x="2100" y="1322"/>
              <a:ext cx="1" cy="179"/>
            </a:xfrm>
            <a:prstGeom prst="line">
              <a:avLst/>
            </a:prstGeom>
            <a:noFill/>
            <a:ln w="23813">
              <a:solidFill>
                <a:srgbClr val="000000"/>
              </a:solidFill>
              <a:round/>
              <a:headEnd/>
              <a:tailEnd/>
            </a:ln>
          </p:spPr>
          <p:txBody>
            <a:bodyPr/>
            <a:lstStyle/>
            <a:p>
              <a:endParaRPr lang="en-US" dirty="0"/>
            </a:p>
          </p:txBody>
        </p:sp>
        <p:sp>
          <p:nvSpPr>
            <p:cNvPr id="49224" name="Line 49"/>
            <p:cNvSpPr>
              <a:spLocks noChangeShapeType="1"/>
            </p:cNvSpPr>
            <p:nvPr/>
          </p:nvSpPr>
          <p:spPr bwMode="auto">
            <a:xfrm>
              <a:off x="2100" y="1693"/>
              <a:ext cx="1" cy="179"/>
            </a:xfrm>
            <a:prstGeom prst="line">
              <a:avLst/>
            </a:prstGeom>
            <a:noFill/>
            <a:ln w="23813">
              <a:solidFill>
                <a:srgbClr val="000000"/>
              </a:solidFill>
              <a:round/>
              <a:headEnd/>
              <a:tailEnd/>
            </a:ln>
          </p:spPr>
          <p:txBody>
            <a:bodyPr/>
            <a:lstStyle/>
            <a:p>
              <a:endParaRPr lang="en-US" dirty="0"/>
            </a:p>
          </p:txBody>
        </p:sp>
        <p:sp>
          <p:nvSpPr>
            <p:cNvPr id="49225" name="Line 50"/>
            <p:cNvSpPr>
              <a:spLocks noChangeShapeType="1"/>
            </p:cNvSpPr>
            <p:nvPr/>
          </p:nvSpPr>
          <p:spPr bwMode="auto">
            <a:xfrm>
              <a:off x="2100" y="2064"/>
              <a:ext cx="1" cy="179"/>
            </a:xfrm>
            <a:prstGeom prst="line">
              <a:avLst/>
            </a:prstGeom>
            <a:noFill/>
            <a:ln w="23813">
              <a:solidFill>
                <a:srgbClr val="000000"/>
              </a:solidFill>
              <a:round/>
              <a:headEnd/>
              <a:tailEnd/>
            </a:ln>
          </p:spPr>
          <p:txBody>
            <a:bodyPr/>
            <a:lstStyle/>
            <a:p>
              <a:endParaRPr lang="en-US" dirty="0"/>
            </a:p>
          </p:txBody>
        </p:sp>
        <p:sp>
          <p:nvSpPr>
            <p:cNvPr id="49226" name="Line 51"/>
            <p:cNvSpPr>
              <a:spLocks noChangeShapeType="1"/>
            </p:cNvSpPr>
            <p:nvPr/>
          </p:nvSpPr>
          <p:spPr bwMode="auto">
            <a:xfrm>
              <a:off x="2100" y="2434"/>
              <a:ext cx="1" cy="179"/>
            </a:xfrm>
            <a:prstGeom prst="line">
              <a:avLst/>
            </a:prstGeom>
            <a:noFill/>
            <a:ln w="23813">
              <a:solidFill>
                <a:srgbClr val="000000"/>
              </a:solidFill>
              <a:round/>
              <a:headEnd/>
              <a:tailEnd/>
            </a:ln>
          </p:spPr>
          <p:txBody>
            <a:bodyPr/>
            <a:lstStyle/>
            <a:p>
              <a:endParaRPr lang="en-US" dirty="0"/>
            </a:p>
          </p:txBody>
        </p:sp>
        <p:sp>
          <p:nvSpPr>
            <p:cNvPr id="49227" name="Line 52"/>
            <p:cNvSpPr>
              <a:spLocks noChangeShapeType="1"/>
            </p:cNvSpPr>
            <p:nvPr/>
          </p:nvSpPr>
          <p:spPr bwMode="auto">
            <a:xfrm>
              <a:off x="2100" y="2805"/>
              <a:ext cx="1" cy="179"/>
            </a:xfrm>
            <a:prstGeom prst="line">
              <a:avLst/>
            </a:prstGeom>
            <a:noFill/>
            <a:ln w="23813">
              <a:solidFill>
                <a:srgbClr val="000000"/>
              </a:solidFill>
              <a:round/>
              <a:headEnd/>
              <a:tailEnd/>
            </a:ln>
          </p:spPr>
          <p:txBody>
            <a:bodyPr/>
            <a:lstStyle/>
            <a:p>
              <a:endParaRPr lang="en-US" dirty="0"/>
            </a:p>
          </p:txBody>
        </p:sp>
        <p:sp>
          <p:nvSpPr>
            <p:cNvPr id="49228" name="Line 53"/>
            <p:cNvSpPr>
              <a:spLocks noChangeShapeType="1"/>
            </p:cNvSpPr>
            <p:nvPr/>
          </p:nvSpPr>
          <p:spPr bwMode="auto">
            <a:xfrm>
              <a:off x="2100" y="3176"/>
              <a:ext cx="1" cy="179"/>
            </a:xfrm>
            <a:prstGeom prst="line">
              <a:avLst/>
            </a:prstGeom>
            <a:noFill/>
            <a:ln w="23813">
              <a:solidFill>
                <a:srgbClr val="000000"/>
              </a:solidFill>
              <a:round/>
              <a:headEnd/>
              <a:tailEnd/>
            </a:ln>
          </p:spPr>
          <p:txBody>
            <a:bodyPr/>
            <a:lstStyle/>
            <a:p>
              <a:endParaRPr lang="en-US" dirty="0"/>
            </a:p>
          </p:txBody>
        </p:sp>
        <p:sp>
          <p:nvSpPr>
            <p:cNvPr id="49229" name="Rectangle 54"/>
            <p:cNvSpPr>
              <a:spLocks noChangeArrowheads="1"/>
            </p:cNvSpPr>
            <p:nvPr/>
          </p:nvSpPr>
          <p:spPr bwMode="auto">
            <a:xfrm>
              <a:off x="1439" y="3355"/>
              <a:ext cx="1326" cy="192"/>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49230" name="Rectangle 55"/>
            <p:cNvSpPr>
              <a:spLocks noChangeArrowheads="1"/>
            </p:cNvSpPr>
            <p:nvPr/>
          </p:nvSpPr>
          <p:spPr bwMode="auto">
            <a:xfrm>
              <a:off x="1482" y="3393"/>
              <a:ext cx="1157" cy="106"/>
            </a:xfrm>
            <a:prstGeom prst="rect">
              <a:avLst/>
            </a:prstGeom>
            <a:solidFill>
              <a:schemeClr val="bg1"/>
            </a:solidFill>
            <a:ln w="9525">
              <a:noFill/>
              <a:miter lim="800000"/>
              <a:headEnd/>
              <a:tailEnd/>
            </a:ln>
          </p:spPr>
          <p:txBody>
            <a:bodyPr wrap="none" lIns="0" tIns="0" rIns="0" bIns="0">
              <a:spAutoFit/>
            </a:bodyPr>
            <a:lstStyle/>
            <a:p>
              <a:r>
                <a:rPr lang="en-US" sz="1100" b="1" dirty="0">
                  <a:solidFill>
                    <a:srgbClr val="000000"/>
                  </a:solidFill>
                  <a:latin typeface="Tahoma" pitchFamily="34" charset="0"/>
                </a:rPr>
                <a:t>PI or other Reporting Unit</a:t>
              </a:r>
              <a:endParaRPr lang="en-US" dirty="0"/>
            </a:p>
          </p:txBody>
        </p:sp>
        <p:sp>
          <p:nvSpPr>
            <p:cNvPr id="49231" name="Rectangle 56"/>
            <p:cNvSpPr>
              <a:spLocks noChangeArrowheads="1"/>
            </p:cNvSpPr>
            <p:nvPr/>
          </p:nvSpPr>
          <p:spPr bwMode="auto">
            <a:xfrm>
              <a:off x="1439" y="3355"/>
              <a:ext cx="1326"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32" name="Rectangle 57"/>
            <p:cNvSpPr>
              <a:spLocks noChangeArrowheads="1"/>
            </p:cNvSpPr>
            <p:nvPr/>
          </p:nvSpPr>
          <p:spPr bwMode="auto">
            <a:xfrm>
              <a:off x="1439" y="2984"/>
              <a:ext cx="1326" cy="192"/>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49233" name="Rectangle 58"/>
            <p:cNvSpPr>
              <a:spLocks noChangeArrowheads="1"/>
            </p:cNvSpPr>
            <p:nvPr/>
          </p:nvSpPr>
          <p:spPr bwMode="auto">
            <a:xfrm>
              <a:off x="1482" y="3022"/>
              <a:ext cx="1246" cy="106"/>
            </a:xfrm>
            <a:prstGeom prst="rect">
              <a:avLst/>
            </a:prstGeom>
            <a:solidFill>
              <a:schemeClr val="bg1"/>
            </a:solidFill>
            <a:ln w="9525">
              <a:noFill/>
              <a:miter lim="800000"/>
              <a:headEnd/>
              <a:tailEnd/>
            </a:ln>
          </p:spPr>
          <p:txBody>
            <a:bodyPr wrap="none" lIns="0" tIns="0" rIns="0" bIns="0">
              <a:spAutoFit/>
            </a:bodyPr>
            <a:lstStyle/>
            <a:p>
              <a:r>
                <a:rPr lang="en-US" sz="1100" b="1" dirty="0">
                  <a:solidFill>
                    <a:srgbClr val="000000"/>
                  </a:solidFill>
                  <a:latin typeface="Tahoma" pitchFamily="34" charset="0"/>
                </a:rPr>
                <a:t>Financial Reporting element</a:t>
              </a:r>
              <a:endParaRPr lang="en-US" dirty="0"/>
            </a:p>
          </p:txBody>
        </p:sp>
        <p:sp>
          <p:nvSpPr>
            <p:cNvPr id="49234" name="Rectangle 59"/>
            <p:cNvSpPr>
              <a:spLocks noChangeArrowheads="1"/>
            </p:cNvSpPr>
            <p:nvPr/>
          </p:nvSpPr>
          <p:spPr bwMode="auto">
            <a:xfrm>
              <a:off x="1439" y="2984"/>
              <a:ext cx="1326"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35" name="Rectangle 60"/>
            <p:cNvSpPr>
              <a:spLocks noChangeArrowheads="1"/>
            </p:cNvSpPr>
            <p:nvPr/>
          </p:nvSpPr>
          <p:spPr bwMode="auto">
            <a:xfrm>
              <a:off x="1202" y="2613"/>
              <a:ext cx="1795" cy="192"/>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49236" name="Rectangle 61"/>
            <p:cNvSpPr>
              <a:spLocks noChangeArrowheads="1"/>
            </p:cNvSpPr>
            <p:nvPr/>
          </p:nvSpPr>
          <p:spPr bwMode="auto">
            <a:xfrm>
              <a:off x="1246" y="2651"/>
              <a:ext cx="1554" cy="106"/>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   Division/Financial Reporting Unit</a:t>
              </a:r>
              <a:endParaRPr lang="en-US" dirty="0"/>
            </a:p>
          </p:txBody>
        </p:sp>
        <p:sp>
          <p:nvSpPr>
            <p:cNvPr id="49237" name="Rectangle 62"/>
            <p:cNvSpPr>
              <a:spLocks noChangeArrowheads="1"/>
            </p:cNvSpPr>
            <p:nvPr/>
          </p:nvSpPr>
          <p:spPr bwMode="auto">
            <a:xfrm>
              <a:off x="1202" y="2613"/>
              <a:ext cx="1795"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38" name="Rectangle 63"/>
            <p:cNvSpPr>
              <a:spLocks noChangeArrowheads="1"/>
            </p:cNvSpPr>
            <p:nvPr/>
          </p:nvSpPr>
          <p:spPr bwMode="auto">
            <a:xfrm>
              <a:off x="1202" y="2243"/>
              <a:ext cx="1795" cy="191"/>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49239" name="Rectangle 64"/>
            <p:cNvSpPr>
              <a:spLocks noChangeArrowheads="1"/>
            </p:cNvSpPr>
            <p:nvPr/>
          </p:nvSpPr>
          <p:spPr bwMode="auto">
            <a:xfrm>
              <a:off x="1791" y="2280"/>
              <a:ext cx="658" cy="134"/>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Department</a:t>
              </a:r>
              <a:endParaRPr lang="en-US" dirty="0"/>
            </a:p>
          </p:txBody>
        </p:sp>
        <p:sp>
          <p:nvSpPr>
            <p:cNvPr id="49240" name="Rectangle 65"/>
            <p:cNvSpPr>
              <a:spLocks noChangeArrowheads="1"/>
            </p:cNvSpPr>
            <p:nvPr/>
          </p:nvSpPr>
          <p:spPr bwMode="auto">
            <a:xfrm>
              <a:off x="1202" y="2243"/>
              <a:ext cx="1795" cy="191"/>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41" name="Rectangle 66"/>
            <p:cNvSpPr>
              <a:spLocks noChangeArrowheads="1"/>
            </p:cNvSpPr>
            <p:nvPr/>
          </p:nvSpPr>
          <p:spPr bwMode="auto">
            <a:xfrm>
              <a:off x="1202" y="1872"/>
              <a:ext cx="1795" cy="19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242" name="Rectangle 67"/>
            <p:cNvSpPr>
              <a:spLocks noChangeArrowheads="1"/>
            </p:cNvSpPr>
            <p:nvPr/>
          </p:nvSpPr>
          <p:spPr bwMode="auto">
            <a:xfrm>
              <a:off x="1758" y="1910"/>
              <a:ext cx="723" cy="134"/>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Classification</a:t>
              </a:r>
              <a:endParaRPr lang="en-US" dirty="0"/>
            </a:p>
          </p:txBody>
        </p:sp>
        <p:sp>
          <p:nvSpPr>
            <p:cNvPr id="49243" name="Rectangle 68"/>
            <p:cNvSpPr>
              <a:spLocks noChangeArrowheads="1"/>
            </p:cNvSpPr>
            <p:nvPr/>
          </p:nvSpPr>
          <p:spPr bwMode="auto">
            <a:xfrm>
              <a:off x="1202" y="1872"/>
              <a:ext cx="1795"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44" name="Rectangle 69"/>
            <p:cNvSpPr>
              <a:spLocks noChangeArrowheads="1"/>
            </p:cNvSpPr>
            <p:nvPr/>
          </p:nvSpPr>
          <p:spPr bwMode="auto">
            <a:xfrm>
              <a:off x="1202" y="1501"/>
              <a:ext cx="1795" cy="19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245" name="Rectangle 70"/>
            <p:cNvSpPr>
              <a:spLocks noChangeArrowheads="1"/>
            </p:cNvSpPr>
            <p:nvPr/>
          </p:nvSpPr>
          <p:spPr bwMode="auto">
            <a:xfrm>
              <a:off x="1675" y="1539"/>
              <a:ext cx="508" cy="106"/>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       College</a:t>
              </a:r>
              <a:endParaRPr lang="en-US" dirty="0"/>
            </a:p>
          </p:txBody>
        </p:sp>
        <p:sp>
          <p:nvSpPr>
            <p:cNvPr id="49246" name="Rectangle 71"/>
            <p:cNvSpPr>
              <a:spLocks noChangeArrowheads="1"/>
            </p:cNvSpPr>
            <p:nvPr/>
          </p:nvSpPr>
          <p:spPr bwMode="auto">
            <a:xfrm>
              <a:off x="1202" y="1501"/>
              <a:ext cx="1795"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47" name="Rectangle 72"/>
            <p:cNvSpPr>
              <a:spLocks noChangeArrowheads="1"/>
            </p:cNvSpPr>
            <p:nvPr/>
          </p:nvSpPr>
          <p:spPr bwMode="auto">
            <a:xfrm>
              <a:off x="1202" y="1130"/>
              <a:ext cx="1795" cy="19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248" name="Rectangle 73"/>
            <p:cNvSpPr>
              <a:spLocks noChangeArrowheads="1"/>
            </p:cNvSpPr>
            <p:nvPr/>
          </p:nvSpPr>
          <p:spPr bwMode="auto">
            <a:xfrm>
              <a:off x="1700" y="1168"/>
              <a:ext cx="630" cy="106"/>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Vice President</a:t>
              </a:r>
              <a:endParaRPr lang="en-US" dirty="0"/>
            </a:p>
          </p:txBody>
        </p:sp>
        <p:sp>
          <p:nvSpPr>
            <p:cNvPr id="49249" name="Rectangle 74"/>
            <p:cNvSpPr>
              <a:spLocks noChangeArrowheads="1"/>
            </p:cNvSpPr>
            <p:nvPr/>
          </p:nvSpPr>
          <p:spPr bwMode="auto">
            <a:xfrm>
              <a:off x="1202" y="1130"/>
              <a:ext cx="1795"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
          <p:nvSpPr>
            <p:cNvPr id="49250" name="Rectangle 75"/>
            <p:cNvSpPr>
              <a:spLocks noChangeArrowheads="1"/>
            </p:cNvSpPr>
            <p:nvPr/>
          </p:nvSpPr>
          <p:spPr bwMode="auto">
            <a:xfrm>
              <a:off x="1202" y="759"/>
              <a:ext cx="1795" cy="19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251" name="Rectangle 76"/>
            <p:cNvSpPr>
              <a:spLocks noChangeArrowheads="1"/>
            </p:cNvSpPr>
            <p:nvPr/>
          </p:nvSpPr>
          <p:spPr bwMode="auto">
            <a:xfrm>
              <a:off x="1395" y="797"/>
              <a:ext cx="1431" cy="134"/>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President/Governing Board</a:t>
              </a:r>
              <a:endParaRPr lang="en-US" dirty="0"/>
            </a:p>
          </p:txBody>
        </p:sp>
        <p:sp>
          <p:nvSpPr>
            <p:cNvPr id="49252" name="Rectangle 77"/>
            <p:cNvSpPr>
              <a:spLocks noChangeArrowheads="1"/>
            </p:cNvSpPr>
            <p:nvPr/>
          </p:nvSpPr>
          <p:spPr bwMode="auto">
            <a:xfrm>
              <a:off x="1202" y="759"/>
              <a:ext cx="1795" cy="192"/>
            </a:xfrm>
            <a:prstGeom prst="rect">
              <a:avLst/>
            </a:prstGeom>
            <a:noFill/>
            <a:ln w="46038">
              <a:solidFill>
                <a:srgbClr val="A0A0A4"/>
              </a:solidFill>
              <a:miter lim="800000"/>
              <a:headEnd/>
              <a:tailEnd/>
            </a:ln>
          </p:spPr>
          <p:txBody>
            <a:bodyPr/>
            <a:lstStyle/>
            <a:p>
              <a:endParaRPr lang="en-US" dirty="0">
                <a:latin typeface="Georgia" pitchFamily="18" charset="0"/>
              </a:endParaRPr>
            </a:p>
          </p:txBody>
        </p:sp>
      </p:grpSp>
      <p:sp>
        <p:nvSpPr>
          <p:cNvPr id="49157" name="Rectangle 131"/>
          <p:cNvSpPr>
            <a:spLocks noChangeArrowheads="1"/>
          </p:cNvSpPr>
          <p:nvPr/>
        </p:nvSpPr>
        <p:spPr bwMode="auto">
          <a:xfrm>
            <a:off x="5635625" y="4170363"/>
            <a:ext cx="2916238" cy="338137"/>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49158" name="Rectangle 132"/>
          <p:cNvSpPr>
            <a:spLocks noChangeArrowheads="1"/>
          </p:cNvSpPr>
          <p:nvPr/>
        </p:nvSpPr>
        <p:spPr bwMode="auto">
          <a:xfrm>
            <a:off x="6256338" y="1244600"/>
            <a:ext cx="1577975" cy="3365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49159" name="Rectangle 133"/>
          <p:cNvSpPr>
            <a:spLocks noChangeArrowheads="1"/>
          </p:cNvSpPr>
          <p:nvPr/>
        </p:nvSpPr>
        <p:spPr bwMode="auto">
          <a:xfrm>
            <a:off x="5616575" y="1824038"/>
            <a:ext cx="2963863" cy="3429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49160" name="Rectangle 134"/>
          <p:cNvSpPr>
            <a:spLocks noChangeArrowheads="1"/>
          </p:cNvSpPr>
          <p:nvPr/>
        </p:nvSpPr>
        <p:spPr bwMode="auto">
          <a:xfrm>
            <a:off x="5607050" y="2976563"/>
            <a:ext cx="3240088" cy="390525"/>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49161" name="Rectangle 135"/>
          <p:cNvSpPr>
            <a:spLocks noChangeArrowheads="1"/>
          </p:cNvSpPr>
          <p:nvPr/>
        </p:nvSpPr>
        <p:spPr bwMode="auto">
          <a:xfrm>
            <a:off x="5451475" y="3622675"/>
            <a:ext cx="3205163" cy="3746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49162" name="Line 136"/>
          <p:cNvSpPr>
            <a:spLocks noChangeShapeType="1"/>
          </p:cNvSpPr>
          <p:nvPr/>
        </p:nvSpPr>
        <p:spPr bwMode="auto">
          <a:xfrm>
            <a:off x="7004050" y="1550988"/>
            <a:ext cx="1588" cy="228600"/>
          </a:xfrm>
          <a:prstGeom prst="line">
            <a:avLst/>
          </a:prstGeom>
          <a:noFill/>
          <a:ln w="20638">
            <a:solidFill>
              <a:srgbClr val="FFFFFF"/>
            </a:solidFill>
            <a:round/>
            <a:headEnd/>
            <a:tailEnd/>
          </a:ln>
        </p:spPr>
        <p:txBody>
          <a:bodyPr/>
          <a:lstStyle/>
          <a:p>
            <a:endParaRPr lang="en-US" dirty="0"/>
          </a:p>
        </p:txBody>
      </p:sp>
      <p:sp>
        <p:nvSpPr>
          <p:cNvPr id="49163" name="Line 137"/>
          <p:cNvSpPr>
            <a:spLocks noChangeShapeType="1"/>
          </p:cNvSpPr>
          <p:nvPr/>
        </p:nvSpPr>
        <p:spPr bwMode="auto">
          <a:xfrm>
            <a:off x="7021513" y="2152650"/>
            <a:ext cx="1587" cy="193675"/>
          </a:xfrm>
          <a:prstGeom prst="line">
            <a:avLst/>
          </a:prstGeom>
          <a:noFill/>
          <a:ln w="20638">
            <a:solidFill>
              <a:srgbClr val="FFFFFF"/>
            </a:solidFill>
            <a:round/>
            <a:headEnd/>
            <a:tailEnd/>
          </a:ln>
        </p:spPr>
        <p:txBody>
          <a:bodyPr/>
          <a:lstStyle/>
          <a:p>
            <a:endParaRPr lang="en-US" dirty="0"/>
          </a:p>
        </p:txBody>
      </p:sp>
      <p:sp>
        <p:nvSpPr>
          <p:cNvPr id="49164" name="Line 138"/>
          <p:cNvSpPr>
            <a:spLocks noChangeShapeType="1"/>
          </p:cNvSpPr>
          <p:nvPr/>
        </p:nvSpPr>
        <p:spPr bwMode="auto">
          <a:xfrm>
            <a:off x="7021513" y="2682875"/>
            <a:ext cx="1587" cy="293688"/>
          </a:xfrm>
          <a:prstGeom prst="line">
            <a:avLst/>
          </a:prstGeom>
          <a:noFill/>
          <a:ln w="20638">
            <a:solidFill>
              <a:srgbClr val="FFFFFF"/>
            </a:solidFill>
            <a:round/>
            <a:headEnd/>
            <a:tailEnd/>
          </a:ln>
        </p:spPr>
        <p:txBody>
          <a:bodyPr/>
          <a:lstStyle/>
          <a:p>
            <a:endParaRPr lang="en-US" dirty="0"/>
          </a:p>
        </p:txBody>
      </p:sp>
      <p:sp>
        <p:nvSpPr>
          <p:cNvPr id="49165" name="Rectangle 139"/>
          <p:cNvSpPr>
            <a:spLocks noChangeArrowheads="1"/>
          </p:cNvSpPr>
          <p:nvPr/>
        </p:nvSpPr>
        <p:spPr bwMode="auto">
          <a:xfrm>
            <a:off x="5630863" y="2997200"/>
            <a:ext cx="3152775" cy="34290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166" name="Rectangle 140"/>
          <p:cNvSpPr>
            <a:spLocks noChangeArrowheads="1"/>
          </p:cNvSpPr>
          <p:nvPr/>
        </p:nvSpPr>
        <p:spPr bwMode="auto">
          <a:xfrm>
            <a:off x="5651500" y="3071813"/>
            <a:ext cx="3094038" cy="168275"/>
          </a:xfrm>
          <a:prstGeom prst="rect">
            <a:avLst/>
          </a:prstGeom>
          <a:noFill/>
          <a:ln w="9525">
            <a:noFill/>
            <a:miter lim="800000"/>
            <a:headEnd/>
            <a:tailEnd/>
          </a:ln>
        </p:spPr>
        <p:txBody>
          <a:bodyPr lIns="0" tIns="0" rIns="0" bIns="0">
            <a:spAutoFit/>
          </a:bodyPr>
          <a:lstStyle/>
          <a:p>
            <a:pPr algn="ctr"/>
            <a:r>
              <a:rPr lang="en-US" sz="1100" b="1" dirty="0">
                <a:solidFill>
                  <a:srgbClr val="000000"/>
                </a:solidFill>
                <a:latin typeface="Tahoma" pitchFamily="34" charset="0"/>
              </a:rPr>
              <a:t>AFA2 –</a:t>
            </a:r>
            <a:r>
              <a:rPr lang="en-US" sz="1000" b="1" dirty="0">
                <a:solidFill>
                  <a:srgbClr val="000000"/>
                </a:solidFill>
                <a:latin typeface="Tahoma" pitchFamily="34" charset="0"/>
              </a:rPr>
              <a:t> </a:t>
            </a:r>
            <a:r>
              <a:rPr lang="en-US" sz="1100" b="1" dirty="0">
                <a:solidFill>
                  <a:srgbClr val="000000"/>
                </a:solidFill>
                <a:latin typeface="Tahoma" pitchFamily="34" charset="0"/>
              </a:rPr>
              <a:t>AVP for Finance</a:t>
            </a:r>
          </a:p>
        </p:txBody>
      </p:sp>
      <p:sp>
        <p:nvSpPr>
          <p:cNvPr id="49167" name="Rectangle 141"/>
          <p:cNvSpPr>
            <a:spLocks noChangeArrowheads="1"/>
          </p:cNvSpPr>
          <p:nvPr/>
        </p:nvSpPr>
        <p:spPr bwMode="auto">
          <a:xfrm>
            <a:off x="5621338" y="1808163"/>
            <a:ext cx="2914650" cy="338137"/>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168" name="Rectangle 142"/>
          <p:cNvSpPr>
            <a:spLocks noChangeArrowheads="1"/>
          </p:cNvSpPr>
          <p:nvPr/>
        </p:nvSpPr>
        <p:spPr bwMode="auto">
          <a:xfrm>
            <a:off x="6242050" y="1885950"/>
            <a:ext cx="1825625" cy="168275"/>
          </a:xfrm>
          <a:prstGeom prst="rect">
            <a:avLst/>
          </a:prstGeom>
          <a:noFill/>
          <a:ln w="9525">
            <a:noFill/>
            <a:miter lim="800000"/>
            <a:headEnd/>
            <a:tailEnd/>
          </a:ln>
        </p:spPr>
        <p:txBody>
          <a:bodyPr wrap="none" lIns="0" tIns="0" rIns="0" bIns="0">
            <a:spAutoFit/>
          </a:bodyPr>
          <a:lstStyle/>
          <a:p>
            <a:pPr algn="ctr"/>
            <a:r>
              <a:rPr lang="en-US" sz="1100" b="1" dirty="0">
                <a:solidFill>
                  <a:srgbClr val="000000"/>
                </a:solidFill>
                <a:latin typeface="Tahoma" pitchFamily="34" charset="0"/>
              </a:rPr>
              <a:t>AF – Executive VP for HSC</a:t>
            </a:r>
          </a:p>
        </p:txBody>
      </p:sp>
      <p:sp>
        <p:nvSpPr>
          <p:cNvPr id="49169" name="Rectangle 143"/>
          <p:cNvSpPr>
            <a:spLocks noChangeArrowheads="1"/>
          </p:cNvSpPr>
          <p:nvPr/>
        </p:nvSpPr>
        <p:spPr bwMode="auto">
          <a:xfrm>
            <a:off x="6264275" y="1262063"/>
            <a:ext cx="1555750" cy="273050"/>
          </a:xfrm>
          <a:prstGeom prst="rect">
            <a:avLst/>
          </a:prstGeom>
          <a:solidFill>
            <a:srgbClr val="FFFFFF"/>
          </a:solidFill>
          <a:ln w="9525">
            <a:noFill/>
            <a:miter lim="800000"/>
            <a:headEnd/>
            <a:tailEnd/>
          </a:ln>
        </p:spPr>
        <p:txBody>
          <a:bodyPr/>
          <a:lstStyle/>
          <a:p>
            <a:pPr algn="ctr"/>
            <a:endParaRPr lang="en-US" dirty="0"/>
          </a:p>
        </p:txBody>
      </p:sp>
      <p:sp>
        <p:nvSpPr>
          <p:cNvPr id="49170" name="Rectangle 144"/>
          <p:cNvSpPr>
            <a:spLocks noChangeArrowheads="1"/>
          </p:cNvSpPr>
          <p:nvPr/>
        </p:nvSpPr>
        <p:spPr bwMode="auto">
          <a:xfrm>
            <a:off x="6257925" y="1311275"/>
            <a:ext cx="1530350" cy="168275"/>
          </a:xfrm>
          <a:prstGeom prst="rect">
            <a:avLst/>
          </a:prstGeom>
          <a:noFill/>
          <a:ln w="9525">
            <a:noFill/>
            <a:miter lim="800000"/>
            <a:headEnd/>
            <a:tailEnd/>
          </a:ln>
        </p:spPr>
        <p:txBody>
          <a:bodyPr lIns="0" tIns="0" rIns="0" bIns="0">
            <a:spAutoFit/>
          </a:bodyPr>
          <a:lstStyle/>
          <a:p>
            <a:pPr algn="ctr"/>
            <a:r>
              <a:rPr lang="en-US" sz="1100" b="1" dirty="0">
                <a:solidFill>
                  <a:srgbClr val="000000"/>
                </a:solidFill>
                <a:latin typeface="Tahoma" pitchFamily="34" charset="0"/>
              </a:rPr>
              <a:t>A - President</a:t>
            </a:r>
            <a:endParaRPr lang="en-US" sz="1100" b="1" dirty="0"/>
          </a:p>
        </p:txBody>
      </p:sp>
      <p:sp>
        <p:nvSpPr>
          <p:cNvPr id="49171" name="Rectangle 145"/>
          <p:cNvSpPr>
            <a:spLocks noChangeArrowheads="1"/>
          </p:cNvSpPr>
          <p:nvPr/>
        </p:nvSpPr>
        <p:spPr bwMode="auto">
          <a:xfrm>
            <a:off x="5462588" y="3630613"/>
            <a:ext cx="3182937" cy="355600"/>
          </a:xfrm>
          <a:prstGeom prst="rect">
            <a:avLst/>
          </a:prstGeom>
          <a:solidFill>
            <a:srgbClr val="FFFFFF"/>
          </a:solidFill>
          <a:ln w="9525">
            <a:noFill/>
            <a:miter lim="800000"/>
            <a:headEnd/>
            <a:tailEnd/>
          </a:ln>
        </p:spPr>
        <p:txBody>
          <a:bodyPr/>
          <a:lstStyle/>
          <a:p>
            <a:pPr algn="ctr"/>
            <a:endParaRPr lang="en-US" dirty="0"/>
          </a:p>
        </p:txBody>
      </p:sp>
      <p:sp>
        <p:nvSpPr>
          <p:cNvPr id="49172" name="Line 146"/>
          <p:cNvSpPr>
            <a:spLocks noChangeShapeType="1"/>
          </p:cNvSpPr>
          <p:nvPr/>
        </p:nvSpPr>
        <p:spPr bwMode="auto">
          <a:xfrm>
            <a:off x="7040563" y="3370263"/>
            <a:ext cx="1587" cy="230187"/>
          </a:xfrm>
          <a:prstGeom prst="line">
            <a:avLst/>
          </a:prstGeom>
          <a:noFill/>
          <a:ln w="20638">
            <a:solidFill>
              <a:srgbClr val="FFFFFF"/>
            </a:solidFill>
            <a:round/>
            <a:headEnd/>
            <a:tailEnd/>
          </a:ln>
        </p:spPr>
        <p:txBody>
          <a:bodyPr/>
          <a:lstStyle/>
          <a:p>
            <a:endParaRPr lang="en-US" dirty="0"/>
          </a:p>
        </p:txBody>
      </p:sp>
      <p:sp>
        <p:nvSpPr>
          <p:cNvPr id="49173" name="Rectangle 147"/>
          <p:cNvSpPr>
            <a:spLocks noChangeArrowheads="1"/>
          </p:cNvSpPr>
          <p:nvPr/>
        </p:nvSpPr>
        <p:spPr bwMode="auto">
          <a:xfrm>
            <a:off x="5532438" y="3716338"/>
            <a:ext cx="3057525" cy="168275"/>
          </a:xfrm>
          <a:prstGeom prst="rect">
            <a:avLst/>
          </a:prstGeom>
          <a:noFill/>
          <a:ln w="9525">
            <a:noFill/>
            <a:miter lim="800000"/>
            <a:headEnd/>
            <a:tailEnd/>
          </a:ln>
        </p:spPr>
        <p:txBody>
          <a:bodyPr lIns="0" tIns="0" rIns="0" bIns="0">
            <a:spAutoFit/>
          </a:bodyPr>
          <a:lstStyle/>
          <a:p>
            <a:pPr algn="ctr"/>
            <a:r>
              <a:rPr lang="en-US" sz="1100" b="1" dirty="0">
                <a:solidFill>
                  <a:srgbClr val="000000"/>
                </a:solidFill>
                <a:latin typeface="Tahoma" pitchFamily="34" charset="0"/>
              </a:rPr>
              <a:t>258A -  Unrestricted Accounting - HSC</a:t>
            </a:r>
          </a:p>
        </p:txBody>
      </p:sp>
      <p:sp>
        <p:nvSpPr>
          <p:cNvPr id="49174" name="Rectangle 148"/>
          <p:cNvSpPr>
            <a:spLocks noChangeArrowheads="1"/>
          </p:cNvSpPr>
          <p:nvPr/>
        </p:nvSpPr>
        <p:spPr bwMode="auto">
          <a:xfrm>
            <a:off x="6246813" y="1243013"/>
            <a:ext cx="1557337" cy="301625"/>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49175" name="Rectangle 149"/>
          <p:cNvSpPr>
            <a:spLocks noChangeArrowheads="1"/>
          </p:cNvSpPr>
          <p:nvPr/>
        </p:nvSpPr>
        <p:spPr bwMode="auto">
          <a:xfrm>
            <a:off x="5613400" y="1809750"/>
            <a:ext cx="2938463" cy="320675"/>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49176" name="Rectangle 150"/>
          <p:cNvSpPr>
            <a:spLocks noChangeArrowheads="1"/>
          </p:cNvSpPr>
          <p:nvPr/>
        </p:nvSpPr>
        <p:spPr bwMode="auto">
          <a:xfrm>
            <a:off x="5608638" y="2971800"/>
            <a:ext cx="3208337" cy="35560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49177" name="Rectangle 151"/>
          <p:cNvSpPr>
            <a:spLocks noChangeArrowheads="1"/>
          </p:cNvSpPr>
          <p:nvPr/>
        </p:nvSpPr>
        <p:spPr bwMode="auto">
          <a:xfrm>
            <a:off x="5448300" y="3611563"/>
            <a:ext cx="3173413" cy="38100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49178" name="Rectangle 152"/>
          <p:cNvSpPr>
            <a:spLocks noChangeArrowheads="1"/>
          </p:cNvSpPr>
          <p:nvPr/>
        </p:nvSpPr>
        <p:spPr bwMode="auto">
          <a:xfrm>
            <a:off x="5670550" y="4170363"/>
            <a:ext cx="2847975" cy="298450"/>
          </a:xfrm>
          <a:prstGeom prst="rect">
            <a:avLst/>
          </a:prstGeom>
          <a:solidFill>
            <a:srgbClr val="FFFFFF"/>
          </a:solidFill>
          <a:ln w="9525">
            <a:noFill/>
            <a:miter lim="800000"/>
            <a:headEnd/>
            <a:tailEnd/>
          </a:ln>
        </p:spPr>
        <p:txBody>
          <a:bodyPr/>
          <a:lstStyle/>
          <a:p>
            <a:pPr algn="ctr"/>
            <a:endParaRPr lang="en-US" dirty="0"/>
          </a:p>
        </p:txBody>
      </p:sp>
      <p:sp>
        <p:nvSpPr>
          <p:cNvPr id="49179" name="Rectangle 153"/>
          <p:cNvSpPr>
            <a:spLocks noChangeArrowheads="1"/>
          </p:cNvSpPr>
          <p:nvPr/>
        </p:nvSpPr>
        <p:spPr bwMode="auto">
          <a:xfrm>
            <a:off x="5643563" y="4165600"/>
            <a:ext cx="2868612" cy="309563"/>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49180" name="Rectangle 154"/>
          <p:cNvSpPr>
            <a:spLocks noChangeArrowheads="1"/>
          </p:cNvSpPr>
          <p:nvPr/>
        </p:nvSpPr>
        <p:spPr bwMode="auto">
          <a:xfrm>
            <a:off x="5484813" y="4254500"/>
            <a:ext cx="3011487" cy="168275"/>
          </a:xfrm>
          <a:prstGeom prst="rect">
            <a:avLst/>
          </a:prstGeom>
          <a:noFill/>
          <a:ln w="9525">
            <a:noFill/>
            <a:miter lim="800000"/>
            <a:headEnd/>
            <a:tailEnd/>
          </a:ln>
        </p:spPr>
        <p:txBody>
          <a:bodyPr lIns="0" tIns="0" rIns="0" bIns="0">
            <a:spAutoFit/>
          </a:bodyPr>
          <a:lstStyle/>
          <a:p>
            <a:pPr algn="ctr"/>
            <a:r>
              <a:rPr lang="en-US" sz="1100" b="1" dirty="0">
                <a:solidFill>
                  <a:srgbClr val="000000"/>
                </a:solidFill>
                <a:latin typeface="Tahoma" pitchFamily="34" charset="0"/>
              </a:rPr>
              <a:t>258B – HSC Unrestricted Accounting</a:t>
            </a:r>
          </a:p>
        </p:txBody>
      </p:sp>
      <p:sp>
        <p:nvSpPr>
          <p:cNvPr id="49181" name="Line 155"/>
          <p:cNvSpPr>
            <a:spLocks noChangeShapeType="1"/>
          </p:cNvSpPr>
          <p:nvPr/>
        </p:nvSpPr>
        <p:spPr bwMode="auto">
          <a:xfrm>
            <a:off x="7050088" y="4013200"/>
            <a:ext cx="1587" cy="192088"/>
          </a:xfrm>
          <a:prstGeom prst="line">
            <a:avLst/>
          </a:prstGeom>
          <a:noFill/>
          <a:ln w="20638">
            <a:solidFill>
              <a:srgbClr val="FFFFFF"/>
            </a:solidFill>
            <a:round/>
            <a:headEnd/>
            <a:tailEnd/>
          </a:ln>
        </p:spPr>
        <p:txBody>
          <a:bodyPr/>
          <a:lstStyle/>
          <a:p>
            <a:endParaRPr lang="en-US" dirty="0"/>
          </a:p>
        </p:txBody>
      </p:sp>
      <p:sp>
        <p:nvSpPr>
          <p:cNvPr id="49182" name="Rectangle 156"/>
          <p:cNvSpPr>
            <a:spLocks noChangeArrowheads="1"/>
          </p:cNvSpPr>
          <p:nvPr/>
        </p:nvSpPr>
        <p:spPr bwMode="auto">
          <a:xfrm>
            <a:off x="6022975" y="2398713"/>
            <a:ext cx="2030413" cy="266700"/>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83" name="Rectangle 157"/>
          <p:cNvSpPr>
            <a:spLocks noChangeArrowheads="1"/>
          </p:cNvSpPr>
          <p:nvPr/>
        </p:nvSpPr>
        <p:spPr bwMode="auto">
          <a:xfrm>
            <a:off x="6029325" y="2403475"/>
            <a:ext cx="2028825" cy="266700"/>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84" name="Rectangle 158"/>
          <p:cNvSpPr>
            <a:spLocks noChangeArrowheads="1"/>
          </p:cNvSpPr>
          <p:nvPr/>
        </p:nvSpPr>
        <p:spPr bwMode="auto">
          <a:xfrm>
            <a:off x="6034088" y="2409825"/>
            <a:ext cx="2030412" cy="265113"/>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85" name="Rectangle 159"/>
          <p:cNvSpPr>
            <a:spLocks noChangeArrowheads="1"/>
          </p:cNvSpPr>
          <p:nvPr/>
        </p:nvSpPr>
        <p:spPr bwMode="auto">
          <a:xfrm>
            <a:off x="6040438" y="2414588"/>
            <a:ext cx="2030412" cy="266700"/>
          </a:xfrm>
          <a:prstGeom prst="rect">
            <a:avLst/>
          </a:prstGeom>
          <a:noFill/>
          <a:ln w="46038">
            <a:solidFill>
              <a:srgbClr val="000000"/>
            </a:solidFill>
            <a:miter lim="800000"/>
            <a:headEnd/>
            <a:tailEnd/>
          </a:ln>
        </p:spPr>
        <p:txBody>
          <a:bodyPr/>
          <a:lstStyle/>
          <a:p>
            <a:endParaRPr lang="en-US" dirty="0">
              <a:latin typeface="Georgia" pitchFamily="18" charset="0"/>
            </a:endParaRPr>
          </a:p>
        </p:txBody>
      </p:sp>
      <p:sp>
        <p:nvSpPr>
          <p:cNvPr id="49186" name="Rectangle 160"/>
          <p:cNvSpPr>
            <a:spLocks noChangeArrowheads="1"/>
          </p:cNvSpPr>
          <p:nvPr/>
        </p:nvSpPr>
        <p:spPr bwMode="auto">
          <a:xfrm>
            <a:off x="6016625" y="2393950"/>
            <a:ext cx="2030413" cy="26670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49187" name="Rectangle 161"/>
          <p:cNvSpPr>
            <a:spLocks noChangeArrowheads="1"/>
          </p:cNvSpPr>
          <p:nvPr/>
        </p:nvSpPr>
        <p:spPr bwMode="auto">
          <a:xfrm>
            <a:off x="6357938" y="2444750"/>
            <a:ext cx="1233487" cy="168275"/>
          </a:xfrm>
          <a:prstGeom prst="rect">
            <a:avLst/>
          </a:prstGeom>
          <a:noFill/>
          <a:ln w="9525">
            <a:noFill/>
            <a:miter lim="800000"/>
            <a:headEnd/>
            <a:tailEnd/>
          </a:ln>
        </p:spPr>
        <p:txBody>
          <a:bodyPr wrap="none" lIns="0" tIns="0" rIns="0" bIns="0">
            <a:spAutoFit/>
          </a:bodyPr>
          <a:lstStyle/>
          <a:p>
            <a:pPr algn="ctr"/>
            <a:r>
              <a:rPr lang="en-US" sz="1100" b="1" dirty="0">
                <a:solidFill>
                  <a:srgbClr val="000000"/>
                </a:solidFill>
                <a:latin typeface="Tahoma" pitchFamily="34" charset="0"/>
              </a:rPr>
              <a:t>AFA -  HSC Admin</a:t>
            </a:r>
            <a:endParaRPr lang="en-US" dirty="0"/>
          </a:p>
        </p:txBody>
      </p:sp>
      <p:sp>
        <p:nvSpPr>
          <p:cNvPr id="49188" name="Rectangle 162"/>
          <p:cNvSpPr>
            <a:spLocks noChangeArrowheads="1"/>
          </p:cNvSpPr>
          <p:nvPr/>
        </p:nvSpPr>
        <p:spPr bwMode="auto">
          <a:xfrm>
            <a:off x="6003925" y="2381250"/>
            <a:ext cx="2030413" cy="266700"/>
          </a:xfrm>
          <a:prstGeom prst="rect">
            <a:avLst/>
          </a:prstGeom>
          <a:noFill/>
          <a:ln w="46038">
            <a:solidFill>
              <a:srgbClr val="A0A0A4"/>
            </a:solidFill>
            <a:miter lim="800000"/>
            <a:headEnd/>
            <a:tailEnd/>
          </a:ln>
        </p:spPr>
        <p:txBody>
          <a:bodyPr/>
          <a:lstStyle/>
          <a:p>
            <a:endParaRPr lang="en-US" dirty="0">
              <a:latin typeface="Georgia" pitchFamily="18" charset="0"/>
            </a:endParaRPr>
          </a:p>
        </p:txBody>
      </p:sp>
    </p:spTree>
    <p:extLst>
      <p:ext uri="{BB962C8B-B14F-4D97-AF65-F5344CB8AC3E}">
        <p14:creationId xmlns:p14="http://schemas.microsoft.com/office/powerpoint/2010/main" val="35877533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
          <p:cNvGrpSpPr>
            <a:grpSpLocks/>
          </p:cNvGrpSpPr>
          <p:nvPr/>
        </p:nvGrpSpPr>
        <p:grpSpPr bwMode="auto">
          <a:xfrm>
            <a:off x="406400" y="1592263"/>
            <a:ext cx="2222500" cy="3571875"/>
            <a:chOff x="720" y="816"/>
            <a:chExt cx="1400" cy="2606"/>
          </a:xfrm>
        </p:grpSpPr>
        <p:sp>
          <p:nvSpPr>
            <p:cNvPr id="40001" name="Rectangle 3"/>
            <p:cNvSpPr>
              <a:spLocks noChangeArrowheads="1"/>
            </p:cNvSpPr>
            <p:nvPr/>
          </p:nvSpPr>
          <p:spPr bwMode="auto">
            <a:xfrm>
              <a:off x="720" y="816"/>
              <a:ext cx="1400" cy="254"/>
            </a:xfrm>
            <a:prstGeom prst="rect">
              <a:avLst/>
            </a:prstGeom>
            <a:noFill/>
            <a:ln w="9525">
              <a:noFill/>
              <a:miter lim="800000"/>
              <a:headEnd/>
              <a:tailEnd/>
            </a:ln>
          </p:spPr>
          <p:txBody>
            <a:bodyPr lIns="92075" tIns="46038" rIns="92075" bIns="46038">
              <a:spAutoFit/>
            </a:bodyPr>
            <a:lstStyle/>
            <a:p>
              <a:pPr eaLnBrk="0" hangingPunct="0">
                <a:lnSpc>
                  <a:spcPct val="70000"/>
                </a:lnSpc>
              </a:pPr>
              <a:r>
                <a:rPr lang="en-US" sz="2400" b="1" dirty="0">
                  <a:latin typeface="Tahoma" pitchFamily="34" charset="0"/>
                </a:rPr>
                <a:t>Level 1</a:t>
              </a:r>
            </a:p>
          </p:txBody>
        </p:sp>
        <p:sp>
          <p:nvSpPr>
            <p:cNvPr id="40002" name="Rectangle 4"/>
            <p:cNvSpPr>
              <a:spLocks noChangeArrowheads="1"/>
            </p:cNvSpPr>
            <p:nvPr/>
          </p:nvSpPr>
          <p:spPr bwMode="auto">
            <a:xfrm>
              <a:off x="720" y="1440"/>
              <a:ext cx="1267" cy="254"/>
            </a:xfrm>
            <a:prstGeom prst="rect">
              <a:avLst/>
            </a:prstGeom>
            <a:noFill/>
            <a:ln w="9525">
              <a:noFill/>
              <a:miter lim="800000"/>
              <a:headEnd/>
              <a:tailEnd/>
            </a:ln>
          </p:spPr>
          <p:txBody>
            <a:bodyPr lIns="92075" tIns="46038" rIns="92075" bIns="46038">
              <a:spAutoFit/>
            </a:bodyPr>
            <a:lstStyle/>
            <a:p>
              <a:pPr eaLnBrk="0" hangingPunct="0">
                <a:lnSpc>
                  <a:spcPct val="70000"/>
                </a:lnSpc>
              </a:pPr>
              <a:r>
                <a:rPr lang="en-US" sz="2400" b="1" dirty="0">
                  <a:latin typeface="Tahoma" pitchFamily="34" charset="0"/>
                </a:rPr>
                <a:t>Level 2</a:t>
              </a:r>
            </a:p>
          </p:txBody>
        </p:sp>
        <p:sp>
          <p:nvSpPr>
            <p:cNvPr id="40003" name="Rectangle 5"/>
            <p:cNvSpPr>
              <a:spLocks noChangeArrowheads="1"/>
            </p:cNvSpPr>
            <p:nvPr/>
          </p:nvSpPr>
          <p:spPr bwMode="auto">
            <a:xfrm>
              <a:off x="720" y="1968"/>
              <a:ext cx="1200" cy="332"/>
            </a:xfrm>
            <a:prstGeom prst="rect">
              <a:avLst/>
            </a:prstGeom>
            <a:noFill/>
            <a:ln w="9525">
              <a:noFill/>
              <a:miter lim="800000"/>
              <a:headEnd/>
              <a:tailEnd/>
            </a:ln>
          </p:spPr>
          <p:txBody>
            <a:bodyPr lIns="92075" tIns="46038" rIns="92075" bIns="46038">
              <a:spAutoFit/>
            </a:bodyPr>
            <a:lstStyle/>
            <a:p>
              <a:pPr eaLnBrk="0" hangingPunct="0">
                <a:lnSpc>
                  <a:spcPct val="70000"/>
                </a:lnSpc>
              </a:pPr>
              <a:endParaRPr lang="en-US" sz="1000" b="1" dirty="0">
                <a:latin typeface="Tahoma" pitchFamily="34" charset="0"/>
              </a:endParaRPr>
            </a:p>
            <a:p>
              <a:pPr eaLnBrk="0" hangingPunct="0">
                <a:lnSpc>
                  <a:spcPct val="70000"/>
                </a:lnSpc>
              </a:pPr>
              <a:r>
                <a:rPr lang="en-US" sz="2400" b="1" dirty="0">
                  <a:latin typeface="Tahoma" pitchFamily="34" charset="0"/>
                </a:rPr>
                <a:t>Level 3</a:t>
              </a:r>
            </a:p>
          </p:txBody>
        </p:sp>
        <p:sp>
          <p:nvSpPr>
            <p:cNvPr id="40004" name="Rectangle 6"/>
            <p:cNvSpPr>
              <a:spLocks noChangeArrowheads="1"/>
            </p:cNvSpPr>
            <p:nvPr/>
          </p:nvSpPr>
          <p:spPr bwMode="auto">
            <a:xfrm>
              <a:off x="720" y="2545"/>
              <a:ext cx="1200" cy="323"/>
            </a:xfrm>
            <a:prstGeom prst="rect">
              <a:avLst/>
            </a:prstGeom>
            <a:noFill/>
            <a:ln w="9525">
              <a:noFill/>
              <a:miter lim="800000"/>
              <a:headEnd/>
              <a:tailEnd/>
            </a:ln>
          </p:spPr>
          <p:txBody>
            <a:bodyPr lIns="92075" tIns="46038" rIns="92075" bIns="46038">
              <a:spAutoFit/>
            </a:bodyPr>
            <a:lstStyle/>
            <a:p>
              <a:pPr eaLnBrk="0" hangingPunct="0">
                <a:lnSpc>
                  <a:spcPct val="70000"/>
                </a:lnSpc>
              </a:pPr>
              <a:endParaRPr lang="en-US" sz="900" b="1" dirty="0">
                <a:latin typeface="Tahoma" pitchFamily="34" charset="0"/>
              </a:endParaRPr>
            </a:p>
            <a:p>
              <a:pPr eaLnBrk="0" hangingPunct="0">
                <a:lnSpc>
                  <a:spcPct val="70000"/>
                </a:lnSpc>
              </a:pPr>
              <a:r>
                <a:rPr lang="en-US" sz="2400" b="1" dirty="0">
                  <a:latin typeface="Tahoma" pitchFamily="34" charset="0"/>
                </a:rPr>
                <a:t>Level 4</a:t>
              </a:r>
            </a:p>
          </p:txBody>
        </p:sp>
        <p:sp>
          <p:nvSpPr>
            <p:cNvPr id="40005" name="Rectangle 7"/>
            <p:cNvSpPr>
              <a:spLocks noChangeArrowheads="1"/>
            </p:cNvSpPr>
            <p:nvPr/>
          </p:nvSpPr>
          <p:spPr bwMode="auto">
            <a:xfrm>
              <a:off x="720" y="3168"/>
              <a:ext cx="1200" cy="254"/>
            </a:xfrm>
            <a:prstGeom prst="rect">
              <a:avLst/>
            </a:prstGeom>
            <a:noFill/>
            <a:ln w="9525">
              <a:noFill/>
              <a:miter lim="800000"/>
              <a:headEnd/>
              <a:tailEnd/>
            </a:ln>
          </p:spPr>
          <p:txBody>
            <a:bodyPr lIns="92075" tIns="46038" rIns="92075" bIns="46038">
              <a:spAutoFit/>
            </a:bodyPr>
            <a:lstStyle/>
            <a:p>
              <a:pPr eaLnBrk="0" hangingPunct="0">
                <a:lnSpc>
                  <a:spcPct val="70000"/>
                </a:lnSpc>
              </a:pPr>
              <a:r>
                <a:rPr lang="en-US" sz="2400" b="1" dirty="0">
                  <a:latin typeface="Tahoma" pitchFamily="34" charset="0"/>
                </a:rPr>
                <a:t>Level 5</a:t>
              </a:r>
            </a:p>
          </p:txBody>
        </p:sp>
      </p:grpSp>
      <p:sp>
        <p:nvSpPr>
          <p:cNvPr id="29700" name="Rectangle 8"/>
          <p:cNvSpPr>
            <a:spLocks noChangeArrowheads="1"/>
          </p:cNvSpPr>
          <p:nvPr/>
        </p:nvSpPr>
        <p:spPr bwMode="auto">
          <a:xfrm>
            <a:off x="457200" y="322263"/>
            <a:ext cx="8229600" cy="744537"/>
          </a:xfrm>
          <a:prstGeom prst="rect">
            <a:avLst/>
          </a:prstGeom>
          <a:noFill/>
          <a:ln w="9525">
            <a:noFill/>
            <a:miter lim="800000"/>
            <a:headEnd/>
            <a:tailEnd/>
          </a:ln>
        </p:spPr>
        <p:txBody>
          <a:bodyPr anchor="b"/>
          <a:lstStyle/>
          <a:p>
            <a:pPr algn="ctr" fontAlgn="auto">
              <a:spcAft>
                <a:spcPts val="0"/>
              </a:spcAft>
              <a:defRPr/>
            </a:pPr>
            <a:r>
              <a:rPr lang="en-US" sz="3000" dirty="0">
                <a:solidFill>
                  <a:srgbClr val="00B0F0"/>
                </a:solidFill>
                <a:latin typeface="+mn-lt"/>
              </a:rPr>
              <a:t>Program Hierarchy</a:t>
            </a:r>
          </a:p>
        </p:txBody>
      </p:sp>
      <p:sp>
        <p:nvSpPr>
          <p:cNvPr id="39939" name="Text Box 9"/>
          <p:cNvSpPr txBox="1">
            <a:spLocks noChangeArrowheads="1"/>
          </p:cNvSpPr>
          <p:nvPr/>
        </p:nvSpPr>
        <p:spPr bwMode="auto">
          <a:xfrm>
            <a:off x="352425" y="1089025"/>
            <a:ext cx="1828800" cy="457200"/>
          </a:xfrm>
          <a:prstGeom prst="rect">
            <a:avLst/>
          </a:prstGeom>
          <a:noFill/>
          <a:ln w="9525">
            <a:noFill/>
            <a:miter lim="800000"/>
            <a:headEnd/>
            <a:tailEnd/>
          </a:ln>
        </p:spPr>
        <p:txBody>
          <a:bodyPr>
            <a:spAutoFit/>
          </a:bodyPr>
          <a:lstStyle/>
          <a:p>
            <a:pPr>
              <a:spcBef>
                <a:spcPct val="50000"/>
              </a:spcBef>
            </a:pPr>
            <a:r>
              <a:rPr lang="en-US" sz="2400" b="1" dirty="0">
                <a:latin typeface="Tahoma" pitchFamily="34" charset="0"/>
              </a:rPr>
              <a:t>Program</a:t>
            </a:r>
          </a:p>
        </p:txBody>
      </p:sp>
      <p:sp>
        <p:nvSpPr>
          <p:cNvPr id="39940" name="AutoShape 10"/>
          <p:cNvSpPr>
            <a:spLocks noChangeAspect="1" noChangeArrowheads="1" noTextEdit="1"/>
          </p:cNvSpPr>
          <p:nvPr/>
        </p:nvSpPr>
        <p:spPr bwMode="auto">
          <a:xfrm>
            <a:off x="1997075" y="1557338"/>
            <a:ext cx="3457575" cy="3609975"/>
          </a:xfrm>
          <a:prstGeom prst="rect">
            <a:avLst/>
          </a:prstGeom>
          <a:noFill/>
          <a:ln w="9525">
            <a:noFill/>
            <a:miter lim="800000"/>
            <a:headEnd/>
            <a:tailEnd/>
          </a:ln>
        </p:spPr>
        <p:txBody>
          <a:bodyPr/>
          <a:lstStyle/>
          <a:p>
            <a:endParaRPr lang="en-US" dirty="0"/>
          </a:p>
        </p:txBody>
      </p:sp>
      <p:sp>
        <p:nvSpPr>
          <p:cNvPr id="39941" name="Rectangle 11"/>
          <p:cNvSpPr>
            <a:spLocks noChangeArrowheads="1"/>
          </p:cNvSpPr>
          <p:nvPr/>
        </p:nvSpPr>
        <p:spPr bwMode="auto">
          <a:xfrm>
            <a:off x="2905125" y="4756150"/>
            <a:ext cx="1631950"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2" name="Rectangle 12"/>
          <p:cNvSpPr>
            <a:spLocks noChangeArrowheads="1"/>
          </p:cNvSpPr>
          <p:nvPr/>
        </p:nvSpPr>
        <p:spPr bwMode="auto">
          <a:xfrm>
            <a:off x="2909888" y="4760913"/>
            <a:ext cx="1631950" cy="354012"/>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3" name="Rectangle 13"/>
          <p:cNvSpPr>
            <a:spLocks noChangeArrowheads="1"/>
          </p:cNvSpPr>
          <p:nvPr/>
        </p:nvSpPr>
        <p:spPr bwMode="auto">
          <a:xfrm>
            <a:off x="2914650" y="4767263"/>
            <a:ext cx="1631950"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4" name="Rectangle 14"/>
          <p:cNvSpPr>
            <a:spLocks noChangeArrowheads="1"/>
          </p:cNvSpPr>
          <p:nvPr/>
        </p:nvSpPr>
        <p:spPr bwMode="auto">
          <a:xfrm>
            <a:off x="2917825" y="4773613"/>
            <a:ext cx="1633538"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5" name="Rectangle 15"/>
          <p:cNvSpPr>
            <a:spLocks noChangeArrowheads="1"/>
          </p:cNvSpPr>
          <p:nvPr/>
        </p:nvSpPr>
        <p:spPr bwMode="auto">
          <a:xfrm>
            <a:off x="2905125" y="4073525"/>
            <a:ext cx="1631950"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6" name="Rectangle 16"/>
          <p:cNvSpPr>
            <a:spLocks noChangeArrowheads="1"/>
          </p:cNvSpPr>
          <p:nvPr/>
        </p:nvSpPr>
        <p:spPr bwMode="auto">
          <a:xfrm>
            <a:off x="2909888" y="4079875"/>
            <a:ext cx="1631950"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7" name="Rectangle 17"/>
          <p:cNvSpPr>
            <a:spLocks noChangeArrowheads="1"/>
          </p:cNvSpPr>
          <p:nvPr/>
        </p:nvSpPr>
        <p:spPr bwMode="auto">
          <a:xfrm>
            <a:off x="2914650" y="4086225"/>
            <a:ext cx="1631950"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8" name="Rectangle 18"/>
          <p:cNvSpPr>
            <a:spLocks noChangeArrowheads="1"/>
          </p:cNvSpPr>
          <p:nvPr/>
        </p:nvSpPr>
        <p:spPr bwMode="auto">
          <a:xfrm>
            <a:off x="2917825" y="4090988"/>
            <a:ext cx="1633538"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49" name="Rectangle 19"/>
          <p:cNvSpPr>
            <a:spLocks noChangeArrowheads="1"/>
          </p:cNvSpPr>
          <p:nvPr/>
        </p:nvSpPr>
        <p:spPr bwMode="auto">
          <a:xfrm>
            <a:off x="2255838" y="3179763"/>
            <a:ext cx="2930525" cy="565150"/>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0" name="Rectangle 20"/>
          <p:cNvSpPr>
            <a:spLocks noChangeArrowheads="1"/>
          </p:cNvSpPr>
          <p:nvPr/>
        </p:nvSpPr>
        <p:spPr bwMode="auto">
          <a:xfrm>
            <a:off x="2260600" y="3186113"/>
            <a:ext cx="2930525" cy="563562"/>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1" name="Rectangle 21"/>
          <p:cNvSpPr>
            <a:spLocks noChangeArrowheads="1"/>
          </p:cNvSpPr>
          <p:nvPr/>
        </p:nvSpPr>
        <p:spPr bwMode="auto">
          <a:xfrm>
            <a:off x="2265363" y="3192463"/>
            <a:ext cx="2930525" cy="563562"/>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2" name="Rectangle 22"/>
          <p:cNvSpPr>
            <a:spLocks noChangeArrowheads="1"/>
          </p:cNvSpPr>
          <p:nvPr/>
        </p:nvSpPr>
        <p:spPr bwMode="auto">
          <a:xfrm>
            <a:off x="2270125" y="3197225"/>
            <a:ext cx="2928938" cy="565150"/>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3" name="Rectangle 23"/>
          <p:cNvSpPr>
            <a:spLocks noChangeArrowheads="1"/>
          </p:cNvSpPr>
          <p:nvPr/>
        </p:nvSpPr>
        <p:spPr bwMode="auto">
          <a:xfrm>
            <a:off x="2135188" y="2286000"/>
            <a:ext cx="3167062" cy="565150"/>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4" name="Rectangle 24"/>
          <p:cNvSpPr>
            <a:spLocks noChangeArrowheads="1"/>
          </p:cNvSpPr>
          <p:nvPr/>
        </p:nvSpPr>
        <p:spPr bwMode="auto">
          <a:xfrm>
            <a:off x="2139950" y="2292350"/>
            <a:ext cx="3167063" cy="563563"/>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5" name="Rectangle 25"/>
          <p:cNvSpPr>
            <a:spLocks noChangeArrowheads="1"/>
          </p:cNvSpPr>
          <p:nvPr/>
        </p:nvSpPr>
        <p:spPr bwMode="auto">
          <a:xfrm>
            <a:off x="2144713" y="2298700"/>
            <a:ext cx="3167062" cy="563563"/>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6" name="Rectangle 26"/>
          <p:cNvSpPr>
            <a:spLocks noChangeArrowheads="1"/>
          </p:cNvSpPr>
          <p:nvPr/>
        </p:nvSpPr>
        <p:spPr bwMode="auto">
          <a:xfrm>
            <a:off x="2149475" y="2303463"/>
            <a:ext cx="3167063" cy="565150"/>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7" name="Rectangle 27"/>
          <p:cNvSpPr>
            <a:spLocks noChangeArrowheads="1"/>
          </p:cNvSpPr>
          <p:nvPr/>
        </p:nvSpPr>
        <p:spPr bwMode="auto">
          <a:xfrm>
            <a:off x="2033588" y="1604963"/>
            <a:ext cx="3376612"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8" name="Rectangle 28"/>
          <p:cNvSpPr>
            <a:spLocks noChangeArrowheads="1"/>
          </p:cNvSpPr>
          <p:nvPr/>
        </p:nvSpPr>
        <p:spPr bwMode="auto">
          <a:xfrm>
            <a:off x="2036763" y="1609725"/>
            <a:ext cx="3378200" cy="354013"/>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59" name="Rectangle 29"/>
          <p:cNvSpPr>
            <a:spLocks noChangeArrowheads="1"/>
          </p:cNvSpPr>
          <p:nvPr/>
        </p:nvSpPr>
        <p:spPr bwMode="auto">
          <a:xfrm>
            <a:off x="2041525" y="1616075"/>
            <a:ext cx="3376613"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60" name="Rectangle 30"/>
          <p:cNvSpPr>
            <a:spLocks noChangeArrowheads="1"/>
          </p:cNvSpPr>
          <p:nvPr/>
        </p:nvSpPr>
        <p:spPr bwMode="auto">
          <a:xfrm>
            <a:off x="2046288" y="1622425"/>
            <a:ext cx="3376612"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61" name="Line 31"/>
          <p:cNvSpPr>
            <a:spLocks noChangeShapeType="1"/>
          </p:cNvSpPr>
          <p:nvPr/>
        </p:nvSpPr>
        <p:spPr bwMode="auto">
          <a:xfrm>
            <a:off x="3714750" y="1951038"/>
            <a:ext cx="1588" cy="330200"/>
          </a:xfrm>
          <a:prstGeom prst="line">
            <a:avLst/>
          </a:prstGeom>
          <a:noFill/>
          <a:ln w="17463">
            <a:solidFill>
              <a:srgbClr val="FFFFFF"/>
            </a:solidFill>
            <a:round/>
            <a:headEnd/>
            <a:tailEnd/>
          </a:ln>
        </p:spPr>
        <p:txBody>
          <a:bodyPr/>
          <a:lstStyle/>
          <a:p>
            <a:endParaRPr lang="en-US" dirty="0"/>
          </a:p>
        </p:txBody>
      </p:sp>
      <p:sp>
        <p:nvSpPr>
          <p:cNvPr id="39962" name="Line 32"/>
          <p:cNvSpPr>
            <a:spLocks noChangeShapeType="1"/>
          </p:cNvSpPr>
          <p:nvPr/>
        </p:nvSpPr>
        <p:spPr bwMode="auto">
          <a:xfrm>
            <a:off x="3714750" y="2844800"/>
            <a:ext cx="1588" cy="328613"/>
          </a:xfrm>
          <a:prstGeom prst="line">
            <a:avLst/>
          </a:prstGeom>
          <a:noFill/>
          <a:ln w="17463">
            <a:solidFill>
              <a:srgbClr val="FFFFFF"/>
            </a:solidFill>
            <a:round/>
            <a:headEnd/>
            <a:tailEnd/>
          </a:ln>
        </p:spPr>
        <p:txBody>
          <a:bodyPr/>
          <a:lstStyle/>
          <a:p>
            <a:endParaRPr lang="en-US" dirty="0"/>
          </a:p>
        </p:txBody>
      </p:sp>
      <p:sp>
        <p:nvSpPr>
          <p:cNvPr id="39963" name="Line 33"/>
          <p:cNvSpPr>
            <a:spLocks noChangeShapeType="1"/>
          </p:cNvSpPr>
          <p:nvPr/>
        </p:nvSpPr>
        <p:spPr bwMode="auto">
          <a:xfrm>
            <a:off x="3714750" y="3738563"/>
            <a:ext cx="1588" cy="328612"/>
          </a:xfrm>
          <a:prstGeom prst="line">
            <a:avLst/>
          </a:prstGeom>
          <a:noFill/>
          <a:ln w="17463">
            <a:solidFill>
              <a:srgbClr val="FFFFFF"/>
            </a:solidFill>
            <a:round/>
            <a:headEnd/>
            <a:tailEnd/>
          </a:ln>
        </p:spPr>
        <p:txBody>
          <a:bodyPr/>
          <a:lstStyle/>
          <a:p>
            <a:endParaRPr lang="en-US" dirty="0"/>
          </a:p>
        </p:txBody>
      </p:sp>
      <p:sp>
        <p:nvSpPr>
          <p:cNvPr id="39964" name="Line 34"/>
          <p:cNvSpPr>
            <a:spLocks noChangeShapeType="1"/>
          </p:cNvSpPr>
          <p:nvPr/>
        </p:nvSpPr>
        <p:spPr bwMode="auto">
          <a:xfrm>
            <a:off x="3714750" y="4421188"/>
            <a:ext cx="1588" cy="328612"/>
          </a:xfrm>
          <a:prstGeom prst="line">
            <a:avLst/>
          </a:prstGeom>
          <a:noFill/>
          <a:ln w="17463">
            <a:solidFill>
              <a:srgbClr val="FFFFFF"/>
            </a:solidFill>
            <a:round/>
            <a:headEnd/>
            <a:tailEnd/>
          </a:ln>
        </p:spPr>
        <p:txBody>
          <a:bodyPr/>
          <a:lstStyle/>
          <a:p>
            <a:endParaRPr lang="en-US" dirty="0"/>
          </a:p>
        </p:txBody>
      </p:sp>
      <p:sp>
        <p:nvSpPr>
          <p:cNvPr id="39965" name="Rectangle 35"/>
          <p:cNvSpPr>
            <a:spLocks noChangeArrowheads="1"/>
          </p:cNvSpPr>
          <p:nvPr/>
        </p:nvSpPr>
        <p:spPr bwMode="auto">
          <a:xfrm>
            <a:off x="2900363" y="4749800"/>
            <a:ext cx="1633537" cy="352425"/>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39966" name="Rectangle 36"/>
          <p:cNvSpPr>
            <a:spLocks noChangeArrowheads="1"/>
          </p:cNvSpPr>
          <p:nvPr/>
        </p:nvSpPr>
        <p:spPr bwMode="auto">
          <a:xfrm>
            <a:off x="2954338" y="4819650"/>
            <a:ext cx="1539875"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Reserved for Future Use</a:t>
            </a:r>
            <a:endParaRPr lang="en-US" sz="1000" dirty="0">
              <a:latin typeface="Tahoma" pitchFamily="34" charset="0"/>
            </a:endParaRPr>
          </a:p>
        </p:txBody>
      </p:sp>
      <p:sp>
        <p:nvSpPr>
          <p:cNvPr id="39967" name="Rectangle 37"/>
          <p:cNvSpPr>
            <a:spLocks noChangeArrowheads="1"/>
          </p:cNvSpPr>
          <p:nvPr/>
        </p:nvSpPr>
        <p:spPr bwMode="auto">
          <a:xfrm>
            <a:off x="2900363" y="4749800"/>
            <a:ext cx="1633537" cy="352425"/>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39968" name="Rectangle 38"/>
          <p:cNvSpPr>
            <a:spLocks noChangeArrowheads="1"/>
          </p:cNvSpPr>
          <p:nvPr/>
        </p:nvSpPr>
        <p:spPr bwMode="auto">
          <a:xfrm>
            <a:off x="2900363" y="4067175"/>
            <a:ext cx="1633537" cy="354013"/>
          </a:xfrm>
          <a:prstGeom prst="rect">
            <a:avLst/>
          </a:prstGeom>
          <a:solidFill>
            <a:srgbClr val="FFFF00"/>
          </a:solidFill>
          <a:ln w="9525">
            <a:noFill/>
            <a:miter lim="800000"/>
            <a:headEnd/>
            <a:tailEnd/>
          </a:ln>
        </p:spPr>
        <p:txBody>
          <a:bodyPr/>
          <a:lstStyle/>
          <a:p>
            <a:endParaRPr lang="en-US" dirty="0">
              <a:latin typeface="Georgia" pitchFamily="18" charset="0"/>
            </a:endParaRPr>
          </a:p>
        </p:txBody>
      </p:sp>
      <p:sp>
        <p:nvSpPr>
          <p:cNvPr id="39969" name="Rectangle 39"/>
          <p:cNvSpPr>
            <a:spLocks noChangeArrowheads="1"/>
          </p:cNvSpPr>
          <p:nvPr/>
        </p:nvSpPr>
        <p:spPr bwMode="auto">
          <a:xfrm>
            <a:off x="2954338" y="4138613"/>
            <a:ext cx="1539875"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Reserved for Future Use</a:t>
            </a:r>
            <a:endParaRPr lang="en-US" sz="1000" dirty="0">
              <a:latin typeface="Tahoma" pitchFamily="34" charset="0"/>
            </a:endParaRPr>
          </a:p>
        </p:txBody>
      </p:sp>
      <p:sp>
        <p:nvSpPr>
          <p:cNvPr id="39970" name="Rectangle 40"/>
          <p:cNvSpPr>
            <a:spLocks noChangeArrowheads="1"/>
          </p:cNvSpPr>
          <p:nvPr/>
        </p:nvSpPr>
        <p:spPr bwMode="auto">
          <a:xfrm>
            <a:off x="2900363" y="4067175"/>
            <a:ext cx="1633537" cy="354013"/>
          </a:xfrm>
          <a:prstGeom prst="rect">
            <a:avLst/>
          </a:prstGeom>
          <a:solidFill>
            <a:schemeClr val="bg1"/>
          </a:solidFill>
          <a:ln w="36576">
            <a:solidFill>
              <a:srgbClr val="A0A0A4"/>
            </a:solidFill>
            <a:miter lim="800000"/>
            <a:headEnd/>
            <a:tailEnd/>
          </a:ln>
        </p:spPr>
        <p:txBody>
          <a:bodyPr/>
          <a:lstStyle/>
          <a:p>
            <a:endParaRPr lang="en-US" dirty="0">
              <a:latin typeface="Georgia" pitchFamily="18" charset="0"/>
            </a:endParaRPr>
          </a:p>
        </p:txBody>
      </p:sp>
      <p:sp>
        <p:nvSpPr>
          <p:cNvPr id="39971" name="Rectangle 41"/>
          <p:cNvSpPr>
            <a:spLocks noChangeArrowheads="1"/>
          </p:cNvSpPr>
          <p:nvPr/>
        </p:nvSpPr>
        <p:spPr bwMode="auto">
          <a:xfrm>
            <a:off x="2252663" y="3173413"/>
            <a:ext cx="2928937" cy="565150"/>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39972" name="Rectangle 42"/>
          <p:cNvSpPr>
            <a:spLocks noChangeArrowheads="1"/>
          </p:cNvSpPr>
          <p:nvPr/>
        </p:nvSpPr>
        <p:spPr bwMode="auto">
          <a:xfrm>
            <a:off x="3114675" y="3244850"/>
            <a:ext cx="1214438"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Program or Project</a:t>
            </a:r>
            <a:endParaRPr lang="en-US" sz="1000" dirty="0">
              <a:latin typeface="Tahoma" pitchFamily="34" charset="0"/>
            </a:endParaRPr>
          </a:p>
        </p:txBody>
      </p:sp>
      <p:sp>
        <p:nvSpPr>
          <p:cNvPr id="39973" name="Rectangle 43"/>
          <p:cNvSpPr>
            <a:spLocks noChangeArrowheads="1"/>
          </p:cNvSpPr>
          <p:nvPr/>
        </p:nvSpPr>
        <p:spPr bwMode="auto">
          <a:xfrm>
            <a:off x="2305050" y="3455988"/>
            <a:ext cx="2846388"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(Endowed and Non-Endowed Spending, etc.)</a:t>
            </a:r>
            <a:endParaRPr lang="en-US" sz="1000" dirty="0">
              <a:latin typeface="Tahoma" pitchFamily="34" charset="0"/>
            </a:endParaRPr>
          </a:p>
        </p:txBody>
      </p:sp>
      <p:sp>
        <p:nvSpPr>
          <p:cNvPr id="39974" name="Rectangle 44"/>
          <p:cNvSpPr>
            <a:spLocks noChangeArrowheads="1"/>
          </p:cNvSpPr>
          <p:nvPr/>
        </p:nvSpPr>
        <p:spPr bwMode="auto">
          <a:xfrm>
            <a:off x="2252663" y="3173413"/>
            <a:ext cx="2928937" cy="565150"/>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39975" name="Rectangle 45"/>
          <p:cNvSpPr>
            <a:spLocks noChangeArrowheads="1"/>
          </p:cNvSpPr>
          <p:nvPr/>
        </p:nvSpPr>
        <p:spPr bwMode="auto">
          <a:xfrm>
            <a:off x="2132013" y="2281238"/>
            <a:ext cx="3165475" cy="56356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9976" name="Rectangle 46"/>
          <p:cNvSpPr>
            <a:spLocks noChangeArrowheads="1"/>
          </p:cNvSpPr>
          <p:nvPr/>
        </p:nvSpPr>
        <p:spPr bwMode="auto">
          <a:xfrm>
            <a:off x="2622550" y="2351088"/>
            <a:ext cx="2198688"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NACUBO Functional Classifications</a:t>
            </a:r>
            <a:endParaRPr lang="en-US" sz="1000" dirty="0">
              <a:latin typeface="Tahoma" pitchFamily="34" charset="0"/>
            </a:endParaRPr>
          </a:p>
        </p:txBody>
      </p:sp>
      <p:sp>
        <p:nvSpPr>
          <p:cNvPr id="39977" name="Rectangle 47"/>
          <p:cNvSpPr>
            <a:spLocks noChangeArrowheads="1"/>
          </p:cNvSpPr>
          <p:nvPr/>
        </p:nvSpPr>
        <p:spPr bwMode="auto">
          <a:xfrm>
            <a:off x="2184400" y="2562225"/>
            <a:ext cx="3084513"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(Sponsored Research, Dept Administration, etc.)</a:t>
            </a:r>
            <a:endParaRPr lang="en-US" sz="1000" dirty="0">
              <a:latin typeface="Tahoma" pitchFamily="34" charset="0"/>
            </a:endParaRPr>
          </a:p>
        </p:txBody>
      </p:sp>
      <p:sp>
        <p:nvSpPr>
          <p:cNvPr id="39978" name="Rectangle 48"/>
          <p:cNvSpPr>
            <a:spLocks noChangeArrowheads="1"/>
          </p:cNvSpPr>
          <p:nvPr/>
        </p:nvSpPr>
        <p:spPr bwMode="auto">
          <a:xfrm>
            <a:off x="2132013" y="2281238"/>
            <a:ext cx="3165475" cy="563562"/>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39979" name="Rectangle 49"/>
          <p:cNvSpPr>
            <a:spLocks noChangeArrowheads="1"/>
          </p:cNvSpPr>
          <p:nvPr/>
        </p:nvSpPr>
        <p:spPr bwMode="auto">
          <a:xfrm>
            <a:off x="2028825" y="1598613"/>
            <a:ext cx="3376613" cy="352425"/>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9980" name="Rectangle 50"/>
          <p:cNvSpPr>
            <a:spLocks noChangeArrowheads="1"/>
          </p:cNvSpPr>
          <p:nvPr/>
        </p:nvSpPr>
        <p:spPr bwMode="auto">
          <a:xfrm>
            <a:off x="2247900" y="1668463"/>
            <a:ext cx="2957513"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Mission (Education, Research, Public Svc, etc.)</a:t>
            </a:r>
            <a:endParaRPr lang="en-US" sz="1000" dirty="0">
              <a:latin typeface="Tahoma" pitchFamily="34" charset="0"/>
            </a:endParaRPr>
          </a:p>
        </p:txBody>
      </p:sp>
      <p:sp>
        <p:nvSpPr>
          <p:cNvPr id="39981" name="Rectangle 51"/>
          <p:cNvSpPr>
            <a:spLocks noChangeArrowheads="1"/>
          </p:cNvSpPr>
          <p:nvPr/>
        </p:nvSpPr>
        <p:spPr bwMode="auto">
          <a:xfrm>
            <a:off x="2028825" y="1598613"/>
            <a:ext cx="3376613" cy="352425"/>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39982" name="AutoShape 52"/>
          <p:cNvSpPr>
            <a:spLocks noChangeAspect="1" noChangeArrowheads="1" noTextEdit="1"/>
          </p:cNvSpPr>
          <p:nvPr/>
        </p:nvSpPr>
        <p:spPr bwMode="auto">
          <a:xfrm>
            <a:off x="5567363" y="1574800"/>
            <a:ext cx="3457575" cy="3609975"/>
          </a:xfrm>
          <a:prstGeom prst="rect">
            <a:avLst/>
          </a:prstGeom>
          <a:noFill/>
          <a:ln w="9525">
            <a:noFill/>
            <a:miter lim="800000"/>
            <a:headEnd/>
            <a:tailEnd/>
          </a:ln>
        </p:spPr>
        <p:txBody>
          <a:bodyPr/>
          <a:lstStyle/>
          <a:p>
            <a:endParaRPr lang="en-US" dirty="0"/>
          </a:p>
        </p:txBody>
      </p:sp>
      <p:sp>
        <p:nvSpPr>
          <p:cNvPr id="39983" name="Rectangle 53"/>
          <p:cNvSpPr>
            <a:spLocks noChangeArrowheads="1"/>
          </p:cNvSpPr>
          <p:nvPr/>
        </p:nvSpPr>
        <p:spPr bwMode="auto">
          <a:xfrm>
            <a:off x="6088063" y="3214688"/>
            <a:ext cx="2352675" cy="4413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84" name="Rectangle 54"/>
          <p:cNvSpPr>
            <a:spLocks noChangeArrowheads="1"/>
          </p:cNvSpPr>
          <p:nvPr/>
        </p:nvSpPr>
        <p:spPr bwMode="auto">
          <a:xfrm>
            <a:off x="6081713" y="2320925"/>
            <a:ext cx="2263775" cy="317500"/>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85" name="Rectangle 55"/>
          <p:cNvSpPr>
            <a:spLocks noChangeArrowheads="1"/>
          </p:cNvSpPr>
          <p:nvPr/>
        </p:nvSpPr>
        <p:spPr bwMode="auto">
          <a:xfrm>
            <a:off x="5603875" y="1622425"/>
            <a:ext cx="3376613"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86" name="Rectangle 56"/>
          <p:cNvSpPr>
            <a:spLocks noChangeArrowheads="1"/>
          </p:cNvSpPr>
          <p:nvPr/>
        </p:nvSpPr>
        <p:spPr bwMode="auto">
          <a:xfrm>
            <a:off x="5607050" y="1627188"/>
            <a:ext cx="3378200" cy="354012"/>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87" name="Rectangle 57"/>
          <p:cNvSpPr>
            <a:spLocks noChangeArrowheads="1"/>
          </p:cNvSpPr>
          <p:nvPr/>
        </p:nvSpPr>
        <p:spPr bwMode="auto">
          <a:xfrm>
            <a:off x="5611813" y="1633538"/>
            <a:ext cx="3376612"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88" name="Rectangle 58"/>
          <p:cNvSpPr>
            <a:spLocks noChangeArrowheads="1"/>
          </p:cNvSpPr>
          <p:nvPr/>
        </p:nvSpPr>
        <p:spPr bwMode="auto">
          <a:xfrm>
            <a:off x="5616575" y="1639888"/>
            <a:ext cx="3376613" cy="352425"/>
          </a:xfrm>
          <a:prstGeom prst="rect">
            <a:avLst/>
          </a:prstGeom>
          <a:noFill/>
          <a:ln w="36513">
            <a:solidFill>
              <a:srgbClr val="000000"/>
            </a:solidFill>
            <a:miter lim="800000"/>
            <a:headEnd/>
            <a:tailEnd/>
          </a:ln>
        </p:spPr>
        <p:txBody>
          <a:bodyPr/>
          <a:lstStyle/>
          <a:p>
            <a:endParaRPr lang="en-US" dirty="0">
              <a:latin typeface="Georgia" pitchFamily="18" charset="0"/>
            </a:endParaRPr>
          </a:p>
        </p:txBody>
      </p:sp>
      <p:sp>
        <p:nvSpPr>
          <p:cNvPr id="39989" name="Line 59"/>
          <p:cNvSpPr>
            <a:spLocks noChangeShapeType="1"/>
          </p:cNvSpPr>
          <p:nvPr/>
        </p:nvSpPr>
        <p:spPr bwMode="auto">
          <a:xfrm>
            <a:off x="7285038" y="1968500"/>
            <a:ext cx="1587" cy="330200"/>
          </a:xfrm>
          <a:prstGeom prst="line">
            <a:avLst/>
          </a:prstGeom>
          <a:noFill/>
          <a:ln w="17463">
            <a:solidFill>
              <a:srgbClr val="FFFFFF"/>
            </a:solidFill>
            <a:round/>
            <a:headEnd/>
            <a:tailEnd/>
          </a:ln>
        </p:spPr>
        <p:txBody>
          <a:bodyPr/>
          <a:lstStyle/>
          <a:p>
            <a:endParaRPr lang="en-US" dirty="0"/>
          </a:p>
        </p:txBody>
      </p:sp>
      <p:sp>
        <p:nvSpPr>
          <p:cNvPr id="39990" name="Line 60"/>
          <p:cNvSpPr>
            <a:spLocks noChangeShapeType="1"/>
          </p:cNvSpPr>
          <p:nvPr/>
        </p:nvSpPr>
        <p:spPr bwMode="auto">
          <a:xfrm>
            <a:off x="7277100" y="2622550"/>
            <a:ext cx="9525" cy="568325"/>
          </a:xfrm>
          <a:prstGeom prst="line">
            <a:avLst/>
          </a:prstGeom>
          <a:noFill/>
          <a:ln w="17463">
            <a:solidFill>
              <a:srgbClr val="FFFFFF"/>
            </a:solidFill>
            <a:round/>
            <a:headEnd/>
            <a:tailEnd/>
          </a:ln>
        </p:spPr>
        <p:txBody>
          <a:bodyPr/>
          <a:lstStyle/>
          <a:p>
            <a:endParaRPr lang="en-US" dirty="0"/>
          </a:p>
        </p:txBody>
      </p:sp>
      <p:sp>
        <p:nvSpPr>
          <p:cNvPr id="39991" name="Rectangle 61"/>
          <p:cNvSpPr>
            <a:spLocks noChangeArrowheads="1"/>
          </p:cNvSpPr>
          <p:nvPr/>
        </p:nvSpPr>
        <p:spPr bwMode="auto">
          <a:xfrm>
            <a:off x="6115050" y="3209925"/>
            <a:ext cx="2308225" cy="404813"/>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39992" name="Rectangle 62"/>
          <p:cNvSpPr>
            <a:spLocks noChangeArrowheads="1"/>
          </p:cNvSpPr>
          <p:nvPr/>
        </p:nvSpPr>
        <p:spPr bwMode="auto">
          <a:xfrm>
            <a:off x="6302375" y="3262313"/>
            <a:ext cx="2133600" cy="152400"/>
          </a:xfrm>
          <a:prstGeom prst="rect">
            <a:avLst/>
          </a:prstGeom>
          <a:noFill/>
          <a:ln w="9525">
            <a:noFill/>
            <a:miter lim="800000"/>
            <a:headEnd/>
            <a:tailEnd/>
          </a:ln>
        </p:spPr>
        <p:txBody>
          <a:bodyPr lIns="0" tIns="0" rIns="0" bIns="0">
            <a:spAutoFit/>
          </a:bodyPr>
          <a:lstStyle/>
          <a:p>
            <a:r>
              <a:rPr lang="en-US" sz="1000" b="1" dirty="0">
                <a:solidFill>
                  <a:srgbClr val="000000"/>
                </a:solidFill>
                <a:latin typeface="Tahoma" pitchFamily="34" charset="0"/>
              </a:rPr>
              <a:t>P163 – Fetal Alcohol Syndrome</a:t>
            </a:r>
            <a:endParaRPr lang="en-US" sz="1000" dirty="0">
              <a:latin typeface="Tahoma" pitchFamily="34" charset="0"/>
            </a:endParaRPr>
          </a:p>
        </p:txBody>
      </p:sp>
      <p:sp>
        <p:nvSpPr>
          <p:cNvPr id="39993" name="Rectangle 63"/>
          <p:cNvSpPr>
            <a:spLocks noChangeArrowheads="1"/>
          </p:cNvSpPr>
          <p:nvPr/>
        </p:nvSpPr>
        <p:spPr bwMode="auto">
          <a:xfrm>
            <a:off x="6088063" y="3190875"/>
            <a:ext cx="2335212" cy="431800"/>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39994" name="Rectangle 64"/>
          <p:cNvSpPr>
            <a:spLocks noChangeArrowheads="1"/>
          </p:cNvSpPr>
          <p:nvPr/>
        </p:nvSpPr>
        <p:spPr bwMode="auto">
          <a:xfrm>
            <a:off x="6092825" y="2298700"/>
            <a:ext cx="2224088" cy="306388"/>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9995" name="Rectangle 65"/>
          <p:cNvSpPr>
            <a:spLocks noChangeArrowheads="1"/>
          </p:cNvSpPr>
          <p:nvPr/>
        </p:nvSpPr>
        <p:spPr bwMode="auto">
          <a:xfrm>
            <a:off x="6269038" y="2406650"/>
            <a:ext cx="1817687"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P16 – Research Unrestricted</a:t>
            </a:r>
            <a:endParaRPr lang="en-US" sz="1000" dirty="0">
              <a:latin typeface="Tahoma" pitchFamily="34" charset="0"/>
            </a:endParaRPr>
          </a:p>
        </p:txBody>
      </p:sp>
      <p:sp>
        <p:nvSpPr>
          <p:cNvPr id="39996" name="Rectangle 66"/>
          <p:cNvSpPr>
            <a:spLocks noChangeArrowheads="1"/>
          </p:cNvSpPr>
          <p:nvPr/>
        </p:nvSpPr>
        <p:spPr bwMode="auto">
          <a:xfrm>
            <a:off x="6073775" y="2298700"/>
            <a:ext cx="2252663" cy="314325"/>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39997" name="Rectangle 67"/>
          <p:cNvSpPr>
            <a:spLocks noChangeArrowheads="1"/>
          </p:cNvSpPr>
          <p:nvPr/>
        </p:nvSpPr>
        <p:spPr bwMode="auto">
          <a:xfrm>
            <a:off x="5599113" y="1616075"/>
            <a:ext cx="3376612" cy="352425"/>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9998" name="Rectangle 68"/>
          <p:cNvSpPr>
            <a:spLocks noChangeArrowheads="1"/>
          </p:cNvSpPr>
          <p:nvPr/>
        </p:nvSpPr>
        <p:spPr bwMode="auto">
          <a:xfrm>
            <a:off x="6850063" y="1685925"/>
            <a:ext cx="790575" cy="152400"/>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latin typeface="Tahoma" pitchFamily="34" charset="0"/>
              </a:rPr>
              <a:t>P2 Research</a:t>
            </a:r>
            <a:endParaRPr lang="en-US" sz="1000" dirty="0">
              <a:latin typeface="Tahoma" pitchFamily="34" charset="0"/>
            </a:endParaRPr>
          </a:p>
        </p:txBody>
      </p:sp>
      <p:sp>
        <p:nvSpPr>
          <p:cNvPr id="39999" name="Rectangle 69"/>
          <p:cNvSpPr>
            <a:spLocks noChangeArrowheads="1"/>
          </p:cNvSpPr>
          <p:nvPr/>
        </p:nvSpPr>
        <p:spPr bwMode="auto">
          <a:xfrm>
            <a:off x="5599113" y="1616075"/>
            <a:ext cx="3376612" cy="352425"/>
          </a:xfrm>
          <a:prstGeom prst="rect">
            <a:avLst/>
          </a:prstGeom>
          <a:noFill/>
          <a:ln w="36513">
            <a:solidFill>
              <a:srgbClr val="A0A0A4"/>
            </a:solidFill>
            <a:miter lim="800000"/>
            <a:headEnd/>
            <a:tailEnd/>
          </a:ln>
        </p:spPr>
        <p:txBody>
          <a:bodyPr/>
          <a:lstStyle/>
          <a:p>
            <a:endParaRPr lang="en-US" dirty="0">
              <a:latin typeface="Georgia" pitchFamily="18" charset="0"/>
            </a:endParaRPr>
          </a:p>
        </p:txBody>
      </p:sp>
      <p:sp>
        <p:nvSpPr>
          <p:cNvPr id="40000" name="Rectangle 70"/>
          <p:cNvSpPr>
            <a:spLocks noChangeArrowheads="1"/>
          </p:cNvSpPr>
          <p:nvPr/>
        </p:nvSpPr>
        <p:spPr bwMode="auto">
          <a:xfrm>
            <a:off x="2916238" y="4171950"/>
            <a:ext cx="1539875"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Reserved for Future Use</a:t>
            </a:r>
            <a:endParaRPr lang="en-US" sz="1000" dirty="0">
              <a:latin typeface="Tahoma" pitchFamily="34" charset="0"/>
            </a:endParaRPr>
          </a:p>
        </p:txBody>
      </p:sp>
    </p:spTree>
    <p:extLst>
      <p:ext uri="{BB962C8B-B14F-4D97-AF65-F5344CB8AC3E}">
        <p14:creationId xmlns:p14="http://schemas.microsoft.com/office/powerpoint/2010/main" val="15249693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442075" y="1416050"/>
            <a:ext cx="1611313" cy="3810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22" name="Rectangle 3"/>
          <p:cNvSpPr>
            <a:spLocks noChangeArrowheads="1"/>
          </p:cNvSpPr>
          <p:nvPr/>
        </p:nvSpPr>
        <p:spPr bwMode="auto">
          <a:xfrm>
            <a:off x="6559550" y="1905000"/>
            <a:ext cx="1371600" cy="3619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23" name="Rectangle 4"/>
          <p:cNvSpPr>
            <a:spLocks noChangeArrowheads="1"/>
          </p:cNvSpPr>
          <p:nvPr/>
        </p:nvSpPr>
        <p:spPr bwMode="auto">
          <a:xfrm>
            <a:off x="6569075" y="2438400"/>
            <a:ext cx="1362075" cy="3746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24" name="Rectangle 5"/>
          <p:cNvSpPr>
            <a:spLocks noChangeArrowheads="1"/>
          </p:cNvSpPr>
          <p:nvPr/>
        </p:nvSpPr>
        <p:spPr bwMode="auto">
          <a:xfrm>
            <a:off x="6200775" y="2936875"/>
            <a:ext cx="2109788" cy="382588"/>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25" name="Rectangle 6"/>
          <p:cNvSpPr>
            <a:spLocks noChangeArrowheads="1"/>
          </p:cNvSpPr>
          <p:nvPr/>
        </p:nvSpPr>
        <p:spPr bwMode="auto">
          <a:xfrm>
            <a:off x="6315075" y="3525838"/>
            <a:ext cx="1897063" cy="417512"/>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26" name="Text Box 8"/>
          <p:cNvSpPr txBox="1">
            <a:spLocks noChangeArrowheads="1"/>
          </p:cNvSpPr>
          <p:nvPr/>
        </p:nvSpPr>
        <p:spPr bwMode="auto">
          <a:xfrm>
            <a:off x="469900" y="1387475"/>
            <a:ext cx="3422650" cy="941388"/>
          </a:xfrm>
          <a:prstGeom prst="rect">
            <a:avLst/>
          </a:prstGeom>
          <a:noFill/>
          <a:ln w="9525">
            <a:noFill/>
            <a:miter lim="800000"/>
            <a:headEnd/>
            <a:tailEnd/>
          </a:ln>
        </p:spPr>
        <p:txBody>
          <a:bodyPr>
            <a:spAutoFit/>
          </a:bodyPr>
          <a:lstStyle/>
          <a:p>
            <a:pPr eaLnBrk="0" hangingPunct="0">
              <a:lnSpc>
                <a:spcPct val="90000"/>
              </a:lnSpc>
            </a:pPr>
            <a:r>
              <a:rPr lang="en-US" sz="2400" b="1" dirty="0">
                <a:solidFill>
                  <a:schemeClr val="tx2"/>
                </a:solidFill>
                <a:latin typeface="Tahoma" pitchFamily="34" charset="0"/>
              </a:rPr>
              <a:t>Fund Type:  Level 1</a:t>
            </a:r>
          </a:p>
          <a:p>
            <a:pPr eaLnBrk="0" hangingPunct="0">
              <a:lnSpc>
                <a:spcPct val="70000"/>
              </a:lnSpc>
            </a:pPr>
            <a:r>
              <a:rPr lang="en-US" sz="2400" b="1" dirty="0">
                <a:solidFill>
                  <a:schemeClr val="tx2"/>
                </a:solidFill>
                <a:latin typeface="Tahoma" pitchFamily="34" charset="0"/>
              </a:rPr>
              <a:t>		    </a:t>
            </a:r>
          </a:p>
          <a:p>
            <a:pPr eaLnBrk="0" hangingPunct="0">
              <a:lnSpc>
                <a:spcPct val="70000"/>
              </a:lnSpc>
            </a:pPr>
            <a:r>
              <a:rPr lang="en-US" sz="2400" b="1" dirty="0">
                <a:solidFill>
                  <a:schemeClr val="tx2"/>
                </a:solidFill>
                <a:latin typeface="Tahoma" pitchFamily="34" charset="0"/>
              </a:rPr>
              <a:t>                     Level 2</a:t>
            </a:r>
          </a:p>
        </p:txBody>
      </p:sp>
      <p:sp>
        <p:nvSpPr>
          <p:cNvPr id="30727" name="Text Box 9"/>
          <p:cNvSpPr txBox="1">
            <a:spLocks noChangeArrowheads="1"/>
          </p:cNvSpPr>
          <p:nvPr/>
        </p:nvSpPr>
        <p:spPr bwMode="auto">
          <a:xfrm>
            <a:off x="444500" y="2476500"/>
            <a:ext cx="3810000" cy="2825750"/>
          </a:xfrm>
          <a:prstGeom prst="rect">
            <a:avLst/>
          </a:prstGeom>
          <a:noFill/>
          <a:ln w="9525">
            <a:noFill/>
            <a:miter lim="800000"/>
            <a:headEnd/>
            <a:tailEnd/>
          </a:ln>
        </p:spPr>
        <p:txBody>
          <a:bodyPr>
            <a:spAutoFit/>
          </a:bodyPr>
          <a:lstStyle/>
          <a:p>
            <a:pPr eaLnBrk="0" hangingPunct="0">
              <a:lnSpc>
                <a:spcPct val="70000"/>
              </a:lnSpc>
            </a:pPr>
            <a:r>
              <a:rPr lang="en-US" sz="2400" b="1" dirty="0">
                <a:solidFill>
                  <a:schemeClr val="accent2"/>
                </a:solidFill>
                <a:latin typeface="Tahoma" pitchFamily="34" charset="0"/>
              </a:rPr>
              <a:t>Fund Code:  Level 1</a:t>
            </a:r>
          </a:p>
          <a:p>
            <a:pPr eaLnBrk="0" hangingPunct="0">
              <a:lnSpc>
                <a:spcPct val="70000"/>
              </a:lnSpc>
            </a:pPr>
            <a:endParaRPr lang="en-US" sz="2400" b="1" dirty="0">
              <a:solidFill>
                <a:schemeClr val="accent2"/>
              </a:solidFill>
              <a:latin typeface="Tahoma" pitchFamily="34" charset="0"/>
            </a:endParaRPr>
          </a:p>
          <a:p>
            <a:pPr eaLnBrk="0" hangingPunct="0">
              <a:lnSpc>
                <a:spcPct val="70000"/>
              </a:lnSpc>
            </a:pPr>
            <a:r>
              <a:rPr lang="en-US" sz="2400" b="1" dirty="0">
                <a:solidFill>
                  <a:schemeClr val="accent2"/>
                </a:solidFill>
                <a:latin typeface="Tahoma" pitchFamily="34" charset="0"/>
              </a:rPr>
              <a:t>		 Level 2</a:t>
            </a:r>
          </a:p>
          <a:p>
            <a:pPr eaLnBrk="0" hangingPunct="0">
              <a:lnSpc>
                <a:spcPct val="70000"/>
              </a:lnSpc>
            </a:pPr>
            <a:endParaRPr lang="en-US" sz="2400" b="1" dirty="0">
              <a:solidFill>
                <a:schemeClr val="accent2"/>
              </a:solidFill>
              <a:latin typeface="Tahoma" pitchFamily="34" charset="0"/>
            </a:endParaRPr>
          </a:p>
          <a:p>
            <a:pPr eaLnBrk="0" hangingPunct="0">
              <a:lnSpc>
                <a:spcPct val="90000"/>
              </a:lnSpc>
            </a:pPr>
            <a:r>
              <a:rPr lang="en-US" sz="2400" b="1" dirty="0">
                <a:solidFill>
                  <a:schemeClr val="accent2"/>
                </a:solidFill>
                <a:latin typeface="Tahoma" pitchFamily="34" charset="0"/>
              </a:rPr>
              <a:t>		 Level 3</a:t>
            </a:r>
          </a:p>
          <a:p>
            <a:pPr eaLnBrk="0" hangingPunct="0">
              <a:lnSpc>
                <a:spcPct val="90000"/>
              </a:lnSpc>
            </a:pPr>
            <a:endParaRPr lang="en-US" sz="2400" b="1" dirty="0">
              <a:solidFill>
                <a:schemeClr val="accent2"/>
              </a:solidFill>
              <a:latin typeface="Tahoma" pitchFamily="34" charset="0"/>
            </a:endParaRPr>
          </a:p>
          <a:p>
            <a:pPr eaLnBrk="0" hangingPunct="0">
              <a:lnSpc>
                <a:spcPct val="90000"/>
              </a:lnSpc>
            </a:pPr>
            <a:r>
              <a:rPr lang="en-US" sz="2400" b="1" dirty="0">
                <a:solidFill>
                  <a:schemeClr val="accent2"/>
                </a:solidFill>
                <a:latin typeface="Tahoma" pitchFamily="34" charset="0"/>
              </a:rPr>
              <a:t>		 Level 4</a:t>
            </a:r>
          </a:p>
          <a:p>
            <a:pPr eaLnBrk="0" hangingPunct="0"/>
            <a:endParaRPr lang="en-US" sz="2400" b="1" dirty="0">
              <a:solidFill>
                <a:schemeClr val="accent2"/>
              </a:solidFill>
              <a:latin typeface="Tahoma" pitchFamily="34" charset="0"/>
            </a:endParaRPr>
          </a:p>
          <a:p>
            <a:pPr eaLnBrk="0" hangingPunct="0">
              <a:lnSpc>
                <a:spcPct val="90000"/>
              </a:lnSpc>
            </a:pPr>
            <a:r>
              <a:rPr lang="en-US" sz="2400" b="1" dirty="0">
                <a:solidFill>
                  <a:schemeClr val="accent2"/>
                </a:solidFill>
                <a:latin typeface="Tahoma" pitchFamily="34" charset="0"/>
              </a:rPr>
              <a:t>		 Level 5</a:t>
            </a:r>
          </a:p>
        </p:txBody>
      </p:sp>
      <p:sp>
        <p:nvSpPr>
          <p:cNvPr id="19467" name="Rectangle 10"/>
          <p:cNvSpPr>
            <a:spLocks noChangeArrowheads="1"/>
          </p:cNvSpPr>
          <p:nvPr/>
        </p:nvSpPr>
        <p:spPr bwMode="auto">
          <a:xfrm>
            <a:off x="457200" y="322263"/>
            <a:ext cx="8229600" cy="744537"/>
          </a:xfrm>
          <a:prstGeom prst="rect">
            <a:avLst/>
          </a:prstGeom>
          <a:noFill/>
          <a:ln w="9525">
            <a:noFill/>
            <a:miter lim="800000"/>
            <a:headEnd/>
            <a:tailEnd/>
          </a:ln>
        </p:spPr>
        <p:txBody>
          <a:bodyPr anchor="b"/>
          <a:lstStyle/>
          <a:p>
            <a:pPr algn="ctr" fontAlgn="auto">
              <a:spcAft>
                <a:spcPts val="0"/>
              </a:spcAft>
              <a:defRPr/>
            </a:pPr>
            <a:r>
              <a:rPr lang="en-US" sz="3300" dirty="0">
                <a:solidFill>
                  <a:srgbClr val="00B0F0"/>
                </a:solidFill>
                <a:latin typeface="+mj-lt"/>
              </a:rPr>
              <a:t>Fund Hierarchy</a:t>
            </a:r>
          </a:p>
        </p:txBody>
      </p:sp>
      <p:sp>
        <p:nvSpPr>
          <p:cNvPr id="30729" name="Line 11"/>
          <p:cNvSpPr>
            <a:spLocks noChangeShapeType="1"/>
          </p:cNvSpPr>
          <p:nvPr/>
        </p:nvSpPr>
        <p:spPr bwMode="auto">
          <a:xfrm>
            <a:off x="7226300" y="1706563"/>
            <a:ext cx="1588" cy="193675"/>
          </a:xfrm>
          <a:prstGeom prst="line">
            <a:avLst/>
          </a:prstGeom>
          <a:noFill/>
          <a:ln w="20638">
            <a:solidFill>
              <a:srgbClr val="FFFFFF"/>
            </a:solidFill>
            <a:round/>
            <a:headEnd/>
            <a:tailEnd/>
          </a:ln>
        </p:spPr>
        <p:txBody>
          <a:bodyPr/>
          <a:lstStyle/>
          <a:p>
            <a:endParaRPr lang="en-US" dirty="0"/>
          </a:p>
        </p:txBody>
      </p:sp>
      <p:sp>
        <p:nvSpPr>
          <p:cNvPr id="30730" name="Line 12"/>
          <p:cNvSpPr>
            <a:spLocks noChangeShapeType="1"/>
          </p:cNvSpPr>
          <p:nvPr/>
        </p:nvSpPr>
        <p:spPr bwMode="auto">
          <a:xfrm>
            <a:off x="7226300" y="2235200"/>
            <a:ext cx="1588" cy="193675"/>
          </a:xfrm>
          <a:prstGeom prst="line">
            <a:avLst/>
          </a:prstGeom>
          <a:noFill/>
          <a:ln w="20638">
            <a:solidFill>
              <a:srgbClr val="FFFFFF"/>
            </a:solidFill>
            <a:round/>
            <a:headEnd/>
            <a:tailEnd/>
          </a:ln>
        </p:spPr>
        <p:txBody>
          <a:bodyPr/>
          <a:lstStyle/>
          <a:p>
            <a:endParaRPr lang="en-US" dirty="0"/>
          </a:p>
        </p:txBody>
      </p:sp>
      <p:sp>
        <p:nvSpPr>
          <p:cNvPr id="30731" name="Line 13"/>
          <p:cNvSpPr>
            <a:spLocks noChangeShapeType="1"/>
          </p:cNvSpPr>
          <p:nvPr/>
        </p:nvSpPr>
        <p:spPr bwMode="auto">
          <a:xfrm>
            <a:off x="7226300" y="2765425"/>
            <a:ext cx="1588" cy="193675"/>
          </a:xfrm>
          <a:prstGeom prst="line">
            <a:avLst/>
          </a:prstGeom>
          <a:noFill/>
          <a:ln w="20638">
            <a:solidFill>
              <a:srgbClr val="FFFFFF"/>
            </a:solidFill>
            <a:round/>
            <a:headEnd/>
            <a:tailEnd/>
          </a:ln>
        </p:spPr>
        <p:txBody>
          <a:bodyPr/>
          <a:lstStyle/>
          <a:p>
            <a:endParaRPr lang="en-US" dirty="0"/>
          </a:p>
        </p:txBody>
      </p:sp>
      <p:sp>
        <p:nvSpPr>
          <p:cNvPr id="30732" name="Rectangle 14"/>
          <p:cNvSpPr>
            <a:spLocks noChangeArrowheads="1"/>
          </p:cNvSpPr>
          <p:nvPr/>
        </p:nvSpPr>
        <p:spPr bwMode="auto">
          <a:xfrm>
            <a:off x="6181725" y="2959100"/>
            <a:ext cx="2093913" cy="34290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33" name="Rectangle 15"/>
          <p:cNvSpPr>
            <a:spLocks noChangeArrowheads="1"/>
          </p:cNvSpPr>
          <p:nvPr/>
        </p:nvSpPr>
        <p:spPr bwMode="auto">
          <a:xfrm>
            <a:off x="6323013" y="2995613"/>
            <a:ext cx="1822450" cy="122237"/>
          </a:xfrm>
          <a:prstGeom prst="rect">
            <a:avLst/>
          </a:prstGeom>
          <a:noFill/>
          <a:ln w="9525">
            <a:noFill/>
            <a:miter lim="800000"/>
            <a:headEnd/>
            <a:tailEnd/>
          </a:ln>
        </p:spPr>
        <p:txBody>
          <a:bodyPr wrap="none" lIns="0" tIns="0" rIns="0" bIns="0">
            <a:spAutoFit/>
          </a:bodyPr>
          <a:lstStyle/>
          <a:p>
            <a:r>
              <a:rPr lang="en-US" sz="800" b="1" dirty="0">
                <a:solidFill>
                  <a:schemeClr val="accent2"/>
                </a:solidFill>
                <a:latin typeface="Tahoma" pitchFamily="34" charset="0"/>
              </a:rPr>
              <a:t>HR Analysis Soil Moisture Dynamics</a:t>
            </a:r>
            <a:endParaRPr lang="en-US" dirty="0">
              <a:solidFill>
                <a:schemeClr val="accent2"/>
              </a:solidFill>
            </a:endParaRPr>
          </a:p>
        </p:txBody>
      </p:sp>
      <p:sp>
        <p:nvSpPr>
          <p:cNvPr id="30734" name="Rectangle 16"/>
          <p:cNvSpPr>
            <a:spLocks noChangeArrowheads="1"/>
          </p:cNvSpPr>
          <p:nvPr/>
        </p:nvSpPr>
        <p:spPr bwMode="auto">
          <a:xfrm>
            <a:off x="7064375" y="3130550"/>
            <a:ext cx="336550" cy="122238"/>
          </a:xfrm>
          <a:prstGeom prst="rect">
            <a:avLst/>
          </a:prstGeom>
          <a:noFill/>
          <a:ln w="9525">
            <a:noFill/>
            <a:miter lim="800000"/>
            <a:headEnd/>
            <a:tailEnd/>
          </a:ln>
        </p:spPr>
        <p:txBody>
          <a:bodyPr wrap="none" lIns="0" tIns="0" rIns="0" bIns="0">
            <a:spAutoFit/>
          </a:bodyPr>
          <a:lstStyle/>
          <a:p>
            <a:r>
              <a:rPr lang="en-US" sz="800" b="1" dirty="0">
                <a:solidFill>
                  <a:schemeClr val="accent2"/>
                </a:solidFill>
                <a:latin typeface="Tahoma" pitchFamily="34" charset="0"/>
              </a:rPr>
              <a:t>3R01Y</a:t>
            </a:r>
            <a:endParaRPr lang="en-US" dirty="0">
              <a:solidFill>
                <a:schemeClr val="accent2"/>
              </a:solidFill>
            </a:endParaRPr>
          </a:p>
        </p:txBody>
      </p:sp>
      <p:sp>
        <p:nvSpPr>
          <p:cNvPr id="30735" name="Rectangle 17"/>
          <p:cNvSpPr>
            <a:spLocks noChangeArrowheads="1"/>
          </p:cNvSpPr>
          <p:nvPr/>
        </p:nvSpPr>
        <p:spPr bwMode="auto">
          <a:xfrm>
            <a:off x="6572250" y="2428875"/>
            <a:ext cx="1306513" cy="33655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36" name="Rectangle 18"/>
          <p:cNvSpPr>
            <a:spLocks noChangeArrowheads="1"/>
          </p:cNvSpPr>
          <p:nvPr/>
        </p:nvSpPr>
        <p:spPr bwMode="auto">
          <a:xfrm>
            <a:off x="6683375" y="2457450"/>
            <a:ext cx="1114425" cy="122238"/>
          </a:xfrm>
          <a:prstGeom prst="rect">
            <a:avLst/>
          </a:prstGeom>
          <a:noFill/>
          <a:ln w="9525">
            <a:noFill/>
            <a:miter lim="800000"/>
            <a:headEnd/>
            <a:tailEnd/>
          </a:ln>
        </p:spPr>
        <p:txBody>
          <a:bodyPr wrap="none" lIns="0" tIns="0" rIns="0" bIns="0">
            <a:spAutoFit/>
          </a:bodyPr>
          <a:lstStyle/>
          <a:p>
            <a:r>
              <a:rPr lang="en-US" sz="800" b="1" dirty="0">
                <a:solidFill>
                  <a:schemeClr val="accent2"/>
                </a:solidFill>
                <a:latin typeface="Tahoma" pitchFamily="34" charset="0"/>
              </a:rPr>
              <a:t>HR Federal C &amp; G HSC</a:t>
            </a:r>
            <a:endParaRPr lang="en-US" dirty="0">
              <a:solidFill>
                <a:schemeClr val="accent2"/>
              </a:solidFill>
            </a:endParaRPr>
          </a:p>
        </p:txBody>
      </p:sp>
      <p:sp>
        <p:nvSpPr>
          <p:cNvPr id="30737" name="Rectangle 19"/>
          <p:cNvSpPr>
            <a:spLocks noChangeArrowheads="1"/>
          </p:cNvSpPr>
          <p:nvPr/>
        </p:nvSpPr>
        <p:spPr bwMode="auto">
          <a:xfrm>
            <a:off x="7070725" y="2584450"/>
            <a:ext cx="333375" cy="122238"/>
          </a:xfrm>
          <a:prstGeom prst="rect">
            <a:avLst/>
          </a:prstGeom>
          <a:noFill/>
          <a:ln w="9525">
            <a:noFill/>
            <a:miter lim="800000"/>
            <a:headEnd/>
            <a:tailEnd/>
          </a:ln>
        </p:spPr>
        <p:txBody>
          <a:bodyPr wrap="none" lIns="0" tIns="0" rIns="0" bIns="0">
            <a:spAutoFit/>
          </a:bodyPr>
          <a:lstStyle/>
          <a:p>
            <a:r>
              <a:rPr lang="en-US" sz="800" b="1" dirty="0">
                <a:solidFill>
                  <a:schemeClr val="accent2"/>
                </a:solidFill>
              </a:rPr>
              <a:t>3RFED</a:t>
            </a:r>
            <a:endParaRPr lang="en-US" dirty="0">
              <a:solidFill>
                <a:schemeClr val="accent2"/>
              </a:solidFill>
            </a:endParaRPr>
          </a:p>
        </p:txBody>
      </p:sp>
      <p:sp>
        <p:nvSpPr>
          <p:cNvPr id="30738" name="Rectangle 20"/>
          <p:cNvSpPr>
            <a:spLocks noChangeArrowheads="1"/>
          </p:cNvSpPr>
          <p:nvPr/>
        </p:nvSpPr>
        <p:spPr bwMode="auto">
          <a:xfrm>
            <a:off x="6572250" y="1900238"/>
            <a:ext cx="1306513" cy="33496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39" name="Rectangle 21"/>
          <p:cNvSpPr>
            <a:spLocks noChangeArrowheads="1"/>
          </p:cNvSpPr>
          <p:nvPr/>
        </p:nvSpPr>
        <p:spPr bwMode="auto">
          <a:xfrm>
            <a:off x="7032625" y="1936750"/>
            <a:ext cx="457200" cy="122238"/>
          </a:xfrm>
          <a:prstGeom prst="rect">
            <a:avLst/>
          </a:prstGeom>
          <a:noFill/>
          <a:ln w="9525">
            <a:noFill/>
            <a:miter lim="800000"/>
            <a:headEnd/>
            <a:tailEnd/>
          </a:ln>
        </p:spPr>
        <p:txBody>
          <a:bodyPr wrap="none" lIns="0" tIns="0" rIns="0" bIns="0">
            <a:spAutoFit/>
          </a:bodyPr>
          <a:lstStyle/>
          <a:p>
            <a:r>
              <a:rPr lang="en-US" sz="800" b="1" dirty="0">
                <a:solidFill>
                  <a:schemeClr val="tx2"/>
                </a:solidFill>
                <a:latin typeface="Tahoma" pitchFamily="34" charset="0"/>
              </a:rPr>
              <a:t>CR - HSC</a:t>
            </a:r>
            <a:endParaRPr lang="en-US" dirty="0">
              <a:solidFill>
                <a:schemeClr val="tx2"/>
              </a:solidFill>
            </a:endParaRPr>
          </a:p>
        </p:txBody>
      </p:sp>
      <p:sp>
        <p:nvSpPr>
          <p:cNvPr id="30740" name="Rectangle 22"/>
          <p:cNvSpPr>
            <a:spLocks noChangeArrowheads="1"/>
          </p:cNvSpPr>
          <p:nvPr/>
        </p:nvSpPr>
        <p:spPr bwMode="auto">
          <a:xfrm>
            <a:off x="7145338" y="2071688"/>
            <a:ext cx="114300" cy="122237"/>
          </a:xfrm>
          <a:prstGeom prst="rect">
            <a:avLst/>
          </a:prstGeom>
          <a:noFill/>
          <a:ln w="9525">
            <a:noFill/>
            <a:miter lim="800000"/>
            <a:headEnd/>
            <a:tailEnd/>
          </a:ln>
        </p:spPr>
        <p:txBody>
          <a:bodyPr wrap="none" lIns="0" tIns="0" rIns="0" bIns="0">
            <a:spAutoFit/>
          </a:bodyPr>
          <a:lstStyle/>
          <a:p>
            <a:r>
              <a:rPr lang="en-US" sz="800" b="1" dirty="0">
                <a:solidFill>
                  <a:schemeClr val="tx2"/>
                </a:solidFill>
              </a:rPr>
              <a:t>13</a:t>
            </a:r>
            <a:endParaRPr lang="en-US" dirty="0">
              <a:solidFill>
                <a:schemeClr val="tx2"/>
              </a:solidFill>
            </a:endParaRPr>
          </a:p>
        </p:txBody>
      </p:sp>
      <p:sp>
        <p:nvSpPr>
          <p:cNvPr id="30741" name="Rectangle 23"/>
          <p:cNvSpPr>
            <a:spLocks noChangeArrowheads="1"/>
          </p:cNvSpPr>
          <p:nvPr/>
        </p:nvSpPr>
        <p:spPr bwMode="auto">
          <a:xfrm>
            <a:off x="6448425" y="1425575"/>
            <a:ext cx="1555750" cy="334963"/>
          </a:xfrm>
          <a:prstGeom prst="rect">
            <a:avLst/>
          </a:prstGeom>
          <a:solidFill>
            <a:srgbClr val="FFFFFF"/>
          </a:solidFill>
          <a:ln w="9525">
            <a:noFill/>
            <a:miter lim="800000"/>
            <a:headEnd/>
            <a:tailEnd/>
          </a:ln>
        </p:spPr>
        <p:txBody>
          <a:bodyPr/>
          <a:lstStyle/>
          <a:p>
            <a:endParaRPr lang="en-US" dirty="0"/>
          </a:p>
        </p:txBody>
      </p:sp>
      <p:sp>
        <p:nvSpPr>
          <p:cNvPr id="30742" name="Rectangle 24"/>
          <p:cNvSpPr>
            <a:spLocks noChangeArrowheads="1"/>
          </p:cNvSpPr>
          <p:nvPr/>
        </p:nvSpPr>
        <p:spPr bwMode="auto">
          <a:xfrm>
            <a:off x="6762750" y="1433513"/>
            <a:ext cx="944563" cy="122237"/>
          </a:xfrm>
          <a:prstGeom prst="rect">
            <a:avLst/>
          </a:prstGeom>
          <a:noFill/>
          <a:ln w="9525">
            <a:noFill/>
            <a:miter lim="800000"/>
            <a:headEnd/>
            <a:tailEnd/>
          </a:ln>
        </p:spPr>
        <p:txBody>
          <a:bodyPr wrap="none" lIns="0" tIns="0" rIns="0" bIns="0">
            <a:spAutoFit/>
          </a:bodyPr>
          <a:lstStyle/>
          <a:p>
            <a:r>
              <a:rPr lang="en-US" sz="800" b="1" dirty="0">
                <a:solidFill>
                  <a:schemeClr val="tx2"/>
                </a:solidFill>
                <a:latin typeface="Tahoma" pitchFamily="34" charset="0"/>
              </a:rPr>
              <a:t>Current Restricted</a:t>
            </a:r>
            <a:endParaRPr lang="en-US" dirty="0">
              <a:solidFill>
                <a:schemeClr val="tx2"/>
              </a:solidFill>
            </a:endParaRPr>
          </a:p>
        </p:txBody>
      </p:sp>
      <p:sp>
        <p:nvSpPr>
          <p:cNvPr id="30743" name="Rectangle 25"/>
          <p:cNvSpPr>
            <a:spLocks noChangeArrowheads="1"/>
          </p:cNvSpPr>
          <p:nvPr/>
        </p:nvSpPr>
        <p:spPr bwMode="auto">
          <a:xfrm>
            <a:off x="7145338" y="1570038"/>
            <a:ext cx="114300" cy="122237"/>
          </a:xfrm>
          <a:prstGeom prst="rect">
            <a:avLst/>
          </a:prstGeom>
          <a:noFill/>
          <a:ln w="9525">
            <a:noFill/>
            <a:miter lim="800000"/>
            <a:headEnd/>
            <a:tailEnd/>
          </a:ln>
        </p:spPr>
        <p:txBody>
          <a:bodyPr wrap="none" lIns="0" tIns="0" rIns="0" bIns="0">
            <a:spAutoFit/>
          </a:bodyPr>
          <a:lstStyle/>
          <a:p>
            <a:r>
              <a:rPr lang="en-US" sz="800" b="1" dirty="0">
                <a:solidFill>
                  <a:schemeClr val="tx2"/>
                </a:solidFill>
              </a:rPr>
              <a:t>10</a:t>
            </a:r>
            <a:endParaRPr lang="en-US" dirty="0">
              <a:solidFill>
                <a:schemeClr val="tx2"/>
              </a:solidFill>
            </a:endParaRPr>
          </a:p>
        </p:txBody>
      </p:sp>
      <p:sp>
        <p:nvSpPr>
          <p:cNvPr id="30744" name="Rectangle 26"/>
          <p:cNvSpPr>
            <a:spLocks noChangeArrowheads="1"/>
          </p:cNvSpPr>
          <p:nvPr/>
        </p:nvSpPr>
        <p:spPr bwMode="auto">
          <a:xfrm>
            <a:off x="6315075" y="3521075"/>
            <a:ext cx="1849438" cy="414338"/>
          </a:xfrm>
          <a:prstGeom prst="rect">
            <a:avLst/>
          </a:prstGeom>
          <a:solidFill>
            <a:srgbClr val="FFFFFF"/>
          </a:solidFill>
          <a:ln w="9525">
            <a:noFill/>
            <a:miter lim="800000"/>
            <a:headEnd/>
            <a:tailEnd/>
          </a:ln>
        </p:spPr>
        <p:txBody>
          <a:bodyPr/>
          <a:lstStyle/>
          <a:p>
            <a:endParaRPr lang="en-US" dirty="0"/>
          </a:p>
        </p:txBody>
      </p:sp>
      <p:sp>
        <p:nvSpPr>
          <p:cNvPr id="30745" name="AutoShape 27"/>
          <p:cNvSpPr>
            <a:spLocks noChangeAspect="1" noChangeArrowheads="1" noTextEdit="1"/>
          </p:cNvSpPr>
          <p:nvPr/>
        </p:nvSpPr>
        <p:spPr bwMode="auto">
          <a:xfrm>
            <a:off x="3810000" y="1417638"/>
            <a:ext cx="2295525" cy="3916362"/>
          </a:xfrm>
          <a:prstGeom prst="rect">
            <a:avLst/>
          </a:prstGeom>
          <a:noFill/>
          <a:ln w="9525">
            <a:noFill/>
            <a:miter lim="800000"/>
            <a:headEnd/>
            <a:tailEnd/>
          </a:ln>
        </p:spPr>
        <p:txBody>
          <a:bodyPr/>
          <a:lstStyle/>
          <a:p>
            <a:endParaRPr lang="en-US" dirty="0"/>
          </a:p>
        </p:txBody>
      </p:sp>
      <p:sp>
        <p:nvSpPr>
          <p:cNvPr id="30746" name="Rectangle 28"/>
          <p:cNvSpPr>
            <a:spLocks noChangeArrowheads="1"/>
          </p:cNvSpPr>
          <p:nvPr/>
        </p:nvSpPr>
        <p:spPr bwMode="auto">
          <a:xfrm>
            <a:off x="4403725" y="4846638"/>
            <a:ext cx="1189038" cy="4254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47" name="Rectangle 29"/>
          <p:cNvSpPr>
            <a:spLocks noChangeArrowheads="1"/>
          </p:cNvSpPr>
          <p:nvPr/>
        </p:nvSpPr>
        <p:spPr bwMode="auto">
          <a:xfrm>
            <a:off x="4410075" y="4849813"/>
            <a:ext cx="1189038" cy="427037"/>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48" name="Rectangle 30"/>
          <p:cNvSpPr>
            <a:spLocks noChangeArrowheads="1"/>
          </p:cNvSpPr>
          <p:nvPr/>
        </p:nvSpPr>
        <p:spPr bwMode="auto">
          <a:xfrm>
            <a:off x="4414838" y="4854575"/>
            <a:ext cx="1189037" cy="427038"/>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49" name="Rectangle 31"/>
          <p:cNvSpPr>
            <a:spLocks noChangeArrowheads="1"/>
          </p:cNvSpPr>
          <p:nvPr/>
        </p:nvSpPr>
        <p:spPr bwMode="auto">
          <a:xfrm>
            <a:off x="4421188" y="4859338"/>
            <a:ext cx="1189037" cy="4254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0" name="Rectangle 32"/>
          <p:cNvSpPr>
            <a:spLocks noChangeArrowheads="1"/>
          </p:cNvSpPr>
          <p:nvPr/>
        </p:nvSpPr>
        <p:spPr bwMode="auto">
          <a:xfrm>
            <a:off x="4403725" y="4170363"/>
            <a:ext cx="1189038" cy="427037"/>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1" name="Rectangle 33"/>
          <p:cNvSpPr>
            <a:spLocks noChangeArrowheads="1"/>
          </p:cNvSpPr>
          <p:nvPr/>
        </p:nvSpPr>
        <p:spPr bwMode="auto">
          <a:xfrm>
            <a:off x="4410075" y="4175125"/>
            <a:ext cx="1189038" cy="427038"/>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2" name="Rectangle 34"/>
          <p:cNvSpPr>
            <a:spLocks noChangeArrowheads="1"/>
          </p:cNvSpPr>
          <p:nvPr/>
        </p:nvSpPr>
        <p:spPr bwMode="auto">
          <a:xfrm>
            <a:off x="4414838" y="4179888"/>
            <a:ext cx="1189037" cy="4254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3" name="Rectangle 35"/>
          <p:cNvSpPr>
            <a:spLocks noChangeArrowheads="1"/>
          </p:cNvSpPr>
          <p:nvPr/>
        </p:nvSpPr>
        <p:spPr bwMode="auto">
          <a:xfrm>
            <a:off x="4421188" y="4184650"/>
            <a:ext cx="1189037" cy="4254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4" name="Rectangle 36"/>
          <p:cNvSpPr>
            <a:spLocks noChangeArrowheads="1"/>
          </p:cNvSpPr>
          <p:nvPr/>
        </p:nvSpPr>
        <p:spPr bwMode="auto">
          <a:xfrm>
            <a:off x="4403725" y="3495675"/>
            <a:ext cx="1189038" cy="427038"/>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5" name="Rectangle 37"/>
          <p:cNvSpPr>
            <a:spLocks noChangeArrowheads="1"/>
          </p:cNvSpPr>
          <p:nvPr/>
        </p:nvSpPr>
        <p:spPr bwMode="auto">
          <a:xfrm>
            <a:off x="4410075" y="3500438"/>
            <a:ext cx="1189038" cy="427037"/>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6" name="Rectangle 38"/>
          <p:cNvSpPr>
            <a:spLocks noChangeArrowheads="1"/>
          </p:cNvSpPr>
          <p:nvPr/>
        </p:nvSpPr>
        <p:spPr bwMode="auto">
          <a:xfrm>
            <a:off x="4414838" y="3505200"/>
            <a:ext cx="1189037" cy="4254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7" name="Rectangle 39"/>
          <p:cNvSpPr>
            <a:spLocks noChangeArrowheads="1"/>
          </p:cNvSpPr>
          <p:nvPr/>
        </p:nvSpPr>
        <p:spPr bwMode="auto">
          <a:xfrm>
            <a:off x="4421188" y="3509963"/>
            <a:ext cx="1189037" cy="42545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8" name="Rectangle 40"/>
          <p:cNvSpPr>
            <a:spLocks noChangeArrowheads="1"/>
          </p:cNvSpPr>
          <p:nvPr/>
        </p:nvSpPr>
        <p:spPr bwMode="auto">
          <a:xfrm>
            <a:off x="4170363" y="2981325"/>
            <a:ext cx="165735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59" name="Rectangle 41"/>
          <p:cNvSpPr>
            <a:spLocks noChangeArrowheads="1"/>
          </p:cNvSpPr>
          <p:nvPr/>
        </p:nvSpPr>
        <p:spPr bwMode="auto">
          <a:xfrm>
            <a:off x="4175125" y="2986088"/>
            <a:ext cx="1657350" cy="265112"/>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0" name="Rectangle 42"/>
          <p:cNvSpPr>
            <a:spLocks noChangeArrowheads="1"/>
          </p:cNvSpPr>
          <p:nvPr/>
        </p:nvSpPr>
        <p:spPr bwMode="auto">
          <a:xfrm>
            <a:off x="4181475" y="2989263"/>
            <a:ext cx="165735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1" name="Rectangle 43"/>
          <p:cNvSpPr>
            <a:spLocks noChangeArrowheads="1"/>
          </p:cNvSpPr>
          <p:nvPr/>
        </p:nvSpPr>
        <p:spPr bwMode="auto">
          <a:xfrm>
            <a:off x="4186238" y="2994025"/>
            <a:ext cx="165735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2" name="Rectangle 44"/>
          <p:cNvSpPr>
            <a:spLocks noChangeArrowheads="1"/>
          </p:cNvSpPr>
          <p:nvPr/>
        </p:nvSpPr>
        <p:spPr bwMode="auto">
          <a:xfrm>
            <a:off x="3902075" y="2465388"/>
            <a:ext cx="2198688"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3" name="Rectangle 45"/>
          <p:cNvSpPr>
            <a:spLocks noChangeArrowheads="1"/>
          </p:cNvSpPr>
          <p:nvPr/>
        </p:nvSpPr>
        <p:spPr bwMode="auto">
          <a:xfrm>
            <a:off x="3908425" y="2470150"/>
            <a:ext cx="219710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4" name="Rectangle 46"/>
          <p:cNvSpPr>
            <a:spLocks noChangeArrowheads="1"/>
          </p:cNvSpPr>
          <p:nvPr/>
        </p:nvSpPr>
        <p:spPr bwMode="auto">
          <a:xfrm>
            <a:off x="3913188" y="2474913"/>
            <a:ext cx="2198687"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5" name="Rectangle 47"/>
          <p:cNvSpPr>
            <a:spLocks noChangeArrowheads="1"/>
          </p:cNvSpPr>
          <p:nvPr/>
        </p:nvSpPr>
        <p:spPr bwMode="auto">
          <a:xfrm>
            <a:off x="3919538" y="2479675"/>
            <a:ext cx="219710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6" name="Rectangle 48"/>
          <p:cNvSpPr>
            <a:spLocks noChangeArrowheads="1"/>
          </p:cNvSpPr>
          <p:nvPr/>
        </p:nvSpPr>
        <p:spPr bwMode="auto">
          <a:xfrm>
            <a:off x="3902075" y="1951038"/>
            <a:ext cx="2198688"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7" name="Rectangle 49"/>
          <p:cNvSpPr>
            <a:spLocks noChangeArrowheads="1"/>
          </p:cNvSpPr>
          <p:nvPr/>
        </p:nvSpPr>
        <p:spPr bwMode="auto">
          <a:xfrm>
            <a:off x="3908425" y="1955800"/>
            <a:ext cx="2197100" cy="265113"/>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8" name="Rectangle 50"/>
          <p:cNvSpPr>
            <a:spLocks noChangeArrowheads="1"/>
          </p:cNvSpPr>
          <p:nvPr/>
        </p:nvSpPr>
        <p:spPr bwMode="auto">
          <a:xfrm>
            <a:off x="3913188" y="1958975"/>
            <a:ext cx="2198687"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69" name="Rectangle 51"/>
          <p:cNvSpPr>
            <a:spLocks noChangeArrowheads="1"/>
          </p:cNvSpPr>
          <p:nvPr/>
        </p:nvSpPr>
        <p:spPr bwMode="auto">
          <a:xfrm>
            <a:off x="3919538" y="1963738"/>
            <a:ext cx="219710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70" name="Rectangle 52"/>
          <p:cNvSpPr>
            <a:spLocks noChangeArrowheads="1"/>
          </p:cNvSpPr>
          <p:nvPr/>
        </p:nvSpPr>
        <p:spPr bwMode="auto">
          <a:xfrm>
            <a:off x="3902075" y="1435100"/>
            <a:ext cx="2198688"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71" name="Rectangle 53"/>
          <p:cNvSpPr>
            <a:spLocks noChangeArrowheads="1"/>
          </p:cNvSpPr>
          <p:nvPr/>
        </p:nvSpPr>
        <p:spPr bwMode="auto">
          <a:xfrm>
            <a:off x="3908425" y="1439863"/>
            <a:ext cx="219710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72" name="Rectangle 54"/>
          <p:cNvSpPr>
            <a:spLocks noChangeArrowheads="1"/>
          </p:cNvSpPr>
          <p:nvPr/>
        </p:nvSpPr>
        <p:spPr bwMode="auto">
          <a:xfrm>
            <a:off x="3913188" y="1444625"/>
            <a:ext cx="2198687"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73" name="Rectangle 55"/>
          <p:cNvSpPr>
            <a:spLocks noChangeArrowheads="1"/>
          </p:cNvSpPr>
          <p:nvPr/>
        </p:nvSpPr>
        <p:spPr bwMode="auto">
          <a:xfrm>
            <a:off x="3919538" y="1449388"/>
            <a:ext cx="2197100" cy="266700"/>
          </a:xfrm>
          <a:prstGeom prst="rect">
            <a:avLst/>
          </a:prstGeom>
          <a:noFill/>
          <a:ln w="42863">
            <a:solidFill>
              <a:srgbClr val="000000"/>
            </a:solidFill>
            <a:miter lim="800000"/>
            <a:headEnd/>
            <a:tailEnd/>
          </a:ln>
        </p:spPr>
        <p:txBody>
          <a:bodyPr/>
          <a:lstStyle/>
          <a:p>
            <a:endParaRPr lang="en-US" dirty="0">
              <a:latin typeface="Georgia" pitchFamily="18" charset="0"/>
            </a:endParaRPr>
          </a:p>
        </p:txBody>
      </p:sp>
      <p:sp>
        <p:nvSpPr>
          <p:cNvPr id="30774" name="Line 56"/>
          <p:cNvSpPr>
            <a:spLocks noChangeShapeType="1"/>
          </p:cNvSpPr>
          <p:nvPr/>
        </p:nvSpPr>
        <p:spPr bwMode="auto">
          <a:xfrm>
            <a:off x="4992688" y="1697038"/>
            <a:ext cx="1587" cy="249237"/>
          </a:xfrm>
          <a:prstGeom prst="line">
            <a:avLst/>
          </a:prstGeom>
          <a:noFill/>
          <a:ln w="22225">
            <a:solidFill>
              <a:srgbClr val="FFFFFF"/>
            </a:solidFill>
            <a:round/>
            <a:headEnd/>
            <a:tailEnd/>
          </a:ln>
        </p:spPr>
        <p:txBody>
          <a:bodyPr/>
          <a:lstStyle/>
          <a:p>
            <a:endParaRPr lang="en-US" dirty="0"/>
          </a:p>
        </p:txBody>
      </p:sp>
      <p:sp>
        <p:nvSpPr>
          <p:cNvPr id="30775" name="Line 57"/>
          <p:cNvSpPr>
            <a:spLocks noChangeShapeType="1"/>
          </p:cNvSpPr>
          <p:nvPr/>
        </p:nvSpPr>
        <p:spPr bwMode="auto">
          <a:xfrm>
            <a:off x="4992688" y="2212975"/>
            <a:ext cx="1587" cy="247650"/>
          </a:xfrm>
          <a:prstGeom prst="line">
            <a:avLst/>
          </a:prstGeom>
          <a:noFill/>
          <a:ln w="22225">
            <a:solidFill>
              <a:srgbClr val="FFFFFF"/>
            </a:solidFill>
            <a:round/>
            <a:headEnd/>
            <a:tailEnd/>
          </a:ln>
        </p:spPr>
        <p:txBody>
          <a:bodyPr/>
          <a:lstStyle/>
          <a:p>
            <a:endParaRPr lang="en-US" dirty="0"/>
          </a:p>
        </p:txBody>
      </p:sp>
      <p:sp>
        <p:nvSpPr>
          <p:cNvPr id="30776" name="Line 58"/>
          <p:cNvSpPr>
            <a:spLocks noChangeShapeType="1"/>
          </p:cNvSpPr>
          <p:nvPr/>
        </p:nvSpPr>
        <p:spPr bwMode="auto">
          <a:xfrm>
            <a:off x="4992688" y="2727325"/>
            <a:ext cx="1587" cy="249238"/>
          </a:xfrm>
          <a:prstGeom prst="line">
            <a:avLst/>
          </a:prstGeom>
          <a:noFill/>
          <a:ln w="22225">
            <a:solidFill>
              <a:srgbClr val="FFFFFF"/>
            </a:solidFill>
            <a:round/>
            <a:headEnd/>
            <a:tailEnd/>
          </a:ln>
        </p:spPr>
        <p:txBody>
          <a:bodyPr/>
          <a:lstStyle/>
          <a:p>
            <a:endParaRPr lang="en-US" dirty="0"/>
          </a:p>
        </p:txBody>
      </p:sp>
      <p:sp>
        <p:nvSpPr>
          <p:cNvPr id="30777" name="Line 59"/>
          <p:cNvSpPr>
            <a:spLocks noChangeShapeType="1"/>
          </p:cNvSpPr>
          <p:nvPr/>
        </p:nvSpPr>
        <p:spPr bwMode="auto">
          <a:xfrm>
            <a:off x="4992688" y="3243263"/>
            <a:ext cx="1587" cy="247650"/>
          </a:xfrm>
          <a:prstGeom prst="line">
            <a:avLst/>
          </a:prstGeom>
          <a:noFill/>
          <a:ln w="22225">
            <a:solidFill>
              <a:srgbClr val="FFFFFF"/>
            </a:solidFill>
            <a:round/>
            <a:headEnd/>
            <a:tailEnd/>
          </a:ln>
        </p:spPr>
        <p:txBody>
          <a:bodyPr/>
          <a:lstStyle/>
          <a:p>
            <a:endParaRPr lang="en-US" dirty="0"/>
          </a:p>
        </p:txBody>
      </p:sp>
      <p:sp>
        <p:nvSpPr>
          <p:cNvPr id="30778" name="Line 60"/>
          <p:cNvSpPr>
            <a:spLocks noChangeShapeType="1"/>
          </p:cNvSpPr>
          <p:nvPr/>
        </p:nvSpPr>
        <p:spPr bwMode="auto">
          <a:xfrm>
            <a:off x="4992688" y="3917950"/>
            <a:ext cx="1587" cy="249238"/>
          </a:xfrm>
          <a:prstGeom prst="line">
            <a:avLst/>
          </a:prstGeom>
          <a:noFill/>
          <a:ln w="22225">
            <a:solidFill>
              <a:srgbClr val="FFFFFF"/>
            </a:solidFill>
            <a:round/>
            <a:headEnd/>
            <a:tailEnd/>
          </a:ln>
        </p:spPr>
        <p:txBody>
          <a:bodyPr/>
          <a:lstStyle/>
          <a:p>
            <a:endParaRPr lang="en-US" dirty="0"/>
          </a:p>
        </p:txBody>
      </p:sp>
      <p:sp>
        <p:nvSpPr>
          <p:cNvPr id="30779" name="Line 61"/>
          <p:cNvSpPr>
            <a:spLocks noChangeShapeType="1"/>
          </p:cNvSpPr>
          <p:nvPr/>
        </p:nvSpPr>
        <p:spPr bwMode="auto">
          <a:xfrm>
            <a:off x="4992688" y="4592638"/>
            <a:ext cx="1587" cy="249237"/>
          </a:xfrm>
          <a:prstGeom prst="line">
            <a:avLst/>
          </a:prstGeom>
          <a:noFill/>
          <a:ln w="22225">
            <a:solidFill>
              <a:srgbClr val="FFFFFF"/>
            </a:solidFill>
            <a:round/>
            <a:headEnd/>
            <a:tailEnd/>
          </a:ln>
        </p:spPr>
        <p:txBody>
          <a:bodyPr/>
          <a:lstStyle/>
          <a:p>
            <a:endParaRPr lang="en-US" dirty="0"/>
          </a:p>
        </p:txBody>
      </p:sp>
      <p:sp>
        <p:nvSpPr>
          <p:cNvPr id="30780" name="Rectangle 62"/>
          <p:cNvSpPr>
            <a:spLocks noChangeArrowheads="1"/>
          </p:cNvSpPr>
          <p:nvPr/>
        </p:nvSpPr>
        <p:spPr bwMode="auto">
          <a:xfrm>
            <a:off x="4398963" y="4841875"/>
            <a:ext cx="1189037" cy="42545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81" name="Rectangle 63"/>
          <p:cNvSpPr>
            <a:spLocks noChangeArrowheads="1"/>
          </p:cNvSpPr>
          <p:nvPr/>
        </p:nvSpPr>
        <p:spPr bwMode="auto">
          <a:xfrm>
            <a:off x="4633913" y="4895850"/>
            <a:ext cx="593725"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Reserved</a:t>
            </a:r>
            <a:endParaRPr lang="en-US" dirty="0">
              <a:solidFill>
                <a:schemeClr val="accent2"/>
              </a:solidFill>
            </a:endParaRPr>
          </a:p>
        </p:txBody>
      </p:sp>
      <p:sp>
        <p:nvSpPr>
          <p:cNvPr id="30782" name="Rectangle 64"/>
          <p:cNvSpPr>
            <a:spLocks noChangeArrowheads="1"/>
          </p:cNvSpPr>
          <p:nvPr/>
        </p:nvSpPr>
        <p:spPr bwMode="auto">
          <a:xfrm>
            <a:off x="4464050" y="5054600"/>
            <a:ext cx="873125"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for future use</a:t>
            </a:r>
            <a:endParaRPr lang="en-US" dirty="0">
              <a:solidFill>
                <a:schemeClr val="accent2"/>
              </a:solidFill>
            </a:endParaRPr>
          </a:p>
        </p:txBody>
      </p:sp>
      <p:sp>
        <p:nvSpPr>
          <p:cNvPr id="30783" name="Rectangle 65"/>
          <p:cNvSpPr>
            <a:spLocks noChangeArrowheads="1"/>
          </p:cNvSpPr>
          <p:nvPr/>
        </p:nvSpPr>
        <p:spPr bwMode="auto">
          <a:xfrm>
            <a:off x="4398963" y="4841875"/>
            <a:ext cx="1189037" cy="42545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784" name="Rectangle 66"/>
          <p:cNvSpPr>
            <a:spLocks noChangeArrowheads="1"/>
          </p:cNvSpPr>
          <p:nvPr/>
        </p:nvSpPr>
        <p:spPr bwMode="auto">
          <a:xfrm>
            <a:off x="4398963" y="4167188"/>
            <a:ext cx="1189037" cy="42545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85" name="Rectangle 67"/>
          <p:cNvSpPr>
            <a:spLocks noChangeArrowheads="1"/>
          </p:cNvSpPr>
          <p:nvPr/>
        </p:nvSpPr>
        <p:spPr bwMode="auto">
          <a:xfrm>
            <a:off x="4470400" y="4219575"/>
            <a:ext cx="862013"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Project Year/</a:t>
            </a:r>
            <a:endParaRPr lang="en-US" dirty="0">
              <a:solidFill>
                <a:schemeClr val="accent2"/>
              </a:solidFill>
            </a:endParaRPr>
          </a:p>
        </p:txBody>
      </p:sp>
      <p:sp>
        <p:nvSpPr>
          <p:cNvPr id="30786" name="Rectangle 68"/>
          <p:cNvSpPr>
            <a:spLocks noChangeArrowheads="1"/>
          </p:cNvSpPr>
          <p:nvPr/>
        </p:nvSpPr>
        <p:spPr bwMode="auto">
          <a:xfrm>
            <a:off x="4573588" y="4379913"/>
            <a:ext cx="703262" cy="153987"/>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Subproject</a:t>
            </a:r>
            <a:endParaRPr lang="en-US" dirty="0">
              <a:solidFill>
                <a:schemeClr val="accent2"/>
              </a:solidFill>
            </a:endParaRPr>
          </a:p>
        </p:txBody>
      </p:sp>
      <p:sp>
        <p:nvSpPr>
          <p:cNvPr id="30787" name="Rectangle 69"/>
          <p:cNvSpPr>
            <a:spLocks noChangeArrowheads="1"/>
          </p:cNvSpPr>
          <p:nvPr/>
        </p:nvSpPr>
        <p:spPr bwMode="auto">
          <a:xfrm>
            <a:off x="4398963" y="4167188"/>
            <a:ext cx="1189037" cy="42545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788" name="Rectangle 70"/>
          <p:cNvSpPr>
            <a:spLocks noChangeArrowheads="1"/>
          </p:cNvSpPr>
          <p:nvPr/>
        </p:nvSpPr>
        <p:spPr bwMode="auto">
          <a:xfrm>
            <a:off x="4398963" y="3490913"/>
            <a:ext cx="1189037" cy="427037"/>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89" name="Rectangle 71"/>
          <p:cNvSpPr>
            <a:spLocks noChangeArrowheads="1"/>
          </p:cNvSpPr>
          <p:nvPr/>
        </p:nvSpPr>
        <p:spPr bwMode="auto">
          <a:xfrm>
            <a:off x="4470400" y="3544888"/>
            <a:ext cx="862013"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Project Year/</a:t>
            </a:r>
            <a:endParaRPr lang="en-US" dirty="0">
              <a:solidFill>
                <a:schemeClr val="accent2"/>
              </a:solidFill>
            </a:endParaRPr>
          </a:p>
        </p:txBody>
      </p:sp>
      <p:sp>
        <p:nvSpPr>
          <p:cNvPr id="30790" name="Rectangle 72"/>
          <p:cNvSpPr>
            <a:spLocks noChangeArrowheads="1"/>
          </p:cNvSpPr>
          <p:nvPr/>
        </p:nvSpPr>
        <p:spPr bwMode="auto">
          <a:xfrm>
            <a:off x="4546600" y="3705225"/>
            <a:ext cx="738188"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Sub Project</a:t>
            </a:r>
            <a:endParaRPr lang="en-US" dirty="0">
              <a:solidFill>
                <a:schemeClr val="accent2"/>
              </a:solidFill>
            </a:endParaRPr>
          </a:p>
        </p:txBody>
      </p:sp>
      <p:sp>
        <p:nvSpPr>
          <p:cNvPr id="30791" name="Rectangle 73"/>
          <p:cNvSpPr>
            <a:spLocks noChangeArrowheads="1"/>
          </p:cNvSpPr>
          <p:nvPr/>
        </p:nvSpPr>
        <p:spPr bwMode="auto">
          <a:xfrm>
            <a:off x="4398963" y="3490913"/>
            <a:ext cx="1189037" cy="427037"/>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792" name="Rectangle 74"/>
          <p:cNvSpPr>
            <a:spLocks noChangeArrowheads="1"/>
          </p:cNvSpPr>
          <p:nvPr/>
        </p:nvSpPr>
        <p:spPr bwMode="auto">
          <a:xfrm>
            <a:off x="4164013" y="2976563"/>
            <a:ext cx="1657350" cy="26670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93" name="Rectangle 75"/>
          <p:cNvSpPr>
            <a:spLocks noChangeArrowheads="1"/>
          </p:cNvSpPr>
          <p:nvPr/>
        </p:nvSpPr>
        <p:spPr bwMode="auto">
          <a:xfrm>
            <a:off x="4230688" y="3030538"/>
            <a:ext cx="1260475"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Fund Detail/Project</a:t>
            </a:r>
            <a:endParaRPr lang="en-US" dirty="0">
              <a:solidFill>
                <a:schemeClr val="accent2"/>
              </a:solidFill>
            </a:endParaRPr>
          </a:p>
        </p:txBody>
      </p:sp>
      <p:sp>
        <p:nvSpPr>
          <p:cNvPr id="30794" name="Rectangle 76"/>
          <p:cNvSpPr>
            <a:spLocks noChangeArrowheads="1"/>
          </p:cNvSpPr>
          <p:nvPr/>
        </p:nvSpPr>
        <p:spPr bwMode="auto">
          <a:xfrm>
            <a:off x="4164013" y="2976563"/>
            <a:ext cx="1657350" cy="26670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795" name="Rectangle 77"/>
          <p:cNvSpPr>
            <a:spLocks noChangeArrowheads="1"/>
          </p:cNvSpPr>
          <p:nvPr/>
        </p:nvSpPr>
        <p:spPr bwMode="auto">
          <a:xfrm>
            <a:off x="3897313" y="2460625"/>
            <a:ext cx="2197100" cy="26670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96" name="Rectangle 78"/>
          <p:cNvSpPr>
            <a:spLocks noChangeArrowheads="1"/>
          </p:cNvSpPr>
          <p:nvPr/>
        </p:nvSpPr>
        <p:spPr bwMode="auto">
          <a:xfrm>
            <a:off x="3962400" y="2514600"/>
            <a:ext cx="1708150" cy="152400"/>
          </a:xfrm>
          <a:prstGeom prst="rect">
            <a:avLst/>
          </a:prstGeom>
          <a:noFill/>
          <a:ln w="9525">
            <a:noFill/>
            <a:miter lim="800000"/>
            <a:headEnd/>
            <a:tailEnd/>
          </a:ln>
        </p:spPr>
        <p:txBody>
          <a:bodyPr wrap="none" lIns="0" tIns="0" rIns="0" bIns="0">
            <a:spAutoFit/>
          </a:bodyPr>
          <a:lstStyle/>
          <a:p>
            <a:r>
              <a:rPr lang="en-US" sz="1000" b="1" dirty="0">
                <a:solidFill>
                  <a:schemeClr val="accent2"/>
                </a:solidFill>
                <a:latin typeface="Tahoma" pitchFamily="34" charset="0"/>
              </a:rPr>
              <a:t>Fund Classification/Source</a:t>
            </a:r>
            <a:endParaRPr lang="en-US" dirty="0">
              <a:solidFill>
                <a:schemeClr val="accent2"/>
              </a:solidFill>
            </a:endParaRPr>
          </a:p>
        </p:txBody>
      </p:sp>
      <p:sp>
        <p:nvSpPr>
          <p:cNvPr id="30797" name="Rectangle 79"/>
          <p:cNvSpPr>
            <a:spLocks noChangeArrowheads="1"/>
          </p:cNvSpPr>
          <p:nvPr/>
        </p:nvSpPr>
        <p:spPr bwMode="auto">
          <a:xfrm>
            <a:off x="3897313" y="2460625"/>
            <a:ext cx="2197100" cy="26670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798" name="Rectangle 80"/>
          <p:cNvSpPr>
            <a:spLocks noChangeArrowheads="1"/>
          </p:cNvSpPr>
          <p:nvPr/>
        </p:nvSpPr>
        <p:spPr bwMode="auto">
          <a:xfrm>
            <a:off x="3897313" y="1946275"/>
            <a:ext cx="2197100" cy="26670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799" name="Rectangle 81"/>
          <p:cNvSpPr>
            <a:spLocks noChangeArrowheads="1"/>
          </p:cNvSpPr>
          <p:nvPr/>
        </p:nvSpPr>
        <p:spPr bwMode="auto">
          <a:xfrm>
            <a:off x="4551363" y="2000250"/>
            <a:ext cx="731837" cy="153988"/>
          </a:xfrm>
          <a:prstGeom prst="rect">
            <a:avLst/>
          </a:prstGeom>
          <a:noFill/>
          <a:ln w="9525">
            <a:noFill/>
            <a:miter lim="800000"/>
            <a:headEnd/>
            <a:tailEnd/>
          </a:ln>
        </p:spPr>
        <p:txBody>
          <a:bodyPr wrap="none" lIns="0" tIns="0" rIns="0" bIns="0">
            <a:spAutoFit/>
          </a:bodyPr>
          <a:lstStyle/>
          <a:p>
            <a:r>
              <a:rPr lang="en-US" sz="1000" b="1" dirty="0">
                <a:solidFill>
                  <a:schemeClr val="tx2"/>
                </a:solidFill>
                <a:latin typeface="Tahoma" pitchFamily="34" charset="0"/>
              </a:rPr>
              <a:t>Fund Entity</a:t>
            </a:r>
            <a:endParaRPr lang="en-US" dirty="0">
              <a:solidFill>
                <a:schemeClr val="tx2"/>
              </a:solidFill>
            </a:endParaRPr>
          </a:p>
        </p:txBody>
      </p:sp>
      <p:sp>
        <p:nvSpPr>
          <p:cNvPr id="30800" name="Rectangle 82"/>
          <p:cNvSpPr>
            <a:spLocks noChangeArrowheads="1"/>
          </p:cNvSpPr>
          <p:nvPr/>
        </p:nvSpPr>
        <p:spPr bwMode="auto">
          <a:xfrm>
            <a:off x="3897313" y="1946275"/>
            <a:ext cx="2197100" cy="266700"/>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01" name="Rectangle 83"/>
          <p:cNvSpPr>
            <a:spLocks noChangeArrowheads="1"/>
          </p:cNvSpPr>
          <p:nvPr/>
        </p:nvSpPr>
        <p:spPr bwMode="auto">
          <a:xfrm>
            <a:off x="3897313" y="1431925"/>
            <a:ext cx="2197100" cy="265113"/>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30802" name="Rectangle 84"/>
          <p:cNvSpPr>
            <a:spLocks noChangeArrowheads="1"/>
          </p:cNvSpPr>
          <p:nvPr/>
        </p:nvSpPr>
        <p:spPr bwMode="auto">
          <a:xfrm>
            <a:off x="3984625" y="1484313"/>
            <a:ext cx="1673225" cy="152400"/>
          </a:xfrm>
          <a:prstGeom prst="rect">
            <a:avLst/>
          </a:prstGeom>
          <a:noFill/>
          <a:ln w="9525">
            <a:noFill/>
            <a:miter lim="800000"/>
            <a:headEnd/>
            <a:tailEnd/>
          </a:ln>
        </p:spPr>
        <p:txBody>
          <a:bodyPr wrap="none" lIns="0" tIns="0" rIns="0" bIns="0">
            <a:spAutoFit/>
          </a:bodyPr>
          <a:lstStyle/>
          <a:p>
            <a:r>
              <a:rPr lang="en-US" sz="1000" b="1" dirty="0">
                <a:solidFill>
                  <a:schemeClr val="tx2"/>
                </a:solidFill>
                <a:latin typeface="Tahoma" pitchFamily="34" charset="0"/>
              </a:rPr>
              <a:t>Fund Accounting Category</a:t>
            </a:r>
            <a:endParaRPr lang="en-US" dirty="0">
              <a:solidFill>
                <a:schemeClr val="tx2"/>
              </a:solidFill>
            </a:endParaRPr>
          </a:p>
        </p:txBody>
      </p:sp>
      <p:sp>
        <p:nvSpPr>
          <p:cNvPr id="30803" name="Rectangle 85"/>
          <p:cNvSpPr>
            <a:spLocks noChangeArrowheads="1"/>
          </p:cNvSpPr>
          <p:nvPr/>
        </p:nvSpPr>
        <p:spPr bwMode="auto">
          <a:xfrm>
            <a:off x="3897313" y="1431925"/>
            <a:ext cx="2197100" cy="265113"/>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04" name="Line 86"/>
          <p:cNvSpPr>
            <a:spLocks noChangeShapeType="1"/>
          </p:cNvSpPr>
          <p:nvPr/>
        </p:nvSpPr>
        <p:spPr bwMode="auto">
          <a:xfrm>
            <a:off x="7208838" y="3313113"/>
            <a:ext cx="1587" cy="155575"/>
          </a:xfrm>
          <a:prstGeom prst="line">
            <a:avLst/>
          </a:prstGeom>
          <a:noFill/>
          <a:ln w="20638">
            <a:solidFill>
              <a:srgbClr val="FFFFFF"/>
            </a:solidFill>
            <a:round/>
            <a:headEnd/>
            <a:tailEnd/>
          </a:ln>
        </p:spPr>
        <p:txBody>
          <a:bodyPr/>
          <a:lstStyle/>
          <a:p>
            <a:endParaRPr lang="en-US" dirty="0"/>
          </a:p>
        </p:txBody>
      </p:sp>
      <p:sp>
        <p:nvSpPr>
          <p:cNvPr id="30805" name="Rectangle 87"/>
          <p:cNvSpPr>
            <a:spLocks noChangeArrowheads="1"/>
          </p:cNvSpPr>
          <p:nvPr/>
        </p:nvSpPr>
        <p:spPr bwMode="auto">
          <a:xfrm>
            <a:off x="7024688" y="3754438"/>
            <a:ext cx="331787" cy="123825"/>
          </a:xfrm>
          <a:prstGeom prst="rect">
            <a:avLst/>
          </a:prstGeom>
          <a:noFill/>
          <a:ln w="9525">
            <a:noFill/>
            <a:miter lim="800000"/>
            <a:headEnd/>
            <a:tailEnd/>
          </a:ln>
        </p:spPr>
        <p:txBody>
          <a:bodyPr wrap="none" lIns="0" tIns="0" rIns="0" bIns="0">
            <a:spAutoFit/>
          </a:bodyPr>
          <a:lstStyle/>
          <a:p>
            <a:r>
              <a:rPr lang="en-US" sz="800" b="1" dirty="0">
                <a:solidFill>
                  <a:schemeClr val="accent2"/>
                </a:solidFill>
                <a:latin typeface="Tahoma" pitchFamily="34" charset="0"/>
              </a:rPr>
              <a:t>301Y0</a:t>
            </a:r>
            <a:endParaRPr lang="en-US" dirty="0">
              <a:solidFill>
                <a:schemeClr val="accent2"/>
              </a:solidFill>
            </a:endParaRPr>
          </a:p>
        </p:txBody>
      </p:sp>
      <p:sp>
        <p:nvSpPr>
          <p:cNvPr id="30806" name="Rectangle 88"/>
          <p:cNvSpPr>
            <a:spLocks noChangeArrowheads="1"/>
          </p:cNvSpPr>
          <p:nvPr/>
        </p:nvSpPr>
        <p:spPr bwMode="auto">
          <a:xfrm>
            <a:off x="6419850" y="1416050"/>
            <a:ext cx="1601788" cy="344488"/>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07" name="Rectangle 89"/>
          <p:cNvSpPr>
            <a:spLocks noChangeArrowheads="1"/>
          </p:cNvSpPr>
          <p:nvPr/>
        </p:nvSpPr>
        <p:spPr bwMode="auto">
          <a:xfrm>
            <a:off x="6572250" y="1887538"/>
            <a:ext cx="1317625" cy="354012"/>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08" name="Rectangle 90"/>
          <p:cNvSpPr>
            <a:spLocks noChangeArrowheads="1"/>
          </p:cNvSpPr>
          <p:nvPr/>
        </p:nvSpPr>
        <p:spPr bwMode="auto">
          <a:xfrm>
            <a:off x="6564313" y="2430463"/>
            <a:ext cx="1328737" cy="344487"/>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09" name="Rectangle 91"/>
          <p:cNvSpPr>
            <a:spLocks noChangeArrowheads="1"/>
          </p:cNvSpPr>
          <p:nvPr/>
        </p:nvSpPr>
        <p:spPr bwMode="auto">
          <a:xfrm>
            <a:off x="6176963" y="2930525"/>
            <a:ext cx="2112962" cy="371475"/>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10" name="Rectangle 92"/>
          <p:cNvSpPr>
            <a:spLocks noChangeArrowheads="1"/>
          </p:cNvSpPr>
          <p:nvPr/>
        </p:nvSpPr>
        <p:spPr bwMode="auto">
          <a:xfrm>
            <a:off x="6311900" y="3508375"/>
            <a:ext cx="1866900" cy="415925"/>
          </a:xfrm>
          <a:prstGeom prst="rect">
            <a:avLst/>
          </a:prstGeom>
          <a:noFill/>
          <a:ln w="42863">
            <a:solidFill>
              <a:srgbClr val="A0A0A4"/>
            </a:solidFill>
            <a:miter lim="800000"/>
            <a:headEnd/>
            <a:tailEnd/>
          </a:ln>
        </p:spPr>
        <p:txBody>
          <a:bodyPr/>
          <a:lstStyle/>
          <a:p>
            <a:endParaRPr lang="en-US" dirty="0">
              <a:latin typeface="Georgia" pitchFamily="18" charset="0"/>
            </a:endParaRPr>
          </a:p>
        </p:txBody>
      </p:sp>
      <p:sp>
        <p:nvSpPr>
          <p:cNvPr id="30811" name="Rectangle 93"/>
          <p:cNvSpPr>
            <a:spLocks noChangeArrowheads="1"/>
          </p:cNvSpPr>
          <p:nvPr/>
        </p:nvSpPr>
        <p:spPr bwMode="auto">
          <a:xfrm>
            <a:off x="6350000" y="3573463"/>
            <a:ext cx="1822450" cy="122237"/>
          </a:xfrm>
          <a:prstGeom prst="rect">
            <a:avLst/>
          </a:prstGeom>
          <a:noFill/>
          <a:ln w="9525">
            <a:noFill/>
            <a:miter lim="800000"/>
            <a:headEnd/>
            <a:tailEnd/>
          </a:ln>
        </p:spPr>
        <p:txBody>
          <a:bodyPr wrap="none" lIns="0" tIns="0" rIns="0" bIns="0">
            <a:spAutoFit/>
          </a:bodyPr>
          <a:lstStyle/>
          <a:p>
            <a:r>
              <a:rPr lang="en-US" sz="800" b="1" dirty="0">
                <a:solidFill>
                  <a:schemeClr val="accent2"/>
                </a:solidFill>
                <a:latin typeface="Tahoma" pitchFamily="34" charset="0"/>
              </a:rPr>
              <a:t>HR Analysis Soil Moisture Dynamics</a:t>
            </a:r>
            <a:endParaRPr lang="en-US" dirty="0">
              <a:solidFill>
                <a:schemeClr val="accent2"/>
              </a:solidFill>
            </a:endParaRPr>
          </a:p>
        </p:txBody>
      </p:sp>
    </p:spTree>
    <p:extLst>
      <p:ext uri="{BB962C8B-B14F-4D97-AF65-F5344CB8AC3E}">
        <p14:creationId xmlns:p14="http://schemas.microsoft.com/office/powerpoint/2010/main" val="37419963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83880" cy="1051560"/>
          </a:xfrm>
        </p:spPr>
        <p:txBody>
          <a:bodyPr>
            <a:normAutofit/>
          </a:bodyPr>
          <a:lstStyle/>
          <a:p>
            <a:pPr algn="ctr"/>
            <a:r>
              <a:rPr lang="en-US" dirty="0" smtClean="0"/>
              <a:t>Unrestricted Fund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2490411"/>
              </p:ext>
            </p:extLst>
          </p:nvPr>
        </p:nvGraphicFramePr>
        <p:xfrm>
          <a:off x="1295400" y="1981200"/>
          <a:ext cx="6553200" cy="3500119"/>
        </p:xfrm>
        <a:graphic>
          <a:graphicData uri="http://schemas.openxmlformats.org/drawingml/2006/table">
            <a:tbl>
              <a:tblPr firstRow="1" bandRow="1">
                <a:tableStyleId>{5C22544A-7EE6-4342-B048-85BDC9FD1C3A}</a:tableStyleId>
              </a:tblPr>
              <a:tblGrid>
                <a:gridCol w="1098345"/>
                <a:gridCol w="918024"/>
                <a:gridCol w="4536831"/>
              </a:tblGrid>
              <a:tr h="533399">
                <a:tc>
                  <a:txBody>
                    <a:bodyPr/>
                    <a:lstStyle/>
                    <a:p>
                      <a:r>
                        <a:rPr lang="en-US" baseline="0" dirty="0" smtClean="0"/>
                        <a:t>Level</a:t>
                      </a:r>
                      <a:endParaRPr lang="en-US" dirty="0"/>
                    </a:p>
                  </a:txBody>
                  <a:tcPr/>
                </a:tc>
                <a:tc>
                  <a:txBody>
                    <a:bodyPr/>
                    <a:lstStyle/>
                    <a:p>
                      <a:r>
                        <a:rPr lang="en-US" dirty="0" smtClean="0"/>
                        <a:t>Title</a:t>
                      </a:r>
                      <a:endParaRPr lang="en-US" dirty="0"/>
                    </a:p>
                  </a:txBody>
                  <a:tcPr/>
                </a:tc>
                <a:tc>
                  <a:txBody>
                    <a:bodyPr/>
                    <a:lstStyle/>
                    <a:p>
                      <a:r>
                        <a:rPr lang="en-US" dirty="0" smtClean="0"/>
                        <a:t>Funds Included</a:t>
                      </a:r>
                      <a:endParaRPr lang="en-US" dirty="0"/>
                    </a:p>
                  </a:txBody>
                  <a:tcPr/>
                </a:tc>
              </a:tr>
              <a:tr h="370840">
                <a:tc>
                  <a:txBody>
                    <a:bodyPr/>
                    <a:lstStyle/>
                    <a:p>
                      <a:r>
                        <a:rPr lang="en-US" dirty="0" smtClean="0"/>
                        <a:t>1</a:t>
                      </a:r>
                      <a:endParaRPr lang="en-US" dirty="0"/>
                    </a:p>
                  </a:txBody>
                  <a:tcPr/>
                </a:tc>
                <a:tc>
                  <a:txBody>
                    <a:bodyPr/>
                    <a:lstStyle/>
                    <a:p>
                      <a:r>
                        <a:rPr lang="en-US" dirty="0" smtClean="0"/>
                        <a:t>00</a:t>
                      </a:r>
                      <a:endParaRPr lang="en-US" dirty="0"/>
                    </a:p>
                  </a:txBody>
                  <a:tcPr/>
                </a:tc>
                <a:tc>
                  <a:txBody>
                    <a:bodyPr/>
                    <a:lstStyle/>
                    <a:p>
                      <a:r>
                        <a:rPr lang="en-US" dirty="0" smtClean="0"/>
                        <a:t>All Current</a:t>
                      </a:r>
                      <a:r>
                        <a:rPr lang="en-US" baseline="0" dirty="0" smtClean="0"/>
                        <a:t> Unrestricted</a:t>
                      </a:r>
                      <a:endParaRPr lang="en-US" dirty="0"/>
                    </a:p>
                  </a:txBody>
                  <a:tcPr/>
                </a:tc>
              </a:tr>
              <a:tr h="370840">
                <a:tc>
                  <a:txBody>
                    <a:bodyPr/>
                    <a:lstStyle/>
                    <a:p>
                      <a:r>
                        <a:rPr lang="en-US" dirty="0" smtClean="0"/>
                        <a:t>2</a:t>
                      </a:r>
                      <a:endParaRPr lang="en-US" dirty="0"/>
                    </a:p>
                  </a:txBody>
                  <a:tcPr/>
                </a:tc>
                <a:tc>
                  <a:txBody>
                    <a:bodyPr/>
                    <a:lstStyle/>
                    <a:p>
                      <a:r>
                        <a:rPr lang="en-US" dirty="0" smtClean="0"/>
                        <a:t>01</a:t>
                      </a:r>
                      <a:endParaRPr lang="en-US" dirty="0"/>
                    </a:p>
                  </a:txBody>
                  <a:tcPr/>
                </a:tc>
                <a:tc>
                  <a:txBody>
                    <a:bodyPr/>
                    <a:lstStyle/>
                    <a:p>
                      <a:r>
                        <a:rPr lang="en-US" dirty="0" smtClean="0"/>
                        <a:t>Institutional Unrestricted</a:t>
                      </a:r>
                      <a:endParaRPr lang="en-US" dirty="0"/>
                    </a:p>
                  </a:txBody>
                  <a:tcPr/>
                </a:tc>
              </a:tr>
              <a:tr h="370840">
                <a:tc>
                  <a:txBody>
                    <a:bodyPr/>
                    <a:lstStyle/>
                    <a:p>
                      <a:r>
                        <a:rPr lang="en-US" dirty="0" smtClean="0"/>
                        <a:t>2</a:t>
                      </a:r>
                      <a:endParaRPr lang="en-US" dirty="0"/>
                    </a:p>
                  </a:txBody>
                  <a:tcPr/>
                </a:tc>
                <a:tc>
                  <a:txBody>
                    <a:bodyPr/>
                    <a:lstStyle/>
                    <a:p>
                      <a:r>
                        <a:rPr lang="en-US" dirty="0" smtClean="0"/>
                        <a:t>02</a:t>
                      </a:r>
                      <a:endParaRPr lang="en-US" dirty="0"/>
                    </a:p>
                  </a:txBody>
                  <a:tcPr/>
                </a:tc>
                <a:tc>
                  <a:txBody>
                    <a:bodyPr/>
                    <a:lstStyle/>
                    <a:p>
                      <a:r>
                        <a:rPr lang="en-US" dirty="0" smtClean="0"/>
                        <a:t>Main Campus Unrestricted</a:t>
                      </a:r>
                      <a:endParaRPr lang="en-US" dirty="0"/>
                    </a:p>
                  </a:txBody>
                  <a:tcPr/>
                </a:tc>
              </a:tr>
              <a:tr h="370840">
                <a:tc>
                  <a:txBody>
                    <a:bodyPr/>
                    <a:lstStyle/>
                    <a:p>
                      <a:r>
                        <a:rPr lang="en-US" dirty="0" smtClean="0"/>
                        <a:t>2</a:t>
                      </a:r>
                      <a:endParaRPr lang="en-US" dirty="0"/>
                    </a:p>
                  </a:txBody>
                  <a:tcPr/>
                </a:tc>
                <a:tc>
                  <a:txBody>
                    <a:bodyPr/>
                    <a:lstStyle/>
                    <a:p>
                      <a:r>
                        <a:rPr lang="en-US" dirty="0" smtClean="0"/>
                        <a:t>03</a:t>
                      </a:r>
                      <a:endParaRPr lang="en-US" dirty="0"/>
                    </a:p>
                  </a:txBody>
                  <a:tcPr/>
                </a:tc>
                <a:tc>
                  <a:txBody>
                    <a:bodyPr/>
                    <a:lstStyle/>
                    <a:p>
                      <a:r>
                        <a:rPr lang="en-US" dirty="0" smtClean="0"/>
                        <a:t>HSC Unrestricted</a:t>
                      </a:r>
                      <a:endParaRPr lang="en-US" dirty="0"/>
                    </a:p>
                  </a:txBody>
                  <a:tcPr/>
                </a:tc>
              </a:tr>
              <a:tr h="370840">
                <a:tc>
                  <a:txBody>
                    <a:bodyPr/>
                    <a:lstStyle/>
                    <a:p>
                      <a:r>
                        <a:rPr lang="en-US" dirty="0" smtClean="0"/>
                        <a:t>2</a:t>
                      </a:r>
                      <a:endParaRPr lang="en-US" dirty="0"/>
                    </a:p>
                  </a:txBody>
                  <a:tcPr/>
                </a:tc>
                <a:tc>
                  <a:txBody>
                    <a:bodyPr/>
                    <a:lstStyle/>
                    <a:p>
                      <a:r>
                        <a:rPr lang="en-US" dirty="0" smtClean="0"/>
                        <a:t>04</a:t>
                      </a:r>
                      <a:endParaRPr lang="en-US" dirty="0"/>
                    </a:p>
                  </a:txBody>
                  <a:tcPr/>
                </a:tc>
                <a:tc>
                  <a:txBody>
                    <a:bodyPr/>
                    <a:lstStyle/>
                    <a:p>
                      <a:r>
                        <a:rPr lang="en-US" dirty="0" smtClean="0"/>
                        <a:t>Gallup Unrestricted</a:t>
                      </a:r>
                      <a:endParaRPr lang="en-US" dirty="0"/>
                    </a:p>
                  </a:txBody>
                  <a:tcPr/>
                </a:tc>
              </a:tr>
              <a:tr h="370840">
                <a:tc>
                  <a:txBody>
                    <a:bodyPr/>
                    <a:lstStyle/>
                    <a:p>
                      <a:r>
                        <a:rPr lang="en-US" dirty="0" smtClean="0"/>
                        <a:t>2</a:t>
                      </a:r>
                      <a:endParaRPr lang="en-US" dirty="0"/>
                    </a:p>
                  </a:txBody>
                  <a:tcPr/>
                </a:tc>
                <a:tc>
                  <a:txBody>
                    <a:bodyPr/>
                    <a:lstStyle/>
                    <a:p>
                      <a:r>
                        <a:rPr lang="en-US" dirty="0" smtClean="0"/>
                        <a:t>05</a:t>
                      </a:r>
                      <a:endParaRPr lang="en-US" dirty="0"/>
                    </a:p>
                  </a:txBody>
                  <a:tcPr/>
                </a:tc>
                <a:tc>
                  <a:txBody>
                    <a:bodyPr/>
                    <a:lstStyle/>
                    <a:p>
                      <a:r>
                        <a:rPr lang="en-US" dirty="0" smtClean="0"/>
                        <a:t>Los</a:t>
                      </a:r>
                      <a:r>
                        <a:rPr lang="en-US" baseline="0" dirty="0" smtClean="0"/>
                        <a:t> Alamos Unrestricted</a:t>
                      </a:r>
                      <a:endParaRPr lang="en-US" dirty="0"/>
                    </a:p>
                  </a:txBody>
                  <a:tcPr/>
                </a:tc>
              </a:tr>
              <a:tr h="370840">
                <a:tc>
                  <a:txBody>
                    <a:bodyPr/>
                    <a:lstStyle/>
                    <a:p>
                      <a:r>
                        <a:rPr lang="en-US" dirty="0" smtClean="0"/>
                        <a:t>2</a:t>
                      </a:r>
                      <a:endParaRPr lang="en-US" dirty="0"/>
                    </a:p>
                  </a:txBody>
                  <a:tcPr/>
                </a:tc>
                <a:tc>
                  <a:txBody>
                    <a:bodyPr/>
                    <a:lstStyle/>
                    <a:p>
                      <a:r>
                        <a:rPr lang="en-US" dirty="0" smtClean="0"/>
                        <a:t>06</a:t>
                      </a:r>
                      <a:endParaRPr lang="en-US" dirty="0"/>
                    </a:p>
                  </a:txBody>
                  <a:tcPr/>
                </a:tc>
                <a:tc>
                  <a:txBody>
                    <a:bodyPr/>
                    <a:lstStyle/>
                    <a:p>
                      <a:r>
                        <a:rPr lang="en-US" dirty="0" smtClean="0"/>
                        <a:t>Valencia Unrestricted</a:t>
                      </a:r>
                      <a:endParaRPr lang="en-US" dirty="0"/>
                    </a:p>
                  </a:txBody>
                  <a:tcPr/>
                </a:tc>
              </a:tr>
              <a:tr h="370840">
                <a:tc>
                  <a:txBody>
                    <a:bodyPr/>
                    <a:lstStyle/>
                    <a:p>
                      <a:r>
                        <a:rPr lang="en-US" dirty="0" smtClean="0"/>
                        <a:t>2</a:t>
                      </a:r>
                      <a:endParaRPr lang="en-US" dirty="0"/>
                    </a:p>
                  </a:txBody>
                  <a:tcPr/>
                </a:tc>
                <a:tc>
                  <a:txBody>
                    <a:bodyPr/>
                    <a:lstStyle/>
                    <a:p>
                      <a:r>
                        <a:rPr lang="en-US" dirty="0" smtClean="0"/>
                        <a:t>07</a:t>
                      </a:r>
                      <a:endParaRPr lang="en-US" dirty="0"/>
                    </a:p>
                  </a:txBody>
                  <a:tcPr/>
                </a:tc>
                <a:tc>
                  <a:txBody>
                    <a:bodyPr/>
                    <a:lstStyle/>
                    <a:p>
                      <a:r>
                        <a:rPr lang="en-US" dirty="0" smtClean="0"/>
                        <a:t>Taos Unrestricted</a:t>
                      </a:r>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36</a:t>
            </a:fld>
            <a:endParaRPr lang="en-US" dirty="0"/>
          </a:p>
        </p:txBody>
      </p:sp>
    </p:spTree>
    <p:extLst>
      <p:ext uri="{BB962C8B-B14F-4D97-AF65-F5344CB8AC3E}">
        <p14:creationId xmlns:p14="http://schemas.microsoft.com/office/powerpoint/2010/main" val="2631333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83880" cy="1051560"/>
          </a:xfrm>
        </p:spPr>
        <p:txBody>
          <a:bodyPr>
            <a:normAutofit/>
          </a:bodyPr>
          <a:lstStyle/>
          <a:p>
            <a:pPr algn="ctr"/>
            <a:r>
              <a:rPr lang="en-US" dirty="0" smtClean="0"/>
              <a:t>Restricted Fund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279587"/>
              </p:ext>
            </p:extLst>
          </p:nvPr>
        </p:nvGraphicFramePr>
        <p:xfrm>
          <a:off x="1295400" y="1981200"/>
          <a:ext cx="6400800" cy="3500119"/>
        </p:xfrm>
        <a:graphic>
          <a:graphicData uri="http://schemas.openxmlformats.org/drawingml/2006/table">
            <a:tbl>
              <a:tblPr firstRow="1" bandRow="1">
                <a:tableStyleId>{5C22544A-7EE6-4342-B048-85BDC9FD1C3A}</a:tableStyleId>
              </a:tblPr>
              <a:tblGrid>
                <a:gridCol w="1328231"/>
                <a:gridCol w="1110169"/>
                <a:gridCol w="3962400"/>
              </a:tblGrid>
              <a:tr h="533399">
                <a:tc>
                  <a:txBody>
                    <a:bodyPr/>
                    <a:lstStyle/>
                    <a:p>
                      <a:r>
                        <a:rPr lang="en-US" baseline="0" dirty="0" smtClean="0"/>
                        <a:t>Level</a:t>
                      </a:r>
                      <a:endParaRPr lang="en-US" dirty="0"/>
                    </a:p>
                  </a:txBody>
                  <a:tcPr/>
                </a:tc>
                <a:tc>
                  <a:txBody>
                    <a:bodyPr/>
                    <a:lstStyle/>
                    <a:p>
                      <a:r>
                        <a:rPr lang="en-US" dirty="0" smtClean="0"/>
                        <a:t>Title</a:t>
                      </a:r>
                      <a:endParaRPr lang="en-US" dirty="0"/>
                    </a:p>
                  </a:txBody>
                  <a:tcPr/>
                </a:tc>
                <a:tc>
                  <a:txBody>
                    <a:bodyPr/>
                    <a:lstStyle/>
                    <a:p>
                      <a:r>
                        <a:rPr lang="en-US" dirty="0" smtClean="0"/>
                        <a:t>Funds Included</a:t>
                      </a:r>
                      <a:endParaRPr lang="en-US" dirty="0"/>
                    </a:p>
                  </a:txBody>
                  <a:tcPr/>
                </a:tc>
              </a:tr>
              <a:tr h="370840">
                <a:tc>
                  <a:txBody>
                    <a:bodyPr/>
                    <a:lstStyle/>
                    <a:p>
                      <a:r>
                        <a:rPr lang="en-US" dirty="0" smtClean="0"/>
                        <a:t>1</a:t>
                      </a:r>
                      <a:endParaRPr lang="en-US" dirty="0"/>
                    </a:p>
                  </a:txBody>
                  <a:tcPr/>
                </a:tc>
                <a:tc>
                  <a:txBody>
                    <a:bodyPr/>
                    <a:lstStyle/>
                    <a:p>
                      <a:r>
                        <a:rPr lang="en-US" dirty="0" smtClean="0"/>
                        <a:t>10</a:t>
                      </a:r>
                      <a:endParaRPr lang="en-US" dirty="0"/>
                    </a:p>
                  </a:txBody>
                  <a:tcPr/>
                </a:tc>
                <a:tc>
                  <a:txBody>
                    <a:bodyPr/>
                    <a:lstStyle/>
                    <a:p>
                      <a:r>
                        <a:rPr lang="en-US" dirty="0" smtClean="0"/>
                        <a:t>All Current</a:t>
                      </a:r>
                      <a:r>
                        <a:rPr lang="en-US" baseline="0" dirty="0" smtClean="0"/>
                        <a:t> Restricted</a:t>
                      </a:r>
                      <a:endParaRPr lang="en-US" dirty="0"/>
                    </a:p>
                  </a:txBody>
                  <a:tcPr/>
                </a:tc>
              </a:tr>
              <a:tr h="370840">
                <a:tc>
                  <a:txBody>
                    <a:bodyPr/>
                    <a:lstStyle/>
                    <a:p>
                      <a:r>
                        <a:rPr lang="en-US" dirty="0" smtClean="0"/>
                        <a:t>2</a:t>
                      </a:r>
                      <a:endParaRPr lang="en-US" dirty="0"/>
                    </a:p>
                  </a:txBody>
                  <a:tcPr/>
                </a:tc>
                <a:tc>
                  <a:txBody>
                    <a:bodyPr/>
                    <a:lstStyle/>
                    <a:p>
                      <a:r>
                        <a:rPr lang="en-US" dirty="0" smtClean="0"/>
                        <a:t>11</a:t>
                      </a:r>
                      <a:endParaRPr lang="en-US" dirty="0"/>
                    </a:p>
                  </a:txBody>
                  <a:tcPr/>
                </a:tc>
                <a:tc>
                  <a:txBody>
                    <a:bodyPr/>
                    <a:lstStyle/>
                    <a:p>
                      <a:r>
                        <a:rPr lang="en-US" dirty="0" smtClean="0"/>
                        <a:t>Institutional Restricted</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Main Campus Restricted</a:t>
                      </a:r>
                      <a:endParaRPr lang="en-US" dirty="0"/>
                    </a:p>
                  </a:txBody>
                  <a:tcPr/>
                </a:tc>
              </a:tr>
              <a:tr h="370840">
                <a:tc>
                  <a:txBody>
                    <a:bodyPr/>
                    <a:lstStyle/>
                    <a:p>
                      <a:r>
                        <a:rPr lang="en-US" dirty="0" smtClean="0"/>
                        <a:t>2</a:t>
                      </a:r>
                      <a:endParaRPr lang="en-US" dirty="0"/>
                    </a:p>
                  </a:txBody>
                  <a:tcPr/>
                </a:tc>
                <a:tc>
                  <a:txBody>
                    <a:bodyPr/>
                    <a:lstStyle/>
                    <a:p>
                      <a:r>
                        <a:rPr lang="en-US" dirty="0" smtClean="0"/>
                        <a:t>13</a:t>
                      </a:r>
                      <a:endParaRPr lang="en-US" dirty="0"/>
                    </a:p>
                  </a:txBody>
                  <a:tcPr/>
                </a:tc>
                <a:tc>
                  <a:txBody>
                    <a:bodyPr/>
                    <a:lstStyle/>
                    <a:p>
                      <a:r>
                        <a:rPr lang="en-US" dirty="0" smtClean="0"/>
                        <a:t>HSC Restricted</a:t>
                      </a:r>
                      <a:endParaRPr lang="en-US" dirty="0"/>
                    </a:p>
                  </a:txBody>
                  <a:tcPr/>
                </a:tc>
              </a:tr>
              <a:tr h="370840">
                <a:tc>
                  <a:txBody>
                    <a:bodyPr/>
                    <a:lstStyle/>
                    <a:p>
                      <a:r>
                        <a:rPr lang="en-US" dirty="0" smtClean="0"/>
                        <a:t>2</a:t>
                      </a:r>
                      <a:endParaRPr lang="en-US" dirty="0"/>
                    </a:p>
                  </a:txBody>
                  <a:tcPr/>
                </a:tc>
                <a:tc>
                  <a:txBody>
                    <a:bodyPr/>
                    <a:lstStyle/>
                    <a:p>
                      <a:r>
                        <a:rPr lang="en-US" dirty="0" smtClean="0"/>
                        <a:t>14</a:t>
                      </a:r>
                      <a:endParaRPr lang="en-US" dirty="0"/>
                    </a:p>
                  </a:txBody>
                  <a:tcPr/>
                </a:tc>
                <a:tc>
                  <a:txBody>
                    <a:bodyPr/>
                    <a:lstStyle/>
                    <a:p>
                      <a:r>
                        <a:rPr lang="en-US" dirty="0" smtClean="0"/>
                        <a:t>Gallup Restricted</a:t>
                      </a:r>
                      <a:endParaRPr lang="en-US" dirty="0"/>
                    </a:p>
                  </a:txBody>
                  <a:tcPr/>
                </a:tc>
              </a:tr>
              <a:tr h="370840">
                <a:tc>
                  <a:txBody>
                    <a:bodyPr/>
                    <a:lstStyle/>
                    <a:p>
                      <a:r>
                        <a:rPr lang="en-US" dirty="0" smtClean="0"/>
                        <a:t>2</a:t>
                      </a:r>
                      <a:endParaRPr lang="en-US" dirty="0"/>
                    </a:p>
                  </a:txBody>
                  <a:tcPr/>
                </a:tc>
                <a:tc>
                  <a:txBody>
                    <a:bodyPr/>
                    <a:lstStyle/>
                    <a:p>
                      <a:r>
                        <a:rPr lang="en-US" dirty="0" smtClean="0"/>
                        <a:t>15</a:t>
                      </a:r>
                      <a:endParaRPr lang="en-US" dirty="0"/>
                    </a:p>
                  </a:txBody>
                  <a:tcPr/>
                </a:tc>
                <a:tc>
                  <a:txBody>
                    <a:bodyPr/>
                    <a:lstStyle/>
                    <a:p>
                      <a:r>
                        <a:rPr lang="en-US" dirty="0" smtClean="0"/>
                        <a:t>Los</a:t>
                      </a:r>
                      <a:r>
                        <a:rPr lang="en-US" baseline="0" dirty="0" smtClean="0"/>
                        <a:t> Alamos Restricted</a:t>
                      </a:r>
                      <a:endParaRPr lang="en-US" dirty="0"/>
                    </a:p>
                  </a:txBody>
                  <a:tcPr/>
                </a:tc>
              </a:tr>
              <a:tr h="370840">
                <a:tc>
                  <a:txBody>
                    <a:bodyPr/>
                    <a:lstStyle/>
                    <a:p>
                      <a:r>
                        <a:rPr lang="en-US" dirty="0" smtClean="0"/>
                        <a:t>2</a:t>
                      </a:r>
                      <a:endParaRPr lang="en-US" dirty="0"/>
                    </a:p>
                  </a:txBody>
                  <a:tcPr/>
                </a:tc>
                <a:tc>
                  <a:txBody>
                    <a:bodyPr/>
                    <a:lstStyle/>
                    <a:p>
                      <a:r>
                        <a:rPr lang="en-US" dirty="0" smtClean="0"/>
                        <a:t>16</a:t>
                      </a:r>
                      <a:endParaRPr lang="en-US" dirty="0"/>
                    </a:p>
                  </a:txBody>
                  <a:tcPr/>
                </a:tc>
                <a:tc>
                  <a:txBody>
                    <a:bodyPr/>
                    <a:lstStyle/>
                    <a:p>
                      <a:r>
                        <a:rPr lang="en-US" dirty="0" smtClean="0"/>
                        <a:t>Valencia Restricted</a:t>
                      </a:r>
                      <a:endParaRPr lang="en-US" dirty="0"/>
                    </a:p>
                  </a:txBody>
                  <a:tcPr/>
                </a:tc>
              </a:tr>
              <a:tr h="370840">
                <a:tc>
                  <a:txBody>
                    <a:bodyPr/>
                    <a:lstStyle/>
                    <a:p>
                      <a:r>
                        <a:rPr lang="en-US" dirty="0" smtClean="0"/>
                        <a:t>2</a:t>
                      </a:r>
                      <a:endParaRPr lang="en-US" dirty="0"/>
                    </a:p>
                  </a:txBody>
                  <a:tcPr/>
                </a:tc>
                <a:tc>
                  <a:txBody>
                    <a:bodyPr/>
                    <a:lstStyle/>
                    <a:p>
                      <a:r>
                        <a:rPr lang="en-US" dirty="0" smtClean="0"/>
                        <a:t>17</a:t>
                      </a:r>
                      <a:endParaRPr lang="en-US" dirty="0"/>
                    </a:p>
                  </a:txBody>
                  <a:tcPr/>
                </a:tc>
                <a:tc>
                  <a:txBody>
                    <a:bodyPr/>
                    <a:lstStyle/>
                    <a:p>
                      <a:r>
                        <a:rPr lang="en-US" dirty="0" smtClean="0"/>
                        <a:t>Taos Restricted</a:t>
                      </a:r>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37</a:t>
            </a:fld>
            <a:endParaRPr lang="en-US" dirty="0"/>
          </a:p>
        </p:txBody>
      </p:sp>
    </p:spTree>
    <p:extLst>
      <p:ext uri="{BB962C8B-B14F-4D97-AF65-F5344CB8AC3E}">
        <p14:creationId xmlns:p14="http://schemas.microsoft.com/office/powerpoint/2010/main" val="630278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1"/>
          <p:cNvSpPr>
            <a:spLocks noGrp="1"/>
          </p:cNvSpPr>
          <p:nvPr>
            <p:ph type="sldNum" sz="quarter" idx="12"/>
          </p:nvPr>
        </p:nvSpPr>
        <p:spPr bwMode="auto">
          <a:xfrm>
            <a:off x="5791200" y="6405563"/>
            <a:ext cx="3044825"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58EB124D-BB2A-4502-B645-96B8702A6017}" type="slidenum">
              <a:rPr lang="en-US" sz="1400"/>
              <a:pPr algn="r" fontAlgn="base">
                <a:spcBef>
                  <a:spcPct val="0"/>
                </a:spcBef>
                <a:spcAft>
                  <a:spcPct val="0"/>
                </a:spcAft>
                <a:defRPr/>
              </a:pPr>
              <a:t>38</a:t>
            </a:fld>
            <a:endParaRPr lang="en-US" sz="1400" dirty="0"/>
          </a:p>
        </p:txBody>
      </p:sp>
      <p:sp>
        <p:nvSpPr>
          <p:cNvPr id="68610" name="Rectangle 8"/>
          <p:cNvSpPr>
            <a:spLocks noChangeArrowheads="1"/>
          </p:cNvSpPr>
          <p:nvPr/>
        </p:nvSpPr>
        <p:spPr bwMode="auto">
          <a:xfrm>
            <a:off x="6026150" y="5346700"/>
            <a:ext cx="1685925" cy="455613"/>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11" name="Rectangle 3"/>
          <p:cNvSpPr>
            <a:spLocks noChangeArrowheads="1"/>
          </p:cNvSpPr>
          <p:nvPr/>
        </p:nvSpPr>
        <p:spPr bwMode="auto">
          <a:xfrm>
            <a:off x="5557838" y="1476375"/>
            <a:ext cx="2514600" cy="430213"/>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12" name="Rectangle 4"/>
          <p:cNvSpPr>
            <a:spLocks noChangeArrowheads="1"/>
          </p:cNvSpPr>
          <p:nvPr/>
        </p:nvSpPr>
        <p:spPr bwMode="auto">
          <a:xfrm>
            <a:off x="6092825" y="2179638"/>
            <a:ext cx="1503363" cy="447675"/>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13" name="Rectangle 5"/>
          <p:cNvSpPr>
            <a:spLocks noChangeArrowheads="1"/>
          </p:cNvSpPr>
          <p:nvPr/>
        </p:nvSpPr>
        <p:spPr bwMode="auto">
          <a:xfrm>
            <a:off x="5783263" y="2962275"/>
            <a:ext cx="2159000" cy="466725"/>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14" name="Rectangle 6"/>
          <p:cNvSpPr>
            <a:spLocks noChangeArrowheads="1"/>
          </p:cNvSpPr>
          <p:nvPr/>
        </p:nvSpPr>
        <p:spPr bwMode="auto">
          <a:xfrm>
            <a:off x="6299200" y="3840163"/>
            <a:ext cx="1192213" cy="473075"/>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15" name="Rectangle 7"/>
          <p:cNvSpPr>
            <a:spLocks noChangeArrowheads="1"/>
          </p:cNvSpPr>
          <p:nvPr/>
        </p:nvSpPr>
        <p:spPr bwMode="auto">
          <a:xfrm>
            <a:off x="6148388" y="4657725"/>
            <a:ext cx="1333500" cy="457200"/>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16" name="Rectangle 9"/>
          <p:cNvSpPr>
            <a:spLocks noChangeArrowheads="1"/>
          </p:cNvSpPr>
          <p:nvPr/>
        </p:nvSpPr>
        <p:spPr bwMode="auto">
          <a:xfrm>
            <a:off x="457200" y="1046163"/>
            <a:ext cx="2590800" cy="1348704"/>
          </a:xfrm>
          <a:prstGeom prst="rect">
            <a:avLst/>
          </a:prstGeom>
          <a:noFill/>
          <a:ln w="9525">
            <a:noFill/>
            <a:miter lim="800000"/>
            <a:headEnd/>
            <a:tailEnd/>
          </a:ln>
        </p:spPr>
        <p:txBody>
          <a:bodyPr wrap="square" lIns="92075" tIns="46038" rIns="92075" bIns="46038">
            <a:spAutoFit/>
          </a:bodyPr>
          <a:lstStyle/>
          <a:p>
            <a:pPr eaLnBrk="0" hangingPunct="0">
              <a:lnSpc>
                <a:spcPct val="80000"/>
              </a:lnSpc>
              <a:spcBef>
                <a:spcPct val="50000"/>
              </a:spcBef>
            </a:pPr>
            <a:r>
              <a:rPr lang="en-US" b="1" dirty="0">
                <a:latin typeface="Tahoma" pitchFamily="34" charset="0"/>
              </a:rPr>
              <a:t>Account  Type</a:t>
            </a:r>
            <a:r>
              <a:rPr lang="en-US" sz="2000" b="1" dirty="0">
                <a:latin typeface="Tahoma" pitchFamily="34" charset="0"/>
              </a:rPr>
              <a:t>:  </a:t>
            </a:r>
          </a:p>
          <a:p>
            <a:pPr eaLnBrk="0" hangingPunct="0">
              <a:lnSpc>
                <a:spcPct val="80000"/>
              </a:lnSpc>
              <a:spcBef>
                <a:spcPct val="50000"/>
              </a:spcBef>
            </a:pPr>
            <a:r>
              <a:rPr lang="en-US" sz="2000" b="1" dirty="0">
                <a:latin typeface="Tahoma" pitchFamily="34" charset="0"/>
              </a:rPr>
              <a:t>Level 1</a:t>
            </a:r>
          </a:p>
          <a:p>
            <a:pPr eaLnBrk="0" hangingPunct="0">
              <a:lnSpc>
                <a:spcPct val="80000"/>
              </a:lnSpc>
              <a:spcBef>
                <a:spcPct val="50000"/>
              </a:spcBef>
            </a:pPr>
            <a:endParaRPr lang="en-US" sz="800" b="1" dirty="0">
              <a:latin typeface="Tahoma" pitchFamily="34" charset="0"/>
            </a:endParaRPr>
          </a:p>
          <a:p>
            <a:pPr eaLnBrk="0" hangingPunct="0">
              <a:lnSpc>
                <a:spcPct val="80000"/>
              </a:lnSpc>
              <a:spcBef>
                <a:spcPct val="50000"/>
              </a:spcBef>
            </a:pPr>
            <a:r>
              <a:rPr lang="en-US" sz="2000" b="1" dirty="0" smtClean="0">
                <a:latin typeface="Tahoma" pitchFamily="34" charset="0"/>
              </a:rPr>
              <a:t>Level </a:t>
            </a:r>
            <a:r>
              <a:rPr lang="en-US" sz="2000" b="1" dirty="0">
                <a:latin typeface="Tahoma" pitchFamily="34" charset="0"/>
              </a:rPr>
              <a:t>2</a:t>
            </a:r>
          </a:p>
        </p:txBody>
      </p:sp>
      <p:sp>
        <p:nvSpPr>
          <p:cNvPr id="68617" name="Rectangle 10"/>
          <p:cNvSpPr>
            <a:spLocks noChangeArrowheads="1"/>
          </p:cNvSpPr>
          <p:nvPr/>
        </p:nvSpPr>
        <p:spPr bwMode="auto">
          <a:xfrm>
            <a:off x="441325" y="2481085"/>
            <a:ext cx="2035175" cy="3444020"/>
          </a:xfrm>
          <a:prstGeom prst="rect">
            <a:avLst/>
          </a:prstGeom>
          <a:noFill/>
          <a:ln w="9525">
            <a:noFill/>
            <a:miter lim="800000"/>
            <a:headEnd/>
            <a:tailEnd/>
          </a:ln>
        </p:spPr>
        <p:txBody>
          <a:bodyPr>
            <a:spAutoFit/>
          </a:bodyPr>
          <a:lstStyle/>
          <a:p>
            <a:pPr eaLnBrk="0" hangingPunct="0">
              <a:lnSpc>
                <a:spcPct val="80000"/>
              </a:lnSpc>
              <a:spcBef>
                <a:spcPct val="50000"/>
              </a:spcBef>
            </a:pPr>
            <a:r>
              <a:rPr lang="en-US" b="1" dirty="0">
                <a:latin typeface="Tahoma" pitchFamily="34" charset="0"/>
              </a:rPr>
              <a:t>Account Code</a:t>
            </a:r>
            <a:r>
              <a:rPr lang="en-US" sz="2000" b="1" dirty="0">
                <a:latin typeface="Tahoma" pitchFamily="34" charset="0"/>
              </a:rPr>
              <a:t>:  </a:t>
            </a:r>
          </a:p>
          <a:p>
            <a:pPr eaLnBrk="0" hangingPunct="0">
              <a:lnSpc>
                <a:spcPct val="80000"/>
              </a:lnSpc>
              <a:spcBef>
                <a:spcPct val="50000"/>
              </a:spcBef>
            </a:pPr>
            <a:r>
              <a:rPr lang="en-US" sz="2000" b="1" dirty="0">
                <a:latin typeface="Tahoma" pitchFamily="34" charset="0"/>
              </a:rPr>
              <a:t>Level 1</a:t>
            </a:r>
          </a:p>
          <a:p>
            <a:pPr eaLnBrk="0" hangingPunct="0">
              <a:lnSpc>
                <a:spcPct val="80000"/>
              </a:lnSpc>
              <a:spcBef>
                <a:spcPct val="50000"/>
              </a:spcBef>
            </a:pPr>
            <a:r>
              <a:rPr lang="en-US" sz="1000" b="1" dirty="0">
                <a:latin typeface="Tahoma" pitchFamily="34" charset="0"/>
              </a:rPr>
              <a:t>	    </a:t>
            </a:r>
          </a:p>
          <a:p>
            <a:pPr eaLnBrk="0" hangingPunct="0">
              <a:lnSpc>
                <a:spcPct val="80000"/>
              </a:lnSpc>
              <a:spcBef>
                <a:spcPct val="50000"/>
              </a:spcBef>
            </a:pPr>
            <a:r>
              <a:rPr lang="en-US" sz="2000" b="1" dirty="0" smtClean="0">
                <a:latin typeface="Tahoma" pitchFamily="34" charset="0"/>
              </a:rPr>
              <a:t>Level </a:t>
            </a:r>
            <a:r>
              <a:rPr lang="en-US" sz="2000" b="1" dirty="0">
                <a:latin typeface="Tahoma" pitchFamily="34" charset="0"/>
              </a:rPr>
              <a:t>2</a:t>
            </a:r>
          </a:p>
          <a:p>
            <a:pPr eaLnBrk="0" hangingPunct="0">
              <a:lnSpc>
                <a:spcPct val="80000"/>
              </a:lnSpc>
              <a:spcBef>
                <a:spcPct val="50000"/>
              </a:spcBef>
            </a:pPr>
            <a:endParaRPr lang="en-US" sz="900" b="1" dirty="0">
              <a:latin typeface="Tahoma" pitchFamily="34" charset="0"/>
            </a:endParaRPr>
          </a:p>
          <a:p>
            <a:pPr eaLnBrk="0" hangingPunct="0">
              <a:lnSpc>
                <a:spcPct val="80000"/>
              </a:lnSpc>
              <a:spcBef>
                <a:spcPct val="50000"/>
              </a:spcBef>
            </a:pPr>
            <a:endParaRPr lang="en-US" sz="2000" b="1" dirty="0" smtClean="0">
              <a:latin typeface="Tahoma" pitchFamily="34" charset="0"/>
            </a:endParaRPr>
          </a:p>
          <a:p>
            <a:pPr eaLnBrk="0" hangingPunct="0">
              <a:lnSpc>
                <a:spcPct val="80000"/>
              </a:lnSpc>
              <a:spcBef>
                <a:spcPct val="50000"/>
              </a:spcBef>
            </a:pPr>
            <a:r>
              <a:rPr lang="en-US" sz="2000" b="1" dirty="0" smtClean="0">
                <a:latin typeface="Tahoma" pitchFamily="34" charset="0"/>
              </a:rPr>
              <a:t>Level </a:t>
            </a:r>
            <a:r>
              <a:rPr lang="en-US" sz="2000" b="1" dirty="0">
                <a:latin typeface="Tahoma" pitchFamily="34" charset="0"/>
              </a:rPr>
              <a:t>3</a:t>
            </a:r>
          </a:p>
          <a:p>
            <a:pPr eaLnBrk="0" hangingPunct="0">
              <a:lnSpc>
                <a:spcPct val="80000"/>
              </a:lnSpc>
              <a:spcBef>
                <a:spcPct val="50000"/>
              </a:spcBef>
            </a:pPr>
            <a:endParaRPr lang="en-US" sz="1000" b="1" dirty="0">
              <a:latin typeface="Tahoma" pitchFamily="34" charset="0"/>
            </a:endParaRPr>
          </a:p>
          <a:p>
            <a:pPr eaLnBrk="0" hangingPunct="0">
              <a:lnSpc>
                <a:spcPct val="80000"/>
              </a:lnSpc>
              <a:spcBef>
                <a:spcPct val="50000"/>
              </a:spcBef>
            </a:pPr>
            <a:endParaRPr lang="en-US" sz="900" b="1" dirty="0">
              <a:latin typeface="Tahoma" pitchFamily="34" charset="0"/>
            </a:endParaRPr>
          </a:p>
          <a:p>
            <a:pPr eaLnBrk="0" hangingPunct="0">
              <a:lnSpc>
                <a:spcPct val="80000"/>
              </a:lnSpc>
              <a:spcBef>
                <a:spcPct val="50000"/>
              </a:spcBef>
            </a:pPr>
            <a:r>
              <a:rPr lang="en-US" sz="2000" b="1" dirty="0">
                <a:latin typeface="Tahoma" pitchFamily="34" charset="0"/>
              </a:rPr>
              <a:t>Level 4</a:t>
            </a:r>
          </a:p>
        </p:txBody>
      </p:sp>
      <p:sp>
        <p:nvSpPr>
          <p:cNvPr id="23563" name="Rectangle 11"/>
          <p:cNvSpPr>
            <a:spLocks noChangeArrowheads="1"/>
          </p:cNvSpPr>
          <p:nvPr/>
        </p:nvSpPr>
        <p:spPr bwMode="auto">
          <a:xfrm>
            <a:off x="457200" y="322263"/>
            <a:ext cx="8229600" cy="744537"/>
          </a:xfrm>
          <a:prstGeom prst="rect">
            <a:avLst/>
          </a:prstGeom>
          <a:noFill/>
          <a:ln w="9525">
            <a:noFill/>
            <a:miter lim="800000"/>
            <a:headEnd/>
            <a:tailEnd/>
          </a:ln>
        </p:spPr>
        <p:txBody>
          <a:bodyPr anchor="b"/>
          <a:lstStyle/>
          <a:p>
            <a:pPr algn="ctr" fontAlgn="auto">
              <a:spcAft>
                <a:spcPts val="0"/>
              </a:spcAft>
              <a:defRPr/>
            </a:pPr>
            <a:r>
              <a:rPr lang="en-US" sz="3000" dirty="0">
                <a:solidFill>
                  <a:srgbClr val="00B0F0"/>
                </a:solidFill>
                <a:latin typeface="+mn-lt"/>
              </a:rPr>
              <a:t>Account Hierarchy</a:t>
            </a:r>
          </a:p>
        </p:txBody>
      </p:sp>
      <p:sp>
        <p:nvSpPr>
          <p:cNvPr id="68619" name="AutoShape 12"/>
          <p:cNvSpPr>
            <a:spLocks noChangeAspect="1" noChangeArrowheads="1" noTextEdit="1"/>
          </p:cNvSpPr>
          <p:nvPr/>
        </p:nvSpPr>
        <p:spPr bwMode="auto">
          <a:xfrm>
            <a:off x="2360613" y="1457325"/>
            <a:ext cx="2701925" cy="4338638"/>
          </a:xfrm>
          <a:prstGeom prst="rect">
            <a:avLst/>
          </a:prstGeom>
          <a:noFill/>
          <a:ln w="9525">
            <a:noFill/>
            <a:miter lim="800000"/>
            <a:headEnd/>
            <a:tailEnd/>
          </a:ln>
        </p:spPr>
        <p:txBody>
          <a:bodyPr/>
          <a:lstStyle/>
          <a:p>
            <a:endParaRPr lang="en-US" dirty="0"/>
          </a:p>
        </p:txBody>
      </p:sp>
      <p:sp>
        <p:nvSpPr>
          <p:cNvPr id="68620" name="Rectangle 13"/>
          <p:cNvSpPr>
            <a:spLocks noChangeArrowheads="1"/>
          </p:cNvSpPr>
          <p:nvPr/>
        </p:nvSpPr>
        <p:spPr bwMode="auto">
          <a:xfrm>
            <a:off x="3227388" y="5434013"/>
            <a:ext cx="1049337" cy="323850"/>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1" name="Rectangle 14"/>
          <p:cNvSpPr>
            <a:spLocks noChangeArrowheads="1"/>
          </p:cNvSpPr>
          <p:nvPr/>
        </p:nvSpPr>
        <p:spPr bwMode="auto">
          <a:xfrm>
            <a:off x="2527300" y="4632325"/>
            <a:ext cx="2532063" cy="519113"/>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2" name="Rectangle 15"/>
          <p:cNvSpPr>
            <a:spLocks noChangeArrowheads="1"/>
          </p:cNvSpPr>
          <p:nvPr/>
        </p:nvSpPr>
        <p:spPr bwMode="auto">
          <a:xfrm>
            <a:off x="2540000" y="4621213"/>
            <a:ext cx="2530475" cy="519112"/>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3" name="Rectangle 16"/>
          <p:cNvSpPr>
            <a:spLocks noChangeArrowheads="1"/>
          </p:cNvSpPr>
          <p:nvPr/>
        </p:nvSpPr>
        <p:spPr bwMode="auto">
          <a:xfrm>
            <a:off x="2562225" y="3808413"/>
            <a:ext cx="2227263" cy="509587"/>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4" name="Rectangle 17"/>
          <p:cNvSpPr>
            <a:spLocks noChangeArrowheads="1"/>
          </p:cNvSpPr>
          <p:nvPr/>
        </p:nvSpPr>
        <p:spPr bwMode="auto">
          <a:xfrm>
            <a:off x="2540000" y="3806825"/>
            <a:ext cx="2574925" cy="536575"/>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5" name="Rectangle 18"/>
          <p:cNvSpPr>
            <a:spLocks noChangeArrowheads="1"/>
          </p:cNvSpPr>
          <p:nvPr/>
        </p:nvSpPr>
        <p:spPr bwMode="auto">
          <a:xfrm>
            <a:off x="2403475" y="2978150"/>
            <a:ext cx="2652713" cy="519113"/>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6" name="Rectangle 19"/>
          <p:cNvSpPr>
            <a:spLocks noChangeArrowheads="1"/>
          </p:cNvSpPr>
          <p:nvPr/>
        </p:nvSpPr>
        <p:spPr bwMode="auto">
          <a:xfrm>
            <a:off x="2466975" y="2967038"/>
            <a:ext cx="2627313" cy="519112"/>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7" name="Rectangle 20"/>
          <p:cNvSpPr>
            <a:spLocks noChangeArrowheads="1"/>
          </p:cNvSpPr>
          <p:nvPr/>
        </p:nvSpPr>
        <p:spPr bwMode="auto">
          <a:xfrm>
            <a:off x="2476500" y="2168525"/>
            <a:ext cx="2625725" cy="519113"/>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8" name="Rectangle 21"/>
          <p:cNvSpPr>
            <a:spLocks noChangeArrowheads="1"/>
          </p:cNvSpPr>
          <p:nvPr/>
        </p:nvSpPr>
        <p:spPr bwMode="auto">
          <a:xfrm>
            <a:off x="2463800" y="2138363"/>
            <a:ext cx="2627313" cy="520700"/>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29" name="Rectangle 22"/>
          <p:cNvSpPr>
            <a:spLocks noChangeArrowheads="1"/>
          </p:cNvSpPr>
          <p:nvPr/>
        </p:nvSpPr>
        <p:spPr bwMode="auto">
          <a:xfrm>
            <a:off x="2476500" y="2144713"/>
            <a:ext cx="2644775" cy="554037"/>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30" name="Rectangle 23"/>
          <p:cNvSpPr>
            <a:spLocks noChangeArrowheads="1"/>
          </p:cNvSpPr>
          <p:nvPr/>
        </p:nvSpPr>
        <p:spPr bwMode="auto">
          <a:xfrm>
            <a:off x="2409825" y="1511300"/>
            <a:ext cx="2627313" cy="325438"/>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31" name="Rectangle 24"/>
          <p:cNvSpPr>
            <a:spLocks noChangeArrowheads="1"/>
          </p:cNvSpPr>
          <p:nvPr/>
        </p:nvSpPr>
        <p:spPr bwMode="auto">
          <a:xfrm>
            <a:off x="2397125" y="1481138"/>
            <a:ext cx="2627313" cy="325437"/>
          </a:xfrm>
          <a:prstGeom prst="rect">
            <a:avLst/>
          </a:prstGeom>
          <a:noFill/>
          <a:ln w="33338">
            <a:solidFill>
              <a:srgbClr val="000000"/>
            </a:solidFill>
            <a:miter lim="800000"/>
            <a:headEnd/>
            <a:tailEnd/>
          </a:ln>
        </p:spPr>
        <p:txBody>
          <a:bodyPr/>
          <a:lstStyle/>
          <a:p>
            <a:endParaRPr lang="en-US" dirty="0">
              <a:latin typeface="Georgia" pitchFamily="18" charset="0"/>
            </a:endParaRPr>
          </a:p>
        </p:txBody>
      </p:sp>
      <p:sp>
        <p:nvSpPr>
          <p:cNvPr id="68632" name="Line 25"/>
          <p:cNvSpPr>
            <a:spLocks noChangeShapeType="1"/>
          </p:cNvSpPr>
          <p:nvPr/>
        </p:nvSpPr>
        <p:spPr bwMode="auto">
          <a:xfrm>
            <a:off x="3770313" y="1843088"/>
            <a:ext cx="1587" cy="331787"/>
          </a:xfrm>
          <a:prstGeom prst="line">
            <a:avLst/>
          </a:prstGeom>
          <a:noFill/>
          <a:ln w="15875">
            <a:solidFill>
              <a:schemeClr val="bg1"/>
            </a:solidFill>
            <a:round/>
            <a:headEnd/>
            <a:tailEnd/>
          </a:ln>
        </p:spPr>
        <p:txBody>
          <a:bodyPr/>
          <a:lstStyle/>
          <a:p>
            <a:endParaRPr lang="en-US" dirty="0"/>
          </a:p>
        </p:txBody>
      </p:sp>
      <p:sp>
        <p:nvSpPr>
          <p:cNvPr id="68633" name="Line 26"/>
          <p:cNvSpPr>
            <a:spLocks noChangeShapeType="1"/>
          </p:cNvSpPr>
          <p:nvPr/>
        </p:nvSpPr>
        <p:spPr bwMode="auto">
          <a:xfrm>
            <a:off x="3787775" y="2659063"/>
            <a:ext cx="1588" cy="303212"/>
          </a:xfrm>
          <a:prstGeom prst="line">
            <a:avLst/>
          </a:prstGeom>
          <a:noFill/>
          <a:ln w="15875">
            <a:solidFill>
              <a:schemeClr val="bg1"/>
            </a:solidFill>
            <a:round/>
            <a:headEnd/>
            <a:tailEnd/>
          </a:ln>
        </p:spPr>
        <p:txBody>
          <a:bodyPr/>
          <a:lstStyle/>
          <a:p>
            <a:endParaRPr lang="en-US" dirty="0"/>
          </a:p>
        </p:txBody>
      </p:sp>
      <p:sp>
        <p:nvSpPr>
          <p:cNvPr id="68634" name="Line 27"/>
          <p:cNvSpPr>
            <a:spLocks noChangeShapeType="1"/>
          </p:cNvSpPr>
          <p:nvPr/>
        </p:nvSpPr>
        <p:spPr bwMode="auto">
          <a:xfrm>
            <a:off x="3795713" y="3473450"/>
            <a:ext cx="1587" cy="303213"/>
          </a:xfrm>
          <a:prstGeom prst="line">
            <a:avLst/>
          </a:prstGeom>
          <a:noFill/>
          <a:ln w="15875">
            <a:solidFill>
              <a:schemeClr val="bg1"/>
            </a:solidFill>
            <a:round/>
            <a:headEnd/>
            <a:tailEnd/>
          </a:ln>
        </p:spPr>
        <p:txBody>
          <a:bodyPr/>
          <a:lstStyle/>
          <a:p>
            <a:endParaRPr lang="en-US" dirty="0"/>
          </a:p>
        </p:txBody>
      </p:sp>
      <p:sp>
        <p:nvSpPr>
          <p:cNvPr id="68635" name="Line 28"/>
          <p:cNvSpPr>
            <a:spLocks noChangeShapeType="1"/>
          </p:cNvSpPr>
          <p:nvPr/>
        </p:nvSpPr>
        <p:spPr bwMode="auto">
          <a:xfrm>
            <a:off x="3778250" y="4321175"/>
            <a:ext cx="1588" cy="303213"/>
          </a:xfrm>
          <a:prstGeom prst="line">
            <a:avLst/>
          </a:prstGeom>
          <a:noFill/>
          <a:ln w="15875">
            <a:solidFill>
              <a:schemeClr val="bg1"/>
            </a:solidFill>
            <a:round/>
            <a:headEnd/>
            <a:tailEnd/>
          </a:ln>
        </p:spPr>
        <p:txBody>
          <a:bodyPr/>
          <a:lstStyle/>
          <a:p>
            <a:endParaRPr lang="en-US" dirty="0"/>
          </a:p>
        </p:txBody>
      </p:sp>
      <p:sp>
        <p:nvSpPr>
          <p:cNvPr id="68636" name="Line 29"/>
          <p:cNvSpPr>
            <a:spLocks noChangeShapeType="1"/>
          </p:cNvSpPr>
          <p:nvPr/>
        </p:nvSpPr>
        <p:spPr bwMode="auto">
          <a:xfrm>
            <a:off x="3762375" y="5126038"/>
            <a:ext cx="1588" cy="303212"/>
          </a:xfrm>
          <a:prstGeom prst="line">
            <a:avLst/>
          </a:prstGeom>
          <a:noFill/>
          <a:ln w="15875">
            <a:solidFill>
              <a:schemeClr val="bg1"/>
            </a:solidFill>
            <a:round/>
            <a:headEnd/>
            <a:tailEnd/>
          </a:ln>
        </p:spPr>
        <p:txBody>
          <a:bodyPr/>
          <a:lstStyle/>
          <a:p>
            <a:endParaRPr lang="en-US" dirty="0"/>
          </a:p>
        </p:txBody>
      </p:sp>
      <p:sp>
        <p:nvSpPr>
          <p:cNvPr id="68637" name="Rectangle 30"/>
          <p:cNvSpPr>
            <a:spLocks noChangeArrowheads="1"/>
          </p:cNvSpPr>
          <p:nvPr/>
        </p:nvSpPr>
        <p:spPr bwMode="auto">
          <a:xfrm>
            <a:off x="3209925" y="5410200"/>
            <a:ext cx="1049338" cy="325438"/>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68638" name="Rectangle 31"/>
          <p:cNvSpPr>
            <a:spLocks noChangeArrowheads="1"/>
          </p:cNvSpPr>
          <p:nvPr/>
        </p:nvSpPr>
        <p:spPr bwMode="auto">
          <a:xfrm>
            <a:off x="3297238" y="5532438"/>
            <a:ext cx="930275"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Tahoma" pitchFamily="34" charset="0"/>
              </a:rPr>
              <a:t>Line Item Detail</a:t>
            </a:r>
          </a:p>
        </p:txBody>
      </p:sp>
      <p:sp>
        <p:nvSpPr>
          <p:cNvPr id="68639" name="Rectangle 32"/>
          <p:cNvSpPr>
            <a:spLocks noChangeArrowheads="1"/>
          </p:cNvSpPr>
          <p:nvPr/>
        </p:nvSpPr>
        <p:spPr bwMode="auto">
          <a:xfrm>
            <a:off x="3228975" y="5419725"/>
            <a:ext cx="1049338" cy="325438"/>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40" name="Rectangle 33"/>
          <p:cNvSpPr>
            <a:spLocks noChangeArrowheads="1"/>
          </p:cNvSpPr>
          <p:nvPr/>
        </p:nvSpPr>
        <p:spPr bwMode="auto">
          <a:xfrm>
            <a:off x="2522538" y="4598988"/>
            <a:ext cx="2532062" cy="51911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41" name="Rectangle 34"/>
          <p:cNvSpPr>
            <a:spLocks noChangeArrowheads="1"/>
          </p:cNvSpPr>
          <p:nvPr/>
        </p:nvSpPr>
        <p:spPr bwMode="auto">
          <a:xfrm>
            <a:off x="2565400" y="4670425"/>
            <a:ext cx="2373313"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Tahoma" pitchFamily="34" charset="0"/>
              </a:rPr>
              <a:t>SRECNA/Notes/Council Higher Education</a:t>
            </a:r>
          </a:p>
        </p:txBody>
      </p:sp>
      <p:sp>
        <p:nvSpPr>
          <p:cNvPr id="68642" name="Rectangle 35"/>
          <p:cNvSpPr>
            <a:spLocks noChangeArrowheads="1"/>
          </p:cNvSpPr>
          <p:nvPr/>
        </p:nvSpPr>
        <p:spPr bwMode="auto">
          <a:xfrm>
            <a:off x="2540000" y="4865688"/>
            <a:ext cx="2482850"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(Income Statement &amp; State Reporting)</a:t>
            </a:r>
            <a:endParaRPr lang="en-US" sz="1000" dirty="0">
              <a:latin typeface="Tahoma" pitchFamily="34" charset="0"/>
            </a:endParaRPr>
          </a:p>
        </p:txBody>
      </p:sp>
      <p:sp>
        <p:nvSpPr>
          <p:cNvPr id="68643" name="Rectangle 36"/>
          <p:cNvSpPr>
            <a:spLocks noChangeArrowheads="1"/>
          </p:cNvSpPr>
          <p:nvPr/>
        </p:nvSpPr>
        <p:spPr bwMode="auto">
          <a:xfrm>
            <a:off x="2514600" y="4605338"/>
            <a:ext cx="2532063" cy="519112"/>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44" name="Rectangle 37"/>
          <p:cNvSpPr>
            <a:spLocks noChangeArrowheads="1"/>
          </p:cNvSpPr>
          <p:nvPr/>
        </p:nvSpPr>
        <p:spPr bwMode="auto">
          <a:xfrm>
            <a:off x="2540000" y="3784600"/>
            <a:ext cx="2532063" cy="519113"/>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45" name="Rectangle 38"/>
          <p:cNvSpPr>
            <a:spLocks noChangeArrowheads="1"/>
          </p:cNvSpPr>
          <p:nvPr/>
        </p:nvSpPr>
        <p:spPr bwMode="auto">
          <a:xfrm>
            <a:off x="2643188" y="3806825"/>
            <a:ext cx="2396490" cy="138499"/>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Tahoma" pitchFamily="34" charset="0"/>
              </a:rPr>
              <a:t>Statement of Net Assets and SRECNA Det</a:t>
            </a:r>
          </a:p>
        </p:txBody>
      </p:sp>
      <p:sp>
        <p:nvSpPr>
          <p:cNvPr id="68646" name="Rectangle 39"/>
          <p:cNvSpPr>
            <a:spLocks noChangeArrowheads="1"/>
          </p:cNvSpPr>
          <p:nvPr/>
        </p:nvSpPr>
        <p:spPr bwMode="auto">
          <a:xfrm>
            <a:off x="2654300" y="4002088"/>
            <a:ext cx="2381250"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(Balance Sheet &amp; Income Statement)</a:t>
            </a:r>
            <a:endParaRPr lang="en-US" sz="1000" b="1" dirty="0">
              <a:latin typeface="Tahoma" pitchFamily="34" charset="0"/>
            </a:endParaRPr>
          </a:p>
        </p:txBody>
      </p:sp>
      <p:sp>
        <p:nvSpPr>
          <p:cNvPr id="68647" name="Rectangle 40"/>
          <p:cNvSpPr>
            <a:spLocks noChangeArrowheads="1"/>
          </p:cNvSpPr>
          <p:nvPr/>
        </p:nvSpPr>
        <p:spPr bwMode="auto">
          <a:xfrm>
            <a:off x="2540000" y="3784600"/>
            <a:ext cx="2541588" cy="519113"/>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48" name="Rectangle 41"/>
          <p:cNvSpPr>
            <a:spLocks noChangeArrowheads="1"/>
          </p:cNvSpPr>
          <p:nvPr/>
        </p:nvSpPr>
        <p:spPr bwMode="auto">
          <a:xfrm>
            <a:off x="2397125" y="2952750"/>
            <a:ext cx="2670175" cy="519113"/>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49" name="Rectangle 42"/>
          <p:cNvSpPr>
            <a:spLocks noChangeArrowheads="1"/>
          </p:cNvSpPr>
          <p:nvPr/>
        </p:nvSpPr>
        <p:spPr bwMode="auto">
          <a:xfrm>
            <a:off x="2525713" y="3009900"/>
            <a:ext cx="2466975"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Tahoma" pitchFamily="34" charset="0"/>
              </a:rPr>
              <a:t>Statement of Net Assets and SCF Summary</a:t>
            </a:r>
            <a:endParaRPr lang="en-US" sz="900" dirty="0">
              <a:latin typeface="Tahoma" pitchFamily="34" charset="0"/>
            </a:endParaRPr>
          </a:p>
        </p:txBody>
      </p:sp>
      <p:sp>
        <p:nvSpPr>
          <p:cNvPr id="68650" name="Rectangle 43"/>
          <p:cNvSpPr>
            <a:spLocks noChangeArrowheads="1"/>
          </p:cNvSpPr>
          <p:nvPr/>
        </p:nvSpPr>
        <p:spPr bwMode="auto">
          <a:xfrm>
            <a:off x="2906713" y="3213100"/>
            <a:ext cx="20256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(Balance Sheet &amp; Cash Flow)</a:t>
            </a:r>
            <a:endParaRPr lang="en-US" sz="1100" dirty="0">
              <a:latin typeface="Tahoma" pitchFamily="34" charset="0"/>
            </a:endParaRPr>
          </a:p>
        </p:txBody>
      </p:sp>
      <p:sp>
        <p:nvSpPr>
          <p:cNvPr id="68651" name="Rectangle 44"/>
          <p:cNvSpPr>
            <a:spLocks noChangeArrowheads="1"/>
          </p:cNvSpPr>
          <p:nvPr/>
        </p:nvSpPr>
        <p:spPr bwMode="auto">
          <a:xfrm>
            <a:off x="2387600" y="2952750"/>
            <a:ext cx="2679700" cy="519113"/>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52" name="Rectangle 45"/>
          <p:cNvSpPr>
            <a:spLocks noChangeArrowheads="1"/>
          </p:cNvSpPr>
          <p:nvPr/>
        </p:nvSpPr>
        <p:spPr bwMode="auto">
          <a:xfrm>
            <a:off x="2476500" y="2149475"/>
            <a:ext cx="2627313" cy="519113"/>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53" name="Rectangle 46"/>
          <p:cNvSpPr>
            <a:spLocks noChangeArrowheads="1"/>
          </p:cNvSpPr>
          <p:nvPr/>
        </p:nvSpPr>
        <p:spPr bwMode="auto">
          <a:xfrm>
            <a:off x="2730500" y="2170113"/>
            <a:ext cx="182880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Operating, Non-Operating</a:t>
            </a:r>
            <a:endParaRPr lang="en-US" sz="1100" dirty="0">
              <a:latin typeface="Tahoma" pitchFamily="34" charset="0"/>
            </a:endParaRPr>
          </a:p>
        </p:txBody>
      </p:sp>
      <p:sp>
        <p:nvSpPr>
          <p:cNvPr id="68654" name="Rectangle 47"/>
          <p:cNvSpPr>
            <a:spLocks noChangeArrowheads="1"/>
          </p:cNvSpPr>
          <p:nvPr/>
        </p:nvSpPr>
        <p:spPr bwMode="auto">
          <a:xfrm>
            <a:off x="2881313" y="2382838"/>
            <a:ext cx="1601787"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Current &amp; Non-Current</a:t>
            </a:r>
            <a:endParaRPr lang="en-US" sz="1100" dirty="0">
              <a:latin typeface="Tahoma" pitchFamily="34" charset="0"/>
            </a:endParaRPr>
          </a:p>
        </p:txBody>
      </p:sp>
      <p:sp>
        <p:nvSpPr>
          <p:cNvPr id="68655" name="Rectangle 48"/>
          <p:cNvSpPr>
            <a:spLocks noChangeArrowheads="1"/>
          </p:cNvSpPr>
          <p:nvPr/>
        </p:nvSpPr>
        <p:spPr bwMode="auto">
          <a:xfrm>
            <a:off x="2466975" y="2132013"/>
            <a:ext cx="2619375" cy="544512"/>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56" name="Rectangle 49"/>
          <p:cNvSpPr>
            <a:spLocks noChangeArrowheads="1"/>
          </p:cNvSpPr>
          <p:nvPr/>
        </p:nvSpPr>
        <p:spPr bwMode="auto">
          <a:xfrm>
            <a:off x="2381250" y="1470025"/>
            <a:ext cx="2627313" cy="323850"/>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57" name="Rectangle 50"/>
          <p:cNvSpPr>
            <a:spLocks noChangeArrowheads="1"/>
          </p:cNvSpPr>
          <p:nvPr/>
        </p:nvSpPr>
        <p:spPr bwMode="auto">
          <a:xfrm>
            <a:off x="2406650" y="1527175"/>
            <a:ext cx="2541588"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Tahoma" pitchFamily="34" charset="0"/>
              </a:rPr>
              <a:t>Revenue, Expense, Asset, &amp; Liability</a:t>
            </a:r>
            <a:endParaRPr lang="en-US" sz="1100" dirty="0"/>
          </a:p>
        </p:txBody>
      </p:sp>
      <p:sp>
        <p:nvSpPr>
          <p:cNvPr id="68658" name="Rectangle 51"/>
          <p:cNvSpPr>
            <a:spLocks noChangeArrowheads="1"/>
          </p:cNvSpPr>
          <p:nvPr/>
        </p:nvSpPr>
        <p:spPr bwMode="auto">
          <a:xfrm>
            <a:off x="2381250" y="1470025"/>
            <a:ext cx="2627313" cy="323850"/>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59" name="Line 52"/>
          <p:cNvSpPr>
            <a:spLocks noChangeShapeType="1"/>
          </p:cNvSpPr>
          <p:nvPr/>
        </p:nvSpPr>
        <p:spPr bwMode="auto">
          <a:xfrm>
            <a:off x="6835775" y="1893888"/>
            <a:ext cx="1588" cy="371475"/>
          </a:xfrm>
          <a:prstGeom prst="line">
            <a:avLst/>
          </a:prstGeom>
          <a:noFill/>
          <a:ln w="15875">
            <a:solidFill>
              <a:schemeClr val="bg1"/>
            </a:solidFill>
            <a:round/>
            <a:headEnd/>
            <a:tailEnd/>
          </a:ln>
        </p:spPr>
        <p:txBody>
          <a:bodyPr/>
          <a:lstStyle/>
          <a:p>
            <a:endParaRPr lang="en-US" dirty="0"/>
          </a:p>
        </p:txBody>
      </p:sp>
      <p:sp>
        <p:nvSpPr>
          <p:cNvPr id="68660" name="Line 53"/>
          <p:cNvSpPr>
            <a:spLocks noChangeShapeType="1"/>
          </p:cNvSpPr>
          <p:nvPr/>
        </p:nvSpPr>
        <p:spPr bwMode="auto">
          <a:xfrm>
            <a:off x="6835775" y="2574925"/>
            <a:ext cx="1588" cy="458788"/>
          </a:xfrm>
          <a:prstGeom prst="line">
            <a:avLst/>
          </a:prstGeom>
          <a:noFill/>
          <a:ln w="15875">
            <a:solidFill>
              <a:schemeClr val="bg1"/>
            </a:solidFill>
            <a:round/>
            <a:headEnd/>
            <a:tailEnd/>
          </a:ln>
        </p:spPr>
        <p:txBody>
          <a:bodyPr/>
          <a:lstStyle/>
          <a:p>
            <a:endParaRPr lang="en-US" dirty="0"/>
          </a:p>
        </p:txBody>
      </p:sp>
      <p:sp>
        <p:nvSpPr>
          <p:cNvPr id="68661" name="Line 54"/>
          <p:cNvSpPr>
            <a:spLocks noChangeShapeType="1"/>
          </p:cNvSpPr>
          <p:nvPr/>
        </p:nvSpPr>
        <p:spPr bwMode="auto">
          <a:xfrm flipH="1">
            <a:off x="6851650" y="3397250"/>
            <a:ext cx="7938" cy="407988"/>
          </a:xfrm>
          <a:prstGeom prst="line">
            <a:avLst/>
          </a:prstGeom>
          <a:noFill/>
          <a:ln w="15875">
            <a:solidFill>
              <a:schemeClr val="bg1"/>
            </a:solidFill>
            <a:round/>
            <a:headEnd/>
            <a:tailEnd/>
          </a:ln>
        </p:spPr>
        <p:txBody>
          <a:bodyPr/>
          <a:lstStyle/>
          <a:p>
            <a:endParaRPr lang="en-US" dirty="0"/>
          </a:p>
        </p:txBody>
      </p:sp>
      <p:sp>
        <p:nvSpPr>
          <p:cNvPr id="68662" name="Line 55"/>
          <p:cNvSpPr>
            <a:spLocks noChangeShapeType="1"/>
          </p:cNvSpPr>
          <p:nvPr/>
        </p:nvSpPr>
        <p:spPr bwMode="auto">
          <a:xfrm>
            <a:off x="6851650" y="4324350"/>
            <a:ext cx="1588" cy="379413"/>
          </a:xfrm>
          <a:prstGeom prst="line">
            <a:avLst/>
          </a:prstGeom>
          <a:noFill/>
          <a:ln w="15875">
            <a:solidFill>
              <a:schemeClr val="bg1"/>
            </a:solidFill>
            <a:round/>
            <a:headEnd/>
            <a:tailEnd/>
          </a:ln>
        </p:spPr>
        <p:txBody>
          <a:bodyPr/>
          <a:lstStyle/>
          <a:p>
            <a:endParaRPr lang="en-US" dirty="0"/>
          </a:p>
        </p:txBody>
      </p:sp>
      <p:sp>
        <p:nvSpPr>
          <p:cNvPr id="68663" name="Line 56"/>
          <p:cNvSpPr>
            <a:spLocks noChangeShapeType="1"/>
          </p:cNvSpPr>
          <p:nvPr/>
        </p:nvSpPr>
        <p:spPr bwMode="auto">
          <a:xfrm>
            <a:off x="6869113" y="4970463"/>
            <a:ext cx="1587" cy="369887"/>
          </a:xfrm>
          <a:prstGeom prst="line">
            <a:avLst/>
          </a:prstGeom>
          <a:noFill/>
          <a:ln w="15875">
            <a:solidFill>
              <a:schemeClr val="bg1"/>
            </a:solidFill>
            <a:round/>
            <a:headEnd/>
            <a:tailEnd/>
          </a:ln>
        </p:spPr>
        <p:txBody>
          <a:bodyPr/>
          <a:lstStyle/>
          <a:p>
            <a:endParaRPr lang="en-US" dirty="0"/>
          </a:p>
        </p:txBody>
      </p:sp>
      <p:sp>
        <p:nvSpPr>
          <p:cNvPr id="68664" name="Rectangle 57"/>
          <p:cNvSpPr>
            <a:spLocks noChangeArrowheads="1"/>
          </p:cNvSpPr>
          <p:nvPr/>
        </p:nvSpPr>
        <p:spPr bwMode="auto">
          <a:xfrm>
            <a:off x="6030913" y="5367338"/>
            <a:ext cx="1636712" cy="398462"/>
          </a:xfrm>
          <a:prstGeom prst="rect">
            <a:avLst/>
          </a:prstGeom>
          <a:solidFill>
            <a:schemeClr val="bg1"/>
          </a:solidFill>
          <a:ln w="9525">
            <a:noFill/>
            <a:miter lim="800000"/>
            <a:headEnd/>
            <a:tailEnd/>
          </a:ln>
        </p:spPr>
        <p:txBody>
          <a:bodyPr/>
          <a:lstStyle/>
          <a:p>
            <a:endParaRPr lang="en-US" dirty="0">
              <a:latin typeface="Georgia" pitchFamily="18" charset="0"/>
            </a:endParaRPr>
          </a:p>
        </p:txBody>
      </p:sp>
      <p:sp>
        <p:nvSpPr>
          <p:cNvPr id="68665" name="Rectangle 58"/>
          <p:cNvSpPr>
            <a:spLocks noChangeArrowheads="1"/>
          </p:cNvSpPr>
          <p:nvPr/>
        </p:nvSpPr>
        <p:spPr bwMode="auto">
          <a:xfrm>
            <a:off x="6062663" y="5413375"/>
            <a:ext cx="1563687" cy="273050"/>
          </a:xfrm>
          <a:prstGeom prst="rect">
            <a:avLst/>
          </a:prstGeom>
          <a:noFill/>
          <a:ln w="9525">
            <a:noFill/>
            <a:miter lim="800000"/>
            <a:headEnd/>
            <a:tailEnd/>
          </a:ln>
        </p:spPr>
        <p:txBody>
          <a:bodyPr lIns="0" tIns="0" rIns="0" bIns="0">
            <a:spAutoFit/>
          </a:bodyPr>
          <a:lstStyle/>
          <a:p>
            <a:r>
              <a:rPr lang="en-US" sz="900" b="1" dirty="0">
                <a:solidFill>
                  <a:srgbClr val="000000"/>
                </a:solidFill>
                <a:latin typeface="Tahoma" pitchFamily="34" charset="0"/>
              </a:rPr>
              <a:t>Resident Full Time General</a:t>
            </a:r>
          </a:p>
          <a:p>
            <a:r>
              <a:rPr lang="en-US" sz="900" b="1" dirty="0">
                <a:solidFill>
                  <a:srgbClr val="000000"/>
                </a:solidFill>
                <a:latin typeface="Tahoma" pitchFamily="34" charset="0"/>
              </a:rPr>
              <a:t>                   0120</a:t>
            </a:r>
          </a:p>
        </p:txBody>
      </p:sp>
      <p:sp>
        <p:nvSpPr>
          <p:cNvPr id="68666" name="Rectangle 59"/>
          <p:cNvSpPr>
            <a:spLocks noChangeArrowheads="1"/>
          </p:cNvSpPr>
          <p:nvPr/>
        </p:nvSpPr>
        <p:spPr bwMode="auto">
          <a:xfrm>
            <a:off x="6167438" y="4684713"/>
            <a:ext cx="1303337" cy="398462"/>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67" name="Rectangle 60"/>
          <p:cNvSpPr>
            <a:spLocks noChangeArrowheads="1"/>
          </p:cNvSpPr>
          <p:nvPr/>
        </p:nvSpPr>
        <p:spPr bwMode="auto">
          <a:xfrm>
            <a:off x="6227763" y="4713288"/>
            <a:ext cx="1227137" cy="304800"/>
          </a:xfrm>
          <a:prstGeom prst="rect">
            <a:avLst/>
          </a:prstGeom>
          <a:noFill/>
          <a:ln w="9525">
            <a:noFill/>
            <a:miter lim="800000"/>
            <a:headEnd/>
            <a:tailEnd/>
          </a:ln>
        </p:spPr>
        <p:txBody>
          <a:bodyPr lIns="0" tIns="0" rIns="0" bIns="0">
            <a:spAutoFit/>
          </a:bodyPr>
          <a:lstStyle/>
          <a:p>
            <a:r>
              <a:rPr lang="en-US" sz="1000" b="1" dirty="0">
                <a:solidFill>
                  <a:srgbClr val="000000"/>
                </a:solidFill>
                <a:latin typeface="Tahoma" pitchFamily="34" charset="0"/>
              </a:rPr>
              <a:t>Resident Full Time</a:t>
            </a:r>
          </a:p>
          <a:p>
            <a:r>
              <a:rPr lang="en-US" sz="1000" b="1" dirty="0">
                <a:solidFill>
                  <a:srgbClr val="000000"/>
                </a:solidFill>
                <a:latin typeface="Tahoma" pitchFamily="34" charset="0"/>
              </a:rPr>
              <a:t>             012</a:t>
            </a:r>
          </a:p>
        </p:txBody>
      </p:sp>
      <p:sp>
        <p:nvSpPr>
          <p:cNvPr id="68668" name="Rectangle 61"/>
          <p:cNvSpPr>
            <a:spLocks noChangeArrowheads="1"/>
          </p:cNvSpPr>
          <p:nvPr/>
        </p:nvSpPr>
        <p:spPr bwMode="auto">
          <a:xfrm>
            <a:off x="5784850" y="2971800"/>
            <a:ext cx="2111375" cy="423863"/>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69" name="Rectangle 62"/>
          <p:cNvSpPr>
            <a:spLocks noChangeArrowheads="1"/>
          </p:cNvSpPr>
          <p:nvPr/>
        </p:nvSpPr>
        <p:spPr bwMode="auto">
          <a:xfrm>
            <a:off x="5845175" y="3025775"/>
            <a:ext cx="1936750" cy="409575"/>
          </a:xfrm>
          <a:prstGeom prst="rect">
            <a:avLst/>
          </a:prstGeom>
          <a:noFill/>
          <a:ln w="9525">
            <a:noFill/>
            <a:miter lim="800000"/>
            <a:headEnd/>
            <a:tailEnd/>
          </a:ln>
        </p:spPr>
        <p:txBody>
          <a:bodyPr lIns="0" tIns="0" rIns="0" bIns="0">
            <a:spAutoFit/>
          </a:bodyPr>
          <a:lstStyle/>
          <a:p>
            <a:r>
              <a:rPr lang="en-US" sz="900" b="1" dirty="0">
                <a:solidFill>
                  <a:srgbClr val="000000"/>
                </a:solidFill>
                <a:latin typeface="Tahoma" pitchFamily="34" charset="0"/>
              </a:rPr>
              <a:t> Cash Inflow Operating Activities</a:t>
            </a:r>
          </a:p>
          <a:p>
            <a:r>
              <a:rPr lang="en-US" sz="900" b="1" dirty="0">
                <a:solidFill>
                  <a:srgbClr val="000000"/>
                </a:solidFill>
                <a:latin typeface="Tahoma" pitchFamily="34" charset="0"/>
              </a:rPr>
              <a:t>                          OA</a:t>
            </a:r>
          </a:p>
          <a:p>
            <a:endParaRPr lang="en-US" sz="900" b="1" dirty="0">
              <a:solidFill>
                <a:srgbClr val="000000"/>
              </a:solidFill>
              <a:latin typeface="Tahoma" pitchFamily="34" charset="0"/>
            </a:endParaRPr>
          </a:p>
        </p:txBody>
      </p:sp>
      <p:sp>
        <p:nvSpPr>
          <p:cNvPr id="68670" name="Rectangle 63"/>
          <p:cNvSpPr>
            <a:spLocks noChangeArrowheads="1"/>
          </p:cNvSpPr>
          <p:nvPr/>
        </p:nvSpPr>
        <p:spPr bwMode="auto">
          <a:xfrm>
            <a:off x="5564188" y="1485900"/>
            <a:ext cx="2468562" cy="398463"/>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71" name="Rectangle 64"/>
          <p:cNvSpPr>
            <a:spLocks noChangeArrowheads="1"/>
          </p:cNvSpPr>
          <p:nvPr/>
        </p:nvSpPr>
        <p:spPr bwMode="auto">
          <a:xfrm>
            <a:off x="5657850" y="1503363"/>
            <a:ext cx="2338388" cy="3048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Revenues &amp; Intra-University Activity</a:t>
            </a:r>
          </a:p>
          <a:p>
            <a:r>
              <a:rPr lang="en-US" sz="1000" b="1" dirty="0">
                <a:solidFill>
                  <a:srgbClr val="000000"/>
                </a:solidFill>
                <a:latin typeface="Tahoma" pitchFamily="34" charset="0"/>
              </a:rPr>
              <a:t>                               50</a:t>
            </a:r>
            <a:endParaRPr lang="en-US" sz="1000" dirty="0">
              <a:latin typeface="Tahoma" pitchFamily="34" charset="0"/>
            </a:endParaRPr>
          </a:p>
        </p:txBody>
      </p:sp>
      <p:sp>
        <p:nvSpPr>
          <p:cNvPr id="68672" name="Rectangle 65"/>
          <p:cNvSpPr>
            <a:spLocks noChangeArrowheads="1"/>
          </p:cNvSpPr>
          <p:nvPr/>
        </p:nvSpPr>
        <p:spPr bwMode="auto">
          <a:xfrm>
            <a:off x="6305550" y="3849688"/>
            <a:ext cx="1135063" cy="396875"/>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73" name="Rectangle 66"/>
          <p:cNvSpPr>
            <a:spLocks noChangeArrowheads="1"/>
          </p:cNvSpPr>
          <p:nvPr/>
        </p:nvSpPr>
        <p:spPr bwMode="auto">
          <a:xfrm>
            <a:off x="6373813" y="3876675"/>
            <a:ext cx="1038225" cy="3048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Tuition Revenue</a:t>
            </a:r>
          </a:p>
          <a:p>
            <a:r>
              <a:rPr lang="en-US" sz="1000" b="1" dirty="0">
                <a:solidFill>
                  <a:srgbClr val="000000"/>
                </a:solidFill>
                <a:latin typeface="Tahoma" pitchFamily="34" charset="0"/>
              </a:rPr>
              <a:t>           OA1</a:t>
            </a:r>
            <a:endParaRPr lang="en-US" sz="1000" dirty="0"/>
          </a:p>
        </p:txBody>
      </p:sp>
      <p:sp>
        <p:nvSpPr>
          <p:cNvPr id="68674" name="Rectangle 67"/>
          <p:cNvSpPr>
            <a:spLocks noChangeArrowheads="1"/>
          </p:cNvSpPr>
          <p:nvPr/>
        </p:nvSpPr>
        <p:spPr bwMode="auto">
          <a:xfrm>
            <a:off x="6110288" y="2200275"/>
            <a:ext cx="1465262" cy="396875"/>
          </a:xfrm>
          <a:prstGeom prst="rect">
            <a:avLst/>
          </a:prstGeom>
          <a:solidFill>
            <a:srgbClr val="FFFFFF"/>
          </a:solidFill>
          <a:ln w="9525">
            <a:noFill/>
            <a:miter lim="800000"/>
            <a:headEnd/>
            <a:tailEnd/>
          </a:ln>
        </p:spPr>
        <p:txBody>
          <a:bodyPr/>
          <a:lstStyle/>
          <a:p>
            <a:endParaRPr lang="en-US" dirty="0">
              <a:latin typeface="Georgia" pitchFamily="18" charset="0"/>
            </a:endParaRPr>
          </a:p>
        </p:txBody>
      </p:sp>
      <p:sp>
        <p:nvSpPr>
          <p:cNvPr id="68675" name="Rectangle 68"/>
          <p:cNvSpPr>
            <a:spLocks noChangeArrowheads="1"/>
          </p:cNvSpPr>
          <p:nvPr/>
        </p:nvSpPr>
        <p:spPr bwMode="auto">
          <a:xfrm>
            <a:off x="6210300" y="2251075"/>
            <a:ext cx="1228725" cy="304800"/>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Tahoma" pitchFamily="34" charset="0"/>
              </a:rPr>
              <a:t>Operating Revenue</a:t>
            </a:r>
          </a:p>
          <a:p>
            <a:r>
              <a:rPr lang="en-US" sz="1000" b="1" dirty="0">
                <a:solidFill>
                  <a:srgbClr val="000000"/>
                </a:solidFill>
                <a:latin typeface="Tahoma" pitchFamily="34" charset="0"/>
              </a:rPr>
              <a:t>               51	</a:t>
            </a:r>
            <a:endParaRPr lang="en-US" sz="1000" dirty="0"/>
          </a:p>
        </p:txBody>
      </p:sp>
      <p:sp>
        <p:nvSpPr>
          <p:cNvPr id="68676" name="Rectangle 69"/>
          <p:cNvSpPr>
            <a:spLocks noChangeArrowheads="1"/>
          </p:cNvSpPr>
          <p:nvPr/>
        </p:nvSpPr>
        <p:spPr bwMode="auto">
          <a:xfrm>
            <a:off x="5561013" y="1466850"/>
            <a:ext cx="2479675" cy="422275"/>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77" name="Rectangle 70"/>
          <p:cNvSpPr>
            <a:spLocks noChangeArrowheads="1"/>
          </p:cNvSpPr>
          <p:nvPr/>
        </p:nvSpPr>
        <p:spPr bwMode="auto">
          <a:xfrm>
            <a:off x="6103938" y="2181225"/>
            <a:ext cx="1476375" cy="430213"/>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78" name="Rectangle 71"/>
          <p:cNvSpPr>
            <a:spLocks noChangeArrowheads="1"/>
          </p:cNvSpPr>
          <p:nvPr/>
        </p:nvSpPr>
        <p:spPr bwMode="auto">
          <a:xfrm>
            <a:off x="5776913" y="2962275"/>
            <a:ext cx="2132012" cy="439738"/>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79" name="Rectangle 72"/>
          <p:cNvSpPr>
            <a:spLocks noChangeArrowheads="1"/>
          </p:cNvSpPr>
          <p:nvPr/>
        </p:nvSpPr>
        <p:spPr bwMode="auto">
          <a:xfrm>
            <a:off x="6310313" y="3859213"/>
            <a:ext cx="1147762" cy="438150"/>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80" name="Rectangle 73"/>
          <p:cNvSpPr>
            <a:spLocks noChangeArrowheads="1"/>
          </p:cNvSpPr>
          <p:nvPr/>
        </p:nvSpPr>
        <p:spPr bwMode="auto">
          <a:xfrm>
            <a:off x="6159500" y="4668838"/>
            <a:ext cx="1308100" cy="422275"/>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81" name="Rectangle 74"/>
          <p:cNvSpPr>
            <a:spLocks noChangeArrowheads="1"/>
          </p:cNvSpPr>
          <p:nvPr/>
        </p:nvSpPr>
        <p:spPr bwMode="auto">
          <a:xfrm>
            <a:off x="6310313" y="3840163"/>
            <a:ext cx="1147762" cy="438150"/>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82" name="Rectangle 75"/>
          <p:cNvSpPr>
            <a:spLocks noChangeArrowheads="1"/>
          </p:cNvSpPr>
          <p:nvPr/>
        </p:nvSpPr>
        <p:spPr bwMode="auto">
          <a:xfrm>
            <a:off x="6159500" y="4668838"/>
            <a:ext cx="1308100" cy="422275"/>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68683" name="Rectangle 76"/>
          <p:cNvSpPr>
            <a:spLocks noChangeArrowheads="1"/>
          </p:cNvSpPr>
          <p:nvPr/>
        </p:nvSpPr>
        <p:spPr bwMode="auto">
          <a:xfrm>
            <a:off x="6016625" y="5354638"/>
            <a:ext cx="1670050" cy="422275"/>
          </a:xfrm>
          <a:prstGeom prst="rect">
            <a:avLst/>
          </a:prstGeom>
          <a:noFill/>
          <a:ln w="33338">
            <a:solidFill>
              <a:srgbClr val="A0A0A4"/>
            </a:solidFill>
            <a:miter lim="800000"/>
            <a:headEnd/>
            <a:tailEnd/>
          </a:ln>
        </p:spPr>
        <p:txBody>
          <a:bodyPr/>
          <a:lstStyle/>
          <a:p>
            <a:endParaRPr lang="en-US" dirty="0">
              <a:latin typeface="Georgia" pitchFamily="18" charset="0"/>
            </a:endParaRPr>
          </a:p>
        </p:txBody>
      </p:sp>
      <p:sp>
        <p:nvSpPr>
          <p:cNvPr id="77" name="Oval 76"/>
          <p:cNvSpPr/>
          <p:nvPr/>
        </p:nvSpPr>
        <p:spPr>
          <a:xfrm>
            <a:off x="152400" y="5367338"/>
            <a:ext cx="8305800" cy="434975"/>
          </a:xfrm>
          <a:prstGeom prst="ellipse">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8" name="Oval 77"/>
          <p:cNvSpPr/>
          <p:nvPr/>
        </p:nvSpPr>
        <p:spPr>
          <a:xfrm>
            <a:off x="273978" y="3719513"/>
            <a:ext cx="8305800" cy="753268"/>
          </a:xfrm>
          <a:prstGeom prst="ellipse">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Tree>
    <p:extLst>
      <p:ext uri="{BB962C8B-B14F-4D97-AF65-F5344CB8AC3E}">
        <p14:creationId xmlns:p14="http://schemas.microsoft.com/office/powerpoint/2010/main" val="269452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normAutofit/>
          </a:bodyPr>
          <a:lstStyle/>
          <a:p>
            <a:r>
              <a:rPr lang="en-US" dirty="0" smtClean="0"/>
              <a:t>Account Level 2 - Revenue:</a:t>
            </a:r>
            <a:endParaRPr lang="en-US" dirty="0"/>
          </a:p>
        </p:txBody>
      </p:sp>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39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8299973"/>
              </p:ext>
            </p:extLst>
          </p:nvPr>
        </p:nvGraphicFramePr>
        <p:xfrm>
          <a:off x="533400" y="1600207"/>
          <a:ext cx="8153400" cy="3962399"/>
        </p:xfrm>
        <a:graphic>
          <a:graphicData uri="http://schemas.openxmlformats.org/drawingml/2006/table">
            <a:tbl>
              <a:tblPr firstRow="1" firstCol="1" bandRow="1">
                <a:tableStyleId>{5C22544A-7EE6-4342-B048-85BDC9FD1C3A}</a:tableStyleId>
              </a:tblPr>
              <a:tblGrid>
                <a:gridCol w="1698766"/>
                <a:gridCol w="3955360"/>
                <a:gridCol w="2499274"/>
              </a:tblGrid>
              <a:tr h="248106">
                <a:tc>
                  <a:txBody>
                    <a:bodyPr/>
                    <a:lstStyle/>
                    <a:p>
                      <a:pPr marL="0" marR="0" algn="ctr">
                        <a:lnSpc>
                          <a:spcPct val="115000"/>
                        </a:lnSpc>
                        <a:spcBef>
                          <a:spcPts val="0"/>
                        </a:spcBef>
                        <a:spcAft>
                          <a:spcPts val="0"/>
                        </a:spcAft>
                      </a:pPr>
                      <a:r>
                        <a:rPr lang="en-US" sz="1150" kern="1200" dirty="0">
                          <a:effectLst/>
                        </a:rPr>
                        <a:t>Account Level 2</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50" kern="1200">
                          <a:effectLst/>
                        </a:rPr>
                        <a:t>Title</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50" kern="1200" dirty="0">
                          <a:effectLst/>
                        </a:rPr>
                        <a:t>Level 4 Accounts included</a:t>
                      </a:r>
                      <a:endParaRPr lang="en-US" sz="1100" dirty="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dirty="0">
                          <a:effectLst/>
                        </a:rPr>
                        <a:t>OA1</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Tuition Revenue</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0120-01Z1</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OA2</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Student Fees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dirty="0">
                          <a:effectLst/>
                        </a:rPr>
                        <a:t>0210-02Z1</a:t>
                      </a:r>
                      <a:endParaRPr lang="en-US" sz="1100" dirty="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OA3</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Patient Services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0330-03Z0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OA4</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Grants Contracts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0410-0480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OA5</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Sales Services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0510-07ZZ</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OA6</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Other Operating</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0810-08Z1</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OP1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Appropriations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0710-07D0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OP2</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Bond Revenue</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0910-0970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OP3</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Gifts and Other</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1000-1080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OP4</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Investment Income</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10A0-10Z0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OP5</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Other Non Operating Revenue</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1090-1092</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OS1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Transfers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1100-12T0</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OV1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Allocations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1600-1668</a:t>
                      </a:r>
                      <a:endParaRPr lang="en-US" sz="1100">
                        <a:solidFill>
                          <a:srgbClr val="365F91"/>
                        </a:solidFill>
                        <a:effectLst/>
                        <a:latin typeface="Calibri"/>
                        <a:ea typeface="Calibri"/>
                        <a:cs typeface="Times New Roman"/>
                      </a:endParaRPr>
                    </a:p>
                  </a:txBody>
                  <a:tcPr marL="68580" marR="68580" marT="0" marB="0"/>
                </a:tc>
              </a:tr>
              <a:tr h="248106">
                <a:tc>
                  <a:txBody>
                    <a:bodyPr/>
                    <a:lstStyle/>
                    <a:p>
                      <a:pPr marL="0" marR="0">
                        <a:lnSpc>
                          <a:spcPct val="115000"/>
                        </a:lnSpc>
                        <a:spcBef>
                          <a:spcPts val="0"/>
                        </a:spcBef>
                        <a:spcAft>
                          <a:spcPts val="0"/>
                        </a:spcAft>
                      </a:pPr>
                      <a:r>
                        <a:rPr lang="en-US" sz="1150" kern="1200">
                          <a:effectLst/>
                        </a:rPr>
                        <a:t>OW1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Subsidy</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1800</a:t>
                      </a:r>
                      <a:endParaRPr lang="en-US" sz="1100">
                        <a:solidFill>
                          <a:srgbClr val="365F91"/>
                        </a:solidFill>
                        <a:effectLst/>
                        <a:latin typeface="Calibri"/>
                        <a:ea typeface="Calibri"/>
                        <a:cs typeface="Times New Roman"/>
                      </a:endParaRPr>
                    </a:p>
                  </a:txBody>
                  <a:tcPr marL="68580" marR="68580" marT="0" marB="0"/>
                </a:tc>
              </a:tr>
              <a:tr h="240809">
                <a:tc>
                  <a:txBody>
                    <a:bodyPr/>
                    <a:lstStyle/>
                    <a:p>
                      <a:pPr marL="0" marR="0">
                        <a:lnSpc>
                          <a:spcPct val="115000"/>
                        </a:lnSpc>
                        <a:spcBef>
                          <a:spcPts val="0"/>
                        </a:spcBef>
                        <a:spcAft>
                          <a:spcPts val="0"/>
                        </a:spcAft>
                      </a:pPr>
                      <a:r>
                        <a:rPr lang="en-US" sz="1150" kern="1200">
                          <a:effectLst/>
                        </a:rPr>
                        <a:t>OZ1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Reserves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dirty="0">
                          <a:effectLst/>
                        </a:rPr>
                        <a:t>1900-1904</a:t>
                      </a:r>
                      <a:endParaRPr lang="en-US" sz="11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3320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001000" cy="685800"/>
          </a:xfrm>
        </p:spPr>
        <p:txBody>
          <a:bodyPr/>
          <a:lstStyle/>
          <a:p>
            <a:r>
              <a:rPr lang="en-US" dirty="0"/>
              <a:t>Accessing MyReports </a:t>
            </a:r>
          </a:p>
        </p:txBody>
      </p:sp>
      <p:pic>
        <p:nvPicPr>
          <p:cNvPr id="4" name="Content Placeholder 3"/>
          <p:cNvPicPr>
            <a:picLocks noGrp="1"/>
          </p:cNvPicPr>
          <p:nvPr>
            <p:ph idx="1"/>
          </p:nvPr>
        </p:nvPicPr>
        <p:blipFill>
          <a:blip r:embed="rId3"/>
          <a:stretch>
            <a:fillRect/>
          </a:stretch>
        </p:blipFill>
        <p:spPr>
          <a:xfrm>
            <a:off x="1524000" y="1600200"/>
            <a:ext cx="6324600" cy="4495800"/>
          </a:xfrm>
          <a:prstGeom prst="rect">
            <a:avLst/>
          </a:prstGeom>
        </p:spPr>
      </p:pic>
      <p:sp>
        <p:nvSpPr>
          <p:cNvPr id="6" name="Slide Number Placeholder 5"/>
          <p:cNvSpPr>
            <a:spLocks noGrp="1"/>
          </p:cNvSpPr>
          <p:nvPr>
            <p:ph type="sldNum" sz="quarter" idx="12"/>
          </p:nvPr>
        </p:nvSpPr>
        <p:spPr/>
        <p:txBody>
          <a:bodyPr/>
          <a:lstStyle/>
          <a:p>
            <a:pPr>
              <a:defRPr/>
            </a:pPr>
            <a:fld id="{D9841F49-58AB-4D50-B2A2-8FA6880D2396}" type="slidenum">
              <a:rPr lang="en-US" smtClean="0"/>
              <a:pPr>
                <a:defRPr/>
              </a:pPr>
              <a:t>4</a:t>
            </a:fld>
            <a:endParaRPr lang="en-US" dirty="0"/>
          </a:p>
        </p:txBody>
      </p:sp>
      <p:sp>
        <p:nvSpPr>
          <p:cNvPr id="5" name="Oval 4"/>
          <p:cNvSpPr/>
          <p:nvPr/>
        </p:nvSpPr>
        <p:spPr>
          <a:xfrm>
            <a:off x="1943100" y="3352800"/>
            <a:ext cx="20193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0923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normAutofit/>
          </a:bodyPr>
          <a:lstStyle/>
          <a:p>
            <a:r>
              <a:rPr lang="en-US" dirty="0" smtClean="0"/>
              <a:t>Account Level 2 - Expense:</a:t>
            </a:r>
            <a:endParaRPr lang="en-US" dirty="0"/>
          </a:p>
        </p:txBody>
      </p:sp>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40</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168037"/>
              </p:ext>
            </p:extLst>
          </p:nvPr>
        </p:nvGraphicFramePr>
        <p:xfrm>
          <a:off x="533400" y="1600200"/>
          <a:ext cx="8077200" cy="4038606"/>
        </p:xfrm>
        <a:graphic>
          <a:graphicData uri="http://schemas.openxmlformats.org/drawingml/2006/table">
            <a:tbl>
              <a:tblPr firstRow="1" firstCol="1" bandRow="1">
                <a:tableStyleId>{5C22544A-7EE6-4342-B048-85BDC9FD1C3A}</a:tableStyleId>
              </a:tblPr>
              <a:tblGrid>
                <a:gridCol w="1682890"/>
                <a:gridCol w="3918394"/>
                <a:gridCol w="2475916"/>
              </a:tblGrid>
              <a:tr h="536744">
                <a:tc>
                  <a:txBody>
                    <a:bodyPr/>
                    <a:lstStyle/>
                    <a:p>
                      <a:pPr marL="0" marR="0" algn="ctr">
                        <a:lnSpc>
                          <a:spcPct val="115000"/>
                        </a:lnSpc>
                        <a:spcBef>
                          <a:spcPts val="0"/>
                        </a:spcBef>
                        <a:spcAft>
                          <a:spcPts val="0"/>
                        </a:spcAft>
                      </a:pPr>
                      <a:r>
                        <a:rPr lang="en-US" sz="1150" kern="1200">
                          <a:effectLst/>
                        </a:rPr>
                        <a:t>Account Level 2</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50" kern="1200">
                          <a:effectLst/>
                        </a:rPr>
                        <a:t>Title</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50" kern="1200">
                          <a:effectLst/>
                        </a:rPr>
                        <a:t>Level 4 Accounts included</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Supplies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3100-37Z0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OJ2</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Travel</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3800-39Z1</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OJ3</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Student Costs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4000-45Z0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OJ4</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Research Costs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4600-49Z0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OJ5</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Patient Care Costs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5000-55Z0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OJ6</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Communication Charges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6000-62Z0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OJ7</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Services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6300-60Z0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OJ8</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Plant Maintenance</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7000-75Z0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OJ9</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Utilities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7600-79Z0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OJA</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Other Expenses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8000-8190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OM1</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Capital Expenditures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9000-9550</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OM2</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Bond Expenses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9600-97Z1</a:t>
                      </a:r>
                      <a:endParaRPr lang="en-US" sz="1100">
                        <a:solidFill>
                          <a:srgbClr val="365F91"/>
                        </a:solidFill>
                        <a:effectLst/>
                        <a:latin typeface="Calibri"/>
                        <a:ea typeface="Calibri"/>
                        <a:cs typeface="Times New Roman"/>
                      </a:endParaRPr>
                    </a:p>
                  </a:txBody>
                  <a:tcPr marL="68580" marR="68580" marT="0" marB="0"/>
                </a:tc>
              </a:tr>
              <a:tr h="269374">
                <a:tc>
                  <a:txBody>
                    <a:bodyPr/>
                    <a:lstStyle/>
                    <a:p>
                      <a:pPr marL="0" marR="0">
                        <a:lnSpc>
                          <a:spcPct val="115000"/>
                        </a:lnSpc>
                        <a:spcBef>
                          <a:spcPts val="0"/>
                        </a:spcBef>
                        <a:spcAft>
                          <a:spcPts val="0"/>
                        </a:spcAft>
                      </a:pPr>
                      <a:r>
                        <a:rPr lang="en-US" sz="1150" kern="1200">
                          <a:effectLst/>
                        </a:rPr>
                        <a:t>OM3</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a:effectLst/>
                        </a:rPr>
                        <a:t>Non Cash Expenses</a:t>
                      </a:r>
                      <a:endParaRPr lang="en-US" sz="1100">
                        <a:solidFill>
                          <a:srgbClr val="365F9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50" kern="1200" dirty="0">
                          <a:effectLst/>
                        </a:rPr>
                        <a:t>9800-98F0</a:t>
                      </a:r>
                      <a:endParaRPr lang="en-US" sz="11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16538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41</a:t>
            </a:fld>
            <a:endParaRPr lang="en-US" dirty="0"/>
          </a:p>
        </p:txBody>
      </p:sp>
      <p:sp>
        <p:nvSpPr>
          <p:cNvPr id="3" name="Title 1"/>
          <p:cNvSpPr>
            <a:spLocks noGrp="1"/>
          </p:cNvSpPr>
          <p:nvPr>
            <p:ph type="title"/>
          </p:nvPr>
        </p:nvSpPr>
        <p:spPr>
          <a:xfrm>
            <a:off x="-1" y="76200"/>
            <a:ext cx="9144001" cy="1066800"/>
          </a:xfrm>
        </p:spPr>
        <p:txBody>
          <a:bodyPr>
            <a:normAutofit/>
          </a:bodyPr>
          <a:lstStyle/>
          <a:p>
            <a:pPr algn="ctr"/>
            <a:r>
              <a:rPr lang="en-US" dirty="0" smtClean="0"/>
              <a:t>Executive Summary Report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568450"/>
            <a:ext cx="65151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971800" y="3200400"/>
            <a:ext cx="31242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8562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42</a:t>
            </a:fld>
            <a:endParaRPr lang="en-US" dirty="0"/>
          </a:p>
        </p:txBody>
      </p:sp>
      <p:sp>
        <p:nvSpPr>
          <p:cNvPr id="3" name="Title 1"/>
          <p:cNvSpPr>
            <a:spLocks noGrp="1"/>
          </p:cNvSpPr>
          <p:nvPr>
            <p:ph type="title"/>
          </p:nvPr>
        </p:nvSpPr>
        <p:spPr>
          <a:xfrm>
            <a:off x="-1" y="76200"/>
            <a:ext cx="9144001" cy="1066800"/>
          </a:xfrm>
        </p:spPr>
        <p:txBody>
          <a:bodyPr>
            <a:normAutofit fontScale="90000"/>
          </a:bodyPr>
          <a:lstStyle/>
          <a:p>
            <a:r>
              <a:rPr lang="en-US" dirty="0" smtClean="0"/>
              <a:t>Run Management Summary Report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390650"/>
            <a:ext cx="72517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828800" y="3276600"/>
            <a:ext cx="28194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86000" y="4191000"/>
            <a:ext cx="9144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67200" y="5791200"/>
            <a:ext cx="9144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1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43</a:t>
            </a:fld>
            <a:endParaRPr lang="en-US" dirty="0"/>
          </a:p>
        </p:txBody>
      </p:sp>
      <p:sp>
        <p:nvSpPr>
          <p:cNvPr id="3" name="Title 1"/>
          <p:cNvSpPr>
            <a:spLocks noGrp="1"/>
          </p:cNvSpPr>
          <p:nvPr>
            <p:ph type="title"/>
          </p:nvPr>
        </p:nvSpPr>
        <p:spPr>
          <a:xfrm>
            <a:off x="-1" y="76200"/>
            <a:ext cx="9144001" cy="1066800"/>
          </a:xfrm>
        </p:spPr>
        <p:txBody>
          <a:bodyPr>
            <a:normAutofit/>
          </a:bodyPr>
          <a:lstStyle/>
          <a:p>
            <a:pPr algn="ctr"/>
            <a:r>
              <a:rPr lang="en-US" dirty="0" smtClean="0"/>
              <a:t>Executive Management Report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63700"/>
            <a:ext cx="82296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85800" y="5410200"/>
            <a:ext cx="7315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391400" y="5257800"/>
            <a:ext cx="685800" cy="152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286000" y="5257800"/>
            <a:ext cx="685800" cy="152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124200" y="5257800"/>
            <a:ext cx="685800" cy="152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688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44</a:t>
            </a:fld>
            <a:endParaRPr lang="en-US" dirty="0"/>
          </a:p>
        </p:txBody>
      </p:sp>
      <p:sp>
        <p:nvSpPr>
          <p:cNvPr id="3" name="Title 1"/>
          <p:cNvSpPr>
            <a:spLocks noGrp="1"/>
          </p:cNvSpPr>
          <p:nvPr>
            <p:ph type="title"/>
          </p:nvPr>
        </p:nvSpPr>
        <p:spPr>
          <a:xfrm>
            <a:off x="-1" y="76200"/>
            <a:ext cx="9144001" cy="1066800"/>
          </a:xfrm>
        </p:spPr>
        <p:txBody>
          <a:bodyPr>
            <a:normAutofit/>
          </a:bodyPr>
          <a:lstStyle/>
          <a:p>
            <a:r>
              <a:rPr lang="en-US" dirty="0" smtClean="0"/>
              <a:t>Run FOROLDs for Services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3489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0" y="4800600"/>
            <a:ext cx="1828800" cy="990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867400" y="2895600"/>
            <a:ext cx="685800" cy="152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162800" y="2895600"/>
            <a:ext cx="1676400" cy="762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162800" y="4953000"/>
            <a:ext cx="12954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326086" y="1524000"/>
            <a:ext cx="1284514"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37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45</a:t>
            </a:fld>
            <a:endParaRPr lang="en-US" dirty="0"/>
          </a:p>
        </p:txBody>
      </p:sp>
      <p:sp>
        <p:nvSpPr>
          <p:cNvPr id="3" name="Title 1"/>
          <p:cNvSpPr>
            <a:spLocks noGrp="1"/>
          </p:cNvSpPr>
          <p:nvPr>
            <p:ph type="title"/>
          </p:nvPr>
        </p:nvSpPr>
        <p:spPr>
          <a:xfrm>
            <a:off x="-1" y="76200"/>
            <a:ext cx="9144001" cy="1066800"/>
          </a:xfrm>
        </p:spPr>
        <p:txBody>
          <a:bodyPr>
            <a:normAutofit/>
          </a:bodyPr>
          <a:lstStyle/>
          <a:p>
            <a:r>
              <a:rPr lang="en-US" dirty="0" smtClean="0"/>
              <a:t>Raw Data reconciled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893114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086600" y="5410200"/>
            <a:ext cx="1981200" cy="990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75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46</a:t>
            </a:fld>
            <a:endParaRPr lang="en-US" dirty="0"/>
          </a:p>
        </p:txBody>
      </p:sp>
      <p:sp>
        <p:nvSpPr>
          <p:cNvPr id="3" name="Title 1"/>
          <p:cNvSpPr>
            <a:spLocks noGrp="1"/>
          </p:cNvSpPr>
          <p:nvPr>
            <p:ph type="title"/>
          </p:nvPr>
        </p:nvSpPr>
        <p:spPr>
          <a:xfrm>
            <a:off x="-1" y="76200"/>
            <a:ext cx="9144001" cy="1066800"/>
          </a:xfrm>
        </p:spPr>
        <p:txBody>
          <a:bodyPr>
            <a:normAutofit/>
          </a:bodyPr>
          <a:lstStyle/>
          <a:p>
            <a:r>
              <a:rPr lang="en-US" dirty="0" smtClean="0"/>
              <a:t>Sorted data for Analysis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6"/>
            <a:ext cx="8991600" cy="539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314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83880" cy="1051560"/>
          </a:xfrm>
        </p:spPr>
        <p:txBody>
          <a:bodyPr/>
          <a:lstStyle/>
          <a:p>
            <a:r>
              <a:rPr lang="en-US" dirty="0" smtClean="0"/>
              <a:t>In Summary:</a:t>
            </a:r>
            <a:endParaRPr lang="en-US" dirty="0"/>
          </a:p>
        </p:txBody>
      </p:sp>
      <p:sp>
        <p:nvSpPr>
          <p:cNvPr id="3" name="Content Placeholder 2"/>
          <p:cNvSpPr>
            <a:spLocks noGrp="1"/>
          </p:cNvSpPr>
          <p:nvPr>
            <p:ph idx="1"/>
          </p:nvPr>
        </p:nvSpPr>
        <p:spPr>
          <a:xfrm>
            <a:off x="381000" y="1752600"/>
            <a:ext cx="8183880" cy="4187952"/>
          </a:xfrm>
        </p:spPr>
        <p:txBody>
          <a:bodyPr>
            <a:normAutofit fontScale="92500" lnSpcReduction="10000"/>
          </a:bodyPr>
          <a:lstStyle/>
          <a:p>
            <a:r>
              <a:rPr lang="en-US" smtClean="0"/>
              <a:t>74 days </a:t>
            </a:r>
            <a:r>
              <a:rPr lang="en-US" dirty="0" smtClean="0"/>
              <a:t>and counting…</a:t>
            </a:r>
          </a:p>
          <a:p>
            <a:pPr marL="0" indent="0">
              <a:buNone/>
            </a:pPr>
            <a:endParaRPr lang="en-US" dirty="0" smtClean="0"/>
          </a:p>
          <a:p>
            <a:r>
              <a:rPr lang="en-US" dirty="0" smtClean="0"/>
              <a:t>Hyperion reports will not be produced after March 31, 2014</a:t>
            </a:r>
          </a:p>
          <a:p>
            <a:endParaRPr lang="en-US" dirty="0" smtClean="0"/>
          </a:p>
          <a:p>
            <a:r>
              <a:rPr lang="en-US" dirty="0" smtClean="0"/>
              <a:t>MyReports will be the finance reporting vehicle </a:t>
            </a:r>
          </a:p>
          <a:p>
            <a:endParaRPr lang="en-US" dirty="0" smtClean="0"/>
          </a:p>
          <a:p>
            <a:r>
              <a:rPr lang="en-US" dirty="0" smtClean="0"/>
              <a:t>MyReports allows greater flexibility in data analysis and output options</a:t>
            </a:r>
            <a:endParaRPr lang="en-US" dirty="0"/>
          </a:p>
        </p:txBody>
      </p:sp>
      <p:sp>
        <p:nvSpPr>
          <p:cNvPr id="5" name="Slide Number Placeholder 4"/>
          <p:cNvSpPr>
            <a:spLocks noGrp="1"/>
          </p:cNvSpPr>
          <p:nvPr>
            <p:ph type="sldNum" sz="quarter" idx="12"/>
          </p:nvPr>
        </p:nvSpPr>
        <p:spPr/>
        <p:txBody>
          <a:bodyPr/>
          <a:lstStyle/>
          <a:p>
            <a:pPr>
              <a:defRPr/>
            </a:pPr>
            <a:fld id="{D9841F49-58AB-4D50-B2A2-8FA6880D2396}" type="slidenum">
              <a:rPr lang="en-US" smtClean="0"/>
              <a:pPr>
                <a:defRPr/>
              </a:pPr>
              <a:t>47</a:t>
            </a:fld>
            <a:endParaRPr lang="en-US" dirty="0"/>
          </a:p>
        </p:txBody>
      </p:sp>
    </p:spTree>
    <p:extLst>
      <p:ext uri="{BB962C8B-B14F-4D97-AF65-F5344CB8AC3E}">
        <p14:creationId xmlns:p14="http://schemas.microsoft.com/office/powerpoint/2010/main" val="300925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Optional Report Demonstrations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48</a:t>
            </a:fld>
            <a:endParaRPr lang="en-US" dirty="0"/>
          </a:p>
        </p:txBody>
      </p:sp>
      <p:pic>
        <p:nvPicPr>
          <p:cNvPr id="1026" name="Picture 2" descr="http://www.caryschmidt.com/wp-content/uploads/2009/07/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895218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9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685800"/>
          </a:xfrm>
        </p:spPr>
        <p:txBody>
          <a:bodyPr/>
          <a:lstStyle/>
          <a:p>
            <a:r>
              <a:rPr lang="en-US" dirty="0"/>
              <a:t>Accessing MyReports </a:t>
            </a:r>
            <a:r>
              <a:rPr lang="en-US" dirty="0" smtClean="0"/>
              <a:t>List</a:t>
            </a:r>
            <a:endParaRPr lang="en-US" dirty="0"/>
          </a:p>
        </p:txBody>
      </p:sp>
      <p:sp>
        <p:nvSpPr>
          <p:cNvPr id="3" name="Content Placeholder 2"/>
          <p:cNvSpPr>
            <a:spLocks noGrp="1"/>
          </p:cNvSpPr>
          <p:nvPr>
            <p:ph idx="1"/>
          </p:nvPr>
        </p:nvSpPr>
        <p:spPr>
          <a:xfrm>
            <a:off x="533400" y="2057400"/>
            <a:ext cx="8001000" cy="3733800"/>
          </a:xfrm>
        </p:spPr>
        <p:txBody>
          <a:bodyPr/>
          <a:lstStyle/>
          <a:p>
            <a:endParaRPr lang="en-US" dirty="0"/>
          </a:p>
        </p:txBody>
      </p:sp>
      <p:sp>
        <p:nvSpPr>
          <p:cNvPr id="8" name="Slide Number Placeholder 7"/>
          <p:cNvSpPr>
            <a:spLocks noGrp="1"/>
          </p:cNvSpPr>
          <p:nvPr>
            <p:ph type="sldNum" sz="quarter" idx="12"/>
          </p:nvPr>
        </p:nvSpPr>
        <p:spPr/>
        <p:txBody>
          <a:bodyPr/>
          <a:lstStyle/>
          <a:p>
            <a:pPr>
              <a:defRPr/>
            </a:pPr>
            <a:fld id="{D9841F49-58AB-4D50-B2A2-8FA6880D2396}" type="slidenum">
              <a:rPr lang="en-US" smtClean="0"/>
              <a:pPr>
                <a:defRPr/>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35" y="1828800"/>
            <a:ext cx="863113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6200" y="1866900"/>
            <a:ext cx="7620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Oval 9"/>
          <p:cNvSpPr/>
          <p:nvPr/>
        </p:nvSpPr>
        <p:spPr>
          <a:xfrm>
            <a:off x="228600" y="3886200"/>
            <a:ext cx="13716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469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endParaRPr lang="en-US" dirty="0"/>
          </a:p>
        </p:txBody>
      </p:sp>
      <p:sp>
        <p:nvSpPr>
          <p:cNvPr id="3" name="Content Placeholder 2"/>
          <p:cNvSpPr>
            <a:spLocks noGrp="1"/>
          </p:cNvSpPr>
          <p:nvPr>
            <p:ph idx="1"/>
          </p:nvPr>
        </p:nvSpPr>
        <p:spPr>
          <a:xfrm>
            <a:off x="381000" y="1676400"/>
            <a:ext cx="8183880" cy="4187952"/>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6</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 y="258536"/>
            <a:ext cx="8382000" cy="661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57200" y="2286000"/>
            <a:ext cx="7620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Oval 6"/>
          <p:cNvSpPr/>
          <p:nvPr/>
        </p:nvSpPr>
        <p:spPr>
          <a:xfrm>
            <a:off x="457200" y="3200400"/>
            <a:ext cx="1981200"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0279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All Campus Reports Include: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6868138"/>
              </p:ext>
            </p:extLst>
          </p:nvPr>
        </p:nvGraphicFramePr>
        <p:xfrm>
          <a:off x="685800" y="1600200"/>
          <a:ext cx="7708900" cy="4009728"/>
        </p:xfrm>
        <a:graphic>
          <a:graphicData uri="http://schemas.openxmlformats.org/drawingml/2006/table">
            <a:tbl>
              <a:tblPr/>
              <a:tblGrid>
                <a:gridCol w="3544322"/>
                <a:gridCol w="4164578"/>
              </a:tblGrid>
              <a:tr h="110990">
                <a:tc>
                  <a:txBody>
                    <a:bodyPr/>
                    <a:lstStyle/>
                    <a:p>
                      <a:pPr algn="ctr"/>
                      <a:r>
                        <a:rPr lang="en-US" sz="1600" b="1" dirty="0">
                          <a:solidFill>
                            <a:schemeClr val="tx1"/>
                          </a:solidFill>
                        </a:rPr>
                        <a:t>MyReports Name</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solidFill>
                            <a:schemeClr val="tx1"/>
                          </a:solidFill>
                        </a:rPr>
                        <a:t>Hyperion Equivalent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59717">
                <a:tc>
                  <a:txBody>
                    <a:bodyPr/>
                    <a:lstStyle/>
                    <a:p>
                      <a:r>
                        <a:rPr lang="en-US" sz="1600" dirty="0"/>
                        <a:t>FNRIFOP - Hierarchies and Index Lookup</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FOP Hierarchies and Index Lookup</a:t>
                      </a:r>
                      <a:br>
                        <a:rPr lang="en-US" sz="1600" dirty="0"/>
                      </a:br>
                      <a:r>
                        <a:rPr lang="en-US" sz="1600" dirty="0"/>
                        <a:t>F Index Lookup</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717">
                <a:tc>
                  <a:txBody>
                    <a:bodyPr/>
                    <a:lstStyle/>
                    <a:p>
                      <a:r>
                        <a:rPr lang="en-US" sz="1600" dirty="0"/>
                        <a:t>FOROLDS - Operating Ledger Detail and Summary</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FOH0001&amp;2 - Operating Ledger Detail and Summary</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717">
                <a:tc>
                  <a:txBody>
                    <a:bodyPr/>
                    <a:lstStyle/>
                    <a:p>
                      <a:r>
                        <a:rPr lang="en-US" sz="1600" dirty="0"/>
                        <a:t>FORSALP - Salary Projections Dashboard for Executives</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﻿﻿﻿﻿﻿N/A - New dashboard</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717">
                <a:tc>
                  <a:txBody>
                    <a:bodyPr/>
                    <a:lstStyle/>
                    <a:p>
                      <a:r>
                        <a:rPr lang="en-US" sz="1600" dirty="0"/>
                        <a:t>FRRCGES - Contract and Grant Ledger Executive Summary</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FRH0003 - Contract and Grant Ledger Executive Summary</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444">
                <a:tc>
                  <a:txBody>
                    <a:bodyPr/>
                    <a:lstStyle/>
                    <a:p>
                      <a:r>
                        <a:rPr lang="en-US" sz="1600" dirty="0"/>
                        <a:t>FORSABL - Summary of Account Balances in Operating Ledger</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FFRHOO03 - Summary of Account Balances in Operating Ledger (F Executive folder)</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717">
                <a:tc>
                  <a:txBody>
                    <a:bodyPr/>
                    <a:lstStyle/>
                    <a:p>
                      <a:r>
                        <a:rPr lang="en-US" sz="1600" dirty="0"/>
                        <a:t>FORNESF - Non Endowed Spending Funds</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FORHOO02 - Non Endowed Spending Funds Report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717">
                <a:tc>
                  <a:txBody>
                    <a:bodyPr/>
                    <a:lstStyle/>
                    <a:p>
                      <a:r>
                        <a:rPr lang="en-US" sz="1600" dirty="0" smtClean="0"/>
                        <a:t>FNRECRT</a:t>
                      </a:r>
                      <a:r>
                        <a:rPr lang="en-US" sz="1600" baseline="0" dirty="0" smtClean="0"/>
                        <a:t> – Effort Certification Status Report</a:t>
                      </a:r>
                      <a:endParaRPr lang="en-US" sz="1600" dirty="0"/>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FRRHOZ05 - Effort Certification Status Detail</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7</a:t>
            </a:fld>
            <a:endParaRPr lang="en-US" dirty="0"/>
          </a:p>
        </p:txBody>
      </p:sp>
      <p:sp>
        <p:nvSpPr>
          <p:cNvPr id="6" name="Rectangle 1"/>
          <p:cNvSpPr>
            <a:spLocks noChangeArrowheads="1"/>
          </p:cNvSpPr>
          <p:nvPr/>
        </p:nvSpPr>
        <p:spPr bwMode="auto">
          <a:xfrm>
            <a:off x="3822700" y="175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331840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All Campus Reports Include: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9819255"/>
              </p:ext>
            </p:extLst>
          </p:nvPr>
        </p:nvGraphicFramePr>
        <p:xfrm>
          <a:off x="685800" y="1666240"/>
          <a:ext cx="7620000" cy="4124962"/>
        </p:xfrm>
        <a:graphic>
          <a:graphicData uri="http://schemas.openxmlformats.org/drawingml/2006/table">
            <a:tbl>
              <a:tblPr/>
              <a:tblGrid>
                <a:gridCol w="3242554"/>
                <a:gridCol w="4377446"/>
              </a:tblGrid>
              <a:tr h="265669">
                <a:tc>
                  <a:txBody>
                    <a:bodyPr/>
                    <a:lstStyle/>
                    <a:p>
                      <a:pPr algn="ctr"/>
                      <a:r>
                        <a:rPr lang="en-US" sz="1600" b="1" dirty="0"/>
                        <a:t>MyReports Name</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t>Hyperion Equivalent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17367">
                <a:tc>
                  <a:txBody>
                    <a:bodyPr/>
                    <a:lstStyle/>
                    <a:p>
                      <a:r>
                        <a:rPr lang="en-US" sz="1600" dirty="0"/>
                        <a:t>FARUNAG - Unrestricted Aging by Department Main</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FBRH003 - Unrestricted Aging by Department - Main</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7367">
                <a:tc>
                  <a:txBody>
                    <a:bodyPr/>
                    <a:lstStyle/>
                    <a:p>
                      <a:r>
                        <a:rPr lang="en-US" sz="1600" dirty="0"/>
                        <a:t>FMRFAQR - Finance Approval Queue Inquiry Report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FORHOZ01 - Finance Approval Queue Inquiry Report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7367">
                <a:tc>
                  <a:txBody>
                    <a:bodyPr/>
                    <a:lstStyle/>
                    <a:p>
                      <a:r>
                        <a:rPr lang="en-US" sz="1600" dirty="0"/>
                        <a:t>FODEMTR - Enterprise Metrics Executive Dashboard</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N/A - New dashboard</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761">
                <a:tc>
                  <a:txBody>
                    <a:bodyPr/>
                    <a:lstStyle/>
                    <a:p>
                      <a:r>
                        <a:rPr lang="en-US" sz="1600" dirty="0"/>
                        <a:t>FORBCRA - Branch Campus Fiscal Year End Report of Actuals</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FBRHOO20 - Branch Campus Fiscal Year End Report of </a:t>
                      </a:r>
                      <a:r>
                        <a:rPr lang="en-US" sz="1600" dirty="0" smtClean="0"/>
                        <a:t>Actuals </a:t>
                      </a:r>
                      <a:r>
                        <a:rPr lang="en-US" sz="1600" dirty="0"/>
                        <a:t>- Detail</a:t>
                      </a:r>
                      <a:br>
                        <a:rPr lang="en-US" sz="1600" dirty="0"/>
                      </a:br>
                      <a:r>
                        <a:rPr lang="en-US" sz="1600" dirty="0"/>
                        <a:t>FBRHOO21 - Branch Campus Fiscal Year End Report of Actuals - Summary</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9064">
                <a:tc>
                  <a:txBody>
                    <a:bodyPr/>
                    <a:lstStyle/>
                    <a:p>
                      <a:r>
                        <a:rPr lang="en-US" sz="1600" dirty="0"/>
                        <a:t>FNRSLBE - Salary Labor Benefits and Encumbrance Report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FSH0001 Salary Labor Benefits and Encumbrance Report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7367">
                <a:tc>
                  <a:txBody>
                    <a:bodyPr/>
                    <a:lstStyle/>
                    <a:p>
                      <a:r>
                        <a:rPr lang="en-US" sz="1600" dirty="0"/>
                        <a:t>FNRLDST - Labor Distribution Report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FSH0002 Labor Distribution Reports</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8</a:t>
            </a:fld>
            <a:endParaRPr lang="en-US" dirty="0"/>
          </a:p>
        </p:txBody>
      </p:sp>
      <p:sp>
        <p:nvSpPr>
          <p:cNvPr id="6" name="Rectangle 1"/>
          <p:cNvSpPr>
            <a:spLocks noChangeArrowheads="1"/>
          </p:cNvSpPr>
          <p:nvPr/>
        </p:nvSpPr>
        <p:spPr bwMode="auto">
          <a:xfrm>
            <a:off x="3822700" y="175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676717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All Campus Reports Include: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2202256"/>
              </p:ext>
            </p:extLst>
          </p:nvPr>
        </p:nvGraphicFramePr>
        <p:xfrm>
          <a:off x="685800" y="1600200"/>
          <a:ext cx="7391400" cy="4073002"/>
        </p:xfrm>
        <a:graphic>
          <a:graphicData uri="http://schemas.openxmlformats.org/drawingml/2006/table">
            <a:tbl>
              <a:tblPr/>
              <a:tblGrid>
                <a:gridCol w="3398345"/>
                <a:gridCol w="3993055"/>
              </a:tblGrid>
              <a:tr h="270331">
                <a:tc>
                  <a:txBody>
                    <a:bodyPr/>
                    <a:lstStyle/>
                    <a:p>
                      <a:pPr algn="ctr"/>
                      <a:r>
                        <a:rPr lang="en-US" sz="1600" b="1" dirty="0"/>
                        <a:t>MyReports Name</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t>Hyperion Equivalent</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782559">
                <a:tc>
                  <a:txBody>
                    <a:bodyPr/>
                    <a:lstStyle/>
                    <a:p>
                      <a:pPr marL="0" algn="l" rtl="0" eaLnBrk="1" fontAlgn="b" latinLnBrk="0" hangingPunct="1"/>
                      <a:r>
                        <a:rPr kumimoji="0" lang="en-US" sz="1600" kern="1200" dirty="0">
                          <a:solidFill>
                            <a:schemeClr val="tx1"/>
                          </a:solidFill>
                          <a:latin typeface="+mn-lt"/>
                          <a:ea typeface="+mn-ea"/>
                          <a:cs typeface="+mn-cs"/>
                        </a:rPr>
                        <a:t>FORUBSS - Unrestricted Balances and Saving Summary for UAP </a:t>
                      </a:r>
                      <a:r>
                        <a:rPr kumimoji="0" lang="en-US" sz="1600" kern="1200" dirty="0" smtClean="0">
                          <a:solidFill>
                            <a:schemeClr val="tx1"/>
                          </a:solidFill>
                          <a:latin typeface="+mn-lt"/>
                          <a:ea typeface="+mn-ea"/>
                          <a:cs typeface="+mn-cs"/>
                        </a:rPr>
                        <a:t>7000 –</a:t>
                      </a:r>
                      <a:r>
                        <a:rPr kumimoji="0" lang="en-US" sz="1600" kern="1200" baseline="0" dirty="0" smtClean="0">
                          <a:solidFill>
                            <a:schemeClr val="tx1"/>
                          </a:solidFill>
                          <a:latin typeface="+mn-lt"/>
                          <a:ea typeface="+mn-ea"/>
                          <a:cs typeface="+mn-cs"/>
                        </a:rPr>
                        <a:t> </a:t>
                      </a:r>
                      <a:r>
                        <a:rPr kumimoji="0" lang="en-US" sz="1600" b="1" kern="1200" baseline="0" dirty="0" smtClean="0">
                          <a:solidFill>
                            <a:schemeClr val="tx1"/>
                          </a:solidFill>
                          <a:latin typeface="+mn-lt"/>
                          <a:ea typeface="+mn-ea"/>
                          <a:cs typeface="+mn-cs"/>
                        </a:rPr>
                        <a:t>JUST R</a:t>
                      </a:r>
                      <a:r>
                        <a:rPr kumimoji="0" lang="en-US" sz="1600" b="1" kern="1200" dirty="0" smtClean="0">
                          <a:solidFill>
                            <a:schemeClr val="tx1"/>
                          </a:solidFill>
                          <a:latin typeface="+mn-lt"/>
                          <a:ea typeface="+mn-ea"/>
                          <a:cs typeface="+mn-cs"/>
                        </a:rPr>
                        <a:t>ELEASED</a:t>
                      </a:r>
                      <a:r>
                        <a:rPr kumimoji="0" lang="en-US" sz="1600" b="1" kern="1200" baseline="0" dirty="0" smtClean="0">
                          <a:solidFill>
                            <a:schemeClr val="tx1"/>
                          </a:solidFill>
                          <a:latin typeface="+mn-lt"/>
                          <a:ea typeface="+mn-ea"/>
                          <a:cs typeface="+mn-cs"/>
                        </a:rPr>
                        <a:t> 1/13/14</a:t>
                      </a:r>
                      <a:endParaRPr kumimoji="0" lang="en-US" sz="1600" b="1" kern="1200" dirty="0">
                        <a:solidFill>
                          <a:schemeClr val="tx1"/>
                        </a:solidFill>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FOH0007 - Unrestricted Balances and Saving Summary for UAP 7000</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4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600" kern="1200" dirty="0">
                          <a:solidFill>
                            <a:schemeClr val="tx1"/>
                          </a:solidFill>
                          <a:latin typeface="+mn-lt"/>
                          <a:ea typeface="+mn-ea"/>
                          <a:cs typeface="+mn-cs"/>
                        </a:rPr>
                        <a:t>FORBAUF - Budget Availability for Unrestricted </a:t>
                      </a:r>
                      <a:r>
                        <a:rPr kumimoji="0" lang="en-US" sz="1600" kern="1200" dirty="0" smtClean="0">
                          <a:solidFill>
                            <a:schemeClr val="tx1"/>
                          </a:solidFill>
                          <a:latin typeface="+mn-lt"/>
                          <a:ea typeface="+mn-ea"/>
                          <a:cs typeface="+mn-cs"/>
                        </a:rPr>
                        <a:t>Funds/Indices -</a:t>
                      </a:r>
                      <a:r>
                        <a:rPr kumimoji="0" lang="en-US" sz="1600" b="1" kern="1200" baseline="0" dirty="0" smtClean="0">
                          <a:solidFill>
                            <a:schemeClr val="tx1"/>
                          </a:solidFill>
                          <a:latin typeface="+mn-lt"/>
                          <a:ea typeface="+mn-ea"/>
                          <a:cs typeface="+mn-cs"/>
                        </a:rPr>
                        <a:t>JUST R</a:t>
                      </a:r>
                      <a:r>
                        <a:rPr kumimoji="0" lang="en-US" sz="1600" b="1" kern="1200" dirty="0" smtClean="0">
                          <a:solidFill>
                            <a:schemeClr val="tx1"/>
                          </a:solidFill>
                          <a:latin typeface="+mn-lt"/>
                          <a:ea typeface="+mn-ea"/>
                          <a:cs typeface="+mn-cs"/>
                        </a:rPr>
                        <a:t>ELEASED</a:t>
                      </a:r>
                      <a:r>
                        <a:rPr kumimoji="0" lang="en-US" sz="1600" b="1" kern="1200" baseline="0" dirty="0" smtClean="0">
                          <a:solidFill>
                            <a:schemeClr val="tx1"/>
                          </a:solidFill>
                          <a:latin typeface="+mn-lt"/>
                          <a:ea typeface="+mn-ea"/>
                          <a:cs typeface="+mn-cs"/>
                        </a:rPr>
                        <a:t> 1/13/14</a:t>
                      </a:r>
                      <a:endParaRPr kumimoji="0" lang="en-US" sz="1600" kern="1200" dirty="0">
                        <a:solidFill>
                          <a:schemeClr val="tx1"/>
                        </a:solidFill>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FOH0009 - Budget Availability for Unrestricted Funds - Indices</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331">
                <a:tc>
                  <a:txBody>
                    <a:bodyPr/>
                    <a:lstStyle/>
                    <a:p>
                      <a:r>
                        <a:rPr lang="en-US" sz="1600" dirty="0" smtClean="0"/>
                        <a:t>Coming Soon</a:t>
                      </a:r>
                      <a:endParaRPr lang="en-US" sz="1600" dirty="0"/>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FBRH0Z01</a:t>
                      </a:r>
                      <a:r>
                        <a:rPr lang="en-US" sz="1600" baseline="0" dirty="0" smtClean="0"/>
                        <a:t> – Main and Branch Campus Transfers Allocations</a:t>
                      </a:r>
                      <a:endParaRPr lang="en-US" sz="1600" dirty="0"/>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445">
                <a:tc>
                  <a:txBody>
                    <a:bodyPr/>
                    <a:lstStyle/>
                    <a:p>
                      <a:r>
                        <a:rPr lang="en-US" sz="1600" dirty="0"/>
                        <a:t>Coming soon</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FRH0001&amp;2 Grant Ledger Detail and Summary</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331">
                <a:tc>
                  <a:txBody>
                    <a:bodyPr/>
                    <a:lstStyle/>
                    <a:p>
                      <a:r>
                        <a:rPr lang="en-US" sz="1600" dirty="0"/>
                        <a:t>Coming soon</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FRH0004 - F&amp;A Generated by PI</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559">
                <a:tc>
                  <a:txBody>
                    <a:bodyPr/>
                    <a:lstStyle/>
                    <a:p>
                      <a:r>
                        <a:rPr lang="en-US" sz="1600" dirty="0"/>
                        <a:t>Coming soon</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FRH0005 - Closeout Workflow for Funds Ending on Contracts and Grants</a:t>
                      </a:r>
                    </a:p>
                  </a:txBody>
                  <a:tcPr marL="6768" marR="6768" marT="6768" marB="6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D9841F49-58AB-4D50-B2A2-8FA6880D2396}" type="slidenum">
              <a:rPr lang="en-US" smtClean="0"/>
              <a:pPr>
                <a:defRPr/>
              </a:pPr>
              <a:t>9</a:t>
            </a:fld>
            <a:endParaRPr lang="en-US" dirty="0"/>
          </a:p>
        </p:txBody>
      </p:sp>
      <p:sp>
        <p:nvSpPr>
          <p:cNvPr id="6" name="Rectangle 1"/>
          <p:cNvSpPr>
            <a:spLocks noChangeArrowheads="1"/>
          </p:cNvSpPr>
          <p:nvPr/>
        </p:nvSpPr>
        <p:spPr bwMode="auto">
          <a:xfrm>
            <a:off x="3822700" y="175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2762088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5755</TotalTime>
  <Words>3020</Words>
  <Application>Microsoft Office PowerPoint</Application>
  <PresentationFormat>On-screen Show (4:3)</PresentationFormat>
  <Paragraphs>641</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Aspect</vt:lpstr>
      <vt:lpstr>LEARN- MyReports January 14 &amp; 15, 2014</vt:lpstr>
      <vt:lpstr>UNM Reporting Changes</vt:lpstr>
      <vt:lpstr>Accessing MyReports </vt:lpstr>
      <vt:lpstr>Accessing MyReports </vt:lpstr>
      <vt:lpstr>Accessing MyReports List</vt:lpstr>
      <vt:lpstr>PowerPoint Presentation</vt:lpstr>
      <vt:lpstr>All Campus Reports Include:</vt:lpstr>
      <vt:lpstr>All Campus Reports Include:</vt:lpstr>
      <vt:lpstr>All Campus Reports Include:</vt:lpstr>
      <vt:lpstr>HSC Specific Reports Include:</vt:lpstr>
      <vt:lpstr>HSC Specific Reports Include:</vt:lpstr>
      <vt:lpstr>HSC Specific Reports Include:</vt:lpstr>
      <vt:lpstr>MyReports – Finance Training Opportunities</vt:lpstr>
      <vt:lpstr>PowerPoint Presentation</vt:lpstr>
      <vt:lpstr>FNRPCRD – PCard Transaction Report</vt:lpstr>
      <vt:lpstr>Accessing the PCard Report </vt:lpstr>
      <vt:lpstr>PowerPoint Presentation</vt:lpstr>
      <vt:lpstr>PowerPoint Presentation</vt:lpstr>
      <vt:lpstr>How to Save “My PCard Org Report”</vt:lpstr>
      <vt:lpstr>After Saving “My PCard Org Report”</vt:lpstr>
      <vt:lpstr>Running PCard by Organization</vt:lpstr>
      <vt:lpstr>Running the Report</vt:lpstr>
      <vt:lpstr>Raw Excel Data: FNRPCRD by Org</vt:lpstr>
      <vt:lpstr>Excel Data Filters “Realloc.” and account 3100</vt:lpstr>
      <vt:lpstr> Excel Data: Using a Pivot Table</vt:lpstr>
      <vt:lpstr>Excel Data: Filtering a Pivot Table</vt:lpstr>
      <vt:lpstr>Running PCard by Originator</vt:lpstr>
      <vt:lpstr>Running PCard by Originator</vt:lpstr>
      <vt:lpstr>Raw Excel Data: FNRPCRD by PCard Holder</vt:lpstr>
      <vt:lpstr>Excel Data: filtered by Travel Accounts </vt:lpstr>
      <vt:lpstr>Understanding the Structure</vt:lpstr>
      <vt:lpstr>Tips and Tricks for Analysis</vt:lpstr>
      <vt:lpstr>PowerPoint Presentation</vt:lpstr>
      <vt:lpstr>PowerPoint Presentation</vt:lpstr>
      <vt:lpstr>PowerPoint Presentation</vt:lpstr>
      <vt:lpstr>Unrestricted Fund Types</vt:lpstr>
      <vt:lpstr>Restricted Fund Types</vt:lpstr>
      <vt:lpstr>PowerPoint Presentation</vt:lpstr>
      <vt:lpstr>Account Level 2 - Revenue:</vt:lpstr>
      <vt:lpstr>Account Level 2 - Expense:</vt:lpstr>
      <vt:lpstr>Executive Summary Report</vt:lpstr>
      <vt:lpstr>Run Management Summary Report</vt:lpstr>
      <vt:lpstr>Executive Management Report</vt:lpstr>
      <vt:lpstr>Run FOROLDs for Services</vt:lpstr>
      <vt:lpstr>Raw Data reconciled</vt:lpstr>
      <vt:lpstr>Sorted data for Analysis</vt:lpstr>
      <vt:lpstr>In Summary:</vt:lpstr>
      <vt:lpstr>Optional Report Demonstrations</vt:lpstr>
    </vt:vector>
  </TitlesOfParts>
  <Company>University of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Human Resouces</dc:title>
  <dc:creator>Terry Shoebotham</dc:creator>
  <cp:lastModifiedBy>Lomas2211</cp:lastModifiedBy>
  <cp:revision>598</cp:revision>
  <cp:lastPrinted>2014-01-14T20:28:29Z</cp:lastPrinted>
  <dcterms:created xsi:type="dcterms:W3CDTF">2006-03-29T18:42:58Z</dcterms:created>
  <dcterms:modified xsi:type="dcterms:W3CDTF">2014-01-16T14:30:19Z</dcterms:modified>
</cp:coreProperties>
</file>