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3"/>
  </p:notesMasterIdLst>
  <p:sldIdLst>
    <p:sldId id="256" r:id="rId5"/>
    <p:sldId id="258" r:id="rId6"/>
    <p:sldId id="257" r:id="rId7"/>
    <p:sldId id="259" r:id="rId8"/>
    <p:sldId id="260" r:id="rId9"/>
    <p:sldId id="261" r:id="rId10"/>
    <p:sldId id="262" r:id="rId11"/>
    <p:sldId id="263" r:id="rId12"/>
    <p:sldId id="264" r:id="rId13"/>
    <p:sldId id="265" r:id="rId14"/>
    <p:sldId id="266" r:id="rId15"/>
    <p:sldId id="296" r:id="rId16"/>
    <p:sldId id="291" r:id="rId17"/>
    <p:sldId id="295" r:id="rId18"/>
    <p:sldId id="268" r:id="rId19"/>
    <p:sldId id="269" r:id="rId20"/>
    <p:sldId id="270" r:id="rId21"/>
    <p:sldId id="271" r:id="rId22"/>
    <p:sldId id="272" r:id="rId23"/>
    <p:sldId id="273" r:id="rId24"/>
    <p:sldId id="274" r:id="rId25"/>
    <p:sldId id="276" r:id="rId26"/>
    <p:sldId id="292" r:id="rId27"/>
    <p:sldId id="293" r:id="rId28"/>
    <p:sldId id="294" r:id="rId29"/>
    <p:sldId id="279" r:id="rId30"/>
    <p:sldId id="281" r:id="rId31"/>
    <p:sldId id="275" r:id="rId32"/>
    <p:sldId id="290" r:id="rId33"/>
    <p:sldId id="280" r:id="rId34"/>
    <p:sldId id="283" r:id="rId35"/>
    <p:sldId id="282" r:id="rId36"/>
    <p:sldId id="284" r:id="rId37"/>
    <p:sldId id="285" r:id="rId38"/>
    <p:sldId id="286" r:id="rId39"/>
    <p:sldId id="287" r:id="rId40"/>
    <p:sldId id="288" r:id="rId41"/>
    <p:sldId id="289"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0C2F"/>
    <a:srgbClr val="A7A8AA"/>
    <a:srgbClr val="007A86"/>
    <a:srgbClr val="8A38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5849C7-87EE-BB0C-3FDF-D22033F82545}" v="121" dt="2026-04-10T14:30:31.8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61" autoAdjust="0"/>
    <p:restoredTop sz="86358" autoAdjust="0"/>
  </p:normalViewPr>
  <p:slideViewPr>
    <p:cSldViewPr snapToGrid="0">
      <p:cViewPr varScale="1">
        <p:scale>
          <a:sx n="89" d="100"/>
          <a:sy n="89" d="100"/>
        </p:scale>
        <p:origin x="702" y="96"/>
      </p:cViewPr>
      <p:guideLst/>
    </p:cSldViewPr>
  </p:slideViewPr>
  <p:outlineViewPr>
    <p:cViewPr>
      <p:scale>
        <a:sx n="33" d="100"/>
        <a:sy n="33" d="100"/>
      </p:scale>
      <p:origin x="0" y="-56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8BB066-3D44-4855-8BA0-3219765191FB}" type="datetimeFigureOut">
              <a:rPr lang="en-US" smtClean="0"/>
              <a:t>4/22/2026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FD16A6-0C59-4781-8776-7DA874929BA9}" type="slidenum">
              <a:rPr lang="en-US" smtClean="0"/>
              <a:t>‹#›</a:t>
            </a:fld>
            <a:endParaRPr lang="en-US"/>
          </a:p>
        </p:txBody>
      </p:sp>
    </p:spTree>
    <p:extLst>
      <p:ext uri="{BB962C8B-B14F-4D97-AF65-F5344CB8AC3E}">
        <p14:creationId xmlns:p14="http://schemas.microsoft.com/office/powerpoint/2010/main" val="93517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FD16A6-0C59-4781-8776-7DA874929BA9}" type="slidenum">
              <a:rPr lang="en-US" smtClean="0"/>
              <a:t>1</a:t>
            </a:fld>
            <a:endParaRPr lang="en-US"/>
          </a:p>
        </p:txBody>
      </p:sp>
    </p:spTree>
    <p:extLst>
      <p:ext uri="{BB962C8B-B14F-4D97-AF65-F5344CB8AC3E}">
        <p14:creationId xmlns:p14="http://schemas.microsoft.com/office/powerpoint/2010/main" val="913124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highly interactive, discussion based, rigorous program that addresses some weaknesses in applicants across health care fields. So it’s a good way to prepare for you field. </a:t>
            </a:r>
          </a:p>
        </p:txBody>
      </p:sp>
      <p:sp>
        <p:nvSpPr>
          <p:cNvPr id="4" name="Slide Number Placeholder 3"/>
          <p:cNvSpPr>
            <a:spLocks noGrp="1"/>
          </p:cNvSpPr>
          <p:nvPr>
            <p:ph type="sldNum" sz="quarter" idx="5"/>
          </p:nvPr>
        </p:nvSpPr>
        <p:spPr/>
        <p:txBody>
          <a:bodyPr/>
          <a:lstStyle/>
          <a:p>
            <a:fld id="{6EFD16A6-0C59-4781-8776-7DA874929BA9}" type="slidenum">
              <a:rPr lang="en-US" smtClean="0"/>
              <a:t>19</a:t>
            </a:fld>
            <a:endParaRPr lang="en-US"/>
          </a:p>
        </p:txBody>
      </p:sp>
    </p:spTree>
    <p:extLst>
      <p:ext uri="{BB962C8B-B14F-4D97-AF65-F5344CB8AC3E}">
        <p14:creationId xmlns:p14="http://schemas.microsoft.com/office/powerpoint/2010/main" val="666330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course is helpful in getting an understanding of what the program will consist of. </a:t>
            </a:r>
          </a:p>
        </p:txBody>
      </p:sp>
      <p:sp>
        <p:nvSpPr>
          <p:cNvPr id="4" name="Slide Number Placeholder 3"/>
          <p:cNvSpPr>
            <a:spLocks noGrp="1"/>
          </p:cNvSpPr>
          <p:nvPr>
            <p:ph type="sldNum" sz="quarter" idx="5"/>
          </p:nvPr>
        </p:nvSpPr>
        <p:spPr/>
        <p:txBody>
          <a:bodyPr/>
          <a:lstStyle/>
          <a:p>
            <a:fld id="{6EFD16A6-0C59-4781-8776-7DA874929BA9}" type="slidenum">
              <a:rPr lang="en-US" smtClean="0"/>
              <a:t>37</a:t>
            </a:fld>
            <a:endParaRPr lang="en-US"/>
          </a:p>
        </p:txBody>
      </p:sp>
    </p:spTree>
    <p:extLst>
      <p:ext uri="{BB962C8B-B14F-4D97-AF65-F5344CB8AC3E}">
        <p14:creationId xmlns:p14="http://schemas.microsoft.com/office/powerpoint/2010/main" val="3101928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3BF75-6BEE-7285-1A09-DCF7F9687D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E97CDD-CD9A-92D7-2EA4-18FA1DCF78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E11F2A-A953-B633-ED39-27309F522C63}"/>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5" name="Footer Placeholder 4">
            <a:extLst>
              <a:ext uri="{FF2B5EF4-FFF2-40B4-BE49-F238E27FC236}">
                <a16:creationId xmlns:a16="http://schemas.microsoft.com/office/drawing/2014/main" id="{4551539E-1D3F-6580-078F-52F06E7A5D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B0F601-D244-5935-2004-0D23733F3523}"/>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4164993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704DC-D267-9996-1EA6-CBE4B4740A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A3549-B56C-94B9-6F42-BEAEE898AB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CAC14-1BD5-FBE7-7D42-44007FFFEA0E}"/>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5" name="Footer Placeholder 4">
            <a:extLst>
              <a:ext uri="{FF2B5EF4-FFF2-40B4-BE49-F238E27FC236}">
                <a16:creationId xmlns:a16="http://schemas.microsoft.com/office/drawing/2014/main" id="{C7B73326-E04E-4AD5-A8CF-0A8F00897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ABD40-5638-FB79-26CC-82A1FE6ACDFB}"/>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1547118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67599-5646-0713-A21A-8F7658D664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F7D487-1C8C-DE71-82AD-8695958126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37FE7C-70A7-CBC7-9FF2-82B1937484DB}"/>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5" name="Footer Placeholder 4">
            <a:extLst>
              <a:ext uri="{FF2B5EF4-FFF2-40B4-BE49-F238E27FC236}">
                <a16:creationId xmlns:a16="http://schemas.microsoft.com/office/drawing/2014/main" id="{B200C89C-B5D7-084B-8E0C-83D0F1DB98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6B5DF-85FF-0E89-191A-10AE685760C3}"/>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4246581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847D-9835-2D51-53F3-E0BCCBDE94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69397A-B6B6-C20B-B4D7-5FCE83C7D7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D66E36-3ABB-906F-2161-7E623463DC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50FF3F-9517-98D7-F444-21B9AB843327}"/>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6" name="Footer Placeholder 5">
            <a:extLst>
              <a:ext uri="{FF2B5EF4-FFF2-40B4-BE49-F238E27FC236}">
                <a16:creationId xmlns:a16="http://schemas.microsoft.com/office/drawing/2014/main" id="{23EF8F40-E5D7-9521-57EC-FFB986B960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94E72F-466F-2DCA-EA81-DED5833E44A2}"/>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2317624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344A8-3A42-70C2-27D0-4420656F6B8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DE2E41-0949-0AD0-F666-22D70EB7FF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A783EB-4C81-89E8-78DB-512A11E079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867CAE-A92C-35CC-000D-AE726DEDA1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A352B2-0755-5B35-0391-3841AAE246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723F3E-86CE-B754-D986-5407FC61E673}"/>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8" name="Footer Placeholder 7">
            <a:extLst>
              <a:ext uri="{FF2B5EF4-FFF2-40B4-BE49-F238E27FC236}">
                <a16:creationId xmlns:a16="http://schemas.microsoft.com/office/drawing/2014/main" id="{38DB117B-ED07-A88E-3979-D19D0D6D1F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EDB3D1-1887-00C1-8A60-D2CDE2968884}"/>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2869104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1E44-819B-2B5D-63EF-AF1DEB092B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3442B8-B055-F9E1-9B8E-9178CC43488A}"/>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4" name="Footer Placeholder 3">
            <a:extLst>
              <a:ext uri="{FF2B5EF4-FFF2-40B4-BE49-F238E27FC236}">
                <a16:creationId xmlns:a16="http://schemas.microsoft.com/office/drawing/2014/main" id="{3FE4AA27-5F15-ACB0-A5C9-69318B209E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02292B-1A3F-985B-6831-3DC368E0579D}"/>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387577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893E9F-55DD-DCA1-8A02-F70D5BC8A424}"/>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3" name="Footer Placeholder 2">
            <a:extLst>
              <a:ext uri="{FF2B5EF4-FFF2-40B4-BE49-F238E27FC236}">
                <a16:creationId xmlns:a16="http://schemas.microsoft.com/office/drawing/2014/main" id="{FDE82DC1-B67B-1049-7E52-03BBB0498B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E15606-0402-DAD3-A297-A3050F9C2CF2}"/>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2007020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1E33-8265-9EEF-18D9-AF6609D22E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3DF6FA5-EAE5-B43B-BD98-9DFB3D355D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31F996-0622-8D1D-F364-8970764AE8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6A00C5-131F-E578-6F69-1A2A6D74A692}"/>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6" name="Footer Placeholder 5">
            <a:extLst>
              <a:ext uri="{FF2B5EF4-FFF2-40B4-BE49-F238E27FC236}">
                <a16:creationId xmlns:a16="http://schemas.microsoft.com/office/drawing/2014/main" id="{A4EB47A8-EBF8-146F-B9A0-2D7C2F6BF6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494595-6688-AEC5-3741-CCDE807D71FB}"/>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1629869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A8422-6D0C-ECCD-8D9F-F811A6E0BC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5CBEFF-1707-28B4-A8D9-2798418BE6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A0F25E-A992-2CFA-7A1E-BA574AAA8C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754E8-6CC4-5BB9-F6E1-EE1EB8EFE5D5}"/>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6" name="Footer Placeholder 5">
            <a:extLst>
              <a:ext uri="{FF2B5EF4-FFF2-40B4-BE49-F238E27FC236}">
                <a16:creationId xmlns:a16="http://schemas.microsoft.com/office/drawing/2014/main" id="{E9360B47-486F-7CA0-7E15-BD8EB56065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97199-94A1-4B52-32AE-B67F19382E4C}"/>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2152926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8363B-BB56-9068-917A-E8683ED42A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B55E6B-2355-669B-F9F2-6FD3D9C00E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A26DEB-1646-A065-9DA5-FC77877304E4}"/>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5" name="Footer Placeholder 4">
            <a:extLst>
              <a:ext uri="{FF2B5EF4-FFF2-40B4-BE49-F238E27FC236}">
                <a16:creationId xmlns:a16="http://schemas.microsoft.com/office/drawing/2014/main" id="{BC0F6544-8555-AF01-21AB-F8648ED2E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943396-1455-B12A-458B-167321089C95}"/>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1536448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8B3CA4-4702-6A22-997D-7564990014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50FAE0-0A98-45CC-0ACE-ABC9F3FAD5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C7B63C-6CE3-20F7-E61D-54FC5DDBF484}"/>
              </a:ext>
            </a:extLst>
          </p:cNvPr>
          <p:cNvSpPr>
            <a:spLocks noGrp="1"/>
          </p:cNvSpPr>
          <p:nvPr>
            <p:ph type="dt" sz="half" idx="10"/>
          </p:nvPr>
        </p:nvSpPr>
        <p:spPr/>
        <p:txBody>
          <a:bodyPr/>
          <a:lstStyle/>
          <a:p>
            <a:fld id="{3C3A2FDA-1302-4179-9251-4D15AFB01F5F}" type="datetimeFigureOut">
              <a:rPr lang="en-US" smtClean="0"/>
              <a:t>4/22/2026</a:t>
            </a:fld>
            <a:endParaRPr lang="en-US"/>
          </a:p>
        </p:txBody>
      </p:sp>
      <p:sp>
        <p:nvSpPr>
          <p:cNvPr id="5" name="Footer Placeholder 4">
            <a:extLst>
              <a:ext uri="{FF2B5EF4-FFF2-40B4-BE49-F238E27FC236}">
                <a16:creationId xmlns:a16="http://schemas.microsoft.com/office/drawing/2014/main" id="{4BBA1BF2-8BE0-5430-6DE8-521543226D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B505A-A984-CE47-FE92-5E8EDD918FA5}"/>
              </a:ext>
            </a:extLst>
          </p:cNvPr>
          <p:cNvSpPr>
            <a:spLocks noGrp="1"/>
          </p:cNvSpPr>
          <p:nvPr>
            <p:ph type="sldNum" sz="quarter" idx="12"/>
          </p:nvPr>
        </p:nvSpPr>
        <p:spPr/>
        <p:txBody>
          <a:bodyPr/>
          <a:lstStyle/>
          <a:p>
            <a:fld id="{984A783C-E1F6-4401-A539-C039E7832C1C}" type="slidenum">
              <a:rPr lang="en-US" smtClean="0"/>
              <a:t>‹#›</a:t>
            </a:fld>
            <a:endParaRPr lang="en-US"/>
          </a:p>
        </p:txBody>
      </p:sp>
    </p:spTree>
    <p:extLst>
      <p:ext uri="{BB962C8B-B14F-4D97-AF65-F5344CB8AC3E}">
        <p14:creationId xmlns:p14="http://schemas.microsoft.com/office/powerpoint/2010/main" val="2493758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CE9F14-4E8E-DF26-4510-C580D46713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7F6709-4E59-35CD-44AB-5C4793A254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F11BA5-8048-80BD-8E17-EF41186F2A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3A2FDA-1302-4179-9251-4D15AFB01F5F}" type="datetimeFigureOut">
              <a:rPr lang="en-US" smtClean="0"/>
              <a:t>4/22/2026</a:t>
            </a:fld>
            <a:endParaRPr lang="en-US"/>
          </a:p>
        </p:txBody>
      </p:sp>
      <p:sp>
        <p:nvSpPr>
          <p:cNvPr id="5" name="Footer Placeholder 4">
            <a:extLst>
              <a:ext uri="{FF2B5EF4-FFF2-40B4-BE49-F238E27FC236}">
                <a16:creationId xmlns:a16="http://schemas.microsoft.com/office/drawing/2014/main" id="{3D108F63-0899-C9B0-61C9-BD1ADFCBC5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25E2C2-36DF-DEB6-402C-E19F50B903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4A783C-E1F6-4401-A539-C039E7832C1C}" type="slidenum">
              <a:rPr lang="en-US" smtClean="0"/>
              <a:t>‹#›</a:t>
            </a:fld>
            <a:endParaRPr lang="en-US"/>
          </a:p>
        </p:txBody>
      </p:sp>
    </p:spTree>
    <p:extLst>
      <p:ext uri="{BB962C8B-B14F-4D97-AF65-F5344CB8AC3E}">
        <p14:creationId xmlns:p14="http://schemas.microsoft.com/office/powerpoint/2010/main" val="3881213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kaptest.com/" TargetMode="External"/><Relationship Id="rId2" Type="http://schemas.openxmlformats.org/officeDocument/2006/relationships/hyperlink" Target="https://mba.mgt.unm.edu/testprep/" TargetMode="External"/><Relationship Id="rId1" Type="http://schemas.openxmlformats.org/officeDocument/2006/relationships/slideLayout" Target="../slideLayouts/slideLayout7.xml"/><Relationship Id="rId5" Type="http://schemas.openxmlformats.org/officeDocument/2006/relationships/hyperlink" Target="mailto:HSC-diversity@salud.unm.edu" TargetMode="External"/><Relationship Id="rId4" Type="http://schemas.openxmlformats.org/officeDocument/2006/relationships/hyperlink" Target="https://hsc.unm.edu/diversity/programs/community/test-prep.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ptcas.org/"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hyperlink" Target="Complete%20an%20academic%20update%20in%20PTCAS%20in%20December%202025,%20to%20update%20any%20classes%20listed%20as%20in%20progress%20in%20the%20Fall%20semester,%20if%20applicable."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www.fadavis.com/product/physical-therapy-joint-structure-function-levangie-norkin-6"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UNM Health Campus administration building. Lovely campus, green grass and trees, adobe revival stucco building with modern window rows. Clouds to the east in the background of the picture are a lovely shade of pink and purple at sunset.">
            <a:extLst>
              <a:ext uri="{FF2B5EF4-FFF2-40B4-BE49-F238E27FC236}">
                <a16:creationId xmlns:a16="http://schemas.microsoft.com/office/drawing/2014/main" id="{0227B545-1A30-5C39-2A33-7FB60EC2AD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45" t="22354" r="933" b="16727"/>
          <a:stretch>
            <a:fillRect/>
          </a:stretch>
        </p:blipFill>
        <p:spPr bwMode="auto">
          <a:xfrm>
            <a:off x="0" y="884338"/>
            <a:ext cx="12192000" cy="444001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descr="Group Advisement Presentation 2026​&#10;​&#10;http://goto.unm.edu/pt/&#10;​&#10;HSC-UNMPTProgram@salud.unm.edu ​">
            <a:extLst>
              <a:ext uri="{FF2B5EF4-FFF2-40B4-BE49-F238E27FC236}">
                <a16:creationId xmlns:a16="http://schemas.microsoft.com/office/drawing/2014/main" id="{E04DAC62-DD66-A95C-DC91-E4692087A44D}"/>
              </a:ext>
            </a:extLst>
          </p:cNvPr>
          <p:cNvSpPr>
            <a:spLocks noGrp="1"/>
          </p:cNvSpPr>
          <p:nvPr>
            <p:ph type="ctrTitle"/>
          </p:nvPr>
        </p:nvSpPr>
        <p:spPr>
          <a:xfrm>
            <a:off x="0" y="5324353"/>
            <a:ext cx="12192000" cy="1533647"/>
          </a:xfrm>
          <a:solidFill>
            <a:srgbClr val="007A86"/>
          </a:solidFill>
        </p:spPr>
        <p:txBody>
          <a:bodyPr>
            <a:normAutofit fontScale="90000"/>
          </a:bodyPr>
          <a:lstStyle/>
          <a:p>
            <a:br>
              <a:rPr lang="en-US" sz="4900" dirty="0">
                <a:latin typeface="Vitesse Bold" pitchFamily="50" charset="0"/>
              </a:rPr>
            </a:br>
            <a:br>
              <a:rPr lang="en-US" sz="4900" dirty="0">
                <a:latin typeface="Vitesse Bold" pitchFamily="50" charset="0"/>
              </a:rPr>
            </a:br>
            <a:br>
              <a:rPr lang="en-US" sz="4900" dirty="0">
                <a:latin typeface="Vitesse Bold" pitchFamily="50" charset="0"/>
              </a:rPr>
            </a:br>
            <a:br>
              <a:rPr lang="en-US" sz="4900" dirty="0">
                <a:latin typeface="Vitesse Bold" pitchFamily="50" charset="0"/>
              </a:rPr>
            </a:br>
            <a:br>
              <a:rPr lang="en-US" sz="4900" dirty="0">
                <a:latin typeface="Vitesse Bold" pitchFamily="50" charset="0"/>
              </a:rPr>
            </a:br>
            <a:br>
              <a:rPr lang="en-US" sz="4900" dirty="0">
                <a:latin typeface="Vitesse Bold" pitchFamily="50" charset="0"/>
              </a:rPr>
            </a:br>
            <a:br>
              <a:rPr lang="en-US" sz="4900" dirty="0">
                <a:latin typeface="Vitesse Bold" pitchFamily="50" charset="0"/>
              </a:rPr>
            </a:br>
            <a:br>
              <a:rPr lang="en-US" sz="4900" dirty="0">
                <a:latin typeface="Vitesse Bold" pitchFamily="50" charset="0"/>
              </a:rPr>
            </a:br>
            <a:br>
              <a:rPr lang="en-US" sz="4900" dirty="0">
                <a:latin typeface="Vitesse Bold" pitchFamily="50" charset="0"/>
              </a:rPr>
            </a:br>
            <a:br>
              <a:rPr lang="en-US" sz="4900" dirty="0">
                <a:latin typeface="Vitesse Bold" pitchFamily="50" charset="0"/>
              </a:rPr>
            </a:br>
            <a:r>
              <a:rPr lang="en-US" sz="4000" dirty="0">
                <a:solidFill>
                  <a:schemeClr val="bg2"/>
                </a:solidFill>
                <a:latin typeface="Vitesse Bold"/>
              </a:rPr>
              <a:t>Group Advisement Presentation 2026</a:t>
            </a:r>
            <a:br>
              <a:rPr lang="en-US" sz="1800" dirty="0">
                <a:latin typeface="Gotham Bold" pitchFamily="50" charset="0"/>
              </a:rPr>
            </a:br>
            <a:br>
              <a:rPr lang="en-US" sz="1800" dirty="0">
                <a:latin typeface="Gotham Bold" pitchFamily="50" charset="0"/>
              </a:rPr>
            </a:br>
            <a:r>
              <a:rPr lang="en-US" sz="1800" b="1" dirty="0">
                <a:solidFill>
                  <a:schemeClr val="bg2"/>
                </a:solidFill>
                <a:latin typeface="Gotham Bold"/>
              </a:rPr>
              <a:t>Visit us at: </a:t>
            </a:r>
            <a:r>
              <a:rPr lang="en-US" sz="1800" b="1" dirty="0">
                <a:solidFill>
                  <a:schemeClr val="bg1"/>
                </a:solidFill>
                <a:latin typeface="Gotham Bold"/>
              </a:rPr>
              <a:t>goto.unm.edu/pt</a:t>
            </a:r>
            <a:br>
              <a:rPr lang="en-US" sz="1800" b="1" dirty="0">
                <a:latin typeface="Gotham Bold" pitchFamily="50" charset="0"/>
              </a:rPr>
            </a:br>
            <a:br>
              <a:rPr lang="en-US" sz="1800" b="1" dirty="0">
                <a:latin typeface="Gotham Bold" pitchFamily="50" charset="0"/>
              </a:rPr>
            </a:br>
            <a:r>
              <a:rPr lang="en-US" sz="1800" b="1" dirty="0">
                <a:solidFill>
                  <a:schemeClr val="bg2"/>
                </a:solidFill>
                <a:latin typeface="Gotham Bold"/>
              </a:rPr>
              <a:t>Email us at: HSC-UNMPTProgram@salud.unm.edu </a:t>
            </a:r>
          </a:p>
        </p:txBody>
      </p:sp>
      <p:sp>
        <p:nvSpPr>
          <p:cNvPr id="8" name="Rectangle 7">
            <a:extLst>
              <a:ext uri="{FF2B5EF4-FFF2-40B4-BE49-F238E27FC236}">
                <a16:creationId xmlns:a16="http://schemas.microsoft.com/office/drawing/2014/main" id="{F089DD8D-F2BE-745D-3C59-4BFE490F94FC}"/>
              </a:ext>
              <a:ext uri="{C183D7F6-B498-43B3-948B-1728B52AA6E4}">
                <adec:decorative xmlns:adec="http://schemas.microsoft.com/office/drawing/2017/decorative" val="1"/>
              </a:ext>
            </a:extLst>
          </p:cNvPr>
          <p:cNvSpPr/>
          <p:nvPr/>
        </p:nvSpPr>
        <p:spPr>
          <a:xfrm>
            <a:off x="3781062" y="603653"/>
            <a:ext cx="4629873" cy="6944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 UNM School of Medicine Physical Therapy.">
            <a:extLst>
              <a:ext uri="{FF2B5EF4-FFF2-40B4-BE49-F238E27FC236}">
                <a16:creationId xmlns:a16="http://schemas.microsoft.com/office/drawing/2014/main" id="{00F79AF6-E8E7-0E8E-D46D-669C8ECBBA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5555" y="-109959"/>
            <a:ext cx="4160889" cy="1533647"/>
          </a:xfrm>
          <a:prstGeom prst="rect">
            <a:avLst/>
          </a:prstGeom>
        </p:spPr>
      </p:pic>
      <p:pic>
        <p:nvPicPr>
          <p:cNvPr id="1026" name="Picture 2" descr="Logo: UNM PT Celebrating 50 Years. Learners to Leaders.">
            <a:extLst>
              <a:ext uri="{FF2B5EF4-FFF2-40B4-BE49-F238E27FC236}">
                <a16:creationId xmlns:a16="http://schemas.microsoft.com/office/drawing/2014/main" id="{99ECAB75-7B8E-07A9-3BF1-3D3D30737BE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925" r="12039" b="13045"/>
          <a:stretch>
            <a:fillRect/>
          </a:stretch>
        </p:blipFill>
        <p:spPr bwMode="auto">
          <a:xfrm>
            <a:off x="2071868" y="0"/>
            <a:ext cx="1102044" cy="1643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758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0AD246-1575-35D3-1006-B7BBC3F7BB8D}"/>
              </a:ext>
              <a:ext uri="{C183D7F6-B498-43B3-948B-1728B52AA6E4}">
                <adec:decorative xmlns:adec="http://schemas.microsoft.com/office/drawing/2017/decorative" val="1"/>
              </a:ext>
            </a:extLst>
          </p:cNvPr>
          <p:cNvSpPr/>
          <p:nvPr/>
        </p:nvSpPr>
        <p:spPr>
          <a:xfrm>
            <a:off x="0" y="0"/>
            <a:ext cx="12192000" cy="106381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descr="IS PT THE RIGHT CAREER FOR ME?​">
            <a:extLst>
              <a:ext uri="{FF2B5EF4-FFF2-40B4-BE49-F238E27FC236}">
                <a16:creationId xmlns:a16="http://schemas.microsoft.com/office/drawing/2014/main" id="{FF82A15D-4353-1E50-64DB-863690407A18}"/>
              </a:ext>
            </a:extLst>
          </p:cNvPr>
          <p:cNvSpPr txBox="1">
            <a:spLocks noGrp="1"/>
          </p:cNvSpPr>
          <p:nvPr>
            <p:ph type="title" idx="4294967295"/>
          </p:nvPr>
        </p:nvSpPr>
        <p:spPr>
          <a:xfrm>
            <a:off x="0" y="196770"/>
            <a:ext cx="12192000"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 IS PT THE RIGHT CAREER FOR ME?</a:t>
            </a:r>
          </a:p>
        </p:txBody>
      </p:sp>
      <p:sp>
        <p:nvSpPr>
          <p:cNvPr id="4" name="Rectangle 3">
            <a:extLst>
              <a:ext uri="{FF2B5EF4-FFF2-40B4-BE49-F238E27FC236}">
                <a16:creationId xmlns:a16="http://schemas.microsoft.com/office/drawing/2014/main" id="{E7A29541-4CF3-E30E-6326-13EEEB69F234}"/>
              </a:ext>
              <a:ext uri="{C183D7F6-B498-43B3-948B-1728B52AA6E4}">
                <adec:decorative xmlns:adec="http://schemas.microsoft.com/office/drawing/2017/decorative" val="1"/>
              </a:ext>
            </a:extLst>
          </p:cNvPr>
          <p:cNvSpPr/>
          <p:nvPr/>
        </p:nvSpPr>
        <p:spPr>
          <a:xfrm>
            <a:off x="0" y="6076709"/>
            <a:ext cx="12192000" cy="781291"/>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7D41E13-86D9-BCF6-8C84-10FCD608CAFF}"/>
              </a:ext>
            </a:extLst>
          </p:cNvPr>
          <p:cNvSpPr txBox="1"/>
          <p:nvPr/>
        </p:nvSpPr>
        <p:spPr>
          <a:xfrm>
            <a:off x="273057" y="1469802"/>
            <a:ext cx="11648753" cy="2062103"/>
          </a:xfrm>
          <a:prstGeom prst="rect">
            <a:avLst/>
          </a:prstGeom>
          <a:noFill/>
        </p:spPr>
        <p:txBody>
          <a:bodyPr wrap="square" rtlCol="0">
            <a:spAutoFit/>
          </a:bodyPr>
          <a:lstStyle/>
          <a:p>
            <a:pPr algn="ctr"/>
            <a:r>
              <a:rPr lang="en-US" sz="1600" b="1">
                <a:latin typeface="Gotham Bold" pitchFamily="50" charset="0"/>
              </a:rPr>
              <a:t>The primary goal to ask yourself is; "Is PT the right profession for me?"</a:t>
            </a:r>
            <a:r>
              <a:rPr lang="en-US" sz="1600">
                <a:latin typeface="Gotham Bold" pitchFamily="50" charset="0"/>
              </a:rPr>
              <a:t> </a:t>
            </a:r>
          </a:p>
          <a:p>
            <a:pPr algn="ctr"/>
            <a:endParaRPr lang="en-US" sz="1600">
              <a:latin typeface="Gotham Bold" pitchFamily="50" charset="0"/>
            </a:endParaRPr>
          </a:p>
          <a:p>
            <a:pPr algn="ctr"/>
            <a:r>
              <a:rPr lang="en-US" sz="1600">
                <a:latin typeface="Gotham Book" pitchFamily="50" charset="0"/>
              </a:rPr>
              <a:t>Wanting to help people is a noble cause however there are many types of jobs where you can help people. Being a PT is wonderful, but it is not for everyone. If there is an opportunity to speak with a PT, it will help you understand the knowledge needed to treat patients and some of the complicated issues that go into being a PT. Knowing you have considered the career in its entirety and can talk about your ideas and goals as a future PT helps our program have confidence you have the grit to make it through the program. </a:t>
            </a:r>
          </a:p>
          <a:p>
            <a:pPr algn="ctr"/>
            <a:endParaRPr lang="en-US" sz="1600" i="1">
              <a:latin typeface="Gotham Bold" pitchFamily="50" charset="0"/>
            </a:endParaRPr>
          </a:p>
        </p:txBody>
      </p:sp>
      <p:sp>
        <p:nvSpPr>
          <p:cNvPr id="9" name="TextBox 8">
            <a:extLst>
              <a:ext uri="{FF2B5EF4-FFF2-40B4-BE49-F238E27FC236}">
                <a16:creationId xmlns:a16="http://schemas.microsoft.com/office/drawing/2014/main" id="{88635891-9C54-8466-FF33-8E2E0E4CAAF3}"/>
              </a:ext>
            </a:extLst>
          </p:cNvPr>
          <p:cNvSpPr txBox="1"/>
          <p:nvPr/>
        </p:nvSpPr>
        <p:spPr>
          <a:xfrm>
            <a:off x="3231781" y="3761196"/>
            <a:ext cx="5720333" cy="1754326"/>
          </a:xfrm>
          <a:prstGeom prst="rect">
            <a:avLst/>
          </a:prstGeom>
          <a:noFill/>
        </p:spPr>
        <p:txBody>
          <a:bodyPr wrap="square" lIns="91440" tIns="45720" rIns="91440" bIns="45720" rtlCol="0" anchor="t">
            <a:spAutoFit/>
          </a:bodyPr>
          <a:lstStyle/>
          <a:p>
            <a:pPr algn="ctr"/>
            <a:r>
              <a:rPr lang="en-US" sz="1200" b="1" i="1" u="sng">
                <a:solidFill>
                  <a:srgbClr val="BA0C2F"/>
                </a:solidFill>
                <a:latin typeface="Gotham Book"/>
              </a:rPr>
              <a:t>We do not require observation hours</a:t>
            </a:r>
            <a:endParaRPr lang="en-US">
              <a:latin typeface="Gotham Book"/>
            </a:endParaRPr>
          </a:p>
          <a:p>
            <a:pPr algn="ctr"/>
            <a:endParaRPr lang="en-US" sz="1200" i="1">
              <a:latin typeface="Gotham Book" pitchFamily="50" charset="0"/>
            </a:endParaRPr>
          </a:p>
          <a:p>
            <a:pPr algn="ctr"/>
            <a:r>
              <a:rPr lang="en-US" sz="1200" i="1">
                <a:latin typeface="Gotham Book"/>
              </a:rPr>
              <a:t>All shadowing experience is for personal growth but not a requirement of admissions. However, we strongly encourage you to explore the field in ways that are feasible for you (e.g., informational interviews with PTs, attending virtual clinic tours or professional webinars, speaking with current students, or learning through reputable PT organization resources) so you can make an informed decision about this career path. </a:t>
            </a:r>
          </a:p>
          <a:p>
            <a:pPr algn="ctr"/>
            <a:endParaRPr lang="en-US" sz="1200" i="1">
              <a:latin typeface="Gotham Book" pitchFamily="50" charset="0"/>
            </a:endParaRPr>
          </a:p>
          <a:p>
            <a:pPr algn="ctr"/>
            <a:r>
              <a:rPr lang="en-US" sz="1200" i="1">
                <a:latin typeface="Gotham Book" pitchFamily="50" charset="0"/>
              </a:rPr>
              <a:t> </a:t>
            </a:r>
            <a:endParaRPr lang="en-US" sz="1200" i="1"/>
          </a:p>
        </p:txBody>
      </p:sp>
      <p:sp>
        <p:nvSpPr>
          <p:cNvPr id="10" name="Rectangle 9">
            <a:extLst>
              <a:ext uri="{FF2B5EF4-FFF2-40B4-BE49-F238E27FC236}">
                <a16:creationId xmlns:a16="http://schemas.microsoft.com/office/drawing/2014/main" id="{B171CF28-EB4B-9FE6-04EE-F61A7558CD54}"/>
              </a:ext>
              <a:ext uri="{C183D7F6-B498-43B3-948B-1728B52AA6E4}">
                <adec:decorative xmlns:adec="http://schemas.microsoft.com/office/drawing/2017/decorative" val="1"/>
              </a:ext>
            </a:extLst>
          </p:cNvPr>
          <p:cNvSpPr/>
          <p:nvPr/>
        </p:nvSpPr>
        <p:spPr>
          <a:xfrm>
            <a:off x="3237244" y="3763399"/>
            <a:ext cx="5717512" cy="1846659"/>
          </a:xfrm>
          <a:prstGeom prst="rect">
            <a:avLst/>
          </a:prstGeom>
          <a:noFill/>
          <a:ln>
            <a:solidFill>
              <a:srgbClr val="8A38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506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descr="LEARN ABOUT THE MISSION/VISION OF THE AMERICAN PHYSICAL THERAPY ASSOCIATION (APTA)​">
            <a:extLst>
              <a:ext uri="{FF2B5EF4-FFF2-40B4-BE49-F238E27FC236}">
                <a16:creationId xmlns:a16="http://schemas.microsoft.com/office/drawing/2014/main" id="{95245C29-FEC8-3204-3678-EF6492DB5226}"/>
              </a:ext>
            </a:extLst>
          </p:cNvPr>
          <p:cNvSpPr txBox="1">
            <a:spLocks noGrp="1"/>
          </p:cNvSpPr>
          <p:nvPr>
            <p:ph type="title" idx="4294967295"/>
          </p:nvPr>
        </p:nvSpPr>
        <p:spPr>
          <a:xfrm>
            <a:off x="0" y="261489"/>
            <a:ext cx="12087828"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Gotham Bold"/>
                <a:ea typeface="+mn-ea"/>
                <a:cs typeface="+mn-cs"/>
              </a:rPr>
              <a:t>LEARN ABOUT THE MISSION/VISION OF THE AMERICAN PHYSICAL THERAPY ASSOCIATION (APTA)</a:t>
            </a:r>
          </a:p>
        </p:txBody>
      </p:sp>
      <p:sp>
        <p:nvSpPr>
          <p:cNvPr id="2" name="Rectangle 1">
            <a:extLst>
              <a:ext uri="{FF2B5EF4-FFF2-40B4-BE49-F238E27FC236}">
                <a16:creationId xmlns:a16="http://schemas.microsoft.com/office/drawing/2014/main" id="{31556BAB-9B4D-BBA6-00FD-3F2DB6C5F512}"/>
              </a:ext>
              <a:ext uri="{C183D7F6-B498-43B3-948B-1728B52AA6E4}">
                <adec:decorative xmlns:adec="http://schemas.microsoft.com/office/drawing/2017/decorative" val="1"/>
              </a:ext>
            </a:extLst>
          </p:cNvPr>
          <p:cNvSpPr/>
          <p:nvPr/>
        </p:nvSpPr>
        <p:spPr>
          <a:xfrm>
            <a:off x="0" y="1"/>
            <a:ext cx="12192000" cy="1030146"/>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Logo: American Physical Therapy Association (APTA). Visit &quot;APTA Launches New Brand and Logo&quot; article from 2020 for information.">
            <a:extLst>
              <a:ext uri="{FF2B5EF4-FFF2-40B4-BE49-F238E27FC236}">
                <a16:creationId xmlns:a16="http://schemas.microsoft.com/office/drawing/2014/main" id="{79FE7FEE-06CF-0787-5CCB-7EBFD2A1362B}"/>
              </a:ext>
            </a:extLst>
          </p:cNvPr>
          <p:cNvPicPr>
            <a:picLocks noChangeAspect="1"/>
          </p:cNvPicPr>
          <p:nvPr/>
        </p:nvPicPr>
        <p:blipFill>
          <a:blip r:embed="rId2"/>
          <a:stretch>
            <a:fillRect/>
          </a:stretch>
        </p:blipFill>
        <p:spPr>
          <a:xfrm>
            <a:off x="403832" y="2100624"/>
            <a:ext cx="5419774" cy="2656752"/>
          </a:xfrm>
          <a:prstGeom prst="rect">
            <a:avLst/>
          </a:prstGeom>
        </p:spPr>
      </p:pic>
      <p:sp>
        <p:nvSpPr>
          <p:cNvPr id="5" name="TextBox 4" descr="Source of information about the physical therapy profession. ​&#10;&#10;1-800-999-APTA​&#10;&#10; www.apta.org​">
            <a:extLst>
              <a:ext uri="{FF2B5EF4-FFF2-40B4-BE49-F238E27FC236}">
                <a16:creationId xmlns:a16="http://schemas.microsoft.com/office/drawing/2014/main" id="{159DD670-BAC6-D7C6-FA5E-87DD6B9E9209}"/>
              </a:ext>
              <a:ext uri="{C183D7F6-B498-43B3-948B-1728B52AA6E4}">
                <adec:decorative xmlns:adec="http://schemas.microsoft.com/office/drawing/2017/decorative" val="0"/>
              </a:ext>
            </a:extLst>
          </p:cNvPr>
          <p:cNvSpPr txBox="1"/>
          <p:nvPr/>
        </p:nvSpPr>
        <p:spPr>
          <a:xfrm>
            <a:off x="5667737" y="2100624"/>
            <a:ext cx="5802775" cy="3046988"/>
          </a:xfrm>
          <a:prstGeom prst="rect">
            <a:avLst/>
          </a:prstGeom>
          <a:noFill/>
        </p:spPr>
        <p:txBody>
          <a:bodyPr wrap="square" lIns="91440" tIns="45720" rIns="91440" bIns="45720" rtlCol="0" anchor="t">
            <a:spAutoFit/>
          </a:bodyPr>
          <a:lstStyle/>
          <a:p>
            <a:pPr algn="ctr"/>
            <a:r>
              <a:rPr lang="en-US" sz="3200">
                <a:latin typeface="Gotham Book" pitchFamily="50" charset="0"/>
              </a:rPr>
              <a:t>Source of information about the physical therapy profession. </a:t>
            </a:r>
          </a:p>
          <a:p>
            <a:pPr algn="ctr"/>
            <a:endParaRPr lang="en-US" sz="3200">
              <a:latin typeface="Gotham Book" pitchFamily="50" charset="0"/>
            </a:endParaRPr>
          </a:p>
          <a:p>
            <a:pPr algn="ctr"/>
            <a:r>
              <a:rPr lang="en-US" sz="3200">
                <a:latin typeface="Gotham Book" pitchFamily="50" charset="0"/>
              </a:rPr>
              <a:t>1-800-999-APTA</a:t>
            </a:r>
          </a:p>
          <a:p>
            <a:pPr algn="ctr"/>
            <a:endParaRPr lang="en-US" sz="3200">
              <a:latin typeface="Gotham Book" pitchFamily="50" charset="0"/>
            </a:endParaRPr>
          </a:p>
          <a:p>
            <a:pPr algn="ctr"/>
            <a:r>
              <a:rPr lang="en-US" sz="3200">
                <a:latin typeface="Gotham Book" pitchFamily="50" charset="0"/>
              </a:rPr>
              <a:t> www.apta.org</a:t>
            </a:r>
          </a:p>
        </p:txBody>
      </p:sp>
      <p:sp>
        <p:nvSpPr>
          <p:cNvPr id="7" name="TextBox 6">
            <a:extLst>
              <a:ext uri="{FF2B5EF4-FFF2-40B4-BE49-F238E27FC236}">
                <a16:creationId xmlns:a16="http://schemas.microsoft.com/office/drawing/2014/main" id="{0E2B7872-9F18-3A88-225B-AD38E8BF1372}"/>
              </a:ext>
              <a:ext uri="{C183D7F6-B498-43B3-948B-1728B52AA6E4}">
                <adec:decorative xmlns:adec="http://schemas.microsoft.com/office/drawing/2017/decorative" val="1"/>
              </a:ext>
            </a:extLst>
          </p:cNvPr>
          <p:cNvSpPr txBox="1"/>
          <p:nvPr/>
        </p:nvSpPr>
        <p:spPr>
          <a:xfrm>
            <a:off x="0" y="6007260"/>
            <a:ext cx="12192000" cy="850739"/>
          </a:xfrm>
          <a:prstGeom prst="rect">
            <a:avLst/>
          </a:prstGeom>
          <a:solidFill>
            <a:srgbClr val="007A86"/>
          </a:solidFill>
          <a:ln>
            <a:solidFill>
              <a:srgbClr val="007A86"/>
            </a:solidFill>
          </a:ln>
        </p:spPr>
        <p:txBody>
          <a:bodyPr wrap="square" rtlCol="0">
            <a:spAutoFit/>
          </a:bodyPr>
          <a:lstStyle/>
          <a:p>
            <a:endParaRPr lang="en-US"/>
          </a:p>
        </p:txBody>
      </p:sp>
    </p:spTree>
    <p:extLst>
      <p:ext uri="{BB962C8B-B14F-4D97-AF65-F5344CB8AC3E}">
        <p14:creationId xmlns:p14="http://schemas.microsoft.com/office/powerpoint/2010/main" val="3376949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OW DO I BECOME A PT?​">
            <a:extLst>
              <a:ext uri="{FF2B5EF4-FFF2-40B4-BE49-F238E27FC236}">
                <a16:creationId xmlns:a16="http://schemas.microsoft.com/office/drawing/2014/main" id="{C449BFCF-35D0-D522-AED1-82607BCDE127}"/>
              </a:ext>
              <a:ext uri="{C183D7F6-B498-43B3-948B-1728B52AA6E4}">
                <adec:decorative xmlns:adec="http://schemas.microsoft.com/office/drawing/2017/decorative" val="0"/>
              </a:ext>
            </a:extLst>
          </p:cNvPr>
          <p:cNvSpPr>
            <a:spLocks noGrp="1"/>
          </p:cNvSpPr>
          <p:nvPr>
            <p:ph type="title" idx="4294967295"/>
          </p:nvPr>
        </p:nvSpPr>
        <p:spPr>
          <a:xfrm>
            <a:off x="0" y="0"/>
            <a:ext cx="12192000" cy="106381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a:ea typeface="+mn-ea"/>
                <a:cs typeface="+mn-cs"/>
              </a:rPr>
              <a:t>HOW DO I BECOME A PT?</a:t>
            </a:r>
          </a:p>
        </p:txBody>
      </p:sp>
      <p:sp>
        <p:nvSpPr>
          <p:cNvPr id="3" name="Rectangle 2">
            <a:extLst>
              <a:ext uri="{FF2B5EF4-FFF2-40B4-BE49-F238E27FC236}">
                <a16:creationId xmlns:a16="http://schemas.microsoft.com/office/drawing/2014/main" id="{8A56BB54-8F41-795A-4EFC-D7F078CBCEE0}"/>
              </a:ext>
              <a:ext uri="{C183D7F6-B498-43B3-948B-1728B52AA6E4}">
                <adec:decorative xmlns:adec="http://schemas.microsoft.com/office/drawing/2017/decorative" val="1"/>
              </a:ext>
            </a:extLst>
          </p:cNvPr>
          <p:cNvSpPr/>
          <p:nvPr/>
        </p:nvSpPr>
        <p:spPr>
          <a:xfrm>
            <a:off x="0" y="6111433"/>
            <a:ext cx="12192000" cy="746567"/>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43A05756-F82F-5D8A-4DCC-B97798A39FDC}"/>
              </a:ext>
            </a:extLst>
          </p:cNvPr>
          <p:cNvSpPr txBox="1"/>
          <p:nvPr/>
        </p:nvSpPr>
        <p:spPr>
          <a:xfrm>
            <a:off x="2559934" y="1386068"/>
            <a:ext cx="7072131" cy="2308324"/>
          </a:xfrm>
          <a:prstGeom prst="rect">
            <a:avLst/>
          </a:prstGeom>
          <a:noFill/>
        </p:spPr>
        <p:txBody>
          <a:bodyPr wrap="square" lIns="91440" tIns="45720" rIns="91440" bIns="45720" rtlCol="0" anchor="t">
            <a:spAutoFit/>
          </a:bodyPr>
          <a:lstStyle/>
          <a:p>
            <a:pPr algn="ctr"/>
            <a:r>
              <a:rPr lang="en-US" sz="2400" b="1">
                <a:solidFill>
                  <a:srgbClr val="007A86"/>
                </a:solidFill>
                <a:latin typeface="Gotham Bold" pitchFamily="50" charset="0"/>
              </a:rPr>
              <a:t>Graduate from an accredited program</a:t>
            </a:r>
          </a:p>
          <a:p>
            <a:pPr algn="ctr"/>
            <a:endParaRPr lang="en-US" sz="2400" b="1">
              <a:solidFill>
                <a:srgbClr val="007A86"/>
              </a:solidFill>
              <a:latin typeface="Gotham Bold" pitchFamily="50" charset="0"/>
            </a:endParaRPr>
          </a:p>
          <a:p>
            <a:pPr algn="ctr"/>
            <a:r>
              <a:rPr lang="en-US" sz="2400" b="1">
                <a:solidFill>
                  <a:srgbClr val="007A86"/>
                </a:solidFill>
                <a:latin typeface="Gotham Bold" pitchFamily="50" charset="0"/>
              </a:rPr>
              <a:t> UNM Doctor of Physical Therapy Program</a:t>
            </a:r>
          </a:p>
          <a:p>
            <a:pPr algn="ctr"/>
            <a:endParaRPr lang="en-US" sz="2400" b="1">
              <a:solidFill>
                <a:srgbClr val="007A86"/>
              </a:solidFill>
              <a:latin typeface="Gotham Bold" pitchFamily="50" charset="0"/>
            </a:endParaRPr>
          </a:p>
          <a:p>
            <a:pPr algn="ctr"/>
            <a:r>
              <a:rPr lang="en-US" sz="2400" b="1">
                <a:solidFill>
                  <a:srgbClr val="007A86"/>
                </a:solidFill>
                <a:latin typeface="Gotham Bold" pitchFamily="50" charset="0"/>
              </a:rPr>
              <a:t> Pass the NPTE (National Physical Therapy Examination) </a:t>
            </a:r>
            <a:endParaRPr lang="en-US" sz="2400">
              <a:solidFill>
                <a:srgbClr val="007A86"/>
              </a:solidFill>
              <a:latin typeface="Gotham Bold" pitchFamily="50" charset="0"/>
            </a:endParaRPr>
          </a:p>
        </p:txBody>
      </p:sp>
      <p:pic>
        <p:nvPicPr>
          <p:cNvPr id="2050" name="Picture 2" descr="Portrait in full regalia of UNM DPT Class of 2025 graduate.">
            <a:extLst>
              <a:ext uri="{FF2B5EF4-FFF2-40B4-BE49-F238E27FC236}">
                <a16:creationId xmlns:a16="http://schemas.microsoft.com/office/drawing/2014/main" id="{627C9C5C-B5A8-A220-F317-F7ADD332EA7D}"/>
              </a:ext>
              <a:ext uri="{C183D7F6-B498-43B3-948B-1728B52AA6E4}">
                <adec:decorative xmlns:adec="http://schemas.microsoft.com/office/drawing/2017/decorative" val="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04" t="8113" r="10333" b="8202"/>
          <a:stretch>
            <a:fillRect/>
          </a:stretch>
        </p:blipFill>
        <p:spPr bwMode="auto">
          <a:xfrm>
            <a:off x="480324" y="1655180"/>
            <a:ext cx="2079610" cy="309044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ortrait in full regalia of UNM DPT Class of 2025 graduate.">
            <a:extLst>
              <a:ext uri="{FF2B5EF4-FFF2-40B4-BE49-F238E27FC236}">
                <a16:creationId xmlns:a16="http://schemas.microsoft.com/office/drawing/2014/main" id="{B79BFA42-CE99-307E-4772-315CBA1CD489}"/>
              </a:ext>
              <a:ext uri="{C183D7F6-B498-43B3-948B-1728B52AA6E4}">
                <adec:decorative xmlns:adec="http://schemas.microsoft.com/office/drawing/2017/decorative" val="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224" t="8043" r="9900" b="8297"/>
          <a:stretch>
            <a:fillRect/>
          </a:stretch>
        </p:blipFill>
        <p:spPr bwMode="auto">
          <a:xfrm>
            <a:off x="9966712" y="1655179"/>
            <a:ext cx="2047809" cy="30904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lass of 2025 group photo at graduation, dressed in regalia and holding red diploma covers. UNM DPT faculty standing on both sides of group.">
            <a:extLst>
              <a:ext uri="{FF2B5EF4-FFF2-40B4-BE49-F238E27FC236}">
                <a16:creationId xmlns:a16="http://schemas.microsoft.com/office/drawing/2014/main" id="{F6C1210A-037E-5654-9C20-DCEF0A30E0E6}"/>
              </a:ext>
              <a:ext uri="{C183D7F6-B498-43B3-948B-1728B52AA6E4}">
                <adec:decorative xmlns:adec="http://schemas.microsoft.com/office/drawing/2017/decorative" val="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853" t="20353" r="7001" b="11426"/>
          <a:stretch>
            <a:fillRect/>
          </a:stretch>
        </p:blipFill>
        <p:spPr bwMode="auto">
          <a:xfrm>
            <a:off x="3338510" y="4173178"/>
            <a:ext cx="5514978" cy="1828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680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AM LENGTH​">
            <a:extLst>
              <a:ext uri="{FF2B5EF4-FFF2-40B4-BE49-F238E27FC236}">
                <a16:creationId xmlns:a16="http://schemas.microsoft.com/office/drawing/2014/main" id="{B7E56883-B706-1E7C-1271-E89728EBE785}"/>
              </a:ext>
              <a:ext uri="{C183D7F6-B498-43B3-948B-1728B52AA6E4}">
                <adec:decorative xmlns:adec="http://schemas.microsoft.com/office/drawing/2017/decorative" val="0"/>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PROGRAM LENGTH</a:t>
            </a:r>
          </a:p>
        </p:txBody>
      </p:sp>
      <p:sp>
        <p:nvSpPr>
          <p:cNvPr id="3" name="Rectangle 2">
            <a:extLst>
              <a:ext uri="{FF2B5EF4-FFF2-40B4-BE49-F238E27FC236}">
                <a16:creationId xmlns:a16="http://schemas.microsoft.com/office/drawing/2014/main" id="{B7EC4C2F-7248-6CCC-AB92-4C54BC97871F}"/>
              </a:ext>
              <a:ext uri="{C183D7F6-B498-43B3-948B-1728B52AA6E4}">
                <adec:decorative xmlns:adec="http://schemas.microsoft.com/office/drawing/2017/decorative" val="1"/>
              </a:ext>
            </a:extLst>
          </p:cNvPr>
          <p:cNvSpPr/>
          <p:nvPr/>
        </p:nvSpPr>
        <p:spPr>
          <a:xfrm>
            <a:off x="0" y="6088284"/>
            <a:ext cx="12192000" cy="769716"/>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3EB1B3BC-1F25-C677-7AA5-6EC47BFACBAC}"/>
              </a:ext>
            </a:extLst>
          </p:cNvPr>
          <p:cNvSpPr txBox="1"/>
          <p:nvPr/>
        </p:nvSpPr>
        <p:spPr>
          <a:xfrm>
            <a:off x="289367" y="1400537"/>
            <a:ext cx="5602147" cy="3785652"/>
          </a:xfrm>
          <a:prstGeom prst="rect">
            <a:avLst/>
          </a:prstGeom>
          <a:noFill/>
        </p:spPr>
        <p:txBody>
          <a:bodyPr wrap="square" lIns="91440" tIns="45720" rIns="91440" bIns="45720" rtlCol="0" anchor="t">
            <a:spAutoFit/>
          </a:bodyPr>
          <a:lstStyle/>
          <a:p>
            <a:pPr algn="ctr"/>
            <a:r>
              <a:rPr lang="en-US" sz="2400" dirty="0">
                <a:latin typeface="Gotham Book"/>
              </a:rPr>
              <a:t>The program expands for 34 months (3 years) and it starts in mid-August with several 2-4 week breaks</a:t>
            </a:r>
          </a:p>
          <a:p>
            <a:pPr algn="ctr"/>
            <a:endParaRPr lang="en-US" sz="2400">
              <a:latin typeface="Gotham Book" pitchFamily="50" charset="0"/>
            </a:endParaRPr>
          </a:p>
          <a:p>
            <a:pPr algn="ctr"/>
            <a:r>
              <a:rPr lang="en-US">
                <a:latin typeface="Gotham Book"/>
              </a:rPr>
              <a:t>Year 1 = Foundations, </a:t>
            </a:r>
            <a:r>
              <a:rPr lang="en-US" dirty="0">
                <a:latin typeface="Gotham Book"/>
              </a:rPr>
              <a:t>Anatomy and MSK, &amp; patient interactions</a:t>
            </a:r>
          </a:p>
          <a:p>
            <a:pPr algn="ctr"/>
            <a:endParaRPr lang="en-US">
              <a:latin typeface="Gotham Book" pitchFamily="50" charset="0"/>
            </a:endParaRPr>
          </a:p>
          <a:p>
            <a:pPr algn="ctr"/>
            <a:r>
              <a:rPr lang="en-US">
                <a:latin typeface="Gotham Book"/>
              </a:rPr>
              <a:t>Year 2 = Neurological conditions and topics in pediatrics, gerontology, and wound care</a:t>
            </a:r>
            <a:endParaRPr lang="en-US"/>
          </a:p>
          <a:p>
            <a:pPr algn="ctr"/>
            <a:endParaRPr lang="en-US">
              <a:latin typeface="Gotham Book" pitchFamily="50" charset="0"/>
            </a:endParaRPr>
          </a:p>
          <a:p>
            <a:pPr algn="ctr"/>
            <a:r>
              <a:rPr lang="en-US">
                <a:latin typeface="Gotham Book"/>
              </a:rPr>
              <a:t>Year 3 = Advanced topics &amp; rotating through your clinical </a:t>
            </a:r>
            <a:r>
              <a:rPr lang="en-US" dirty="0">
                <a:latin typeface="Gotham Book"/>
              </a:rPr>
              <a:t>sites</a:t>
            </a:r>
          </a:p>
        </p:txBody>
      </p:sp>
      <p:pic>
        <p:nvPicPr>
          <p:cNvPr id="3074" name="Picture 2" descr="Stock photo: UNM health students smiling and looking at a laptop as they study.">
            <a:extLst>
              <a:ext uri="{FF2B5EF4-FFF2-40B4-BE49-F238E27FC236}">
                <a16:creationId xmlns:a16="http://schemas.microsoft.com/office/drawing/2014/main" id="{D9FF4758-E6A6-7AB5-BAB9-78C4D7B8E910}"/>
              </a:ext>
              <a:ext uri="{C183D7F6-B498-43B3-948B-1728B52AA6E4}">
                <adec:decorative xmlns:adec="http://schemas.microsoft.com/office/drawing/2017/decorative" val="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558" t="7764" r="7234" b="8017"/>
          <a:stretch>
            <a:fillRect/>
          </a:stretch>
        </p:blipFill>
        <p:spPr bwMode="auto">
          <a:xfrm>
            <a:off x="6577839" y="1963355"/>
            <a:ext cx="4765351" cy="3222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817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OGRAM CALENDAR​">
            <a:extLst>
              <a:ext uri="{FF2B5EF4-FFF2-40B4-BE49-F238E27FC236}">
                <a16:creationId xmlns:a16="http://schemas.microsoft.com/office/drawing/2014/main" id="{81AC6DB8-E18D-F54D-E1DA-D725916047A1}"/>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PROGRAM CALENDAR</a:t>
            </a:r>
          </a:p>
        </p:txBody>
      </p:sp>
      <p:sp>
        <p:nvSpPr>
          <p:cNvPr id="3" name="Rectangle 2" descr="Program calendar showing years 1-3 and what classes are taken each month.">
            <a:extLst>
              <a:ext uri="{FF2B5EF4-FFF2-40B4-BE49-F238E27FC236}">
                <a16:creationId xmlns:a16="http://schemas.microsoft.com/office/drawing/2014/main" id="{41F496AE-629C-0E7D-CDFD-E2467A883B23}"/>
              </a:ext>
            </a:extLst>
          </p:cNvPr>
          <p:cNvSpPr/>
          <p:nvPr/>
        </p:nvSpPr>
        <p:spPr>
          <a:xfrm>
            <a:off x="0" y="6088284"/>
            <a:ext cx="12192000" cy="769716"/>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4098" name="Picture 2" descr="Program curriculum calendar. This shows a broad overview of a student's 3 years in the UNM DPT program with week, month, and semester divisions. It is broken up into half-semesters, starting with Summer pre-work before a student's first fall semester. Students are in classes full-time for essentially all three years. Students do have spring, summer, and winter breaks of varying length, and get official UNM holidays off. Specific dates are not given, but are provided on our website and to current students on their Outlook class calendar.">
            <a:extLst>
              <a:ext uri="{FF2B5EF4-FFF2-40B4-BE49-F238E27FC236}">
                <a16:creationId xmlns:a16="http://schemas.microsoft.com/office/drawing/2014/main" id="{3B9C1612-E033-4439-DF8F-C0A8A1B5FF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411" t="5751" r="5539" b="6368"/>
          <a:stretch>
            <a:fillRect/>
          </a:stretch>
        </p:blipFill>
        <p:spPr bwMode="auto">
          <a:xfrm>
            <a:off x="1320778" y="995422"/>
            <a:ext cx="9573357" cy="5092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395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AKE 30 HOURS OF PREREQUISITES​">
            <a:extLst>
              <a:ext uri="{FF2B5EF4-FFF2-40B4-BE49-F238E27FC236}">
                <a16:creationId xmlns:a16="http://schemas.microsoft.com/office/drawing/2014/main" id="{D78C6F44-912F-33DF-E6E7-BA77DBA9D7E8}"/>
              </a:ext>
              <a:ext uri="{C183D7F6-B498-43B3-948B-1728B52AA6E4}">
                <adec:decorative xmlns:adec="http://schemas.microsoft.com/office/drawing/2017/decorative" val="0"/>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TAKE 30 HOURS OF PREREQUISITES</a:t>
            </a:r>
          </a:p>
        </p:txBody>
      </p:sp>
      <p:sp>
        <p:nvSpPr>
          <p:cNvPr id="3" name="Rectangle 2">
            <a:extLst>
              <a:ext uri="{FF2B5EF4-FFF2-40B4-BE49-F238E27FC236}">
                <a16:creationId xmlns:a16="http://schemas.microsoft.com/office/drawing/2014/main" id="{B2FA8345-42EC-054E-84E0-1D69A91DE0E9}"/>
              </a:ext>
              <a:ext uri="{C183D7F6-B498-43B3-948B-1728B52AA6E4}">
                <adec:decorative xmlns:adec="http://schemas.microsoft.com/office/drawing/2017/decorative" val="1"/>
              </a:ext>
            </a:extLst>
          </p:cNvPr>
          <p:cNvSpPr/>
          <p:nvPr/>
        </p:nvSpPr>
        <p:spPr>
          <a:xfrm>
            <a:off x="0" y="6146157"/>
            <a:ext cx="12192000" cy="71184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6BA0B8FE-AAA7-C274-41B4-6AEA330524E5}"/>
              </a:ext>
            </a:extLst>
          </p:cNvPr>
          <p:cNvSpPr txBox="1"/>
          <p:nvPr/>
        </p:nvSpPr>
        <p:spPr>
          <a:xfrm>
            <a:off x="509286" y="1785686"/>
            <a:ext cx="5312780" cy="3570208"/>
          </a:xfrm>
          <a:prstGeom prst="rect">
            <a:avLst/>
          </a:prstGeom>
          <a:noFill/>
        </p:spPr>
        <p:txBody>
          <a:bodyPr wrap="square" rtlCol="0">
            <a:spAutoFit/>
          </a:bodyPr>
          <a:lstStyle/>
          <a:p>
            <a:pPr algn="ctr"/>
            <a:r>
              <a:rPr lang="en-US">
                <a:latin typeface="Gotham Bold" pitchFamily="50" charset="0"/>
              </a:rPr>
              <a:t>Prerequisites:</a:t>
            </a:r>
          </a:p>
          <a:p>
            <a:pPr algn="ctr"/>
            <a:endParaRPr lang="en-US">
              <a:latin typeface="Gotham Bold" pitchFamily="50" charset="0"/>
            </a:endParaRPr>
          </a:p>
          <a:p>
            <a:pPr algn="ctr"/>
            <a:r>
              <a:rPr lang="en-US">
                <a:latin typeface="Gotham Book" pitchFamily="50" charset="0"/>
              </a:rPr>
              <a:t>May be taken at any accredited college or university</a:t>
            </a:r>
          </a:p>
          <a:p>
            <a:pPr algn="ctr"/>
            <a:endParaRPr lang="en-US">
              <a:latin typeface="Gotham Book" pitchFamily="50" charset="0"/>
            </a:endParaRPr>
          </a:p>
          <a:p>
            <a:r>
              <a:rPr lang="en-US" sz="2000">
                <a:solidFill>
                  <a:srgbClr val="BA0C2F"/>
                </a:solidFill>
                <a:latin typeface="Gotham Book" pitchFamily="50" charset="0"/>
              </a:rPr>
              <a:t>*Statistics (3 </a:t>
            </a:r>
            <a:r>
              <a:rPr lang="en-US" sz="2000" err="1">
                <a:solidFill>
                  <a:srgbClr val="BA0C2F"/>
                </a:solidFill>
                <a:latin typeface="Gotham Book" pitchFamily="50" charset="0"/>
              </a:rPr>
              <a:t>hrs</a:t>
            </a:r>
            <a:r>
              <a:rPr lang="en-US" sz="2000">
                <a:solidFill>
                  <a:srgbClr val="BA0C2F"/>
                </a:solidFill>
                <a:latin typeface="Gotham Book" pitchFamily="50" charset="0"/>
              </a:rPr>
              <a:t>)</a:t>
            </a:r>
          </a:p>
          <a:p>
            <a:r>
              <a:rPr lang="en-US" sz="2000">
                <a:solidFill>
                  <a:srgbClr val="BA0C2F"/>
                </a:solidFill>
                <a:latin typeface="Gotham Book" pitchFamily="50" charset="0"/>
              </a:rPr>
              <a:t>*Physics I &amp; II (8 </a:t>
            </a:r>
            <a:r>
              <a:rPr lang="en-US" sz="2000" err="1">
                <a:solidFill>
                  <a:srgbClr val="BA0C2F"/>
                </a:solidFill>
                <a:latin typeface="Gotham Book" pitchFamily="50" charset="0"/>
              </a:rPr>
              <a:t>hrs</a:t>
            </a:r>
            <a:r>
              <a:rPr lang="en-US" sz="2000">
                <a:solidFill>
                  <a:srgbClr val="BA0C2F"/>
                </a:solidFill>
                <a:latin typeface="Gotham Book" pitchFamily="50" charset="0"/>
              </a:rPr>
              <a:t>)</a:t>
            </a:r>
          </a:p>
          <a:p>
            <a:r>
              <a:rPr lang="en-US" sz="2000">
                <a:solidFill>
                  <a:srgbClr val="BA0C2F"/>
                </a:solidFill>
                <a:latin typeface="Gotham Book" pitchFamily="50" charset="0"/>
              </a:rPr>
              <a:t>*Anatomy &amp; Physiology I &amp; II (8 </a:t>
            </a:r>
            <a:r>
              <a:rPr lang="en-US" sz="2000" err="1">
                <a:solidFill>
                  <a:srgbClr val="BA0C2F"/>
                </a:solidFill>
                <a:latin typeface="Gotham Book" pitchFamily="50" charset="0"/>
              </a:rPr>
              <a:t>hrs</a:t>
            </a:r>
            <a:r>
              <a:rPr lang="en-US" sz="2000">
                <a:solidFill>
                  <a:srgbClr val="BA0C2F"/>
                </a:solidFill>
                <a:latin typeface="Gotham Book" pitchFamily="50" charset="0"/>
              </a:rPr>
              <a:t>)</a:t>
            </a:r>
          </a:p>
          <a:p>
            <a:r>
              <a:rPr lang="en-US" sz="2000">
                <a:solidFill>
                  <a:srgbClr val="BA0C2F"/>
                </a:solidFill>
                <a:latin typeface="Gotham Book" pitchFamily="50" charset="0"/>
              </a:rPr>
              <a:t>*Chemistry I &amp; II (8 </a:t>
            </a:r>
            <a:r>
              <a:rPr lang="en-US" sz="2000" err="1">
                <a:solidFill>
                  <a:srgbClr val="BA0C2F"/>
                </a:solidFill>
                <a:latin typeface="Gotham Book" pitchFamily="50" charset="0"/>
              </a:rPr>
              <a:t>hrs</a:t>
            </a:r>
            <a:r>
              <a:rPr lang="en-US" sz="2000">
                <a:solidFill>
                  <a:srgbClr val="BA0C2F"/>
                </a:solidFill>
                <a:latin typeface="Gotham Book" pitchFamily="50" charset="0"/>
              </a:rPr>
              <a:t>)</a:t>
            </a:r>
          </a:p>
          <a:p>
            <a:r>
              <a:rPr lang="en-US" sz="2000">
                <a:solidFill>
                  <a:srgbClr val="BA0C2F"/>
                </a:solidFill>
                <a:latin typeface="Gotham Book" pitchFamily="50" charset="0"/>
              </a:rPr>
              <a:t>*Upper-level </a:t>
            </a:r>
            <a:r>
              <a:rPr lang="en-US" sz="2000" err="1">
                <a:solidFill>
                  <a:srgbClr val="BA0C2F"/>
                </a:solidFill>
                <a:latin typeface="Gotham Book" pitchFamily="50" charset="0"/>
              </a:rPr>
              <a:t>Pyschology</a:t>
            </a:r>
            <a:r>
              <a:rPr lang="en-US" sz="2000">
                <a:solidFill>
                  <a:srgbClr val="BA0C2F"/>
                </a:solidFill>
                <a:latin typeface="Gotham Book" pitchFamily="50" charset="0"/>
              </a:rPr>
              <a:t> (3 </a:t>
            </a:r>
            <a:r>
              <a:rPr lang="en-US" sz="2000" err="1">
                <a:solidFill>
                  <a:srgbClr val="BA0C2F"/>
                </a:solidFill>
                <a:latin typeface="Gotham Book" pitchFamily="50" charset="0"/>
              </a:rPr>
              <a:t>hrs</a:t>
            </a:r>
            <a:r>
              <a:rPr lang="en-US" sz="2000">
                <a:solidFill>
                  <a:srgbClr val="BA0C2F"/>
                </a:solidFill>
                <a:latin typeface="Gotham Book" pitchFamily="50" charset="0"/>
              </a:rPr>
              <a:t>)</a:t>
            </a:r>
          </a:p>
          <a:p>
            <a:pPr algn="ctr"/>
            <a:endParaRPr lang="en-US"/>
          </a:p>
          <a:p>
            <a:endParaRPr lang="en-US"/>
          </a:p>
        </p:txBody>
      </p:sp>
      <p:sp>
        <p:nvSpPr>
          <p:cNvPr id="5" name="TextBox 4">
            <a:extLst>
              <a:ext uri="{FF2B5EF4-FFF2-40B4-BE49-F238E27FC236}">
                <a16:creationId xmlns:a16="http://schemas.microsoft.com/office/drawing/2014/main" id="{6482E966-C961-CDEF-610C-5AE14AE086A4}"/>
              </a:ext>
            </a:extLst>
          </p:cNvPr>
          <p:cNvSpPr txBox="1"/>
          <p:nvPr/>
        </p:nvSpPr>
        <p:spPr>
          <a:xfrm>
            <a:off x="6096000" y="1458411"/>
            <a:ext cx="5860648" cy="4247317"/>
          </a:xfrm>
          <a:prstGeom prst="rect">
            <a:avLst/>
          </a:prstGeom>
          <a:noFill/>
        </p:spPr>
        <p:txBody>
          <a:bodyPr wrap="square" lIns="91440" tIns="45720" rIns="91440" bIns="45720" rtlCol="0" anchor="t">
            <a:spAutoFit/>
          </a:bodyPr>
          <a:lstStyle/>
          <a:p>
            <a:pPr marL="285750" indent="-285750">
              <a:buFontTx/>
              <a:buChar char="-"/>
            </a:pPr>
            <a:r>
              <a:rPr lang="en-US" dirty="0"/>
              <a:t>You should have all </a:t>
            </a:r>
            <a:r>
              <a:rPr lang="en-US" dirty="0" err="1"/>
              <a:t>prereqs</a:t>
            </a:r>
            <a:r>
              <a:rPr lang="en-US" dirty="0"/>
              <a:t> completed by December 2026. </a:t>
            </a:r>
          </a:p>
          <a:p>
            <a:pPr marL="285750" indent="-285750">
              <a:buFontTx/>
              <a:buChar char="-"/>
            </a:pPr>
            <a:r>
              <a:rPr lang="en-US" dirty="0"/>
              <a:t>You are permitted to have 1 final </a:t>
            </a:r>
            <a:r>
              <a:rPr lang="en-US" dirty="0" err="1"/>
              <a:t>prereq</a:t>
            </a:r>
            <a:r>
              <a:rPr lang="en-US" dirty="0"/>
              <a:t> to be taken during the 2027 Spring semester. </a:t>
            </a:r>
          </a:p>
          <a:p>
            <a:pPr marL="285750" indent="-285750">
              <a:buFontTx/>
              <a:buChar char="-"/>
            </a:pPr>
            <a:r>
              <a:rPr lang="en-US"/>
              <a:t>If you have more than 1 outstanding prerequisite yet to be taken after the 2026 December academic update, your application will be considered incomplete and will not move forward. </a:t>
            </a:r>
          </a:p>
          <a:p>
            <a:pPr marL="285750" indent="-285750">
              <a:buFontTx/>
              <a:buChar char="-"/>
            </a:pPr>
            <a:r>
              <a:rPr lang="en-US" u="sng" dirty="0"/>
              <a:t>You should have a B- or better in prerequisite classes. </a:t>
            </a:r>
            <a:r>
              <a:rPr lang="en-US"/>
              <a:t>And it is recommended to have a B or better in </a:t>
            </a:r>
            <a:r>
              <a:rPr lang="en-US" dirty="0"/>
              <a:t>Anatomy/Physiology I and II to ensure success in the program. </a:t>
            </a:r>
          </a:p>
          <a:p>
            <a:pPr marL="285750" indent="-285750">
              <a:buFontTx/>
              <a:buChar char="-"/>
            </a:pPr>
            <a:r>
              <a:rPr lang="en-US"/>
              <a:t>Must have a </a:t>
            </a:r>
            <a:r>
              <a:rPr lang="en-US" u="sng"/>
              <a:t>prerequisite GPA as defined by PTCAS </a:t>
            </a:r>
            <a:r>
              <a:rPr lang="en-US"/>
              <a:t>of at least a 3.0 </a:t>
            </a:r>
          </a:p>
          <a:p>
            <a:pPr marL="285750" indent="-285750">
              <a:buFontTx/>
              <a:buChar char="-"/>
            </a:pPr>
            <a:r>
              <a:rPr lang="en-US"/>
              <a:t>All prerequisites must be taken in the US or Canada.</a:t>
            </a:r>
            <a:endParaRPr lang="en-US" sz="1600">
              <a:latin typeface="Gotham Book" pitchFamily="50" charset="0"/>
            </a:endParaRPr>
          </a:p>
        </p:txBody>
      </p:sp>
      <p:sp>
        <p:nvSpPr>
          <p:cNvPr id="6" name="Rectangle 5">
            <a:extLst>
              <a:ext uri="{FF2B5EF4-FFF2-40B4-BE49-F238E27FC236}">
                <a16:creationId xmlns:a16="http://schemas.microsoft.com/office/drawing/2014/main" id="{FB1A7479-B40B-CC08-C3E2-8F60E173797B}"/>
              </a:ext>
              <a:ext uri="{C183D7F6-B498-43B3-948B-1728B52AA6E4}">
                <adec:decorative xmlns:adec="http://schemas.microsoft.com/office/drawing/2017/decorative" val="1"/>
              </a:ext>
            </a:extLst>
          </p:cNvPr>
          <p:cNvSpPr/>
          <p:nvPr/>
        </p:nvSpPr>
        <p:spPr>
          <a:xfrm>
            <a:off x="509284" y="1603676"/>
            <a:ext cx="5312781" cy="357020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7387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ESTRICTIONS ON PREREQUISITES​">
            <a:extLst>
              <a:ext uri="{FF2B5EF4-FFF2-40B4-BE49-F238E27FC236}">
                <a16:creationId xmlns:a16="http://schemas.microsoft.com/office/drawing/2014/main" id="{91580255-1F83-78F7-F8F6-FA05A1682471}"/>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RESTRICTIONS ON PREREQUISITES</a:t>
            </a:r>
          </a:p>
        </p:txBody>
      </p:sp>
      <p:sp>
        <p:nvSpPr>
          <p:cNvPr id="3" name="Rectangle 2">
            <a:extLst>
              <a:ext uri="{FF2B5EF4-FFF2-40B4-BE49-F238E27FC236}">
                <a16:creationId xmlns:a16="http://schemas.microsoft.com/office/drawing/2014/main" id="{F1F04207-19B9-2272-B458-437266BD4830}"/>
              </a:ext>
              <a:ext uri="{C183D7F6-B498-43B3-948B-1728B52AA6E4}">
                <adec:decorative xmlns:adec="http://schemas.microsoft.com/office/drawing/2017/decorative" val="1"/>
              </a:ext>
            </a:extLst>
          </p:cNvPr>
          <p:cNvSpPr/>
          <p:nvPr/>
        </p:nvSpPr>
        <p:spPr>
          <a:xfrm>
            <a:off x="0" y="6123008"/>
            <a:ext cx="12192000" cy="734992"/>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54D15390-3F20-4940-CF82-1CB82B86BEC2}"/>
              </a:ext>
            </a:extLst>
          </p:cNvPr>
          <p:cNvSpPr txBox="1"/>
          <p:nvPr/>
        </p:nvSpPr>
        <p:spPr>
          <a:xfrm>
            <a:off x="324091" y="1158558"/>
            <a:ext cx="5521124" cy="4801314"/>
          </a:xfrm>
          <a:prstGeom prst="rect">
            <a:avLst/>
          </a:prstGeom>
          <a:noFill/>
        </p:spPr>
        <p:txBody>
          <a:bodyPr wrap="square" rtlCol="0">
            <a:spAutoFit/>
          </a:bodyPr>
          <a:lstStyle/>
          <a:p>
            <a:pPr marL="285750" indent="-285750">
              <a:buFontTx/>
              <a:buChar char="-"/>
            </a:pPr>
            <a:r>
              <a:rPr lang="en-US">
                <a:latin typeface="Gotham Book" pitchFamily="50" charset="0"/>
              </a:rPr>
              <a:t>Pass, S, or CR options are only acceptable for the Spring and Summer 2020 semesters. </a:t>
            </a:r>
          </a:p>
          <a:p>
            <a:pPr marL="285750" indent="-285750">
              <a:buFontTx/>
              <a:buChar char="-"/>
            </a:pPr>
            <a:r>
              <a:rPr lang="en-US">
                <a:latin typeface="Gotham Book" pitchFamily="50" charset="0"/>
              </a:rPr>
              <a:t>If you are trying to use AP credits for a </a:t>
            </a:r>
            <a:r>
              <a:rPr lang="en-US" err="1">
                <a:latin typeface="Gotham Book" pitchFamily="50" charset="0"/>
              </a:rPr>
              <a:t>prereq</a:t>
            </a:r>
            <a:r>
              <a:rPr lang="en-US">
                <a:latin typeface="Gotham Book" pitchFamily="50" charset="0"/>
              </a:rPr>
              <a:t> class, please contact us so that we can verify that it meets the specific class requirements and is listed appropriately on your transcript.</a:t>
            </a:r>
          </a:p>
          <a:p>
            <a:pPr marL="285750" indent="-285750">
              <a:buFontTx/>
              <a:buChar char="-"/>
            </a:pPr>
            <a:r>
              <a:rPr lang="en-US">
                <a:latin typeface="Gotham Book" pitchFamily="50" charset="0"/>
              </a:rPr>
              <a:t>Anatomy/Physiology </a:t>
            </a:r>
            <a:r>
              <a:rPr lang="en-US" err="1">
                <a:latin typeface="Gotham Book" pitchFamily="50" charset="0"/>
              </a:rPr>
              <a:t>prereqs</a:t>
            </a:r>
            <a:r>
              <a:rPr lang="en-US">
                <a:latin typeface="Gotham Book" pitchFamily="50" charset="0"/>
              </a:rPr>
              <a:t> </a:t>
            </a:r>
            <a:r>
              <a:rPr lang="en-US" b="1">
                <a:latin typeface="Gotham Book" pitchFamily="50" charset="0"/>
              </a:rPr>
              <a:t>must be taken within the last 5 years</a:t>
            </a:r>
            <a:r>
              <a:rPr lang="en-US">
                <a:latin typeface="Gotham Book" pitchFamily="50" charset="0"/>
              </a:rPr>
              <a:t>. There is no expiration date on the other </a:t>
            </a:r>
            <a:r>
              <a:rPr lang="en-US" err="1">
                <a:latin typeface="Gotham Book" pitchFamily="50" charset="0"/>
              </a:rPr>
              <a:t>prereq</a:t>
            </a:r>
            <a:r>
              <a:rPr lang="en-US">
                <a:latin typeface="Gotham Book" pitchFamily="50" charset="0"/>
              </a:rPr>
              <a:t> classes that meet the acceptable course, credit, and lab criteria.</a:t>
            </a:r>
          </a:p>
          <a:p>
            <a:pPr marL="285750" indent="-285750">
              <a:buFontTx/>
              <a:buChar char="-"/>
            </a:pPr>
            <a:r>
              <a:rPr lang="en-US">
                <a:latin typeface="Gotham Book" pitchFamily="50" charset="0"/>
              </a:rPr>
              <a:t>Psychology must be upper level. </a:t>
            </a:r>
          </a:p>
          <a:p>
            <a:pPr marL="742950" lvl="1" indent="-285750">
              <a:buFontTx/>
              <a:buChar char="-"/>
            </a:pPr>
            <a:r>
              <a:rPr lang="en-US">
                <a:latin typeface="Gotham Book" pitchFamily="50" charset="0"/>
              </a:rPr>
              <a:t>For a complete list of classes that are accepted please visit the UNM PTCAS directory page under course prerequisites. </a:t>
            </a:r>
          </a:p>
        </p:txBody>
      </p:sp>
      <p:sp>
        <p:nvSpPr>
          <p:cNvPr id="5" name="TextBox 4">
            <a:extLst>
              <a:ext uri="{FF2B5EF4-FFF2-40B4-BE49-F238E27FC236}">
                <a16:creationId xmlns:a16="http://schemas.microsoft.com/office/drawing/2014/main" id="{75DE2989-AAA9-6348-7B9F-209E349C9B57}"/>
              </a:ext>
            </a:extLst>
          </p:cNvPr>
          <p:cNvSpPr txBox="1"/>
          <p:nvPr/>
        </p:nvSpPr>
        <p:spPr>
          <a:xfrm>
            <a:off x="6192456" y="1720840"/>
            <a:ext cx="5521124" cy="3416320"/>
          </a:xfrm>
          <a:prstGeom prst="rect">
            <a:avLst/>
          </a:prstGeom>
          <a:noFill/>
        </p:spPr>
        <p:txBody>
          <a:bodyPr wrap="square" rtlCol="0">
            <a:spAutoFit/>
          </a:bodyPr>
          <a:lstStyle/>
          <a:p>
            <a:pPr algn="ctr"/>
            <a:r>
              <a:rPr lang="en-US"/>
              <a:t>Please use the highest course grade possible for your prerequisite selection. </a:t>
            </a:r>
          </a:p>
          <a:p>
            <a:pPr algn="ctr"/>
            <a:r>
              <a:rPr lang="en-US" b="1">
                <a:solidFill>
                  <a:srgbClr val="8A387C"/>
                </a:solidFill>
              </a:rPr>
              <a:t>You may substitute a higher-level class for the prerequisite as long as you have taken the lower level required class. </a:t>
            </a:r>
          </a:p>
          <a:p>
            <a:pPr algn="ctr"/>
            <a:r>
              <a:rPr lang="en-US"/>
              <a:t>As an example: you took Chemistry 1 + lab (4 cr.) your sophomore year and earned a B. Your junior year you took biochemistry + lab (4 cr.) a higher-level chemistry that had a prerequisite requirement of Chemistry 1 and you earned an A. You may use that higher-level chemistry class with the A, to match our prerequisites.</a:t>
            </a:r>
          </a:p>
        </p:txBody>
      </p:sp>
      <p:sp>
        <p:nvSpPr>
          <p:cNvPr id="6" name="Rectangle 5">
            <a:extLst>
              <a:ext uri="{FF2B5EF4-FFF2-40B4-BE49-F238E27FC236}">
                <a16:creationId xmlns:a16="http://schemas.microsoft.com/office/drawing/2014/main" id="{F53B1A0D-45B6-9DC5-C9DA-6A8164FDD167}"/>
              </a:ext>
              <a:ext uri="{C183D7F6-B498-43B3-948B-1728B52AA6E4}">
                <adec:decorative xmlns:adec="http://schemas.microsoft.com/office/drawing/2017/decorative" val="1"/>
              </a:ext>
            </a:extLst>
          </p:cNvPr>
          <p:cNvSpPr/>
          <p:nvPr/>
        </p:nvSpPr>
        <p:spPr>
          <a:xfrm>
            <a:off x="6095999" y="1412111"/>
            <a:ext cx="5771909" cy="413216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6961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OLICY ON WEB-BASED PREREQUISITE COURSES​">
            <a:extLst>
              <a:ext uri="{FF2B5EF4-FFF2-40B4-BE49-F238E27FC236}">
                <a16:creationId xmlns:a16="http://schemas.microsoft.com/office/drawing/2014/main" id="{DF1DA3E2-D389-0DF9-42AB-35B4DEC44A06}"/>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POLICY ON WEB-BASED PREREQUISITE COURSES</a:t>
            </a:r>
          </a:p>
        </p:txBody>
      </p:sp>
      <p:sp>
        <p:nvSpPr>
          <p:cNvPr id="3" name="Rectangle 2">
            <a:extLst>
              <a:ext uri="{FF2B5EF4-FFF2-40B4-BE49-F238E27FC236}">
                <a16:creationId xmlns:a16="http://schemas.microsoft.com/office/drawing/2014/main" id="{3B795701-96D7-38FB-7B76-85E8DE8B62A6}"/>
              </a:ext>
              <a:ext uri="{C183D7F6-B498-43B3-948B-1728B52AA6E4}">
                <adec:decorative xmlns:adec="http://schemas.microsoft.com/office/drawing/2017/decorative" val="1"/>
              </a:ext>
            </a:extLst>
          </p:cNvPr>
          <p:cNvSpPr/>
          <p:nvPr/>
        </p:nvSpPr>
        <p:spPr>
          <a:xfrm>
            <a:off x="0" y="6111433"/>
            <a:ext cx="12192000" cy="746567"/>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C7F3766A-9BE1-5F3F-659D-849F5BEA5E6C}"/>
              </a:ext>
            </a:extLst>
          </p:cNvPr>
          <p:cNvSpPr txBox="1"/>
          <p:nvPr/>
        </p:nvSpPr>
        <p:spPr>
          <a:xfrm>
            <a:off x="443696" y="1720840"/>
            <a:ext cx="11215869" cy="3046988"/>
          </a:xfrm>
          <a:prstGeom prst="rect">
            <a:avLst/>
          </a:prstGeom>
          <a:noFill/>
        </p:spPr>
        <p:txBody>
          <a:bodyPr wrap="square" lIns="91440" tIns="45720" rIns="91440" bIns="45720" rtlCol="0" anchor="t">
            <a:spAutoFit/>
          </a:bodyPr>
          <a:lstStyle/>
          <a:p>
            <a:pPr algn="ctr"/>
            <a:r>
              <a:rPr lang="en-US" sz="2400">
                <a:latin typeface="Gotham Book" pitchFamily="50" charset="0"/>
              </a:rPr>
              <a:t>For the University of New Mexico (and PTCAS) to accept credits earned from a web-based course, that course </a:t>
            </a:r>
            <a:r>
              <a:rPr lang="en-US" sz="2400" b="1">
                <a:latin typeface="Gotham Bold" pitchFamily="50" charset="0"/>
              </a:rPr>
              <a:t>must appear on a transcript from an accredited college or university.</a:t>
            </a:r>
            <a:r>
              <a:rPr lang="en-US" sz="2400">
                <a:latin typeface="Gotham Bold" pitchFamily="50" charset="0"/>
              </a:rPr>
              <a:t> </a:t>
            </a:r>
            <a:r>
              <a:rPr lang="en-US" sz="2400">
                <a:latin typeface="Gotham Book" pitchFamily="50" charset="0"/>
              </a:rPr>
              <a:t>Therefore, if the online course you have taken or plan to take is offered by UNM or CNM (or any other accredited college or university), and it satisfies our requirement, the course will be accepted. </a:t>
            </a:r>
          </a:p>
          <a:p>
            <a:pPr algn="ctr"/>
            <a:endParaRPr lang="en-US" sz="2400">
              <a:solidFill>
                <a:srgbClr val="BA0C2F"/>
              </a:solidFill>
              <a:latin typeface="Gotham Book" pitchFamily="50" charset="0"/>
            </a:endParaRPr>
          </a:p>
          <a:p>
            <a:pPr algn="ctr"/>
            <a:r>
              <a:rPr lang="en-US" sz="2400" i="1">
                <a:solidFill>
                  <a:srgbClr val="BA0C2F"/>
                </a:solidFill>
                <a:latin typeface="Gotham Book"/>
              </a:rPr>
              <a:t>All course work is verified through PTCAS. If you have questions regarding the validity of an institution, please contact PTCAS directly.</a:t>
            </a:r>
            <a:r>
              <a:rPr lang="en-US" sz="2400" b="1">
                <a:solidFill>
                  <a:srgbClr val="BA0C2F"/>
                </a:solidFill>
                <a:latin typeface="Gotham Book"/>
              </a:rPr>
              <a:t> </a:t>
            </a:r>
            <a:endParaRPr lang="en-US" sz="2400">
              <a:solidFill>
                <a:srgbClr val="BA0C2F"/>
              </a:solidFill>
              <a:latin typeface="Gotham Book"/>
            </a:endParaRPr>
          </a:p>
        </p:txBody>
      </p:sp>
    </p:spTree>
    <p:extLst>
      <p:ext uri="{BB962C8B-B14F-4D97-AF65-F5344CB8AC3E}">
        <p14:creationId xmlns:p14="http://schemas.microsoft.com/office/powerpoint/2010/main" val="3959667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YOU NEED YOUR BACHELORS DEGREE​">
            <a:extLst>
              <a:ext uri="{FF2B5EF4-FFF2-40B4-BE49-F238E27FC236}">
                <a16:creationId xmlns:a16="http://schemas.microsoft.com/office/drawing/2014/main" id="{3E721D8B-D5BC-B205-F4F7-CC03D576FA53}"/>
              </a:ext>
            </a:extLst>
          </p:cNvPr>
          <p:cNvSpPr>
            <a:spLocks noGrp="1"/>
          </p:cNvSpPr>
          <p:nvPr>
            <p:ph type="title" idx="4294967295"/>
          </p:nvPr>
        </p:nvSpPr>
        <p:spPr>
          <a:xfrm>
            <a:off x="0" y="-116805"/>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YOU NEED YOUR BACHELORS DEGREE</a:t>
            </a:r>
          </a:p>
        </p:txBody>
      </p:sp>
      <p:sp>
        <p:nvSpPr>
          <p:cNvPr id="3" name="Rectangle 2">
            <a:extLst>
              <a:ext uri="{FF2B5EF4-FFF2-40B4-BE49-F238E27FC236}">
                <a16:creationId xmlns:a16="http://schemas.microsoft.com/office/drawing/2014/main" id="{5FD45197-4BDE-5784-C7D0-C1FDBC978FB9}"/>
              </a:ext>
              <a:ext uri="{C183D7F6-B498-43B3-948B-1728B52AA6E4}">
                <adec:decorative xmlns:adec="http://schemas.microsoft.com/office/drawing/2017/decorative" val="1"/>
              </a:ext>
            </a:extLst>
          </p:cNvPr>
          <p:cNvSpPr/>
          <p:nvPr/>
        </p:nvSpPr>
        <p:spPr>
          <a:xfrm>
            <a:off x="0" y="6076709"/>
            <a:ext cx="12192000" cy="781291"/>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a:endParaRPr>
          </a:p>
        </p:txBody>
      </p:sp>
      <p:sp>
        <p:nvSpPr>
          <p:cNvPr id="4" name="TextBox 3">
            <a:extLst>
              <a:ext uri="{FF2B5EF4-FFF2-40B4-BE49-F238E27FC236}">
                <a16:creationId xmlns:a16="http://schemas.microsoft.com/office/drawing/2014/main" id="{1D07C146-A9A0-C05B-65B4-73B6EF86386A}"/>
              </a:ext>
            </a:extLst>
          </p:cNvPr>
          <p:cNvSpPr txBox="1"/>
          <p:nvPr/>
        </p:nvSpPr>
        <p:spPr>
          <a:xfrm>
            <a:off x="5107293" y="1731991"/>
            <a:ext cx="6018834" cy="2677656"/>
          </a:xfrm>
          <a:prstGeom prst="rect">
            <a:avLst/>
          </a:prstGeom>
          <a:noFill/>
        </p:spPr>
        <p:txBody>
          <a:bodyPr wrap="square" lIns="91440" tIns="45720" rIns="91440" bIns="45720" rtlCol="0" anchor="t">
            <a:spAutoFit/>
          </a:bodyPr>
          <a:lstStyle/>
          <a:p>
            <a:pPr algn="ctr"/>
            <a:r>
              <a:rPr lang="en-US" sz="2400" b="1" u="sng">
                <a:solidFill>
                  <a:srgbClr val="BA0C2F"/>
                </a:solidFill>
                <a:latin typeface="Gotham Book" pitchFamily="50" charset="0"/>
              </a:rPr>
              <a:t>ANY DEGREE IS ACCEPTABLE</a:t>
            </a:r>
          </a:p>
          <a:p>
            <a:pPr algn="ctr"/>
            <a:endParaRPr lang="en-US" sz="2400" b="1" u="sng">
              <a:latin typeface="Gotham Book" pitchFamily="50" charset="0"/>
            </a:endParaRPr>
          </a:p>
          <a:p>
            <a:pPr algn="ctr"/>
            <a:r>
              <a:rPr lang="en-US" sz="2400" b="1">
                <a:latin typeface="Gotham Book"/>
              </a:rPr>
              <a:t> </a:t>
            </a:r>
            <a:r>
              <a:rPr lang="en-US" sz="2400">
                <a:latin typeface="Gotham Book"/>
              </a:rPr>
              <a:t>Applicants must have an overall GPA as defined by PTCAS of at least a 2.67 </a:t>
            </a:r>
          </a:p>
          <a:p>
            <a:pPr algn="ctr"/>
            <a:endParaRPr lang="en-US" sz="2400">
              <a:latin typeface="Gotham Book" pitchFamily="50" charset="0"/>
            </a:endParaRPr>
          </a:p>
          <a:p>
            <a:pPr algn="ctr"/>
            <a:r>
              <a:rPr lang="en-US" sz="2400">
                <a:latin typeface="Gotham Book" pitchFamily="50" charset="0"/>
              </a:rPr>
              <a:t>Remember, you also must have a prerequisite GPA as defined by PTCAS of at least a 3.0</a:t>
            </a:r>
          </a:p>
        </p:txBody>
      </p:sp>
      <p:pic>
        <p:nvPicPr>
          <p:cNvPr id="6" name="Picture 5">
            <a:extLst>
              <a:ext uri="{FF2B5EF4-FFF2-40B4-BE49-F238E27FC236}">
                <a16:creationId xmlns:a16="http://schemas.microsoft.com/office/drawing/2014/main" id="{D1A76AC5-3F92-4EA8-657E-F3D3A47040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038073" y="2923132"/>
            <a:ext cx="1448526" cy="1489235"/>
          </a:xfrm>
          <a:prstGeom prst="rect">
            <a:avLst/>
          </a:prstGeom>
        </p:spPr>
      </p:pic>
      <p:pic>
        <p:nvPicPr>
          <p:cNvPr id="8" name="Picture 7">
            <a:extLst>
              <a:ext uri="{FF2B5EF4-FFF2-40B4-BE49-F238E27FC236}">
                <a16:creationId xmlns:a16="http://schemas.microsoft.com/office/drawing/2014/main" id="{D7BC8FDA-E9F0-5D1D-AA0C-BCD30B2C72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38073" y="1203682"/>
            <a:ext cx="1659522" cy="1414424"/>
          </a:xfrm>
          <a:prstGeom prst="rect">
            <a:avLst/>
          </a:prstGeom>
        </p:spPr>
      </p:pic>
      <p:pic>
        <p:nvPicPr>
          <p:cNvPr id="10" name="Picture 9">
            <a:extLst>
              <a:ext uri="{FF2B5EF4-FFF2-40B4-BE49-F238E27FC236}">
                <a16:creationId xmlns:a16="http://schemas.microsoft.com/office/drawing/2014/main" id="{12B6677F-6F43-19E2-80CC-77F6AAF3B4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32570" y="2923132"/>
            <a:ext cx="1468760" cy="1454500"/>
          </a:xfrm>
          <a:prstGeom prst="rect">
            <a:avLst/>
          </a:prstGeom>
        </p:spPr>
      </p:pic>
      <p:pic>
        <p:nvPicPr>
          <p:cNvPr id="12" name="Picture 11">
            <a:extLst>
              <a:ext uri="{FF2B5EF4-FFF2-40B4-BE49-F238E27FC236}">
                <a16:creationId xmlns:a16="http://schemas.microsoft.com/office/drawing/2014/main" id="{329D9719-7143-F312-186A-D2982604370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57336" y="1094526"/>
            <a:ext cx="1455511" cy="1483169"/>
          </a:xfrm>
          <a:prstGeom prst="rect">
            <a:avLst/>
          </a:prstGeom>
        </p:spPr>
      </p:pic>
      <p:pic>
        <p:nvPicPr>
          <p:cNvPr id="15" name="Picture 14">
            <a:extLst>
              <a:ext uri="{FF2B5EF4-FFF2-40B4-BE49-F238E27FC236}">
                <a16:creationId xmlns:a16="http://schemas.microsoft.com/office/drawing/2014/main" id="{C5259762-4E72-172B-A49F-4D447E3BC485}"/>
              </a:ext>
              <a:ext uri="{C183D7F6-B498-43B3-948B-1728B52AA6E4}">
                <adec:decorative xmlns:adec="http://schemas.microsoft.com/office/drawing/2017/decorative" val="1"/>
              </a:ext>
            </a:extLst>
          </p:cNvPr>
          <p:cNvPicPr>
            <a:picLocks noChangeAspect="1"/>
          </p:cNvPicPr>
          <p:nvPr/>
        </p:nvPicPr>
        <p:blipFill>
          <a:blip r:embed="rId6"/>
          <a:srcRect l="2001" t="1622"/>
          <a:stretch>
            <a:fillRect/>
          </a:stretch>
        </p:blipFill>
        <p:spPr>
          <a:xfrm>
            <a:off x="1880542" y="4482553"/>
            <a:ext cx="1455511" cy="1489235"/>
          </a:xfrm>
          <a:prstGeom prst="rect">
            <a:avLst/>
          </a:prstGeom>
        </p:spPr>
      </p:pic>
    </p:spTree>
    <p:extLst>
      <p:ext uri="{BB962C8B-B14F-4D97-AF65-F5344CB8AC3E}">
        <p14:creationId xmlns:p14="http://schemas.microsoft.com/office/powerpoint/2010/main" val="31931440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AKE THE GRE​">
            <a:extLst>
              <a:ext uri="{FF2B5EF4-FFF2-40B4-BE49-F238E27FC236}">
                <a16:creationId xmlns:a16="http://schemas.microsoft.com/office/drawing/2014/main" id="{5E63EC3A-6DBD-93DC-9D35-2F28EA35381B}"/>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TAKE THE GRE</a:t>
            </a:r>
          </a:p>
        </p:txBody>
      </p:sp>
      <p:sp>
        <p:nvSpPr>
          <p:cNvPr id="3" name="Rectangle 2">
            <a:extLst>
              <a:ext uri="{FF2B5EF4-FFF2-40B4-BE49-F238E27FC236}">
                <a16:creationId xmlns:a16="http://schemas.microsoft.com/office/drawing/2014/main" id="{18A4D04F-46C3-8407-A7AA-436204C0E5B5}"/>
              </a:ext>
              <a:ext uri="{C183D7F6-B498-43B3-948B-1728B52AA6E4}">
                <adec:decorative xmlns:adec="http://schemas.microsoft.com/office/drawing/2017/decorative" val="1"/>
              </a:ext>
            </a:extLst>
          </p:cNvPr>
          <p:cNvSpPr/>
          <p:nvPr/>
        </p:nvSpPr>
        <p:spPr>
          <a:xfrm>
            <a:off x="0" y="6134582"/>
            <a:ext cx="12192000" cy="723418"/>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0F4C59E8-C91B-61F4-0C5C-A6FC5E3B0F38}"/>
              </a:ext>
            </a:extLst>
          </p:cNvPr>
          <p:cNvSpPr txBox="1"/>
          <p:nvPr/>
        </p:nvSpPr>
        <p:spPr>
          <a:xfrm>
            <a:off x="1084162" y="3232181"/>
            <a:ext cx="5254906" cy="2265236"/>
          </a:xfrm>
          <a:prstGeom prst="rect">
            <a:avLst/>
          </a:prstGeom>
          <a:noFill/>
        </p:spPr>
        <p:txBody>
          <a:bodyPr wrap="square" rtlCol="0">
            <a:spAutoFit/>
          </a:bodyPr>
          <a:lstStyle/>
          <a:p>
            <a:pPr>
              <a:lnSpc>
                <a:spcPct val="150000"/>
              </a:lnSpc>
            </a:pPr>
            <a:r>
              <a:rPr lang="en-US" sz="1600">
                <a:latin typeface="Gotham Book" pitchFamily="50" charset="0"/>
              </a:rPr>
              <a:t>General test must be taken within 5 years of application. </a:t>
            </a:r>
          </a:p>
          <a:p>
            <a:pPr>
              <a:lnSpc>
                <a:spcPct val="150000"/>
              </a:lnSpc>
            </a:pPr>
            <a:r>
              <a:rPr lang="en-US" sz="1600">
                <a:solidFill>
                  <a:srgbClr val="BA0C2F"/>
                </a:solidFill>
                <a:latin typeface="Gotham Book" pitchFamily="50" charset="0"/>
              </a:rPr>
              <a:t>No Minimum Score Requirements.</a:t>
            </a:r>
          </a:p>
          <a:p>
            <a:pPr>
              <a:lnSpc>
                <a:spcPct val="150000"/>
              </a:lnSpc>
            </a:pPr>
            <a:r>
              <a:rPr lang="en-US" sz="1600">
                <a:latin typeface="Gotham Book" pitchFamily="50" charset="0"/>
              </a:rPr>
              <a:t>Recommended scores for program readiness:</a:t>
            </a:r>
          </a:p>
          <a:p>
            <a:pPr marL="285750" indent="-285750">
              <a:lnSpc>
                <a:spcPct val="150000"/>
              </a:lnSpc>
              <a:buFontTx/>
              <a:buChar char="-"/>
            </a:pPr>
            <a:r>
              <a:rPr lang="en-US" sz="1600">
                <a:latin typeface="Gotham Book" pitchFamily="50" charset="0"/>
              </a:rPr>
              <a:t>Quantitative 20</a:t>
            </a:r>
            <a:r>
              <a:rPr lang="en-US" sz="1600" baseline="30000">
                <a:latin typeface="Gotham Book" pitchFamily="50" charset="0"/>
              </a:rPr>
              <a:t>th</a:t>
            </a:r>
            <a:r>
              <a:rPr lang="en-US" sz="1600">
                <a:latin typeface="Gotham Book" pitchFamily="50" charset="0"/>
              </a:rPr>
              <a:t> percentile</a:t>
            </a:r>
          </a:p>
          <a:p>
            <a:pPr marL="285750" indent="-285750">
              <a:lnSpc>
                <a:spcPct val="150000"/>
              </a:lnSpc>
              <a:buFontTx/>
              <a:buChar char="-"/>
            </a:pPr>
            <a:r>
              <a:rPr lang="en-US" sz="1600">
                <a:latin typeface="Gotham Book" pitchFamily="50" charset="0"/>
              </a:rPr>
              <a:t>Verbal 25</a:t>
            </a:r>
            <a:r>
              <a:rPr lang="en-US" sz="1600" baseline="30000">
                <a:latin typeface="Gotham Book" pitchFamily="50" charset="0"/>
              </a:rPr>
              <a:t>th</a:t>
            </a:r>
            <a:r>
              <a:rPr lang="en-US" sz="1600">
                <a:latin typeface="Gotham Book" pitchFamily="50" charset="0"/>
              </a:rPr>
              <a:t> percentile </a:t>
            </a:r>
          </a:p>
        </p:txBody>
      </p:sp>
      <p:sp>
        <p:nvSpPr>
          <p:cNvPr id="6" name="TextBox 5">
            <a:extLst>
              <a:ext uri="{FF2B5EF4-FFF2-40B4-BE49-F238E27FC236}">
                <a16:creationId xmlns:a16="http://schemas.microsoft.com/office/drawing/2014/main" id="{64D3DEE0-872F-3D38-E99A-B926309DCF24}"/>
              </a:ext>
            </a:extLst>
          </p:cNvPr>
          <p:cNvSpPr txBox="1"/>
          <p:nvPr/>
        </p:nvSpPr>
        <p:spPr>
          <a:xfrm>
            <a:off x="6886937" y="3331222"/>
            <a:ext cx="4386804" cy="1323439"/>
          </a:xfrm>
          <a:prstGeom prst="rect">
            <a:avLst/>
          </a:prstGeom>
          <a:noFill/>
        </p:spPr>
        <p:txBody>
          <a:bodyPr wrap="square" lIns="91440" tIns="45720" rIns="91440" bIns="45720" anchor="t">
            <a:spAutoFit/>
          </a:bodyPr>
          <a:lstStyle/>
          <a:p>
            <a:r>
              <a:rPr lang="en-US" sz="1600" dirty="0">
                <a:solidFill>
                  <a:srgbClr val="BA0C2F"/>
                </a:solidFill>
                <a:latin typeface="Gotham Book"/>
              </a:rPr>
              <a:t>Submitting GRE scores that are considerably lower than the recommended scores may influence your overall application score.</a:t>
            </a:r>
          </a:p>
          <a:p>
            <a:endParaRPr lang="en-US" sz="1600">
              <a:solidFill>
                <a:srgbClr val="000000"/>
              </a:solidFill>
              <a:effectLst/>
              <a:latin typeface="Gotham Book" pitchFamily="50" charset="0"/>
            </a:endParaRPr>
          </a:p>
          <a:p>
            <a:r>
              <a:rPr lang="en-US" sz="1600" dirty="0">
                <a:solidFill>
                  <a:srgbClr val="000000"/>
                </a:solidFill>
                <a:latin typeface="Gotham Book"/>
              </a:rPr>
              <a:t> </a:t>
            </a:r>
            <a:r>
              <a:rPr lang="en-US" sz="1600" dirty="0">
                <a:solidFill>
                  <a:srgbClr val="000000"/>
                </a:solidFill>
                <a:effectLst/>
                <a:latin typeface="Gotham Book"/>
              </a:rPr>
              <a:t> </a:t>
            </a:r>
            <a:endParaRPr lang="en-US" sz="1600" dirty="0">
              <a:latin typeface="Gotham Book"/>
            </a:endParaRPr>
          </a:p>
        </p:txBody>
      </p:sp>
      <p:sp>
        <p:nvSpPr>
          <p:cNvPr id="7" name="Rectangle 6">
            <a:extLst>
              <a:ext uri="{FF2B5EF4-FFF2-40B4-BE49-F238E27FC236}">
                <a16:creationId xmlns:a16="http://schemas.microsoft.com/office/drawing/2014/main" id="{0105426D-148E-832A-1CF9-BD08CB9658B7}"/>
              </a:ext>
              <a:ext uri="{C183D7F6-B498-43B3-948B-1728B52AA6E4}">
                <adec:decorative xmlns:adec="http://schemas.microsoft.com/office/drawing/2017/decorative" val="1"/>
              </a:ext>
            </a:extLst>
          </p:cNvPr>
          <p:cNvSpPr/>
          <p:nvPr/>
        </p:nvSpPr>
        <p:spPr>
          <a:xfrm>
            <a:off x="1284791" y="1561438"/>
            <a:ext cx="4193893" cy="1203767"/>
          </a:xfrm>
          <a:prstGeom prst="rect">
            <a:avLst/>
          </a:prstGeom>
          <a:solidFill>
            <a:srgbClr val="BA0C2F"/>
          </a:solidFill>
          <a:ln>
            <a:solidFill>
              <a:srgbClr val="BA0C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Deadline for taking the GRE:​&#10;&#10;October 1st, 2026 ">
            <a:extLst>
              <a:ext uri="{FF2B5EF4-FFF2-40B4-BE49-F238E27FC236}">
                <a16:creationId xmlns:a16="http://schemas.microsoft.com/office/drawing/2014/main" id="{95DDF564-2F6F-DB83-C90F-C84EC1AB05DB}"/>
              </a:ext>
            </a:extLst>
          </p:cNvPr>
          <p:cNvSpPr/>
          <p:nvPr/>
        </p:nvSpPr>
        <p:spPr>
          <a:xfrm>
            <a:off x="6713317" y="1561439"/>
            <a:ext cx="4193893" cy="1203767"/>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solidFill>
                  <a:schemeClr val="bg1"/>
                </a:solidFill>
                <a:latin typeface="Gotham Black" pitchFamily="50" charset="0"/>
              </a:rPr>
              <a:t>Deadline for taking the GRE:</a:t>
            </a:r>
            <a:endParaRPr lang="en-US" sz="2000">
              <a:solidFill>
                <a:schemeClr val="bg1"/>
              </a:solidFill>
              <a:latin typeface="Gotham Black" pitchFamily="50" charset="0"/>
            </a:endParaRPr>
          </a:p>
          <a:p>
            <a:pPr algn="ctr"/>
            <a:r>
              <a:rPr lang="en-US" sz="3200">
                <a:solidFill>
                  <a:schemeClr val="bg1"/>
                </a:solidFill>
                <a:latin typeface="Gotham Black"/>
              </a:rPr>
              <a:t>October 1</a:t>
            </a:r>
            <a:r>
              <a:rPr lang="en-US" sz="3200" baseline="30000">
                <a:solidFill>
                  <a:schemeClr val="bg1"/>
                </a:solidFill>
                <a:latin typeface="Gotham Black"/>
              </a:rPr>
              <a:t>st</a:t>
            </a:r>
            <a:r>
              <a:rPr lang="en-US" sz="3200">
                <a:solidFill>
                  <a:schemeClr val="bg1"/>
                </a:solidFill>
                <a:latin typeface="Gotham Black"/>
              </a:rPr>
              <a:t>, 2026</a:t>
            </a:r>
          </a:p>
        </p:txBody>
      </p:sp>
      <p:sp>
        <p:nvSpPr>
          <p:cNvPr id="9" name="TextBox 8">
            <a:extLst>
              <a:ext uri="{FF2B5EF4-FFF2-40B4-BE49-F238E27FC236}">
                <a16:creationId xmlns:a16="http://schemas.microsoft.com/office/drawing/2014/main" id="{C14AE297-2F3B-CE80-DE16-26DE89107769}"/>
              </a:ext>
            </a:extLst>
          </p:cNvPr>
          <p:cNvSpPr txBox="1"/>
          <p:nvPr/>
        </p:nvSpPr>
        <p:spPr>
          <a:xfrm>
            <a:off x="1460339" y="1626432"/>
            <a:ext cx="3842795" cy="1077218"/>
          </a:xfrm>
          <a:prstGeom prst="rect">
            <a:avLst/>
          </a:prstGeom>
          <a:noFill/>
        </p:spPr>
        <p:txBody>
          <a:bodyPr wrap="square" rtlCol="0">
            <a:spAutoFit/>
          </a:bodyPr>
          <a:lstStyle/>
          <a:p>
            <a:pPr algn="ctr"/>
            <a:r>
              <a:rPr lang="en-US" sz="1400">
                <a:solidFill>
                  <a:schemeClr val="bg1"/>
                </a:solidFill>
                <a:latin typeface="Gotham Black" pitchFamily="50" charset="0"/>
              </a:rPr>
              <a:t>Submit scores to UNM PT Program Institution Code:</a:t>
            </a:r>
          </a:p>
          <a:p>
            <a:pPr algn="ctr"/>
            <a:r>
              <a:rPr lang="en-US" sz="3600">
                <a:solidFill>
                  <a:schemeClr val="bg1"/>
                </a:solidFill>
                <a:latin typeface="Gotham Black" pitchFamily="50" charset="0"/>
              </a:rPr>
              <a:t>7670 </a:t>
            </a:r>
          </a:p>
        </p:txBody>
      </p:sp>
    </p:spTree>
    <p:extLst>
      <p:ext uri="{BB962C8B-B14F-4D97-AF65-F5344CB8AC3E}">
        <p14:creationId xmlns:p14="http://schemas.microsoft.com/office/powerpoint/2010/main" val="2907743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GRE ASSISTANCE​">
            <a:extLst>
              <a:ext uri="{FF2B5EF4-FFF2-40B4-BE49-F238E27FC236}">
                <a16:creationId xmlns:a16="http://schemas.microsoft.com/office/drawing/2014/main" id="{47B7B524-11B4-2CE8-C019-06AD16434048}"/>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a:ea typeface="+mn-ea"/>
                <a:cs typeface="+mn-cs"/>
              </a:rPr>
              <a:t>GRE ASSISTANCE</a:t>
            </a:r>
          </a:p>
        </p:txBody>
      </p:sp>
      <p:sp>
        <p:nvSpPr>
          <p:cNvPr id="5" name="Rectangle 4">
            <a:extLst>
              <a:ext uri="{FF2B5EF4-FFF2-40B4-BE49-F238E27FC236}">
                <a16:creationId xmlns:a16="http://schemas.microsoft.com/office/drawing/2014/main" id="{ED1134E4-6F9F-820C-9DE3-4C3ABDFEF02D}"/>
              </a:ext>
              <a:ext uri="{C183D7F6-B498-43B3-948B-1728B52AA6E4}">
                <adec:decorative xmlns:adec="http://schemas.microsoft.com/office/drawing/2017/decorative" val="1"/>
              </a:ext>
            </a:extLst>
          </p:cNvPr>
          <p:cNvSpPr/>
          <p:nvPr/>
        </p:nvSpPr>
        <p:spPr>
          <a:xfrm>
            <a:off x="0" y="6134582"/>
            <a:ext cx="12192000" cy="723418"/>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6" name="TextBox 5">
            <a:extLst>
              <a:ext uri="{FF2B5EF4-FFF2-40B4-BE49-F238E27FC236}">
                <a16:creationId xmlns:a16="http://schemas.microsoft.com/office/drawing/2014/main" id="{C33773B5-DE45-165E-F933-1FBC86CB5A85}"/>
              </a:ext>
            </a:extLst>
          </p:cNvPr>
          <p:cNvSpPr txBox="1"/>
          <p:nvPr/>
        </p:nvSpPr>
        <p:spPr>
          <a:xfrm>
            <a:off x="592372" y="1390594"/>
            <a:ext cx="11728173"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ea typeface="+mn-lt"/>
                <a:cs typeface="+mn-lt"/>
              </a:rPr>
              <a:t>Prep classes and books are helpful!</a:t>
            </a:r>
            <a:endParaRPr lang="en-US" b="1" dirty="0"/>
          </a:p>
          <a:p>
            <a:endParaRPr lang="en-US" sz="1600" dirty="0">
              <a:ea typeface="+mn-lt"/>
              <a:cs typeface="+mn-lt"/>
            </a:endParaRPr>
          </a:p>
          <a:p>
            <a:r>
              <a:rPr lang="en-US" sz="1600" dirty="0">
                <a:ea typeface="+mn-lt"/>
                <a:cs typeface="+mn-lt"/>
              </a:rPr>
              <a:t>- GRE Intensive Prep Course offered throughout the year at Anderson School of Business, please visit at:</a:t>
            </a:r>
            <a:endParaRPr lang="en-US" dirty="0"/>
          </a:p>
          <a:p>
            <a:r>
              <a:rPr lang="en-US" sz="1600" dirty="0">
                <a:ea typeface="+mn-lt"/>
                <a:cs typeface="+mn-lt"/>
                <a:hlinkClick r:id="rId2"/>
              </a:rPr>
              <a:t>https://mba.mgt.unm.edu/testprep/</a:t>
            </a:r>
            <a:endParaRPr lang="en-US" sz="1600" dirty="0">
              <a:ea typeface="+mn-lt"/>
              <a:cs typeface="+mn-lt"/>
            </a:endParaRPr>
          </a:p>
          <a:p>
            <a:endParaRPr lang="en-US" dirty="0"/>
          </a:p>
          <a:p>
            <a:r>
              <a:rPr lang="en-US" sz="1600" dirty="0">
                <a:ea typeface="+mn-lt"/>
                <a:cs typeface="+mn-lt"/>
              </a:rPr>
              <a:t>-Other classes offered online and in person visit at: </a:t>
            </a:r>
            <a:endParaRPr lang="en-US" dirty="0"/>
          </a:p>
          <a:p>
            <a:r>
              <a:rPr lang="en-US" sz="1600" dirty="0">
                <a:ea typeface="+mn-lt"/>
                <a:cs typeface="+mn-lt"/>
                <a:hlinkClick r:id="rId3"/>
              </a:rPr>
              <a:t>https://www.kaptest.com/</a:t>
            </a:r>
            <a:endParaRPr lang="en-US" dirty="0"/>
          </a:p>
          <a:p>
            <a:endParaRPr lang="en-US" sz="1600" b="1" dirty="0">
              <a:solidFill>
                <a:srgbClr val="BA0C2F"/>
              </a:solidFill>
              <a:ea typeface="+mn-lt"/>
              <a:cs typeface="+mn-lt"/>
            </a:endParaRPr>
          </a:p>
          <a:p>
            <a:r>
              <a:rPr lang="en-US" sz="1600" b="1" dirty="0">
                <a:solidFill>
                  <a:srgbClr val="BA0C2F"/>
                </a:solidFill>
                <a:ea typeface="+mn-lt"/>
                <a:cs typeface="+mn-lt"/>
              </a:rPr>
              <a:t>HSC Office for Diversity offers Test Prep Programs- Applications due in April for summer course June-July</a:t>
            </a:r>
            <a:endParaRPr lang="en-US" b="1" dirty="0"/>
          </a:p>
          <a:p>
            <a:endParaRPr lang="en-US" sz="1600" dirty="0">
              <a:solidFill>
                <a:srgbClr val="BA0C2F"/>
              </a:solidFill>
              <a:ea typeface="+mn-lt"/>
              <a:cs typeface="+mn-lt"/>
            </a:endParaRPr>
          </a:p>
          <a:p>
            <a:r>
              <a:rPr lang="en-US" sz="1600" dirty="0">
                <a:ea typeface="+mn-lt"/>
                <a:cs typeface="+mn-lt"/>
              </a:rPr>
              <a:t>-Please visit at: </a:t>
            </a:r>
            <a:r>
              <a:rPr lang="en-US" sz="1600" dirty="0">
                <a:ea typeface="+mn-lt"/>
                <a:cs typeface="+mn-lt"/>
                <a:hlinkClick r:id="rId4"/>
              </a:rPr>
              <a:t>https://hsc.unm.edu/diversity/programs/community/test-prep.html</a:t>
            </a:r>
            <a:endParaRPr lang="en-US" dirty="0"/>
          </a:p>
          <a:p>
            <a:r>
              <a:rPr lang="en-US" sz="1600" dirty="0">
                <a:ea typeface="+mn-lt"/>
                <a:cs typeface="+mn-lt"/>
              </a:rPr>
              <a:t>-</a:t>
            </a:r>
            <a:r>
              <a:rPr lang="en-US" sz="1600" dirty="0" err="1">
                <a:ea typeface="+mn-lt"/>
                <a:cs typeface="+mn-lt"/>
              </a:rPr>
              <a:t>Stipened</a:t>
            </a:r>
            <a:r>
              <a:rPr lang="en-US" sz="1600" dirty="0">
                <a:ea typeface="+mn-lt"/>
                <a:cs typeface="+mn-lt"/>
              </a:rPr>
              <a:t> upon completion of the program.</a:t>
            </a:r>
            <a:endParaRPr lang="en-US" dirty="0"/>
          </a:p>
          <a:p>
            <a:r>
              <a:rPr lang="en-US" sz="1600" dirty="0">
                <a:ea typeface="+mn-lt"/>
                <a:cs typeface="+mn-lt"/>
              </a:rPr>
              <a:t>-Contact the office of diversity for more information by calling 1(866) 494-0064 or emailing them at: </a:t>
            </a:r>
            <a:r>
              <a:rPr lang="en-US" sz="1600" dirty="0">
                <a:ea typeface="+mn-lt"/>
                <a:cs typeface="+mn-lt"/>
                <a:hlinkClick r:id="rId5"/>
              </a:rPr>
              <a:t>HSC-diversity@salud.unm.edu</a:t>
            </a:r>
            <a:r>
              <a:rPr lang="en-US" sz="1600" dirty="0">
                <a:ea typeface="+mn-lt"/>
                <a:cs typeface="+mn-lt"/>
              </a:rPr>
              <a:t>  </a:t>
            </a:r>
            <a:endParaRPr lang="en-US" dirty="0"/>
          </a:p>
          <a:p>
            <a:pPr algn="l"/>
            <a:endParaRPr lang="en-US" dirty="0"/>
          </a:p>
        </p:txBody>
      </p:sp>
    </p:spTree>
    <p:extLst>
      <p:ext uri="{BB962C8B-B14F-4D97-AF65-F5344CB8AC3E}">
        <p14:creationId xmlns:p14="http://schemas.microsoft.com/office/powerpoint/2010/main" val="4088871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TCAS ESSAYS​">
            <a:extLst>
              <a:ext uri="{FF2B5EF4-FFF2-40B4-BE49-F238E27FC236}">
                <a16:creationId xmlns:a16="http://schemas.microsoft.com/office/drawing/2014/main" id="{E94FD2B1-F44C-49BC-098F-A4F3C5B39D7E}"/>
              </a:ext>
            </a:extLst>
          </p:cNvPr>
          <p:cNvSpPr>
            <a:spLocks noGrp="1"/>
          </p:cNvSpPr>
          <p:nvPr>
            <p:ph type="title" idx="4294967295"/>
          </p:nvPr>
        </p:nvSpPr>
        <p:spPr>
          <a:xfrm>
            <a:off x="0" y="10685"/>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PTCAS ESSAYS</a:t>
            </a:r>
          </a:p>
        </p:txBody>
      </p:sp>
      <p:sp>
        <p:nvSpPr>
          <p:cNvPr id="3" name="Rectangle 2">
            <a:extLst>
              <a:ext uri="{FF2B5EF4-FFF2-40B4-BE49-F238E27FC236}">
                <a16:creationId xmlns:a16="http://schemas.microsoft.com/office/drawing/2014/main" id="{18E0B4F7-452B-81D1-2950-509DC980FDD4}"/>
              </a:ext>
              <a:ext uri="{C183D7F6-B498-43B3-948B-1728B52AA6E4}">
                <adec:decorative xmlns:adec="http://schemas.microsoft.com/office/drawing/2017/decorative" val="1"/>
              </a:ext>
            </a:extLst>
          </p:cNvPr>
          <p:cNvSpPr/>
          <p:nvPr/>
        </p:nvSpPr>
        <p:spPr>
          <a:xfrm>
            <a:off x="0" y="6007261"/>
            <a:ext cx="12192000" cy="850739"/>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759BD179-90B2-6C53-C81E-956769EDF204}"/>
              </a:ext>
            </a:extLst>
          </p:cNvPr>
          <p:cNvSpPr txBox="1"/>
          <p:nvPr/>
        </p:nvSpPr>
        <p:spPr>
          <a:xfrm>
            <a:off x="780422" y="1383904"/>
            <a:ext cx="10631155" cy="2308324"/>
          </a:xfrm>
          <a:prstGeom prst="rect">
            <a:avLst/>
          </a:prstGeom>
          <a:noFill/>
        </p:spPr>
        <p:txBody>
          <a:bodyPr wrap="square" lIns="91440" tIns="45720" rIns="91440" bIns="45720" rtlCol="0" anchor="t">
            <a:spAutoFit/>
          </a:bodyPr>
          <a:lstStyle/>
          <a:p>
            <a:r>
              <a:rPr lang="en-US" sz="1600"/>
              <a:t>The topic of one essay is set by the APTA, the topic of the second is decided by the school you are applying to.</a:t>
            </a:r>
            <a:endParaRPr lang="en-US"/>
          </a:p>
          <a:p>
            <a:r>
              <a:rPr lang="en-US" sz="1600"/>
              <a:t>For our program we want you to share a meaningful personal story (not a resume highlight) that shows your values and who you will be in a demanding, team-based program.</a:t>
            </a:r>
            <a:endParaRPr lang="en-US"/>
          </a:p>
          <a:p>
            <a:endParaRPr lang="en-US" sz="1600"/>
          </a:p>
          <a:p>
            <a:r>
              <a:rPr lang="en-US" sz="1600" u="sng"/>
              <a:t>Guidelines:</a:t>
            </a:r>
          </a:p>
          <a:p>
            <a:r>
              <a:rPr lang="en-US" sz="1600"/>
              <a:t>- Please do not focus on clinical observation/shadowing experience.</a:t>
            </a:r>
          </a:p>
          <a:p>
            <a:r>
              <a:rPr lang="en-US" sz="1600"/>
              <a:t>- We’re interested in your story, not your profession of choice. </a:t>
            </a:r>
          </a:p>
          <a:p>
            <a:r>
              <a:rPr lang="en-US" sz="1600"/>
              <a:t>- Avoid retelling your resume; one meaningful story is enough. </a:t>
            </a:r>
          </a:p>
          <a:p>
            <a:endParaRPr lang="en-US" sz="1600"/>
          </a:p>
        </p:txBody>
      </p:sp>
      <p:sp>
        <p:nvSpPr>
          <p:cNvPr id="5" name="TextBox 4">
            <a:extLst>
              <a:ext uri="{FF2B5EF4-FFF2-40B4-BE49-F238E27FC236}">
                <a16:creationId xmlns:a16="http://schemas.microsoft.com/office/drawing/2014/main" id="{21403E4C-D236-AC38-C7DD-202B561A5727}"/>
              </a:ext>
            </a:extLst>
          </p:cNvPr>
          <p:cNvSpPr txBox="1"/>
          <p:nvPr/>
        </p:nvSpPr>
        <p:spPr>
          <a:xfrm>
            <a:off x="2378821" y="4019497"/>
            <a:ext cx="8199455" cy="1231106"/>
          </a:xfrm>
          <a:prstGeom prst="rect">
            <a:avLst/>
          </a:prstGeom>
          <a:noFill/>
        </p:spPr>
        <p:txBody>
          <a:bodyPr wrap="square" rtlCol="0">
            <a:spAutoFit/>
          </a:bodyPr>
          <a:lstStyle/>
          <a:p>
            <a:pPr algn="ctr"/>
            <a:r>
              <a:rPr lang="en-US" sz="1400" i="1"/>
              <a:t>We do read the application essays carefully, and we view them much like an assignment—an opportunity for you to demonstrate clear thinking, professionalism, and the ability to communicate effectively. We’re not looking for perfection, but we do expect your responses to be thoughtful, well organized, and reflective of the care you would bring to graduate-level work. </a:t>
            </a:r>
          </a:p>
          <a:p>
            <a:endParaRPr lang="en-US"/>
          </a:p>
        </p:txBody>
      </p:sp>
      <p:sp>
        <p:nvSpPr>
          <p:cNvPr id="6" name="Rectangle 5">
            <a:extLst>
              <a:ext uri="{FF2B5EF4-FFF2-40B4-BE49-F238E27FC236}">
                <a16:creationId xmlns:a16="http://schemas.microsoft.com/office/drawing/2014/main" id="{D68CFA61-CD6D-DAF2-9859-AB977BDD5881}"/>
              </a:ext>
              <a:ext uri="{C183D7F6-B498-43B3-948B-1728B52AA6E4}">
                <adec:decorative xmlns:adec="http://schemas.microsoft.com/office/drawing/2017/decorative" val="1"/>
              </a:ext>
            </a:extLst>
          </p:cNvPr>
          <p:cNvSpPr/>
          <p:nvPr/>
        </p:nvSpPr>
        <p:spPr>
          <a:xfrm>
            <a:off x="1827630" y="3970475"/>
            <a:ext cx="9304774" cy="1326383"/>
          </a:xfrm>
          <a:prstGeom prst="rect">
            <a:avLst/>
          </a:prstGeom>
          <a:noFill/>
          <a:ln>
            <a:solidFill>
              <a:srgbClr val="BA0C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6768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FA581-EFEC-69C7-D504-59E1AB305E46}"/>
            </a:ext>
          </a:extLst>
        </p:cNvPr>
        <p:cNvGrpSpPr/>
        <p:nvPr/>
      </p:nvGrpSpPr>
      <p:grpSpPr>
        <a:xfrm>
          <a:off x="0" y="0"/>
          <a:ext cx="0" cy="0"/>
          <a:chOff x="0" y="0"/>
          <a:chExt cx="0" cy="0"/>
        </a:xfrm>
      </p:grpSpPr>
      <p:sp>
        <p:nvSpPr>
          <p:cNvPr id="2" name="Title 1" descr="OBSERVATION HOURS​">
            <a:extLst>
              <a:ext uri="{FF2B5EF4-FFF2-40B4-BE49-F238E27FC236}">
                <a16:creationId xmlns:a16="http://schemas.microsoft.com/office/drawing/2014/main" id="{81AD6B66-5193-E8D6-19ED-A6DD9497D12F}"/>
              </a:ext>
            </a:extLst>
          </p:cNvPr>
          <p:cNvSpPr>
            <a:spLocks noGrp="1"/>
          </p:cNvSpPr>
          <p:nvPr>
            <p:ph type="title" idx="4294967295"/>
          </p:nvPr>
        </p:nvSpPr>
        <p:spPr>
          <a:xfrm>
            <a:off x="0" y="10685"/>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a:ea typeface="+mn-ea"/>
                <a:cs typeface="+mn-cs"/>
              </a:rPr>
              <a:t>OBSERVATION HOURS</a:t>
            </a:r>
            <a:endPar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endParaRPr>
          </a:p>
        </p:txBody>
      </p:sp>
      <p:sp>
        <p:nvSpPr>
          <p:cNvPr id="3" name="Rectangle 2">
            <a:extLst>
              <a:ext uri="{FF2B5EF4-FFF2-40B4-BE49-F238E27FC236}">
                <a16:creationId xmlns:a16="http://schemas.microsoft.com/office/drawing/2014/main" id="{B4529D98-D181-A104-0038-67E7384E4AEB}"/>
              </a:ext>
              <a:ext uri="{C183D7F6-B498-43B3-948B-1728B52AA6E4}">
                <adec:decorative xmlns:adec="http://schemas.microsoft.com/office/drawing/2017/decorative" val="1"/>
              </a:ext>
            </a:extLst>
          </p:cNvPr>
          <p:cNvSpPr/>
          <p:nvPr/>
        </p:nvSpPr>
        <p:spPr>
          <a:xfrm>
            <a:off x="0" y="6007261"/>
            <a:ext cx="12192000" cy="850739"/>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C05E4C4A-49D3-98A7-45BA-36D2D35D84EC}"/>
              </a:ext>
            </a:extLst>
          </p:cNvPr>
          <p:cNvSpPr txBox="1"/>
          <p:nvPr/>
        </p:nvSpPr>
        <p:spPr>
          <a:xfrm>
            <a:off x="1046791" y="1855240"/>
            <a:ext cx="9709687" cy="2308324"/>
          </a:xfrm>
          <a:prstGeom prst="rect">
            <a:avLst/>
          </a:prstGeom>
          <a:noFill/>
        </p:spPr>
        <p:txBody>
          <a:bodyPr wrap="square" lIns="91440" tIns="45720" rIns="91440" bIns="45720" rtlCol="0" anchor="t">
            <a:spAutoFit/>
          </a:bodyPr>
          <a:lstStyle/>
          <a:p>
            <a:pPr algn="ctr"/>
            <a:r>
              <a:rPr lang="en-US" sz="1600" b="1">
                <a:highlight>
                  <a:srgbClr val="FFFFFF"/>
                </a:highlight>
              </a:rPr>
              <a:t>We </a:t>
            </a:r>
            <a:r>
              <a:rPr lang="en-US" sz="1600" b="1" u="sng">
                <a:highlight>
                  <a:srgbClr val="FFFFFF"/>
                </a:highlight>
              </a:rPr>
              <a:t>do not </a:t>
            </a:r>
            <a:r>
              <a:rPr lang="en-US" sz="1600" b="1">
                <a:highlight>
                  <a:srgbClr val="FFFFFF"/>
                </a:highlight>
              </a:rPr>
              <a:t>require physical therapy observation hours as part of our application.</a:t>
            </a:r>
            <a:endParaRPr lang="en-US"/>
          </a:p>
          <a:p>
            <a:pPr algn="ctr"/>
            <a:endParaRPr lang="en-US" sz="1600">
              <a:highlight>
                <a:srgbClr val="FFFFFF"/>
              </a:highlight>
            </a:endParaRPr>
          </a:p>
          <a:p>
            <a:pPr algn="ctr"/>
            <a:r>
              <a:rPr lang="en-US" sz="1600">
                <a:highlight>
                  <a:srgbClr val="FFFFFF"/>
                </a:highlight>
              </a:rPr>
              <a:t>We recognize that in our largely rural state, access to PT clinics can be limited, and requiring observation can create an unintended barrier—especially for applicants with significant work, family, transportation, or financial constraints. That said, it’s still important that you have a clear understanding of what physical therapists do and what the profession entails. We strongly encourage you to explore the field in ways that are feasible for you (e.g., informational interviews with PTs, attending virtual clinic tours or professional webinars, speaking with current students, or learning through reputable PT organization resources) so you can make an informed decision about this career path. </a:t>
            </a:r>
            <a:endParaRPr lang="en-US"/>
          </a:p>
        </p:txBody>
      </p:sp>
    </p:spTree>
    <p:extLst>
      <p:ext uri="{BB962C8B-B14F-4D97-AF65-F5344CB8AC3E}">
        <p14:creationId xmlns:p14="http://schemas.microsoft.com/office/powerpoint/2010/main" val="1022648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PPLY ON PTCAS​">
            <a:extLst>
              <a:ext uri="{FF2B5EF4-FFF2-40B4-BE49-F238E27FC236}">
                <a16:creationId xmlns:a16="http://schemas.microsoft.com/office/drawing/2014/main" id="{242C03AC-DDBE-0740-84E1-EB9DB4880E06}"/>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APPLY ON PTCAS</a:t>
            </a:r>
          </a:p>
        </p:txBody>
      </p:sp>
      <p:sp>
        <p:nvSpPr>
          <p:cNvPr id="3" name="Rectangle 2">
            <a:extLst>
              <a:ext uri="{FF2B5EF4-FFF2-40B4-BE49-F238E27FC236}">
                <a16:creationId xmlns:a16="http://schemas.microsoft.com/office/drawing/2014/main" id="{3C3DAFF8-F0F4-6718-0355-32462514D6BA}"/>
              </a:ext>
              <a:ext uri="{C183D7F6-B498-43B3-948B-1728B52AA6E4}">
                <adec:decorative xmlns:adec="http://schemas.microsoft.com/office/drawing/2017/decorative" val="1"/>
              </a:ext>
            </a:extLst>
          </p:cNvPr>
          <p:cNvSpPr/>
          <p:nvPr/>
        </p:nvSpPr>
        <p:spPr>
          <a:xfrm>
            <a:off x="0" y="5949387"/>
            <a:ext cx="12192000" cy="90861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0B086A97-607C-1473-FE0E-470354928527}"/>
              </a:ext>
            </a:extLst>
          </p:cNvPr>
          <p:cNvSpPr txBox="1"/>
          <p:nvPr/>
        </p:nvSpPr>
        <p:spPr>
          <a:xfrm>
            <a:off x="563301" y="1971003"/>
            <a:ext cx="10903352" cy="2308324"/>
          </a:xfrm>
          <a:prstGeom prst="rect">
            <a:avLst/>
          </a:prstGeom>
          <a:noFill/>
        </p:spPr>
        <p:txBody>
          <a:bodyPr wrap="square" rtlCol="0">
            <a:spAutoFit/>
          </a:bodyPr>
          <a:lstStyle/>
          <a:p>
            <a:pPr algn="ctr"/>
            <a:r>
              <a:rPr lang="en-US" sz="2400" dirty="0">
                <a:latin typeface="Gotham Book" pitchFamily="50" charset="0"/>
                <a:hlinkClick r:id="rId2"/>
              </a:rPr>
              <a:t>http://www.ptcas.org/</a:t>
            </a:r>
            <a:endParaRPr lang="en-US" sz="2400" dirty="0">
              <a:latin typeface="Gotham Book" pitchFamily="50" charset="0"/>
            </a:endParaRPr>
          </a:p>
          <a:p>
            <a:pPr algn="ctr"/>
            <a:endParaRPr lang="en-US" sz="2400" dirty="0">
              <a:latin typeface="Gotham Book" pitchFamily="50" charset="0"/>
            </a:endParaRPr>
          </a:p>
          <a:p>
            <a:pPr algn="ctr"/>
            <a:r>
              <a:rPr lang="en-US" sz="2400" dirty="0">
                <a:latin typeface="Gotham Book" pitchFamily="50" charset="0"/>
              </a:rPr>
              <a:t>Application portal opens JUNE/JULY </a:t>
            </a:r>
          </a:p>
          <a:p>
            <a:pPr algn="ctr"/>
            <a:endParaRPr lang="en-US" sz="2400" dirty="0">
              <a:latin typeface="Gotham Book" pitchFamily="50" charset="0"/>
            </a:endParaRPr>
          </a:p>
          <a:p>
            <a:pPr algn="ctr"/>
            <a:endParaRPr lang="en-US" sz="2400" dirty="0">
              <a:solidFill>
                <a:srgbClr val="BA0C2F"/>
              </a:solidFill>
              <a:latin typeface="Vitesse Bold" pitchFamily="50" charset="0"/>
            </a:endParaRPr>
          </a:p>
          <a:p>
            <a:pPr algn="ctr"/>
            <a:r>
              <a:rPr lang="en-US" sz="2400" dirty="0">
                <a:solidFill>
                  <a:srgbClr val="BA0C2F"/>
                </a:solidFill>
                <a:latin typeface="Vitesse Bold" pitchFamily="50" charset="0"/>
              </a:rPr>
              <a:t>Completed application due OCTOBER 1</a:t>
            </a:r>
            <a:r>
              <a:rPr lang="en-US" sz="2400" baseline="30000" dirty="0">
                <a:solidFill>
                  <a:srgbClr val="BA0C2F"/>
                </a:solidFill>
                <a:latin typeface="Vitesse Bold" pitchFamily="50" charset="0"/>
              </a:rPr>
              <a:t>st</a:t>
            </a:r>
            <a:r>
              <a:rPr lang="en-US" sz="2400" dirty="0">
                <a:solidFill>
                  <a:srgbClr val="BA0C2F"/>
                </a:solidFill>
                <a:latin typeface="Vitesse Bold" pitchFamily="50" charset="0"/>
              </a:rPr>
              <a:t>, 2026</a:t>
            </a:r>
          </a:p>
        </p:txBody>
      </p:sp>
      <p:sp>
        <p:nvSpPr>
          <p:cNvPr id="5" name="Rectangle 4">
            <a:extLst>
              <a:ext uri="{FF2B5EF4-FFF2-40B4-BE49-F238E27FC236}">
                <a16:creationId xmlns:a16="http://schemas.microsoft.com/office/drawing/2014/main" id="{58069AC7-E803-6509-04D5-65B283518A09}"/>
              </a:ext>
              <a:ext uri="{C183D7F6-B498-43B3-948B-1728B52AA6E4}">
                <adec:decorative xmlns:adec="http://schemas.microsoft.com/office/drawing/2017/decorative" val="1"/>
              </a:ext>
            </a:extLst>
          </p:cNvPr>
          <p:cNvSpPr/>
          <p:nvPr/>
        </p:nvSpPr>
        <p:spPr>
          <a:xfrm>
            <a:off x="1622385" y="3518704"/>
            <a:ext cx="8947230" cy="127321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4266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ALL 2026 / SPRING 2027 COURSES​">
            <a:extLst>
              <a:ext uri="{FF2B5EF4-FFF2-40B4-BE49-F238E27FC236}">
                <a16:creationId xmlns:a16="http://schemas.microsoft.com/office/drawing/2014/main" id="{AF192396-547D-83B5-CC5A-E43CD51D33A7}"/>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FALL 2026 / SPRING 2027 COURSES</a:t>
            </a:r>
          </a:p>
        </p:txBody>
      </p:sp>
      <p:sp>
        <p:nvSpPr>
          <p:cNvPr id="3" name="Rectangle 2">
            <a:extLst>
              <a:ext uri="{FF2B5EF4-FFF2-40B4-BE49-F238E27FC236}">
                <a16:creationId xmlns:a16="http://schemas.microsoft.com/office/drawing/2014/main" id="{F3BDC393-3860-5BC7-5FFD-689AE10F6C23}"/>
              </a:ext>
              <a:ext uri="{C183D7F6-B498-43B3-948B-1728B52AA6E4}">
                <adec:decorative xmlns:adec="http://schemas.microsoft.com/office/drawing/2017/decorative" val="1"/>
              </a:ext>
            </a:extLst>
          </p:cNvPr>
          <p:cNvSpPr/>
          <p:nvPr/>
        </p:nvSpPr>
        <p:spPr>
          <a:xfrm>
            <a:off x="0" y="6018835"/>
            <a:ext cx="12192000" cy="839165"/>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B0C33DD7-9C3B-40B2-1AC1-C0597AF0ECBB}"/>
              </a:ext>
            </a:extLst>
          </p:cNvPr>
          <p:cNvSpPr txBox="1"/>
          <p:nvPr/>
        </p:nvSpPr>
        <p:spPr>
          <a:xfrm>
            <a:off x="254643" y="1400537"/>
            <a:ext cx="11586258" cy="3785652"/>
          </a:xfrm>
          <a:prstGeom prst="rect">
            <a:avLst/>
          </a:prstGeom>
          <a:noFill/>
        </p:spPr>
        <p:txBody>
          <a:bodyPr wrap="square" lIns="91440" tIns="45720" rIns="91440" bIns="45720" rtlCol="0" anchor="t">
            <a:spAutoFit/>
          </a:bodyPr>
          <a:lstStyle/>
          <a:p>
            <a:r>
              <a:rPr lang="en-US" sz="2400" u="sng">
                <a:latin typeface="Gotham Book" pitchFamily="50" charset="0"/>
              </a:rPr>
              <a:t>All classes being taken in the Fall of 2026 should be listed in PTCAS as in progress </a:t>
            </a:r>
            <a:endParaRPr lang="en-US" sz="2400">
              <a:latin typeface="Gotham Book" pitchFamily="50" charset="0"/>
            </a:endParaRPr>
          </a:p>
          <a:p>
            <a:pPr marL="342900" indent="-342900">
              <a:buFont typeface="Arial"/>
              <a:buChar char="•"/>
            </a:pPr>
            <a:r>
              <a:rPr lang="en-US" sz="2400">
                <a:latin typeface="Gotham Book"/>
              </a:rPr>
              <a:t>You will update the grades for the classes being taken in the Fall of 2026 during the Academic Update in December 2026 </a:t>
            </a:r>
          </a:p>
          <a:p>
            <a:endParaRPr lang="en-US" sz="2400">
              <a:latin typeface="Gotham Book" pitchFamily="50" charset="0"/>
            </a:endParaRPr>
          </a:p>
          <a:p>
            <a:r>
              <a:rPr lang="en-US" sz="2400" u="sng">
                <a:latin typeface="Gotham Book" pitchFamily="50" charset="0"/>
              </a:rPr>
              <a:t>All classes you are planning to take in the Spring of 2027 must be listed in PTCAS as in progress as well. </a:t>
            </a:r>
            <a:endParaRPr lang="en-US" sz="2400">
              <a:latin typeface="Gotham Book" pitchFamily="50" charset="0"/>
            </a:endParaRPr>
          </a:p>
          <a:p>
            <a:r>
              <a:rPr lang="en-US" sz="2400">
                <a:latin typeface="Gotham Book" pitchFamily="50" charset="0"/>
              </a:rPr>
              <a:t>	</a:t>
            </a:r>
            <a:r>
              <a:rPr lang="en-US" sz="2400">
                <a:solidFill>
                  <a:srgbClr val="BA0C2F"/>
                </a:solidFill>
                <a:latin typeface="Gotham Book" pitchFamily="50" charset="0"/>
              </a:rPr>
              <a:t>*Only 1 of these can be a prerequisite class </a:t>
            </a:r>
          </a:p>
          <a:p>
            <a:endParaRPr lang="en-US" sz="2400">
              <a:latin typeface="Gotham Book" pitchFamily="50" charset="0"/>
            </a:endParaRPr>
          </a:p>
          <a:p>
            <a:r>
              <a:rPr lang="en-US" sz="2400">
                <a:latin typeface="Gotham Book" pitchFamily="50" charset="0"/>
              </a:rPr>
              <a:t>Must complete Bachelor degree by May of 2027 </a:t>
            </a:r>
          </a:p>
          <a:p>
            <a:r>
              <a:rPr lang="en-US" sz="2400">
                <a:latin typeface="Gotham Book" pitchFamily="50" charset="0"/>
              </a:rPr>
              <a:t>	*June of 2027 for trimester curriculum</a:t>
            </a:r>
          </a:p>
        </p:txBody>
      </p:sp>
    </p:spTree>
    <p:extLst>
      <p:ext uri="{BB962C8B-B14F-4D97-AF65-F5344CB8AC3E}">
        <p14:creationId xmlns:p14="http://schemas.microsoft.com/office/powerpoint/2010/main" val="1792916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OTAL ADMISSION REQUIREMENTS​">
            <a:extLst>
              <a:ext uri="{FF2B5EF4-FFF2-40B4-BE49-F238E27FC236}">
                <a16:creationId xmlns:a16="http://schemas.microsoft.com/office/drawing/2014/main" id="{909A6163-10F0-08D7-D2BD-261C6302D055}"/>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TOTAL ADMISSION REQUIREMENTS</a:t>
            </a:r>
          </a:p>
        </p:txBody>
      </p:sp>
      <p:sp>
        <p:nvSpPr>
          <p:cNvPr id="3" name="Rectangle 2">
            <a:extLst>
              <a:ext uri="{FF2B5EF4-FFF2-40B4-BE49-F238E27FC236}">
                <a16:creationId xmlns:a16="http://schemas.microsoft.com/office/drawing/2014/main" id="{F9178E11-D0AF-0E4F-DFE7-D7BF13B32943}"/>
              </a:ext>
              <a:ext uri="{C183D7F6-B498-43B3-948B-1728B52AA6E4}">
                <adec:decorative xmlns:adec="http://schemas.microsoft.com/office/drawing/2017/decorative" val="1"/>
              </a:ext>
            </a:extLst>
          </p:cNvPr>
          <p:cNvSpPr/>
          <p:nvPr/>
        </p:nvSpPr>
        <p:spPr>
          <a:xfrm>
            <a:off x="0" y="6065134"/>
            <a:ext cx="12192000" cy="792866"/>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726B0114-805E-BF09-4761-17876165E78C}"/>
              </a:ext>
            </a:extLst>
          </p:cNvPr>
          <p:cNvSpPr txBox="1"/>
          <p:nvPr/>
        </p:nvSpPr>
        <p:spPr>
          <a:xfrm>
            <a:off x="517002" y="1563104"/>
            <a:ext cx="5975655" cy="3276282"/>
          </a:xfrm>
          <a:prstGeom prst="rect">
            <a:avLst/>
          </a:prstGeom>
          <a:noFill/>
        </p:spPr>
        <p:txBody>
          <a:bodyPr wrap="square" lIns="91440" tIns="45720" rIns="91440" bIns="45720" rtlCol="0" anchor="t">
            <a:spAutoFit/>
          </a:bodyPr>
          <a:lstStyle/>
          <a:p>
            <a:pPr>
              <a:lnSpc>
                <a:spcPct val="150000"/>
              </a:lnSpc>
            </a:pPr>
            <a:r>
              <a:rPr lang="en-US" sz="2000">
                <a:latin typeface="Gotham Book" pitchFamily="50" charset="0"/>
              </a:rPr>
              <a:t>- Baccalaureate degree in any field</a:t>
            </a:r>
          </a:p>
          <a:p>
            <a:pPr>
              <a:lnSpc>
                <a:spcPct val="150000"/>
              </a:lnSpc>
            </a:pPr>
            <a:r>
              <a:rPr lang="en-US" sz="2000">
                <a:latin typeface="Gotham Book"/>
              </a:rPr>
              <a:t>- Overall GPA of &gt; 2.67</a:t>
            </a:r>
          </a:p>
          <a:p>
            <a:pPr>
              <a:lnSpc>
                <a:spcPct val="150000"/>
              </a:lnSpc>
            </a:pPr>
            <a:r>
              <a:rPr lang="en-US" sz="2000">
                <a:latin typeface="Gotham Book"/>
              </a:rPr>
              <a:t>- Prerequisite classes with a B- or better and GPA ≥ 3.0 </a:t>
            </a:r>
          </a:p>
          <a:p>
            <a:pPr>
              <a:lnSpc>
                <a:spcPct val="150000"/>
              </a:lnSpc>
            </a:pPr>
            <a:r>
              <a:rPr lang="en-US" sz="2000">
                <a:latin typeface="Gotham Book" pitchFamily="50" charset="0"/>
              </a:rPr>
              <a:t>-GRE </a:t>
            </a:r>
          </a:p>
          <a:p>
            <a:pPr>
              <a:lnSpc>
                <a:spcPct val="150000"/>
              </a:lnSpc>
            </a:pPr>
            <a:r>
              <a:rPr lang="en-US" sz="2000">
                <a:latin typeface="Gotham Book" pitchFamily="50" charset="0"/>
              </a:rPr>
              <a:t>-Essays on PTCAS </a:t>
            </a:r>
          </a:p>
          <a:p>
            <a:pPr>
              <a:lnSpc>
                <a:spcPct val="150000"/>
              </a:lnSpc>
            </a:pPr>
            <a:r>
              <a:rPr lang="en-US" sz="2000">
                <a:latin typeface="Gotham Book" pitchFamily="50" charset="0"/>
              </a:rPr>
              <a:t>	* Our personal story essay</a:t>
            </a:r>
          </a:p>
          <a:p>
            <a:pPr>
              <a:lnSpc>
                <a:spcPct val="150000"/>
              </a:lnSpc>
            </a:pPr>
            <a:r>
              <a:rPr lang="en-US" sz="2000">
                <a:latin typeface="Gotham Book" pitchFamily="50" charset="0"/>
              </a:rPr>
              <a:t>	* APTA essay </a:t>
            </a:r>
          </a:p>
        </p:txBody>
      </p:sp>
      <p:sp>
        <p:nvSpPr>
          <p:cNvPr id="5" name="TextBox 4">
            <a:extLst>
              <a:ext uri="{FF2B5EF4-FFF2-40B4-BE49-F238E27FC236}">
                <a16:creationId xmlns:a16="http://schemas.microsoft.com/office/drawing/2014/main" id="{479C44A6-54A3-1223-4B30-EF78E31DAEBF}"/>
              </a:ext>
            </a:extLst>
          </p:cNvPr>
          <p:cNvSpPr txBox="1"/>
          <p:nvPr/>
        </p:nvSpPr>
        <p:spPr>
          <a:xfrm>
            <a:off x="6818546" y="1448282"/>
            <a:ext cx="4887767" cy="1983620"/>
          </a:xfrm>
          <a:prstGeom prst="rect">
            <a:avLst/>
          </a:prstGeom>
          <a:noFill/>
        </p:spPr>
        <p:txBody>
          <a:bodyPr wrap="square" lIns="91440" tIns="45720" rIns="91440" bIns="45720" rtlCol="0" anchor="t">
            <a:spAutoFit/>
          </a:bodyPr>
          <a:lstStyle/>
          <a:p>
            <a:pPr>
              <a:lnSpc>
                <a:spcPct val="150000"/>
              </a:lnSpc>
            </a:pPr>
            <a:r>
              <a:rPr lang="en-US" sz="2400">
                <a:latin typeface="Gotham Book"/>
              </a:rPr>
              <a:t>-</a:t>
            </a:r>
            <a:r>
              <a:rPr lang="en-US" sz="2000">
                <a:latin typeface="Gotham Book"/>
              </a:rPr>
              <a:t>2 Letters of Recommendation </a:t>
            </a:r>
          </a:p>
          <a:p>
            <a:pPr>
              <a:lnSpc>
                <a:spcPct val="150000"/>
              </a:lnSpc>
            </a:pPr>
            <a:r>
              <a:rPr lang="en-US" sz="2000">
                <a:latin typeface="Gotham Book" pitchFamily="50" charset="0"/>
              </a:rPr>
              <a:t>	*(1 must come from a PT)</a:t>
            </a:r>
          </a:p>
          <a:p>
            <a:pPr>
              <a:lnSpc>
                <a:spcPct val="150000"/>
              </a:lnSpc>
            </a:pPr>
            <a:r>
              <a:rPr lang="en-US" sz="2000">
                <a:latin typeface="Gotham Book" pitchFamily="50" charset="0"/>
              </a:rPr>
              <a:t>-Asynchronous interviews in November</a:t>
            </a:r>
          </a:p>
          <a:p>
            <a:pPr>
              <a:lnSpc>
                <a:spcPct val="150000"/>
              </a:lnSpc>
            </a:pPr>
            <a:r>
              <a:rPr lang="en-US" sz="2000">
                <a:latin typeface="Gotham Book" pitchFamily="50" charset="0"/>
              </a:rPr>
              <a:t>-In person interview on January 9th 2027</a:t>
            </a:r>
          </a:p>
        </p:txBody>
      </p:sp>
    </p:spTree>
    <p:extLst>
      <p:ext uri="{BB962C8B-B14F-4D97-AF65-F5344CB8AC3E}">
        <p14:creationId xmlns:p14="http://schemas.microsoft.com/office/powerpoint/2010/main" val="2442826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OW COMPETATIVE AM I?​">
            <a:extLst>
              <a:ext uri="{FF2B5EF4-FFF2-40B4-BE49-F238E27FC236}">
                <a16:creationId xmlns:a16="http://schemas.microsoft.com/office/drawing/2014/main" id="{115957DF-E191-CF24-7C60-D9BEF930CAAB}"/>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HOW COMPETATIVE AM I?</a:t>
            </a:r>
          </a:p>
        </p:txBody>
      </p:sp>
      <p:sp>
        <p:nvSpPr>
          <p:cNvPr id="3" name="Rectangle 2">
            <a:extLst>
              <a:ext uri="{FF2B5EF4-FFF2-40B4-BE49-F238E27FC236}">
                <a16:creationId xmlns:a16="http://schemas.microsoft.com/office/drawing/2014/main" id="{D0D78BCE-3BAB-0267-EB30-F49D639A3302}"/>
              </a:ext>
              <a:ext uri="{C183D7F6-B498-43B3-948B-1728B52AA6E4}">
                <adec:decorative xmlns:adec="http://schemas.microsoft.com/office/drawing/2017/decorative" val="1"/>
              </a:ext>
            </a:extLst>
          </p:cNvPr>
          <p:cNvSpPr/>
          <p:nvPr/>
        </p:nvSpPr>
        <p:spPr>
          <a:xfrm>
            <a:off x="0" y="6007261"/>
            <a:ext cx="12192000" cy="850739"/>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4C457776-5695-D839-F37C-D5E6B950FE5F}"/>
              </a:ext>
            </a:extLst>
          </p:cNvPr>
          <p:cNvSpPr txBox="1"/>
          <p:nvPr/>
        </p:nvSpPr>
        <p:spPr>
          <a:xfrm>
            <a:off x="740781" y="1557733"/>
            <a:ext cx="4826642" cy="3887218"/>
          </a:xfrm>
          <a:prstGeom prst="rect">
            <a:avLst/>
          </a:prstGeom>
          <a:noFill/>
        </p:spPr>
        <p:txBody>
          <a:bodyPr wrap="square" lIns="91440" tIns="45720" rIns="91440" bIns="45720" rtlCol="0" anchor="t">
            <a:spAutoFit/>
          </a:bodyPr>
          <a:lstStyle/>
          <a:p>
            <a:pPr marL="285750" indent="-285750">
              <a:lnSpc>
                <a:spcPct val="200000"/>
              </a:lnSpc>
              <a:buFontTx/>
              <a:buChar char="-"/>
            </a:pPr>
            <a:r>
              <a:rPr lang="en-US">
                <a:latin typeface="Gotham Book"/>
              </a:rPr>
              <a:t>Average PREREQUISITE GPA Class of 2029: 3.64</a:t>
            </a:r>
          </a:p>
          <a:p>
            <a:pPr marL="285750" indent="-285750">
              <a:lnSpc>
                <a:spcPct val="200000"/>
              </a:lnSpc>
              <a:buFontTx/>
              <a:buChar char="-"/>
            </a:pPr>
            <a:r>
              <a:rPr lang="en-US">
                <a:latin typeface="Gotham Book"/>
              </a:rPr>
              <a:t>Average OVERALL GPA Class of 2029: 3.59</a:t>
            </a:r>
          </a:p>
          <a:p>
            <a:pPr marL="285750" indent="-285750">
              <a:lnSpc>
                <a:spcPct val="200000"/>
              </a:lnSpc>
              <a:buFontTx/>
              <a:buChar char="-"/>
            </a:pPr>
            <a:r>
              <a:rPr lang="en-US">
                <a:latin typeface="Gotham Book" pitchFamily="50" charset="0"/>
              </a:rPr>
              <a:t>Average GRE Scores Class of 2029: </a:t>
            </a:r>
          </a:p>
          <a:p>
            <a:pPr marL="742950" lvl="1" indent="-285750">
              <a:lnSpc>
                <a:spcPct val="200000"/>
              </a:lnSpc>
              <a:buFont typeface="Arial"/>
              <a:buChar char="•"/>
            </a:pPr>
            <a:r>
              <a:rPr lang="en-US">
                <a:latin typeface="Gotham Book"/>
              </a:rPr>
              <a:t>Verbal Percentile 41</a:t>
            </a:r>
            <a:r>
              <a:rPr lang="en-US" baseline="30000">
                <a:latin typeface="Gotham Book"/>
              </a:rPr>
              <a:t>st</a:t>
            </a:r>
            <a:endParaRPr lang="en-US" baseline="30000">
              <a:latin typeface="Gotham Book" pitchFamily="50" charset="0"/>
            </a:endParaRPr>
          </a:p>
          <a:p>
            <a:pPr marL="742950" lvl="1" indent="-285750">
              <a:lnSpc>
                <a:spcPct val="200000"/>
              </a:lnSpc>
              <a:buFont typeface="Arial"/>
              <a:buChar char="•"/>
            </a:pPr>
            <a:r>
              <a:rPr lang="en-US">
                <a:latin typeface="Gotham Book"/>
              </a:rPr>
              <a:t>Quantitative Percentile 22</a:t>
            </a:r>
            <a:r>
              <a:rPr lang="en-US" baseline="30000">
                <a:latin typeface="Gotham Book"/>
              </a:rPr>
              <a:t>nd</a:t>
            </a:r>
            <a:r>
              <a:rPr lang="en-US">
                <a:latin typeface="Gotham Book"/>
              </a:rPr>
              <a:t> </a:t>
            </a:r>
            <a:endParaRPr lang="en-US" baseline="30000">
              <a:latin typeface="Gotham Book" pitchFamily="50" charset="0"/>
            </a:endParaRPr>
          </a:p>
        </p:txBody>
      </p:sp>
      <p:sp>
        <p:nvSpPr>
          <p:cNvPr id="8" name="TextBox 7">
            <a:extLst>
              <a:ext uri="{FF2B5EF4-FFF2-40B4-BE49-F238E27FC236}">
                <a16:creationId xmlns:a16="http://schemas.microsoft.com/office/drawing/2014/main" id="{76D7BAF4-A307-F175-9458-C89D0827C961}"/>
              </a:ext>
            </a:extLst>
          </p:cNvPr>
          <p:cNvSpPr txBox="1"/>
          <p:nvPr/>
        </p:nvSpPr>
        <p:spPr>
          <a:xfrm>
            <a:off x="6296627" y="1557733"/>
            <a:ext cx="5463251" cy="2225225"/>
          </a:xfrm>
          <a:prstGeom prst="rect">
            <a:avLst/>
          </a:prstGeom>
          <a:noFill/>
        </p:spPr>
        <p:txBody>
          <a:bodyPr wrap="square" rtlCol="0">
            <a:spAutoFit/>
          </a:bodyPr>
          <a:lstStyle/>
          <a:p>
            <a:pPr marL="285750" indent="-285750">
              <a:lnSpc>
                <a:spcPct val="200000"/>
              </a:lnSpc>
              <a:buFontTx/>
              <a:buChar char="-"/>
            </a:pPr>
            <a:r>
              <a:rPr lang="en-US">
                <a:latin typeface="Gotham Book" pitchFamily="50" charset="0"/>
              </a:rPr>
              <a:t>Essays</a:t>
            </a:r>
          </a:p>
          <a:p>
            <a:pPr marL="285750" indent="-285750">
              <a:lnSpc>
                <a:spcPct val="200000"/>
              </a:lnSpc>
              <a:buFontTx/>
              <a:buChar char="-"/>
            </a:pPr>
            <a:r>
              <a:rPr lang="en-US">
                <a:latin typeface="Gotham Book" pitchFamily="50" charset="0"/>
              </a:rPr>
              <a:t>LORs</a:t>
            </a:r>
          </a:p>
          <a:p>
            <a:pPr marL="285750" indent="-285750">
              <a:lnSpc>
                <a:spcPct val="200000"/>
              </a:lnSpc>
              <a:buFontTx/>
              <a:buChar char="-"/>
            </a:pPr>
            <a:r>
              <a:rPr lang="en-US">
                <a:latin typeface="Gotham Book" pitchFamily="50" charset="0"/>
              </a:rPr>
              <a:t>Asynchronous &amp; In-person Interview</a:t>
            </a:r>
          </a:p>
          <a:p>
            <a:pPr marL="285750" indent="-285750">
              <a:lnSpc>
                <a:spcPct val="200000"/>
              </a:lnSpc>
              <a:buFontTx/>
              <a:buChar char="-"/>
            </a:pPr>
            <a:endParaRPr lang="en-US">
              <a:latin typeface="Gotham Book" pitchFamily="50" charset="0"/>
            </a:endParaRPr>
          </a:p>
        </p:txBody>
      </p:sp>
    </p:spTree>
    <p:extLst>
      <p:ext uri="{BB962C8B-B14F-4D97-AF65-F5344CB8AC3E}">
        <p14:creationId xmlns:p14="http://schemas.microsoft.com/office/powerpoint/2010/main" val="2193584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RE-HEALTH SCHOLARS CERTIFICATE​">
            <a:extLst>
              <a:ext uri="{FF2B5EF4-FFF2-40B4-BE49-F238E27FC236}">
                <a16:creationId xmlns:a16="http://schemas.microsoft.com/office/drawing/2014/main" id="{505F1153-5F7A-65D4-5A50-474A210BE4E8}"/>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PRE-HEALTH SCHOLARS CERTIFICATE</a:t>
            </a:r>
          </a:p>
        </p:txBody>
      </p:sp>
      <p:sp>
        <p:nvSpPr>
          <p:cNvPr id="3" name="Rectangle 2">
            <a:extLst>
              <a:ext uri="{FF2B5EF4-FFF2-40B4-BE49-F238E27FC236}">
                <a16:creationId xmlns:a16="http://schemas.microsoft.com/office/drawing/2014/main" id="{9B62EF70-0A5A-97F2-EA2D-02454AC7B8C8}"/>
              </a:ext>
              <a:ext uri="{C183D7F6-B498-43B3-948B-1728B52AA6E4}">
                <adec:decorative xmlns:adec="http://schemas.microsoft.com/office/drawing/2017/decorative" val="1"/>
              </a:ext>
            </a:extLst>
          </p:cNvPr>
          <p:cNvSpPr/>
          <p:nvPr/>
        </p:nvSpPr>
        <p:spPr>
          <a:xfrm>
            <a:off x="0" y="6006414"/>
            <a:ext cx="12192000" cy="88546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7170" name="Picture 2" descr="A partial list of classes in the pre-health scholars certificate program.">
            <a:extLst>
              <a:ext uri="{FF2B5EF4-FFF2-40B4-BE49-F238E27FC236}">
                <a16:creationId xmlns:a16="http://schemas.microsoft.com/office/drawing/2014/main" id="{80A42632-96F5-4E8A-FC34-8B87DF1174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94" t="11699" r="5443" b="11588"/>
          <a:stretch>
            <a:fillRect/>
          </a:stretch>
        </p:blipFill>
        <p:spPr bwMode="auto">
          <a:xfrm>
            <a:off x="127322" y="1122744"/>
            <a:ext cx="6766210" cy="25927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A182981-D26F-1025-65E1-A90D8B0A387E}"/>
              </a:ext>
            </a:extLst>
          </p:cNvPr>
          <p:cNvSpPr txBox="1"/>
          <p:nvPr/>
        </p:nvSpPr>
        <p:spPr>
          <a:xfrm>
            <a:off x="127322" y="3606847"/>
            <a:ext cx="6748040" cy="2277547"/>
          </a:xfrm>
          <a:prstGeom prst="rect">
            <a:avLst/>
          </a:prstGeom>
          <a:noFill/>
        </p:spPr>
        <p:txBody>
          <a:bodyPr wrap="square" rtlCol="0">
            <a:spAutoFit/>
          </a:bodyPr>
          <a:lstStyle/>
          <a:p>
            <a:pPr algn="ctr"/>
            <a:r>
              <a:rPr lang="en-US" sz="1600" i="1">
                <a:solidFill>
                  <a:srgbClr val="8A387C"/>
                </a:solidFill>
                <a:latin typeface="Gotham Bold" pitchFamily="50" charset="0"/>
              </a:rPr>
              <a:t>Strengthen your application:</a:t>
            </a:r>
          </a:p>
          <a:p>
            <a:endParaRPr lang="en-US" sz="1400">
              <a:latin typeface="Gotham Book" pitchFamily="50" charset="0"/>
            </a:endParaRPr>
          </a:p>
          <a:p>
            <a:r>
              <a:rPr lang="en-US" sz="1400">
                <a:latin typeface="Gotham Book" pitchFamily="50" charset="0"/>
              </a:rPr>
              <a:t>This unique social science focused Pre-Health Scholars Certificate was designed with input from graduate health programs. The curriculum was developed to address many areas of weakness in applications as identified by the programs. Through highly interactive, discussion-based, rigorous curricula the program incorporates thought-provoking engagement and mindful learning. Through demanding discussion, activities, application exercises, and field trips, students will be challenged to think deeply and analyze factors influencing healthcare. </a:t>
            </a:r>
          </a:p>
        </p:txBody>
      </p:sp>
      <p:sp>
        <p:nvSpPr>
          <p:cNvPr id="5" name="TextBox 4">
            <a:extLst>
              <a:ext uri="{FF2B5EF4-FFF2-40B4-BE49-F238E27FC236}">
                <a16:creationId xmlns:a16="http://schemas.microsoft.com/office/drawing/2014/main" id="{887843DA-3B58-9EC4-8471-1A8FCE7467D7}"/>
              </a:ext>
            </a:extLst>
          </p:cNvPr>
          <p:cNvSpPr txBox="1"/>
          <p:nvPr/>
        </p:nvSpPr>
        <p:spPr>
          <a:xfrm>
            <a:off x="6979534" y="1307939"/>
            <a:ext cx="5000263" cy="3785652"/>
          </a:xfrm>
          <a:prstGeom prst="rect">
            <a:avLst/>
          </a:prstGeom>
          <a:noFill/>
        </p:spPr>
        <p:txBody>
          <a:bodyPr wrap="square" rtlCol="0">
            <a:spAutoFit/>
          </a:bodyPr>
          <a:lstStyle/>
          <a:p>
            <a:r>
              <a:rPr lang="en-US" sz="2000"/>
              <a:t>Students must have Junior Standing (60 credit hours) with a cumulative 3.0 GPA or higher, which must include at least: </a:t>
            </a:r>
          </a:p>
          <a:p>
            <a:r>
              <a:rPr lang="en-US" sz="2000" i="1"/>
              <a:t>*</a:t>
            </a:r>
            <a:r>
              <a:rPr lang="en-US" sz="2000"/>
              <a:t>General Chemistry – 2 semesters</a:t>
            </a:r>
          </a:p>
          <a:p>
            <a:r>
              <a:rPr lang="en-US" sz="2000"/>
              <a:t>*Biology – 2 semesters </a:t>
            </a:r>
          </a:p>
          <a:p>
            <a:r>
              <a:rPr lang="en-US" sz="2000"/>
              <a:t>*English - 2 semesters </a:t>
            </a:r>
          </a:p>
          <a:p>
            <a:r>
              <a:rPr lang="en-US" sz="2000"/>
              <a:t>*Intro to Psychology PSY1110 </a:t>
            </a:r>
          </a:p>
          <a:p>
            <a:r>
              <a:rPr lang="en-US" sz="2000"/>
              <a:t>*Intro to Statistics Math 1350 or PSY2510</a:t>
            </a:r>
          </a:p>
          <a:p>
            <a:endParaRPr lang="en-US" sz="2000"/>
          </a:p>
          <a:p>
            <a:pPr algn="ctr"/>
            <a:r>
              <a:rPr lang="en-US" sz="2000" i="1"/>
              <a:t>*Exceptions to prerequisite requirements can occasionally be made by petition to the director for special approval.</a:t>
            </a:r>
            <a:endParaRPr lang="en-US" sz="2000"/>
          </a:p>
        </p:txBody>
      </p:sp>
    </p:spTree>
    <p:extLst>
      <p:ext uri="{BB962C8B-B14F-4D97-AF65-F5344CB8AC3E}">
        <p14:creationId xmlns:p14="http://schemas.microsoft.com/office/powerpoint/2010/main" val="44353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PPLICATION MATERIALS FOR PTCAS​">
            <a:extLst>
              <a:ext uri="{FF2B5EF4-FFF2-40B4-BE49-F238E27FC236}">
                <a16:creationId xmlns:a16="http://schemas.microsoft.com/office/drawing/2014/main" id="{71268C72-6751-0D00-C04E-736D4517ABC2}"/>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APPLICATION MATERIALS FOR PTCAS</a:t>
            </a:r>
          </a:p>
        </p:txBody>
      </p:sp>
      <p:sp>
        <p:nvSpPr>
          <p:cNvPr id="3" name="Rectangle 2">
            <a:extLst>
              <a:ext uri="{FF2B5EF4-FFF2-40B4-BE49-F238E27FC236}">
                <a16:creationId xmlns:a16="http://schemas.microsoft.com/office/drawing/2014/main" id="{D38ABCBE-CDFA-7826-2701-9C22BF85A118}"/>
              </a:ext>
              <a:ext uri="{C183D7F6-B498-43B3-948B-1728B52AA6E4}">
                <adec:decorative xmlns:adec="http://schemas.microsoft.com/office/drawing/2017/decorative" val="1"/>
              </a:ext>
            </a:extLst>
          </p:cNvPr>
          <p:cNvSpPr/>
          <p:nvPr/>
        </p:nvSpPr>
        <p:spPr>
          <a:xfrm>
            <a:off x="0" y="5995686"/>
            <a:ext cx="12192000" cy="862314"/>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5454443A-4590-9F36-63ED-FDC9C79D17A1}"/>
              </a:ext>
            </a:extLst>
          </p:cNvPr>
          <p:cNvSpPr txBox="1"/>
          <p:nvPr/>
        </p:nvSpPr>
        <p:spPr>
          <a:xfrm>
            <a:off x="836341" y="1796594"/>
            <a:ext cx="10348331" cy="2952347"/>
          </a:xfrm>
          <a:prstGeom prst="rect">
            <a:avLst/>
          </a:prstGeom>
          <a:noFill/>
        </p:spPr>
        <p:txBody>
          <a:bodyPr wrap="square" rtlCol="0">
            <a:spAutoFit/>
          </a:bodyPr>
          <a:lstStyle/>
          <a:p>
            <a:pPr marL="342900" indent="-342900">
              <a:lnSpc>
                <a:spcPct val="150000"/>
              </a:lnSpc>
              <a:buAutoNum type="arabicPeriod"/>
            </a:pPr>
            <a:r>
              <a:rPr lang="en-US">
                <a:latin typeface="Gotham Book" pitchFamily="50" charset="0"/>
              </a:rPr>
              <a:t>Complete online application</a:t>
            </a:r>
          </a:p>
          <a:p>
            <a:pPr marL="342900" indent="-342900">
              <a:lnSpc>
                <a:spcPct val="150000"/>
              </a:lnSpc>
              <a:buAutoNum type="arabicPeriod"/>
            </a:pPr>
            <a:r>
              <a:rPr lang="en-US">
                <a:latin typeface="Gotham Book" pitchFamily="50" charset="0"/>
              </a:rPr>
              <a:t>Enter all college courses taken and GRE scores</a:t>
            </a:r>
          </a:p>
          <a:p>
            <a:pPr marL="342900" indent="-342900">
              <a:lnSpc>
                <a:spcPct val="150000"/>
              </a:lnSpc>
              <a:buAutoNum type="arabicPeriod"/>
            </a:pPr>
            <a:r>
              <a:rPr lang="en-US">
                <a:latin typeface="Gotham Book" pitchFamily="50" charset="0"/>
              </a:rPr>
              <a:t>Send unofficial transcript from each school attended (update December 2026 when transcript is available for courses in progress during time of application) to PTCAS</a:t>
            </a:r>
          </a:p>
          <a:p>
            <a:pPr marL="342900" indent="-342900">
              <a:lnSpc>
                <a:spcPct val="150000"/>
              </a:lnSpc>
              <a:buAutoNum type="arabicPeriod"/>
            </a:pPr>
            <a:r>
              <a:rPr lang="en-US">
                <a:latin typeface="Gotham Book" pitchFamily="50" charset="0"/>
              </a:rPr>
              <a:t>Complete PTCAS essays &amp; documents </a:t>
            </a:r>
          </a:p>
          <a:p>
            <a:pPr marL="342900" indent="-342900">
              <a:lnSpc>
                <a:spcPct val="150000"/>
              </a:lnSpc>
              <a:buAutoNum type="arabicPeriod"/>
            </a:pPr>
            <a:r>
              <a:rPr lang="en-US">
                <a:latin typeface="Gotham Book" pitchFamily="50" charset="0"/>
              </a:rPr>
              <a:t>Upload your reference contact information</a:t>
            </a:r>
          </a:p>
          <a:p>
            <a:pPr marL="342900" indent="-342900">
              <a:lnSpc>
                <a:spcPct val="150000"/>
              </a:lnSpc>
              <a:buAutoNum type="arabicPeriod"/>
            </a:pPr>
            <a:r>
              <a:rPr lang="en-US">
                <a:latin typeface="Gotham Book" pitchFamily="50" charset="0"/>
              </a:rPr>
              <a:t>$140 Application Fee (financial assistance may be available through PTCAS)</a:t>
            </a:r>
          </a:p>
        </p:txBody>
      </p:sp>
    </p:spTree>
    <p:extLst>
      <p:ext uri="{BB962C8B-B14F-4D97-AF65-F5344CB8AC3E}">
        <p14:creationId xmlns:p14="http://schemas.microsoft.com/office/powerpoint/2010/main" val="3305435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PTCAS APPLICATION HOME – CREATE A PROFILE​">
            <a:extLst>
              <a:ext uri="{FF2B5EF4-FFF2-40B4-BE49-F238E27FC236}">
                <a16:creationId xmlns:a16="http://schemas.microsoft.com/office/drawing/2014/main" id="{38BD8173-EE54-DEB3-4003-591CF5011D21}"/>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PTCAS APPLICATION HOME – CREATE A PROFILE</a:t>
            </a:r>
          </a:p>
        </p:txBody>
      </p:sp>
      <p:sp>
        <p:nvSpPr>
          <p:cNvPr id="3" name="Rectangle 2">
            <a:extLst>
              <a:ext uri="{FF2B5EF4-FFF2-40B4-BE49-F238E27FC236}">
                <a16:creationId xmlns:a16="http://schemas.microsoft.com/office/drawing/2014/main" id="{64D24E5E-9F4F-9D03-5E23-FB737D41F2F5}"/>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5" name="Picture 4" descr="Screenshot: PTCAS Home Page.">
            <a:extLst>
              <a:ext uri="{FF2B5EF4-FFF2-40B4-BE49-F238E27FC236}">
                <a16:creationId xmlns:a16="http://schemas.microsoft.com/office/drawing/2014/main" id="{D32AB53F-89E4-4CBB-2325-E9F2CF85ACE9}"/>
              </a:ext>
            </a:extLst>
          </p:cNvPr>
          <p:cNvPicPr>
            <a:picLocks noChangeAspect="1"/>
          </p:cNvPicPr>
          <p:nvPr/>
        </p:nvPicPr>
        <p:blipFill>
          <a:blip r:embed="rId2"/>
          <a:stretch>
            <a:fillRect/>
          </a:stretch>
        </p:blipFill>
        <p:spPr>
          <a:xfrm>
            <a:off x="1719696" y="995423"/>
            <a:ext cx="9177893" cy="4867154"/>
          </a:xfrm>
          <a:prstGeom prst="rect">
            <a:avLst/>
          </a:prstGeom>
        </p:spPr>
      </p:pic>
    </p:spTree>
    <p:extLst>
      <p:ext uri="{BB962C8B-B14F-4D97-AF65-F5344CB8AC3E}">
        <p14:creationId xmlns:p14="http://schemas.microsoft.com/office/powerpoint/2010/main" val="3649086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creenshot: Personal information entry for PTCAS profiles.">
            <a:extLst>
              <a:ext uri="{FF2B5EF4-FFF2-40B4-BE49-F238E27FC236}">
                <a16:creationId xmlns:a16="http://schemas.microsoft.com/office/drawing/2014/main" id="{232A655B-710F-4906-6508-68201F9892F2}"/>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COMPLETE YOUR PERSONAL INFORMATION</a:t>
            </a:r>
          </a:p>
        </p:txBody>
      </p:sp>
      <p:sp>
        <p:nvSpPr>
          <p:cNvPr id="3" name="Rectangle 2" descr="Screenshot: Personal information entry for PTCAS profiles.">
            <a:extLst>
              <a:ext uri="{FF2B5EF4-FFF2-40B4-BE49-F238E27FC236}">
                <a16:creationId xmlns:a16="http://schemas.microsoft.com/office/drawing/2014/main" id="{B0BD2360-1806-973A-0B63-AFBE7410A290}"/>
              </a:ext>
              <a:ext uri="{C183D7F6-B498-43B3-948B-1728B52AA6E4}">
                <adec:decorative xmlns:adec="http://schemas.microsoft.com/office/drawing/2017/decorative" val="0"/>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5" name="Picture 4" descr="Screenshot: Personal information entry for PTCAS profiles.">
            <a:extLst>
              <a:ext uri="{FF2B5EF4-FFF2-40B4-BE49-F238E27FC236}">
                <a16:creationId xmlns:a16="http://schemas.microsoft.com/office/drawing/2014/main" id="{8412848A-EDA0-2632-F11E-5DE48B27F5E7}"/>
              </a:ext>
            </a:extLst>
          </p:cNvPr>
          <p:cNvPicPr>
            <a:picLocks noChangeAspect="1"/>
          </p:cNvPicPr>
          <p:nvPr/>
        </p:nvPicPr>
        <p:blipFill>
          <a:blip r:embed="rId2"/>
          <a:stretch>
            <a:fillRect/>
          </a:stretch>
        </p:blipFill>
        <p:spPr>
          <a:xfrm>
            <a:off x="1721223" y="995423"/>
            <a:ext cx="8910917" cy="4853581"/>
          </a:xfrm>
          <a:prstGeom prst="rect">
            <a:avLst/>
          </a:prstGeom>
        </p:spPr>
      </p:pic>
    </p:spTree>
    <p:extLst>
      <p:ext uri="{BB962C8B-B14F-4D97-AF65-F5344CB8AC3E}">
        <p14:creationId xmlns:p14="http://schemas.microsoft.com/office/powerpoint/2010/main" val="3528061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MPLETE YOUR ACADEMIC HISTORY​">
            <a:extLst>
              <a:ext uri="{FF2B5EF4-FFF2-40B4-BE49-F238E27FC236}">
                <a16:creationId xmlns:a16="http://schemas.microsoft.com/office/drawing/2014/main" id="{F61A3C44-5D51-90FC-642B-262A88068B28}"/>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COMPLETE YOUR ACADEMIC HISTORY</a:t>
            </a:r>
          </a:p>
        </p:txBody>
      </p:sp>
      <p:sp>
        <p:nvSpPr>
          <p:cNvPr id="3" name="Rectangle 2">
            <a:extLst>
              <a:ext uri="{FF2B5EF4-FFF2-40B4-BE49-F238E27FC236}">
                <a16:creationId xmlns:a16="http://schemas.microsoft.com/office/drawing/2014/main" id="{8EB869BC-1E14-8B64-B9CD-B517B4BCB300}"/>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5" name="Picture 4" descr="Screenshot: Academic history entry for PTCAS profiles.">
            <a:extLst>
              <a:ext uri="{FF2B5EF4-FFF2-40B4-BE49-F238E27FC236}">
                <a16:creationId xmlns:a16="http://schemas.microsoft.com/office/drawing/2014/main" id="{F8986F11-7865-7F0C-579B-969CDD83DC8C}"/>
              </a:ext>
            </a:extLst>
          </p:cNvPr>
          <p:cNvPicPr>
            <a:picLocks noChangeAspect="1"/>
          </p:cNvPicPr>
          <p:nvPr/>
        </p:nvPicPr>
        <p:blipFill>
          <a:blip r:embed="rId2"/>
          <a:stretch>
            <a:fillRect/>
          </a:stretch>
        </p:blipFill>
        <p:spPr>
          <a:xfrm>
            <a:off x="1914861" y="995423"/>
            <a:ext cx="8663491" cy="4854390"/>
          </a:xfrm>
          <a:prstGeom prst="rect">
            <a:avLst/>
          </a:prstGeom>
        </p:spPr>
      </p:pic>
    </p:spTree>
    <p:extLst>
      <p:ext uri="{BB962C8B-B14F-4D97-AF65-F5344CB8AC3E}">
        <p14:creationId xmlns:p14="http://schemas.microsoft.com/office/powerpoint/2010/main" val="103650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NTER ALL COLLEGES ATTENDED​">
            <a:extLst>
              <a:ext uri="{FF2B5EF4-FFF2-40B4-BE49-F238E27FC236}">
                <a16:creationId xmlns:a16="http://schemas.microsoft.com/office/drawing/2014/main" id="{6A8467C2-A5B6-CF89-26AF-B88846C45054}"/>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ENTER ALL COLLEGES ATTENDED</a:t>
            </a:r>
          </a:p>
        </p:txBody>
      </p:sp>
      <p:pic>
        <p:nvPicPr>
          <p:cNvPr id="4" name="Picture 3" descr="Screenshot: College information entry for PTCAS profiles.">
            <a:extLst>
              <a:ext uri="{FF2B5EF4-FFF2-40B4-BE49-F238E27FC236}">
                <a16:creationId xmlns:a16="http://schemas.microsoft.com/office/drawing/2014/main" id="{2DBD3447-A714-9431-681A-B634D4DD946B}"/>
              </a:ext>
            </a:extLst>
          </p:cNvPr>
          <p:cNvPicPr>
            <a:picLocks noChangeAspect="1"/>
          </p:cNvPicPr>
          <p:nvPr/>
        </p:nvPicPr>
        <p:blipFill>
          <a:blip r:embed="rId2"/>
          <a:stretch>
            <a:fillRect/>
          </a:stretch>
        </p:blipFill>
        <p:spPr>
          <a:xfrm>
            <a:off x="1516828" y="1026418"/>
            <a:ext cx="8487784" cy="4823253"/>
          </a:xfrm>
          <a:prstGeom prst="rect">
            <a:avLst/>
          </a:prstGeom>
        </p:spPr>
      </p:pic>
      <p:sp>
        <p:nvSpPr>
          <p:cNvPr id="5" name="Rectangle 4">
            <a:extLst>
              <a:ext uri="{FF2B5EF4-FFF2-40B4-BE49-F238E27FC236}">
                <a16:creationId xmlns:a16="http://schemas.microsoft.com/office/drawing/2014/main" id="{D50C9AF8-A1AC-3A4D-0532-8F9DBB5DDB52}"/>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Tree>
    <p:extLst>
      <p:ext uri="{BB962C8B-B14F-4D97-AF65-F5344CB8AC3E}">
        <p14:creationId xmlns:p14="http://schemas.microsoft.com/office/powerpoint/2010/main" val="3457898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UBMIT YOUR TRANSCRIPTS​">
            <a:extLst>
              <a:ext uri="{FF2B5EF4-FFF2-40B4-BE49-F238E27FC236}">
                <a16:creationId xmlns:a16="http://schemas.microsoft.com/office/drawing/2014/main" id="{AF8BA4D6-7F1B-7222-4BD4-A9B08A556EE6}"/>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SUBMIT YOUR TRANSCRIPTS</a:t>
            </a:r>
          </a:p>
        </p:txBody>
      </p:sp>
      <p:pic>
        <p:nvPicPr>
          <p:cNvPr id="4" name="Picture 3" descr="Screenshot: Completed colleges attended information on a PTCAS profile.">
            <a:extLst>
              <a:ext uri="{FF2B5EF4-FFF2-40B4-BE49-F238E27FC236}">
                <a16:creationId xmlns:a16="http://schemas.microsoft.com/office/drawing/2014/main" id="{C1E9D5D7-9914-08F4-F7BC-9528C056B553}"/>
              </a:ext>
            </a:extLst>
          </p:cNvPr>
          <p:cNvPicPr>
            <a:picLocks noChangeAspect="1"/>
          </p:cNvPicPr>
          <p:nvPr/>
        </p:nvPicPr>
        <p:blipFill>
          <a:blip r:embed="rId2"/>
          <a:stretch>
            <a:fillRect/>
          </a:stretch>
        </p:blipFill>
        <p:spPr>
          <a:xfrm>
            <a:off x="0" y="1165807"/>
            <a:ext cx="7596194" cy="4696770"/>
          </a:xfrm>
          <a:prstGeom prst="rect">
            <a:avLst/>
          </a:prstGeom>
        </p:spPr>
      </p:pic>
      <p:sp>
        <p:nvSpPr>
          <p:cNvPr id="5" name="Rectangle 4">
            <a:extLst>
              <a:ext uri="{FF2B5EF4-FFF2-40B4-BE49-F238E27FC236}">
                <a16:creationId xmlns:a16="http://schemas.microsoft.com/office/drawing/2014/main" id="{3C295E0C-CD7F-8542-6071-DD56506C822D}"/>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6" name="Picture 2" descr="Screenshot: Professional transcript entry option for PTCAS profiles.">
            <a:extLst>
              <a:ext uri="{FF2B5EF4-FFF2-40B4-BE49-F238E27FC236}">
                <a16:creationId xmlns:a16="http://schemas.microsoft.com/office/drawing/2014/main" id="{1297B7E0-3B23-1A90-A00B-EC27D24814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3581" y="1300303"/>
            <a:ext cx="3685973" cy="301351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1B92F6F-406C-8C99-41AB-27378A8731CD}"/>
              </a:ext>
              <a:ext uri="{C183D7F6-B498-43B3-948B-1728B52AA6E4}">
                <adec:decorative xmlns:adec="http://schemas.microsoft.com/office/drawing/2017/decorative" val="1"/>
              </a:ext>
            </a:extLst>
          </p:cNvPr>
          <p:cNvSpPr/>
          <p:nvPr/>
        </p:nvSpPr>
        <p:spPr>
          <a:xfrm>
            <a:off x="7764887" y="1139624"/>
            <a:ext cx="4023360" cy="3334871"/>
          </a:xfrm>
          <a:prstGeom prst="rect">
            <a:avLst/>
          </a:prstGeom>
          <a:noFill/>
          <a:ln>
            <a:solidFill>
              <a:srgbClr val="BA0C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Rectangle with Corners Rounded 8">
            <a:extLst>
              <a:ext uri="{FF2B5EF4-FFF2-40B4-BE49-F238E27FC236}">
                <a16:creationId xmlns:a16="http://schemas.microsoft.com/office/drawing/2014/main" id="{A51FB5E3-5F12-27EA-5794-C69BC45AA581}"/>
              </a:ext>
              <a:ext uri="{C183D7F6-B498-43B3-948B-1728B52AA6E4}">
                <adec:decorative xmlns:adec="http://schemas.microsoft.com/office/drawing/2017/decorative" val="1"/>
              </a:ext>
            </a:extLst>
          </p:cNvPr>
          <p:cNvSpPr/>
          <p:nvPr/>
        </p:nvSpPr>
        <p:spPr>
          <a:xfrm rot="10800000">
            <a:off x="8201639" y="4651575"/>
            <a:ext cx="2741066" cy="939001"/>
          </a:xfrm>
          <a:prstGeom prst="wedgeRoundRectCallout">
            <a:avLst/>
          </a:prstGeom>
          <a:solidFill>
            <a:srgbClr val="A7A8AA"/>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A49CDF6-C77A-0C9D-DE33-0CFEB6AC24B1}"/>
              </a:ext>
            </a:extLst>
          </p:cNvPr>
          <p:cNvSpPr txBox="1"/>
          <p:nvPr/>
        </p:nvSpPr>
        <p:spPr>
          <a:xfrm>
            <a:off x="8130647" y="4797910"/>
            <a:ext cx="2883050" cy="646331"/>
          </a:xfrm>
          <a:prstGeom prst="rect">
            <a:avLst/>
          </a:prstGeom>
          <a:noFill/>
        </p:spPr>
        <p:txBody>
          <a:bodyPr wrap="square" rtlCol="0">
            <a:spAutoFit/>
          </a:bodyPr>
          <a:lstStyle/>
          <a:p>
            <a:pPr algn="ctr"/>
            <a:r>
              <a:rPr lang="en-US" sz="1200">
                <a:solidFill>
                  <a:srgbClr val="BA0C2F"/>
                </a:solidFill>
                <a:latin typeface="Vitesse Bold" pitchFamily="50" charset="0"/>
              </a:rPr>
              <a:t>This is optional, but may be useful in verifying that your transcripts are inputted correctly </a:t>
            </a:r>
          </a:p>
        </p:txBody>
      </p:sp>
    </p:spTree>
    <p:extLst>
      <p:ext uri="{BB962C8B-B14F-4D97-AF65-F5344CB8AC3E}">
        <p14:creationId xmlns:p14="http://schemas.microsoft.com/office/powerpoint/2010/main" val="2718295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MATCH PREREQUISITES FROM YOUR TRANSCRIPTS. CHOOSE THE BEST FIT FOR THE HIGHEST GRADE!​">
            <a:extLst>
              <a:ext uri="{FF2B5EF4-FFF2-40B4-BE49-F238E27FC236}">
                <a16:creationId xmlns:a16="http://schemas.microsoft.com/office/drawing/2014/main" id="{6D7AF1A1-7DC6-C843-2B97-7314E193D94E}"/>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Gotham Bold" pitchFamily="50" charset="0"/>
                <a:ea typeface="+mn-ea"/>
                <a:cs typeface="+mn-cs"/>
              </a:rPr>
              <a:t>MATCH PREREQUISITES FROM YOUR TRANSCRIPTS. CHOOSE THE BEST FIT FOR THE HIGHEST GRADE!</a:t>
            </a:r>
          </a:p>
        </p:txBody>
      </p:sp>
      <p:sp>
        <p:nvSpPr>
          <p:cNvPr id="3" name="Rectangle 2">
            <a:extLst>
              <a:ext uri="{FF2B5EF4-FFF2-40B4-BE49-F238E27FC236}">
                <a16:creationId xmlns:a16="http://schemas.microsoft.com/office/drawing/2014/main" id="{78E1FD1A-4631-BFF6-0DE7-6BCD7DE970B8}"/>
              </a:ext>
              <a:ext uri="{C183D7F6-B498-43B3-948B-1728B52AA6E4}">
                <adec:decorative xmlns:adec="http://schemas.microsoft.com/office/drawing/2017/decorative" val="1"/>
              </a:ext>
            </a:extLst>
          </p:cNvPr>
          <p:cNvSpPr/>
          <p:nvPr/>
        </p:nvSpPr>
        <p:spPr>
          <a:xfrm>
            <a:off x="0" y="5964177"/>
            <a:ext cx="12192000" cy="8938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8194" name="Picture 2" descr="Screenshot: Prerequisite entry for PTCAS profiles.">
            <a:extLst>
              <a:ext uri="{FF2B5EF4-FFF2-40B4-BE49-F238E27FC236}">
                <a16:creationId xmlns:a16="http://schemas.microsoft.com/office/drawing/2014/main" id="{2D71EA5F-BB9D-D47F-5D42-1590B7DDAF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862" r="68867" b="11464"/>
          <a:stretch>
            <a:fillRect/>
          </a:stretch>
        </p:blipFill>
        <p:spPr bwMode="auto">
          <a:xfrm>
            <a:off x="1376979" y="995031"/>
            <a:ext cx="6763250" cy="4867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618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NTER YOUR GRE – MAKE SURE YOU HAVE YOUR OFFICIAL SCORES SENT TO OUR PROGRAM (7670)​">
            <a:extLst>
              <a:ext uri="{FF2B5EF4-FFF2-40B4-BE49-F238E27FC236}">
                <a16:creationId xmlns:a16="http://schemas.microsoft.com/office/drawing/2014/main" id="{9F9EF342-9CEC-0C96-93BC-54ED2E3AADB2}"/>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Gotham Bold" pitchFamily="50" charset="0"/>
                <a:ea typeface="+mn-ea"/>
                <a:cs typeface="+mn-cs"/>
              </a:rPr>
              <a:t>ENTER YOUR GRE – MAKE SURE YOU HAVE YOUR OFFICIAL SCORES SENT TO OUR PROGRAM (7670)</a:t>
            </a:r>
          </a:p>
        </p:txBody>
      </p:sp>
      <p:sp>
        <p:nvSpPr>
          <p:cNvPr id="3" name="Rectangle 2">
            <a:extLst>
              <a:ext uri="{FF2B5EF4-FFF2-40B4-BE49-F238E27FC236}">
                <a16:creationId xmlns:a16="http://schemas.microsoft.com/office/drawing/2014/main" id="{5A81ED9F-F607-42DC-D3EB-C93AA25CE4F3}"/>
              </a:ext>
              <a:ext uri="{C183D7F6-B498-43B3-948B-1728B52AA6E4}">
                <adec:decorative xmlns:adec="http://schemas.microsoft.com/office/drawing/2017/decorative" val="1"/>
              </a:ext>
            </a:extLst>
          </p:cNvPr>
          <p:cNvSpPr/>
          <p:nvPr/>
        </p:nvSpPr>
        <p:spPr>
          <a:xfrm>
            <a:off x="0" y="5984497"/>
            <a:ext cx="12192000" cy="87350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10242" name="Picture 2" descr="Screenshot: GRE (and other standardized test) information entry for PTCAS profiles.">
            <a:extLst>
              <a:ext uri="{FF2B5EF4-FFF2-40B4-BE49-F238E27FC236}">
                <a16:creationId xmlns:a16="http://schemas.microsoft.com/office/drawing/2014/main" id="{0413BB9C-0F3E-7927-9CE4-590A232D0E6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86" r="51067" b="3333"/>
          <a:stretch>
            <a:fillRect/>
          </a:stretch>
        </p:blipFill>
        <p:spPr bwMode="auto">
          <a:xfrm>
            <a:off x="914398" y="1008794"/>
            <a:ext cx="9511991" cy="485378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64810CF-1574-D22C-506F-DFA21F1F0F9A}"/>
              </a:ext>
            </a:extLst>
          </p:cNvPr>
          <p:cNvSpPr txBox="1"/>
          <p:nvPr/>
        </p:nvSpPr>
        <p:spPr>
          <a:xfrm>
            <a:off x="6203797" y="2230244"/>
            <a:ext cx="5073805" cy="1815882"/>
          </a:xfrm>
          <a:prstGeom prst="rect">
            <a:avLst/>
          </a:prstGeom>
          <a:noFill/>
          <a:ln>
            <a:solidFill>
              <a:srgbClr val="BA0C2F"/>
            </a:solidFill>
          </a:ln>
        </p:spPr>
        <p:txBody>
          <a:bodyPr wrap="square" rtlCol="0">
            <a:spAutoFit/>
          </a:bodyPr>
          <a:lstStyle/>
          <a:p>
            <a:r>
              <a:rPr lang="en-US" sz="1600">
                <a:solidFill>
                  <a:srgbClr val="BA0C2F"/>
                </a:solidFill>
                <a:latin typeface="Gotham Bold" pitchFamily="50" charset="0"/>
              </a:rPr>
              <a:t>You are required to take the GRE by October 1</a:t>
            </a:r>
            <a:r>
              <a:rPr lang="en-US" sz="1600" baseline="30000">
                <a:solidFill>
                  <a:srgbClr val="BA0C2F"/>
                </a:solidFill>
                <a:latin typeface="Gotham Bold" pitchFamily="50" charset="0"/>
              </a:rPr>
              <a:t>st</a:t>
            </a:r>
            <a:r>
              <a:rPr lang="en-US" sz="1600">
                <a:solidFill>
                  <a:srgbClr val="BA0C2F"/>
                </a:solidFill>
                <a:latin typeface="Gotham Bold" pitchFamily="50" charset="0"/>
              </a:rPr>
              <a:t> 2026; However, we know it will take a few weeks for the scores to arrive in PTCAS. </a:t>
            </a:r>
          </a:p>
          <a:p>
            <a:endParaRPr lang="en-US" sz="1600">
              <a:solidFill>
                <a:srgbClr val="BA0C2F"/>
              </a:solidFill>
              <a:latin typeface="Gotham Bold" pitchFamily="50" charset="0"/>
            </a:endParaRPr>
          </a:p>
          <a:p>
            <a:r>
              <a:rPr lang="en-US" sz="1600">
                <a:solidFill>
                  <a:srgbClr val="BA0C2F"/>
                </a:solidFill>
                <a:latin typeface="Gotham Bold" pitchFamily="50" charset="0"/>
              </a:rPr>
              <a:t>If your official scores have not been received in PTCAS by November 1</a:t>
            </a:r>
            <a:r>
              <a:rPr lang="en-US" sz="1600" baseline="30000">
                <a:solidFill>
                  <a:srgbClr val="BA0C2F"/>
                </a:solidFill>
                <a:latin typeface="Gotham Bold" pitchFamily="50" charset="0"/>
              </a:rPr>
              <a:t>st</a:t>
            </a:r>
            <a:r>
              <a:rPr lang="en-US" sz="1600">
                <a:solidFill>
                  <a:srgbClr val="BA0C2F"/>
                </a:solidFill>
                <a:latin typeface="Gotham Bold" pitchFamily="50" charset="0"/>
              </a:rPr>
              <a:t>, please call ETS and PTCAS to identify the delay</a:t>
            </a:r>
          </a:p>
        </p:txBody>
      </p:sp>
    </p:spTree>
    <p:extLst>
      <p:ext uri="{BB962C8B-B14F-4D97-AF65-F5344CB8AC3E}">
        <p14:creationId xmlns:p14="http://schemas.microsoft.com/office/powerpoint/2010/main" val="704708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ELECT PROGRAMS YOU WANT TO APPLY TO​">
            <a:extLst>
              <a:ext uri="{FF2B5EF4-FFF2-40B4-BE49-F238E27FC236}">
                <a16:creationId xmlns:a16="http://schemas.microsoft.com/office/drawing/2014/main" id="{F47B7710-46E2-0233-9712-8C3F6E0F0BE4}"/>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SELECT PROGRAMS YOU WANT TO APPLY TO</a:t>
            </a:r>
          </a:p>
        </p:txBody>
      </p:sp>
      <p:sp>
        <p:nvSpPr>
          <p:cNvPr id="3" name="Rectangle 2">
            <a:extLst>
              <a:ext uri="{FF2B5EF4-FFF2-40B4-BE49-F238E27FC236}">
                <a16:creationId xmlns:a16="http://schemas.microsoft.com/office/drawing/2014/main" id="{AB3140A5-69FE-718D-15F7-09EC4A74DA97}"/>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3074" name="Picture 2" descr="Screenshot: Program selection for sending applications to in PTCAS.">
            <a:extLst>
              <a:ext uri="{FF2B5EF4-FFF2-40B4-BE49-F238E27FC236}">
                <a16:creationId xmlns:a16="http://schemas.microsoft.com/office/drawing/2014/main" id="{C27E5658-9E18-8A7C-1B50-B3C0CBDD28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536" r="50976" b="5610"/>
          <a:stretch>
            <a:fillRect/>
          </a:stretch>
        </p:blipFill>
        <p:spPr bwMode="auto">
          <a:xfrm>
            <a:off x="1155099" y="995423"/>
            <a:ext cx="9881801" cy="48671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D49A81B-7AF5-ACD3-681F-FA7846538B3F}"/>
              </a:ext>
            </a:extLst>
          </p:cNvPr>
          <p:cNvSpPr txBox="1"/>
          <p:nvPr/>
        </p:nvSpPr>
        <p:spPr>
          <a:xfrm>
            <a:off x="1436193" y="4994404"/>
            <a:ext cx="9319612" cy="646331"/>
          </a:xfrm>
          <a:prstGeom prst="rect">
            <a:avLst/>
          </a:prstGeom>
          <a:noFill/>
          <a:ln>
            <a:solidFill>
              <a:schemeClr val="bg1"/>
            </a:solidFill>
          </a:ln>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a:solidFill>
                  <a:srgbClr val="BA0C2F"/>
                </a:solidFill>
                <a:latin typeface="Gotham Book" pitchFamily="50" charset="0"/>
              </a:rPr>
              <a:t>VERIFY YOU MEET THE REQUIREMENTS FOR EACH INDIVIDUAL PROGRAM; WE ARE NOT ALL THE SAME!!</a:t>
            </a:r>
          </a:p>
        </p:txBody>
      </p:sp>
    </p:spTree>
    <p:extLst>
      <p:ext uri="{BB962C8B-B14F-4D97-AF65-F5344CB8AC3E}">
        <p14:creationId xmlns:p14="http://schemas.microsoft.com/office/powerpoint/2010/main" val="1314244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OMPLETE SUPPORTING DOCUMENTATION​">
            <a:extLst>
              <a:ext uri="{FF2B5EF4-FFF2-40B4-BE49-F238E27FC236}">
                <a16:creationId xmlns:a16="http://schemas.microsoft.com/office/drawing/2014/main" id="{A9630BA4-013F-B5EF-4D04-D1AB7EDC2C22}"/>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COMPLETE SUPPORTING DOCUMENTATION</a:t>
            </a:r>
          </a:p>
        </p:txBody>
      </p:sp>
      <p:sp>
        <p:nvSpPr>
          <p:cNvPr id="3" name="Rectangle 2">
            <a:extLst>
              <a:ext uri="{FF2B5EF4-FFF2-40B4-BE49-F238E27FC236}">
                <a16:creationId xmlns:a16="http://schemas.microsoft.com/office/drawing/2014/main" id="{A5FE3CCD-7B15-5CEF-2ABD-CE516EFE7073}"/>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5122" name="Picture 2" descr="Screenshot: Supporting information entry for PTCAS profiles.">
            <a:extLst>
              <a:ext uri="{FF2B5EF4-FFF2-40B4-BE49-F238E27FC236}">
                <a16:creationId xmlns:a16="http://schemas.microsoft.com/office/drawing/2014/main" id="{94C46241-F6C8-D7C2-17B5-3468CE64612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212" r="50000" b="3659"/>
          <a:stretch>
            <a:fillRect/>
          </a:stretch>
        </p:blipFill>
        <p:spPr bwMode="auto">
          <a:xfrm>
            <a:off x="1195039" y="1003453"/>
            <a:ext cx="9801922" cy="4859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611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REATE REFRENCE REQUEST​">
            <a:extLst>
              <a:ext uri="{FF2B5EF4-FFF2-40B4-BE49-F238E27FC236}">
                <a16:creationId xmlns:a16="http://schemas.microsoft.com/office/drawing/2014/main" id="{FA632163-D0CE-7B44-9BDE-97192CF9F8BF}"/>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CREATE REFRENCE REQUEST</a:t>
            </a:r>
          </a:p>
        </p:txBody>
      </p:sp>
      <p:sp>
        <p:nvSpPr>
          <p:cNvPr id="3" name="Rectangle 2">
            <a:extLst>
              <a:ext uri="{FF2B5EF4-FFF2-40B4-BE49-F238E27FC236}">
                <a16:creationId xmlns:a16="http://schemas.microsoft.com/office/drawing/2014/main" id="{65BD2C3F-CD1D-101B-969E-406A34F87BE3}"/>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9218" name="Picture 2" descr="Screenshot: Reference request creation for PTCAS profiles.">
            <a:extLst>
              <a:ext uri="{FF2B5EF4-FFF2-40B4-BE49-F238E27FC236}">
                <a16:creationId xmlns:a16="http://schemas.microsoft.com/office/drawing/2014/main" id="{3DE97ED2-A16A-43CE-2684-045BB53012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87" r="50745" b="4308"/>
          <a:stretch>
            <a:fillRect/>
          </a:stretch>
        </p:blipFill>
        <p:spPr bwMode="auto">
          <a:xfrm>
            <a:off x="1137424" y="995423"/>
            <a:ext cx="9707695" cy="486715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A335DA5-D519-6FC2-31E3-7B787B33BE3D}"/>
              </a:ext>
            </a:extLst>
          </p:cNvPr>
          <p:cNvSpPr txBox="1"/>
          <p:nvPr/>
        </p:nvSpPr>
        <p:spPr>
          <a:xfrm>
            <a:off x="7573384" y="2290724"/>
            <a:ext cx="4409159" cy="2062103"/>
          </a:xfrm>
          <a:prstGeom prst="rect">
            <a:avLst/>
          </a:prstGeom>
          <a:noFill/>
          <a:ln>
            <a:solidFill>
              <a:srgbClr val="BA0C2F"/>
            </a:solidFill>
          </a:ln>
        </p:spPr>
        <p:txBody>
          <a:bodyPr wrap="square" lIns="91440" tIns="45720" rIns="91440" bIns="45720" rtlCol="0" anchor="t">
            <a:spAutoFit/>
          </a:bodyPr>
          <a:lstStyle/>
          <a:p>
            <a:pPr algn="ctr"/>
            <a:r>
              <a:rPr lang="en-US" sz="1600" dirty="0">
                <a:solidFill>
                  <a:srgbClr val="BA0C2F"/>
                </a:solidFill>
                <a:latin typeface="Gotham Bold"/>
              </a:rPr>
              <a:t>Please inform the people you select to write your reference letters that the UNM Division of Physical Therapy cannot contact them for more information about you, they need to be thorough and include everything they want UNM DPT to know about you in their reference letter. </a:t>
            </a:r>
          </a:p>
        </p:txBody>
      </p:sp>
    </p:spTree>
    <p:extLst>
      <p:ext uri="{BB962C8B-B14F-4D97-AF65-F5344CB8AC3E}">
        <p14:creationId xmlns:p14="http://schemas.microsoft.com/office/powerpoint/2010/main" val="3139514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HECK STATUS OFTEN!​">
            <a:extLst>
              <a:ext uri="{FF2B5EF4-FFF2-40B4-BE49-F238E27FC236}">
                <a16:creationId xmlns:a16="http://schemas.microsoft.com/office/drawing/2014/main" id="{966B7FEB-488E-2244-6588-736C0523015C}"/>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CHECK STATUS OFTEN!</a:t>
            </a:r>
          </a:p>
        </p:txBody>
      </p:sp>
      <p:sp>
        <p:nvSpPr>
          <p:cNvPr id="3" name="Rectangle 2">
            <a:extLst>
              <a:ext uri="{FF2B5EF4-FFF2-40B4-BE49-F238E27FC236}">
                <a16:creationId xmlns:a16="http://schemas.microsoft.com/office/drawing/2014/main" id="{F9003A8F-7CD8-4E1C-7FCF-BCFEC36B3EC9}"/>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pic>
        <p:nvPicPr>
          <p:cNvPr id="11268" name="Picture 4" descr="Screenshot: A list of application materials in a PTCAS profile, demonstrating what a completed item looks like and what unverified transcripts look like.">
            <a:extLst>
              <a:ext uri="{FF2B5EF4-FFF2-40B4-BE49-F238E27FC236}">
                <a16:creationId xmlns:a16="http://schemas.microsoft.com/office/drawing/2014/main" id="{A888602D-B7B5-8F6A-9648-729E0629B5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885" r="50701" b="4635"/>
          <a:stretch>
            <a:fillRect/>
          </a:stretch>
        </p:blipFill>
        <p:spPr bwMode="auto">
          <a:xfrm>
            <a:off x="468351" y="995423"/>
            <a:ext cx="9155057" cy="4569036"/>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descr="Red oval circling the unverified transcript in the image.">
            <a:extLst>
              <a:ext uri="{FF2B5EF4-FFF2-40B4-BE49-F238E27FC236}">
                <a16:creationId xmlns:a16="http://schemas.microsoft.com/office/drawing/2014/main" id="{D2B1ADD1-A0FB-7115-9F41-BB045312AF62}"/>
              </a:ext>
            </a:extLst>
          </p:cNvPr>
          <p:cNvSpPr/>
          <p:nvPr/>
        </p:nvSpPr>
        <p:spPr>
          <a:xfrm>
            <a:off x="7192536" y="2033616"/>
            <a:ext cx="1003609" cy="386199"/>
          </a:xfrm>
          <a:prstGeom prst="ellipse">
            <a:avLst/>
          </a:prstGeom>
          <a:noFill/>
          <a:ln>
            <a:solidFill>
              <a:srgbClr val="BA0C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E9A4765-9B82-3383-175F-A9B1923C34D5}"/>
              </a:ext>
            </a:extLst>
          </p:cNvPr>
          <p:cNvSpPr txBox="1"/>
          <p:nvPr/>
        </p:nvSpPr>
        <p:spPr>
          <a:xfrm>
            <a:off x="8920976" y="1852471"/>
            <a:ext cx="2553629" cy="584775"/>
          </a:xfrm>
          <a:prstGeom prst="rect">
            <a:avLst/>
          </a:prstGeom>
          <a:noFill/>
          <a:ln>
            <a:solidFill>
              <a:srgbClr val="BA0C2F"/>
            </a:solidFill>
          </a:ln>
        </p:spPr>
        <p:txBody>
          <a:bodyPr wrap="square" rtlCol="0">
            <a:spAutoFit/>
          </a:bodyPr>
          <a:lstStyle/>
          <a:p>
            <a:pPr algn="ctr"/>
            <a:r>
              <a:rPr lang="en-US" sz="1600">
                <a:solidFill>
                  <a:srgbClr val="BA0C2F"/>
                </a:solidFill>
                <a:latin typeface="Gotham Bold" pitchFamily="50" charset="0"/>
              </a:rPr>
              <a:t>THESE TRANSCRIPTS ARE NOT VERIFIED</a:t>
            </a:r>
          </a:p>
        </p:txBody>
      </p:sp>
      <p:sp>
        <p:nvSpPr>
          <p:cNvPr id="6" name="TextBox 5">
            <a:extLst>
              <a:ext uri="{FF2B5EF4-FFF2-40B4-BE49-F238E27FC236}">
                <a16:creationId xmlns:a16="http://schemas.microsoft.com/office/drawing/2014/main" id="{2BB6A108-02CC-6855-D84D-ADD2A0F9AA38}"/>
              </a:ext>
            </a:extLst>
          </p:cNvPr>
          <p:cNvSpPr txBox="1"/>
          <p:nvPr/>
        </p:nvSpPr>
        <p:spPr>
          <a:xfrm>
            <a:off x="1449659" y="4415883"/>
            <a:ext cx="9835375" cy="923330"/>
          </a:xfrm>
          <a:prstGeom prst="rect">
            <a:avLst/>
          </a:prstGeom>
          <a:noFill/>
        </p:spPr>
        <p:txBody>
          <a:bodyPr wrap="square" rtlCol="0">
            <a:spAutoFit/>
          </a:bodyPr>
          <a:lstStyle/>
          <a:p>
            <a:pPr algn="ctr"/>
            <a:r>
              <a:rPr lang="en-US">
                <a:solidFill>
                  <a:srgbClr val="BA0C2F"/>
                </a:solidFill>
                <a:latin typeface="Gotham Book" pitchFamily="50" charset="0"/>
              </a:rPr>
              <a:t>Make sure that your official GRE are received and that your transcripts are verified by PTCAS. If your transcripts are not verified or your official GRE is not received it can cause delays in processing your application.  </a:t>
            </a:r>
          </a:p>
        </p:txBody>
      </p:sp>
    </p:spTree>
    <p:extLst>
      <p:ext uri="{BB962C8B-B14F-4D97-AF65-F5344CB8AC3E}">
        <p14:creationId xmlns:p14="http://schemas.microsoft.com/office/powerpoint/2010/main" val="1066436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NM RESIDENCY ​">
            <a:extLst>
              <a:ext uri="{FF2B5EF4-FFF2-40B4-BE49-F238E27FC236}">
                <a16:creationId xmlns:a16="http://schemas.microsoft.com/office/drawing/2014/main" id="{868CB33B-EE77-D21C-C056-E6A2C447ECC1}"/>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NM RESIDENCY </a:t>
            </a:r>
          </a:p>
        </p:txBody>
      </p:sp>
      <p:sp>
        <p:nvSpPr>
          <p:cNvPr id="3" name="Rectangle 2">
            <a:extLst>
              <a:ext uri="{FF2B5EF4-FFF2-40B4-BE49-F238E27FC236}">
                <a16:creationId xmlns:a16="http://schemas.microsoft.com/office/drawing/2014/main" id="{3B9C8102-E5CE-D5C3-3E14-6702A860CAE8}"/>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FE74AFD0-D686-4B7E-F2A0-EC8988C49283}"/>
              </a:ext>
            </a:extLst>
          </p:cNvPr>
          <p:cNvSpPr txBox="1"/>
          <p:nvPr/>
        </p:nvSpPr>
        <p:spPr>
          <a:xfrm>
            <a:off x="1215483" y="1438507"/>
            <a:ext cx="9846527" cy="4198842"/>
          </a:xfrm>
          <a:prstGeom prst="rect">
            <a:avLst/>
          </a:prstGeom>
          <a:noFill/>
        </p:spPr>
        <p:txBody>
          <a:bodyPr wrap="square" rtlCol="0">
            <a:spAutoFit/>
          </a:bodyPr>
          <a:lstStyle/>
          <a:p>
            <a:pPr>
              <a:lnSpc>
                <a:spcPct val="150000"/>
              </a:lnSpc>
            </a:pPr>
            <a:r>
              <a:rPr lang="en-US">
                <a:latin typeface="Gotham Book" pitchFamily="50" charset="0"/>
              </a:rPr>
              <a:t>If Applicable, complete the NM Residency Application found in PTCAS If you are a New Mexico Resident, please complete the NM Residency form found on our website under the application requirements page. </a:t>
            </a:r>
          </a:p>
          <a:p>
            <a:pPr>
              <a:lnSpc>
                <a:spcPct val="150000"/>
              </a:lnSpc>
            </a:pPr>
            <a:r>
              <a:rPr lang="en-US">
                <a:latin typeface="Gotham Book" pitchFamily="50" charset="0"/>
              </a:rPr>
              <a:t>	Upload the needed documents (3) on PTCAS </a:t>
            </a:r>
          </a:p>
          <a:p>
            <a:pPr>
              <a:lnSpc>
                <a:spcPct val="150000"/>
              </a:lnSpc>
            </a:pPr>
            <a:r>
              <a:rPr lang="en-US">
                <a:latin typeface="Gotham Book" pitchFamily="50" charset="0"/>
              </a:rPr>
              <a:t>	- The completed form </a:t>
            </a:r>
          </a:p>
          <a:p>
            <a:pPr>
              <a:lnSpc>
                <a:spcPct val="150000"/>
              </a:lnSpc>
            </a:pPr>
            <a:r>
              <a:rPr lang="en-US">
                <a:latin typeface="Gotham Book" pitchFamily="50" charset="0"/>
              </a:rPr>
              <a:t>	- A copy of your driver's license </a:t>
            </a:r>
          </a:p>
          <a:p>
            <a:pPr>
              <a:lnSpc>
                <a:spcPct val="150000"/>
              </a:lnSpc>
            </a:pPr>
            <a:r>
              <a:rPr lang="en-US">
                <a:latin typeface="Gotham Book" pitchFamily="50" charset="0"/>
              </a:rPr>
              <a:t>	- A copy of your vehicle registration or other verification of residency. </a:t>
            </a:r>
          </a:p>
          <a:p>
            <a:pPr>
              <a:lnSpc>
                <a:spcPct val="150000"/>
              </a:lnSpc>
            </a:pPr>
            <a:endParaRPr lang="en-US">
              <a:latin typeface="Gotham Book" pitchFamily="50" charset="0"/>
            </a:endParaRPr>
          </a:p>
          <a:p>
            <a:pPr algn="ctr">
              <a:lnSpc>
                <a:spcPct val="150000"/>
              </a:lnSpc>
            </a:pPr>
            <a:r>
              <a:rPr lang="en-US">
                <a:latin typeface="Gotham Book" pitchFamily="50" charset="0"/>
              </a:rPr>
              <a:t>***IF </a:t>
            </a:r>
            <a:r>
              <a:rPr lang="en-US">
                <a:solidFill>
                  <a:srgbClr val="BA0C2F"/>
                </a:solidFill>
                <a:latin typeface="Gotham Book" pitchFamily="50" charset="0"/>
              </a:rPr>
              <a:t>YOU ARE NOT </a:t>
            </a:r>
            <a:r>
              <a:rPr lang="en-US">
                <a:latin typeface="Gotham Book" pitchFamily="50" charset="0"/>
              </a:rPr>
              <a:t>A RESIDENT OF THE STATE OF NEW MEXICO, YOU NEED NOT COMPLETE THE RESIDENCY FORM </a:t>
            </a:r>
          </a:p>
        </p:txBody>
      </p:sp>
    </p:spTree>
    <p:extLst>
      <p:ext uri="{BB962C8B-B14F-4D97-AF65-F5344CB8AC3E}">
        <p14:creationId xmlns:p14="http://schemas.microsoft.com/office/powerpoint/2010/main" val="2835828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CADEMIC UPDATE​">
            <a:extLst>
              <a:ext uri="{FF2B5EF4-FFF2-40B4-BE49-F238E27FC236}">
                <a16:creationId xmlns:a16="http://schemas.microsoft.com/office/drawing/2014/main" id="{7F6B3629-E63E-2109-3F82-89C97696FE7F}"/>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ACADEMIC UPDATE</a:t>
            </a:r>
          </a:p>
        </p:txBody>
      </p:sp>
      <p:sp>
        <p:nvSpPr>
          <p:cNvPr id="3" name="Rectangle 2">
            <a:extLst>
              <a:ext uri="{FF2B5EF4-FFF2-40B4-BE49-F238E27FC236}">
                <a16:creationId xmlns:a16="http://schemas.microsoft.com/office/drawing/2014/main" id="{5BEF32F9-55FB-1148-DD4E-4952A8C42219}"/>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5390B071-8463-05EC-1D9D-2DE9B0002003}"/>
              </a:ext>
            </a:extLst>
          </p:cNvPr>
          <p:cNvSpPr txBox="1"/>
          <p:nvPr/>
        </p:nvSpPr>
        <p:spPr>
          <a:xfrm>
            <a:off x="1728439" y="1561171"/>
            <a:ext cx="8463776" cy="3783343"/>
          </a:xfrm>
          <a:prstGeom prst="rect">
            <a:avLst/>
          </a:prstGeom>
          <a:noFill/>
        </p:spPr>
        <p:txBody>
          <a:bodyPr wrap="square" rtlCol="0">
            <a:spAutoFit/>
          </a:bodyPr>
          <a:lstStyle/>
          <a:p>
            <a:pPr algn="ctr">
              <a:lnSpc>
                <a:spcPct val="150000"/>
              </a:lnSpc>
            </a:pPr>
            <a:r>
              <a:rPr lang="en-US" i="1" dirty="0">
                <a:latin typeface="Gotham Book" pitchFamily="50" charset="0"/>
              </a:rPr>
              <a:t>If needed complete an academic update in PTCAS in December 2026, to update any classes listed as in progress in the Fall semester, if applicable.</a:t>
            </a:r>
          </a:p>
          <a:p>
            <a:pPr algn="ctr">
              <a:lnSpc>
                <a:spcPct val="150000"/>
              </a:lnSpc>
            </a:pPr>
            <a:endParaRPr lang="en-US" i="1" dirty="0">
              <a:latin typeface="Gotham Book" pitchFamily="50" charset="0"/>
            </a:endParaRPr>
          </a:p>
          <a:p>
            <a:pPr algn="ctr">
              <a:lnSpc>
                <a:spcPct val="150000"/>
              </a:lnSpc>
            </a:pPr>
            <a:r>
              <a:rPr lang="en-US" i="1" dirty="0">
                <a:latin typeface="Gotham Book" pitchFamily="50" charset="0"/>
              </a:rPr>
              <a:t> If you are enrolled in classes in Spring of 2027, they should also be listed in PTCAS as in progress. Remember only one of those classes can be a prerequisite. </a:t>
            </a:r>
          </a:p>
          <a:p>
            <a:pPr algn="ctr">
              <a:lnSpc>
                <a:spcPct val="150000"/>
              </a:lnSpc>
            </a:pPr>
            <a:endParaRPr lang="en-US" i="1" dirty="0">
              <a:latin typeface="Gotham Book" pitchFamily="50" charset="0"/>
            </a:endParaRPr>
          </a:p>
          <a:p>
            <a:pPr algn="ctr">
              <a:lnSpc>
                <a:spcPct val="150000"/>
              </a:lnSpc>
            </a:pPr>
            <a:r>
              <a:rPr lang="en-US" i="1" dirty="0">
                <a:latin typeface="Gotham Book" pitchFamily="50" charset="0"/>
              </a:rPr>
              <a:t>For more information, visit:</a:t>
            </a:r>
          </a:p>
          <a:p>
            <a:pPr algn="ctr">
              <a:lnSpc>
                <a:spcPct val="150000"/>
              </a:lnSpc>
            </a:pPr>
            <a:r>
              <a:rPr lang="en-US" dirty="0">
                <a:latin typeface="Gotham Book" pitchFamily="50" charset="0"/>
                <a:hlinkClick r:id="rId2" action="ppaction://hlinkfile"/>
              </a:rPr>
              <a:t>Help.liaisonedu.com/PTCAS</a:t>
            </a:r>
            <a:endParaRPr lang="en-US" dirty="0">
              <a:latin typeface="Gotham Book" pitchFamily="50" charset="0"/>
            </a:endParaRPr>
          </a:p>
        </p:txBody>
      </p:sp>
    </p:spTree>
    <p:extLst>
      <p:ext uri="{BB962C8B-B14F-4D97-AF65-F5344CB8AC3E}">
        <p14:creationId xmlns:p14="http://schemas.microsoft.com/office/powerpoint/2010/main" val="12032407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SYNCHRONOUS INTERVIEW​">
            <a:extLst>
              <a:ext uri="{FF2B5EF4-FFF2-40B4-BE49-F238E27FC236}">
                <a16:creationId xmlns:a16="http://schemas.microsoft.com/office/drawing/2014/main" id="{E42DFEF8-32A9-432B-4CC6-A3DF5C4C94DA}"/>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ASYNCHRONOUS INTERVIEW</a:t>
            </a:r>
          </a:p>
        </p:txBody>
      </p:sp>
      <p:sp>
        <p:nvSpPr>
          <p:cNvPr id="3" name="Rectangle 2">
            <a:extLst>
              <a:ext uri="{FF2B5EF4-FFF2-40B4-BE49-F238E27FC236}">
                <a16:creationId xmlns:a16="http://schemas.microsoft.com/office/drawing/2014/main" id="{B28F4961-7EB6-45E3-B0BD-1508DBD215F7}"/>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B9F8AFDA-F478-31F2-9A32-87D8039D1633}"/>
              </a:ext>
            </a:extLst>
          </p:cNvPr>
          <p:cNvSpPr txBox="1"/>
          <p:nvPr/>
        </p:nvSpPr>
        <p:spPr>
          <a:xfrm>
            <a:off x="959005" y="1940313"/>
            <a:ext cx="5575612" cy="2544671"/>
          </a:xfrm>
          <a:prstGeom prst="rect">
            <a:avLst/>
          </a:prstGeom>
          <a:noFill/>
        </p:spPr>
        <p:txBody>
          <a:bodyPr wrap="square" lIns="91440" tIns="45720" rIns="91440" bIns="45720" rtlCol="0" anchor="t">
            <a:spAutoFit/>
          </a:bodyPr>
          <a:lstStyle/>
          <a:p>
            <a:pPr>
              <a:lnSpc>
                <a:spcPct val="150000"/>
              </a:lnSpc>
            </a:pPr>
            <a:r>
              <a:rPr lang="en-US">
                <a:latin typeface="Gotham Book" pitchFamily="50" charset="0"/>
              </a:rPr>
              <a:t>In November if chosen you will be asked to complete an asynchronous interview. </a:t>
            </a:r>
          </a:p>
          <a:p>
            <a:pPr>
              <a:lnSpc>
                <a:spcPct val="150000"/>
              </a:lnSpc>
            </a:pPr>
            <a:endParaRPr lang="en-US">
              <a:latin typeface="Gotham Book" pitchFamily="50" charset="0"/>
            </a:endParaRPr>
          </a:p>
          <a:p>
            <a:pPr marL="285750" indent="-285750">
              <a:lnSpc>
                <a:spcPct val="150000"/>
              </a:lnSpc>
              <a:buFontTx/>
              <a:buChar char="-"/>
            </a:pPr>
            <a:r>
              <a:rPr lang="en-US">
                <a:latin typeface="Gotham Book" pitchFamily="50" charset="0"/>
              </a:rPr>
              <a:t>Record yourself answering 4 questions. </a:t>
            </a:r>
          </a:p>
          <a:p>
            <a:pPr marL="285750" indent="-285750">
              <a:lnSpc>
                <a:spcPct val="150000"/>
              </a:lnSpc>
              <a:buFontTx/>
              <a:buChar char="-"/>
            </a:pPr>
            <a:r>
              <a:rPr lang="en-US">
                <a:latin typeface="Gotham Book" pitchFamily="50" charset="0"/>
              </a:rPr>
              <a:t>30 seconds to read/listen to the question. </a:t>
            </a:r>
          </a:p>
          <a:p>
            <a:pPr marL="285750" indent="-285750">
              <a:lnSpc>
                <a:spcPct val="150000"/>
              </a:lnSpc>
              <a:buFontTx/>
              <a:buChar char="-"/>
            </a:pPr>
            <a:r>
              <a:rPr lang="en-US">
                <a:latin typeface="Gotham Book"/>
              </a:rPr>
              <a:t>1 minute to answer the question.</a:t>
            </a:r>
            <a:endParaRPr lang="en-US"/>
          </a:p>
        </p:txBody>
      </p:sp>
      <p:pic>
        <p:nvPicPr>
          <p:cNvPr id="13314" name="Picture 2" descr="Stock photo: a Native American woman in the UNM HSC Library enthusiastically typing on her laptop. The two-story windows facing the quad area are behind her, but showing as white due to the lighting of the photo. One of the indoor trees in the library is also shown in-frame behind her.">
            <a:extLst>
              <a:ext uri="{FF2B5EF4-FFF2-40B4-BE49-F238E27FC236}">
                <a16:creationId xmlns:a16="http://schemas.microsoft.com/office/drawing/2014/main" id="{F6942354-8DDF-9359-FF85-CC12AC9D624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820" t="8007" r="5971" b="19374"/>
          <a:stretch>
            <a:fillRect/>
          </a:stretch>
        </p:blipFill>
        <p:spPr bwMode="auto">
          <a:xfrm>
            <a:off x="6534617" y="1940313"/>
            <a:ext cx="4549696" cy="27234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793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IN PERSON INTERVIEW​">
            <a:extLst>
              <a:ext uri="{FF2B5EF4-FFF2-40B4-BE49-F238E27FC236}">
                <a16:creationId xmlns:a16="http://schemas.microsoft.com/office/drawing/2014/main" id="{F392452A-99AA-C468-7066-572B3589205D}"/>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IN PERSON INTERVIEW</a:t>
            </a:r>
          </a:p>
        </p:txBody>
      </p:sp>
      <p:sp>
        <p:nvSpPr>
          <p:cNvPr id="3" name="Rectangle 2">
            <a:extLst>
              <a:ext uri="{FF2B5EF4-FFF2-40B4-BE49-F238E27FC236}">
                <a16:creationId xmlns:a16="http://schemas.microsoft.com/office/drawing/2014/main" id="{6C752BF7-134B-550A-78AB-55EAB1E30CB8}"/>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0996EC06-1AB4-82BE-3D90-A3AB72F87D7F}"/>
              </a:ext>
            </a:extLst>
          </p:cNvPr>
          <p:cNvSpPr txBox="1"/>
          <p:nvPr/>
        </p:nvSpPr>
        <p:spPr>
          <a:xfrm>
            <a:off x="1037063" y="1438507"/>
            <a:ext cx="9902283" cy="3376374"/>
          </a:xfrm>
          <a:prstGeom prst="rect">
            <a:avLst/>
          </a:prstGeom>
          <a:noFill/>
        </p:spPr>
        <p:txBody>
          <a:bodyPr wrap="square" rtlCol="0">
            <a:spAutoFit/>
          </a:bodyPr>
          <a:lstStyle/>
          <a:p>
            <a:pPr>
              <a:lnSpc>
                <a:spcPct val="150000"/>
              </a:lnSpc>
            </a:pPr>
            <a:r>
              <a:rPr lang="en-US" dirty="0">
                <a:latin typeface="Gotham Book" pitchFamily="50" charset="0"/>
              </a:rPr>
              <a:t>-   January 9th, 2027 </a:t>
            </a:r>
          </a:p>
          <a:p>
            <a:pPr marL="285750" indent="-285750">
              <a:lnSpc>
                <a:spcPct val="150000"/>
              </a:lnSpc>
              <a:buFontTx/>
              <a:buChar char="-"/>
            </a:pPr>
            <a:r>
              <a:rPr lang="en-US" dirty="0">
                <a:latin typeface="Gotham Book" pitchFamily="50" charset="0"/>
              </a:rPr>
              <a:t>Discussion with students </a:t>
            </a:r>
          </a:p>
          <a:p>
            <a:pPr marL="285750" indent="-285750">
              <a:lnSpc>
                <a:spcPct val="150000"/>
              </a:lnSpc>
              <a:buFontTx/>
              <a:buChar char="-"/>
            </a:pPr>
            <a:r>
              <a:rPr lang="en-US" dirty="0">
                <a:latin typeface="Gotham Book" pitchFamily="50" charset="0"/>
              </a:rPr>
              <a:t>Panel of 3 interviewers (faculty &amp; clinicians) </a:t>
            </a:r>
          </a:p>
          <a:p>
            <a:pPr marL="285750" indent="-285750">
              <a:lnSpc>
                <a:spcPct val="150000"/>
              </a:lnSpc>
              <a:buFontTx/>
              <a:buChar char="-"/>
            </a:pPr>
            <a:r>
              <a:rPr lang="en-US" dirty="0">
                <a:latin typeface="Gotham Book" pitchFamily="50" charset="0"/>
              </a:rPr>
              <a:t>Growth with skills: communication, problem-solving abilities and grit</a:t>
            </a:r>
          </a:p>
          <a:p>
            <a:pPr marL="285750" indent="-285750">
              <a:lnSpc>
                <a:spcPct val="150000"/>
              </a:lnSpc>
              <a:buFontTx/>
              <a:buChar char="-"/>
            </a:pPr>
            <a:r>
              <a:rPr lang="en-US" dirty="0">
                <a:latin typeface="Gotham Book" pitchFamily="50" charset="0"/>
              </a:rPr>
              <a:t>Career services gives one-on one mock interviews, email at:</a:t>
            </a:r>
            <a:r>
              <a:rPr lang="en-US" dirty="0">
                <a:solidFill>
                  <a:srgbClr val="8A387C"/>
                </a:solidFill>
                <a:latin typeface="Gotham Book" pitchFamily="50" charset="0"/>
              </a:rPr>
              <a:t> career4u@unm.edu </a:t>
            </a:r>
          </a:p>
          <a:p>
            <a:pPr marL="285750" indent="-285750">
              <a:lnSpc>
                <a:spcPct val="150000"/>
              </a:lnSpc>
              <a:buFontTx/>
              <a:buChar char="-"/>
            </a:pPr>
            <a:r>
              <a:rPr lang="en-US" dirty="0">
                <a:latin typeface="Gotham Book" pitchFamily="50" charset="0"/>
              </a:rPr>
              <a:t> Volunteer experience helpful but not required – a basic knowledge of PT issues is recommended (</a:t>
            </a:r>
            <a:r>
              <a:rPr lang="en-US" dirty="0">
                <a:solidFill>
                  <a:srgbClr val="8A387C"/>
                </a:solidFill>
                <a:latin typeface="Gotham Book" pitchFamily="50" charset="0"/>
              </a:rPr>
              <a:t>check APTA website and ask your LOR author</a:t>
            </a:r>
            <a:r>
              <a:rPr lang="en-US" dirty="0">
                <a:latin typeface="Gotham Book" pitchFamily="50" charset="0"/>
              </a:rPr>
              <a:t>) </a:t>
            </a:r>
          </a:p>
          <a:p>
            <a:pPr marL="285750" indent="-285750">
              <a:lnSpc>
                <a:spcPct val="150000"/>
              </a:lnSpc>
              <a:buFontTx/>
              <a:buChar char="-"/>
            </a:pPr>
            <a:r>
              <a:rPr lang="en-US" dirty="0">
                <a:latin typeface="Gotham Book" pitchFamily="50" charset="0"/>
              </a:rPr>
              <a:t>Only the top 75-80 applicants will be offered an interview</a:t>
            </a:r>
          </a:p>
        </p:txBody>
      </p:sp>
    </p:spTree>
    <p:extLst>
      <p:ext uri="{BB962C8B-B14F-4D97-AF65-F5344CB8AC3E}">
        <p14:creationId xmlns:p14="http://schemas.microsoft.com/office/powerpoint/2010/main" val="1116088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INAL SELECTION​">
            <a:extLst>
              <a:ext uri="{FF2B5EF4-FFF2-40B4-BE49-F238E27FC236}">
                <a16:creationId xmlns:a16="http://schemas.microsoft.com/office/drawing/2014/main" id="{4D374828-76EE-F888-662E-472AB735AD92}"/>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FINAL SELECTION</a:t>
            </a:r>
          </a:p>
        </p:txBody>
      </p:sp>
      <p:sp>
        <p:nvSpPr>
          <p:cNvPr id="3" name="Rectangle 2">
            <a:extLst>
              <a:ext uri="{FF2B5EF4-FFF2-40B4-BE49-F238E27FC236}">
                <a16:creationId xmlns:a16="http://schemas.microsoft.com/office/drawing/2014/main" id="{41C608AB-0085-7FB8-ED54-CB395E0795C0}"/>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BB3BCDCD-03B9-1B54-3ADB-CD0A2FE6348F}"/>
              </a:ext>
            </a:extLst>
          </p:cNvPr>
          <p:cNvSpPr txBox="1"/>
          <p:nvPr/>
        </p:nvSpPr>
        <p:spPr>
          <a:xfrm>
            <a:off x="1270743" y="1956172"/>
            <a:ext cx="4984596" cy="2677656"/>
          </a:xfrm>
          <a:prstGeom prst="rect">
            <a:avLst/>
          </a:prstGeom>
          <a:noFill/>
        </p:spPr>
        <p:txBody>
          <a:bodyPr wrap="square" rtlCol="0">
            <a:spAutoFit/>
          </a:bodyPr>
          <a:lstStyle/>
          <a:p>
            <a:pPr algn="ctr"/>
            <a:r>
              <a:rPr lang="en-US" sz="2400">
                <a:latin typeface="Gotham Book" pitchFamily="50" charset="0"/>
              </a:rPr>
              <a:t>Offers are made to the top 30 applicants with up to 20 alternates</a:t>
            </a:r>
          </a:p>
          <a:p>
            <a:pPr algn="ctr"/>
            <a:endParaRPr lang="en-US" sz="2400">
              <a:latin typeface="Gotham Book" pitchFamily="50" charset="0"/>
            </a:endParaRPr>
          </a:p>
          <a:p>
            <a:pPr algn="ctr"/>
            <a:r>
              <a:rPr lang="en-US" sz="2400">
                <a:latin typeface="Gotham Book" pitchFamily="50" charset="0"/>
              </a:rPr>
              <a:t>Strong preference is given to residents of the State of New Mexico</a:t>
            </a:r>
          </a:p>
        </p:txBody>
      </p:sp>
      <p:pic>
        <p:nvPicPr>
          <p:cNvPr id="14338" name="Picture 2" descr="Stock photo: Adobe revival architecture. The building is the &quot;Inn and Spa at Loretto&quot; in Santa Fe, New Mexico.">
            <a:extLst>
              <a:ext uri="{FF2B5EF4-FFF2-40B4-BE49-F238E27FC236}">
                <a16:creationId xmlns:a16="http://schemas.microsoft.com/office/drawing/2014/main" id="{DA701A64-D2F2-04B1-D478-B615CEAE16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86" t="7317" r="9029" b="7154"/>
          <a:stretch>
            <a:fillRect/>
          </a:stretch>
        </p:blipFill>
        <p:spPr bwMode="auto">
          <a:xfrm>
            <a:off x="7488151" y="1321419"/>
            <a:ext cx="2748670" cy="4215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5492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UMMER CURRICULUM​">
            <a:extLst>
              <a:ext uri="{FF2B5EF4-FFF2-40B4-BE49-F238E27FC236}">
                <a16:creationId xmlns:a16="http://schemas.microsoft.com/office/drawing/2014/main" id="{BC21846F-A9ED-0527-BFAE-DF81B8EA57FE}"/>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SUMMER CURRICULUM</a:t>
            </a:r>
          </a:p>
        </p:txBody>
      </p:sp>
      <p:sp>
        <p:nvSpPr>
          <p:cNvPr id="3" name="Rectangle 2">
            <a:extLst>
              <a:ext uri="{FF2B5EF4-FFF2-40B4-BE49-F238E27FC236}">
                <a16:creationId xmlns:a16="http://schemas.microsoft.com/office/drawing/2014/main" id="{A2AB14AC-F7AA-866C-2324-3FBEE5A385B3}"/>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A11ABA8D-4C59-BF08-6CDC-1C8C2FF30568}"/>
              </a:ext>
            </a:extLst>
          </p:cNvPr>
          <p:cNvSpPr txBox="1"/>
          <p:nvPr/>
        </p:nvSpPr>
        <p:spPr>
          <a:xfrm>
            <a:off x="1223846" y="1336119"/>
            <a:ext cx="9744308" cy="4185761"/>
          </a:xfrm>
          <a:prstGeom prst="rect">
            <a:avLst/>
          </a:prstGeom>
          <a:noFill/>
        </p:spPr>
        <p:txBody>
          <a:bodyPr wrap="square" rtlCol="0">
            <a:spAutoFit/>
          </a:bodyPr>
          <a:lstStyle/>
          <a:p>
            <a:r>
              <a:rPr lang="en-US" sz="1400">
                <a:latin typeface="Gotham Book" pitchFamily="50" charset="0"/>
              </a:rPr>
              <a:t>Applicants admitted to the program will complete a required preparatory course on the foundational concepts of biomechanics, kinesiology, and joint structure and function. Through this course, learners will revisit various joints and regions of the body to gain an understanding of the detail and dept of learning required for success in our program. Learners will be assigned weekly readings, pre-recorded lectures, short assignments, and short weekly quizzes in the four foundational modules. </a:t>
            </a:r>
          </a:p>
          <a:p>
            <a:endParaRPr lang="en-US" sz="1400">
              <a:latin typeface="Gotham Book" pitchFamily="50" charset="0"/>
            </a:endParaRPr>
          </a:p>
          <a:p>
            <a:r>
              <a:rPr lang="en-US" sz="1400">
                <a:latin typeface="Gotham Book" pitchFamily="50" charset="0"/>
              </a:rPr>
              <a:t>4 modules</a:t>
            </a:r>
          </a:p>
          <a:p>
            <a:r>
              <a:rPr lang="en-US" sz="1400">
                <a:latin typeface="Gotham Book" pitchFamily="50" charset="0"/>
              </a:rPr>
              <a:t>	- Kinesiology/biomechanics/joint structure</a:t>
            </a:r>
          </a:p>
          <a:p>
            <a:r>
              <a:rPr lang="en-US" sz="1400">
                <a:latin typeface="Gotham Book" pitchFamily="50" charset="0"/>
              </a:rPr>
              <a:t>	- Spine</a:t>
            </a:r>
          </a:p>
          <a:p>
            <a:r>
              <a:rPr lang="en-US" sz="1400">
                <a:latin typeface="Gotham Book" pitchFamily="50" charset="0"/>
              </a:rPr>
              <a:t>	- Upper extremity</a:t>
            </a:r>
          </a:p>
          <a:p>
            <a:r>
              <a:rPr lang="en-US" sz="1400">
                <a:latin typeface="Gotham Book" pitchFamily="50" charset="0"/>
              </a:rPr>
              <a:t>	- Lower extremity</a:t>
            </a:r>
          </a:p>
          <a:p>
            <a:endParaRPr lang="en-US" sz="1400">
              <a:latin typeface="Gotham Book" pitchFamily="50" charset="0"/>
            </a:endParaRPr>
          </a:p>
          <a:p>
            <a:r>
              <a:rPr lang="en-US" sz="1400">
                <a:latin typeface="Gotham Book" pitchFamily="50" charset="0"/>
              </a:rPr>
              <a:t>Students will be required to purchase, in advance, a book used within the 1st year of our program to complete all assignments (</a:t>
            </a:r>
            <a:r>
              <a:rPr lang="en-US" sz="1400">
                <a:latin typeface="Gotham Book" pitchFamily="50" charset="0"/>
                <a:hlinkClick r:id="rId3"/>
              </a:rPr>
              <a:t>https://www.fadavis.com/product/physical-therapy-joint-structure-function-levangie-norkin-6</a:t>
            </a:r>
            <a:r>
              <a:rPr lang="en-US" sz="1400">
                <a:latin typeface="Gotham Book" pitchFamily="50" charset="0"/>
              </a:rPr>
              <a:t> ). The purpose of the course is three-fold. 1. It provides exposure to some foundational concepts in anatomy and kinesiology which will help with content in your first-year curriculum. 2. This course gives an introduction to the rigor expected in the program. 3. Performance in this course can help us identify those that might need tutoring early in the program to ensure they are set up to succeed as early as possible.</a:t>
            </a:r>
          </a:p>
        </p:txBody>
      </p:sp>
    </p:spTree>
    <p:extLst>
      <p:ext uri="{BB962C8B-B14F-4D97-AF65-F5344CB8AC3E}">
        <p14:creationId xmlns:p14="http://schemas.microsoft.com/office/powerpoint/2010/main" val="3957328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NONDISCRIMINATION POLICY ​">
            <a:extLst>
              <a:ext uri="{FF2B5EF4-FFF2-40B4-BE49-F238E27FC236}">
                <a16:creationId xmlns:a16="http://schemas.microsoft.com/office/drawing/2014/main" id="{6C9AFF88-3555-F24E-E26A-7F723033EFA9}"/>
              </a:ext>
            </a:extLst>
          </p:cNvPr>
          <p:cNvSpPr>
            <a:spLocks noGrp="1"/>
          </p:cNvSpPr>
          <p:nvPr>
            <p:ph type="title" idx="4294967295"/>
          </p:nvPr>
        </p:nvSpPr>
        <p:spPr>
          <a:xfrm>
            <a:off x="0" y="0"/>
            <a:ext cx="12192000" cy="995423"/>
          </a:xfrm>
          <a:prstGeom prst="rect">
            <a:avLst/>
          </a:prstGeom>
          <a:solidFill>
            <a:srgbClr val="007A86"/>
          </a:solidFill>
          <a:ln w="19050" cap="flat" cmpd="sng" algn="ctr">
            <a:solidFill>
              <a:srgbClr val="007A86"/>
            </a:solid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chemeClr val="bg2"/>
                </a:solidFill>
                <a:effectLst/>
                <a:uLnTx/>
                <a:uFillTx/>
                <a:latin typeface="Gotham Bold" pitchFamily="50" charset="0"/>
                <a:ea typeface="+mn-ea"/>
                <a:cs typeface="+mn-cs"/>
              </a:rPr>
              <a:t>NONDISCRIMINATION POLICY </a:t>
            </a:r>
          </a:p>
        </p:txBody>
      </p:sp>
      <p:sp>
        <p:nvSpPr>
          <p:cNvPr id="3" name="Rectangle 2">
            <a:extLst>
              <a:ext uri="{FF2B5EF4-FFF2-40B4-BE49-F238E27FC236}">
                <a16:creationId xmlns:a16="http://schemas.microsoft.com/office/drawing/2014/main" id="{2644104C-78A0-495A-B8F3-D7D06FEE1794}"/>
              </a:ext>
              <a:ext uri="{C183D7F6-B498-43B3-948B-1728B52AA6E4}">
                <adec:decorative xmlns:adec="http://schemas.microsoft.com/office/drawing/2017/decorative" val="1"/>
              </a:ext>
            </a:extLst>
          </p:cNvPr>
          <p:cNvSpPr/>
          <p:nvPr/>
        </p:nvSpPr>
        <p:spPr>
          <a:xfrm>
            <a:off x="0" y="5862577"/>
            <a:ext cx="12192000" cy="995423"/>
          </a:xfrm>
          <a:prstGeom prst="rect">
            <a:avLst/>
          </a:prstGeom>
          <a:solidFill>
            <a:srgbClr val="007A86"/>
          </a:solidFill>
          <a:ln>
            <a:solidFill>
              <a:srgbClr val="007A8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2"/>
              </a:solidFill>
              <a:latin typeface="Gotham Book" pitchFamily="50" charset="0"/>
            </a:endParaRPr>
          </a:p>
        </p:txBody>
      </p:sp>
      <p:sp>
        <p:nvSpPr>
          <p:cNvPr id="4" name="TextBox 3">
            <a:extLst>
              <a:ext uri="{FF2B5EF4-FFF2-40B4-BE49-F238E27FC236}">
                <a16:creationId xmlns:a16="http://schemas.microsoft.com/office/drawing/2014/main" id="{764413C0-107A-8438-1F43-90FAC67B3190}"/>
              </a:ext>
            </a:extLst>
          </p:cNvPr>
          <p:cNvSpPr txBox="1"/>
          <p:nvPr/>
        </p:nvSpPr>
        <p:spPr>
          <a:xfrm>
            <a:off x="771169" y="2039433"/>
            <a:ext cx="5531005" cy="2952347"/>
          </a:xfrm>
          <a:prstGeom prst="rect">
            <a:avLst/>
          </a:prstGeom>
          <a:noFill/>
        </p:spPr>
        <p:txBody>
          <a:bodyPr wrap="square" rtlCol="0">
            <a:spAutoFit/>
          </a:bodyPr>
          <a:lstStyle/>
          <a:p>
            <a:pPr algn="ctr">
              <a:lnSpc>
                <a:spcPct val="150000"/>
              </a:lnSpc>
            </a:pPr>
            <a:r>
              <a:rPr lang="en-US">
                <a:latin typeface="Gotham Book" pitchFamily="50" charset="0"/>
              </a:rPr>
              <a:t>The admission procedure in the Physical Therapy Program at the University of New Mexico does not discriminate against any student on the basis of gender, sexual orientation, marital or parental status, race, color, religion, age, national origin or physical handicap.</a:t>
            </a:r>
          </a:p>
        </p:txBody>
      </p:sp>
      <p:pic>
        <p:nvPicPr>
          <p:cNvPr id="15362" name="Picture 2" descr="Stock photo: UNM students.">
            <a:extLst>
              <a:ext uri="{FF2B5EF4-FFF2-40B4-BE49-F238E27FC236}">
                <a16:creationId xmlns:a16="http://schemas.microsoft.com/office/drawing/2014/main" id="{BE83ECCF-A8D5-BBF0-4CD5-5888F1B0F3C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42" t="7883" r="7526" b="8212"/>
          <a:stretch>
            <a:fillRect/>
          </a:stretch>
        </p:blipFill>
        <p:spPr bwMode="auto">
          <a:xfrm>
            <a:off x="6807681" y="1722862"/>
            <a:ext cx="4618908" cy="3180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2975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65268274AE8B42AC7BBC7E1F578EF9" ma:contentTypeVersion="3" ma:contentTypeDescription="Create a new document." ma:contentTypeScope="" ma:versionID="08fcc1137ee2834c37fe1f31d973c8ff">
  <xsd:schema xmlns:xsd="http://www.w3.org/2001/XMLSchema" xmlns:xs="http://www.w3.org/2001/XMLSchema" xmlns:p="http://schemas.microsoft.com/office/2006/metadata/properties" xmlns:ns2="2a81ab94-8c2e-4a25-9f0b-8a06ae0b2819" targetNamespace="http://schemas.microsoft.com/office/2006/metadata/properties" ma:root="true" ma:fieldsID="bdc054b4c415701a51f67eaf2d2536a9" ns2:_="">
    <xsd:import namespace="2a81ab94-8c2e-4a25-9f0b-8a06ae0b2819"/>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81ab94-8c2e-4a25-9f0b-8a06ae0b28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98AAAF9-9F62-49C6-916E-74BA933CB7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81ab94-8c2e-4a25-9f0b-8a06ae0b28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438E9C-95CE-4625-B201-985681C1A507}">
  <ds:schemaRefs>
    <ds:schemaRef ds:uri="http://schemas.openxmlformats.org/package/2006/metadata/core-properties"/>
    <ds:schemaRef ds:uri="http://purl.org/dc/dcmitype/"/>
    <ds:schemaRef ds:uri="http://schemas.microsoft.com/office/2006/metadata/properties"/>
    <ds:schemaRef ds:uri="http://www.w3.org/XML/1998/namespace"/>
    <ds:schemaRef ds:uri="http://schemas.microsoft.com/office/2006/documentManagement/types"/>
    <ds:schemaRef ds:uri="http://purl.org/dc/terms/"/>
    <ds:schemaRef ds:uri="http://schemas.microsoft.com/office/infopath/2007/PartnerControls"/>
    <ds:schemaRef ds:uri="59706cda-d300-4a1d-8fef-c95fa77b97b6"/>
    <ds:schemaRef ds:uri="http://purl.org/dc/elements/1.1/"/>
  </ds:schemaRefs>
</ds:datastoreItem>
</file>

<file path=customXml/itemProps3.xml><?xml version="1.0" encoding="utf-8"?>
<ds:datastoreItem xmlns:ds="http://schemas.openxmlformats.org/officeDocument/2006/customXml" ds:itemID="{D2636E20-54B6-4197-B667-151F41E8F5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88</TotalTime>
  <Words>2753</Words>
  <Application>Microsoft Office PowerPoint</Application>
  <PresentationFormat>Widescreen</PresentationFormat>
  <Paragraphs>231</Paragraphs>
  <Slides>38</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Aptos</vt:lpstr>
      <vt:lpstr>Aptos Display</vt:lpstr>
      <vt:lpstr>Arial</vt:lpstr>
      <vt:lpstr>Gotham Black</vt:lpstr>
      <vt:lpstr>Gotham Bold</vt:lpstr>
      <vt:lpstr>Gotham Book</vt:lpstr>
      <vt:lpstr>Vitesse Bold</vt:lpstr>
      <vt:lpstr>Office Theme</vt:lpstr>
      <vt:lpstr>          Group Advisement Presentation 2026  Visit us at: goto.unm.edu/pt  Email us at: HSC-UNMPTProgram@salud.unm.edu </vt:lpstr>
      <vt:lpstr> IS PT THE RIGHT CAREER FOR ME?</vt:lpstr>
      <vt:lpstr>LEARN ABOUT THE MISSION/VISION OF THE AMERICAN PHYSICAL THERAPY ASSOCIATION (APTA)</vt:lpstr>
      <vt:lpstr>HOW DO I BECOME A PT?</vt:lpstr>
      <vt:lpstr>PROGRAM LENGTH</vt:lpstr>
      <vt:lpstr>PROGRAM CALENDAR</vt:lpstr>
      <vt:lpstr>TAKE 30 HOURS OF PREREQUISITES</vt:lpstr>
      <vt:lpstr>RESTRICTIONS ON PREREQUISITES</vt:lpstr>
      <vt:lpstr>POLICY ON WEB-BASED PREREQUISITE COURSES</vt:lpstr>
      <vt:lpstr>YOU NEED YOUR BACHELORS DEGREE</vt:lpstr>
      <vt:lpstr>TAKE THE GRE</vt:lpstr>
      <vt:lpstr>GRE ASSISTANCE</vt:lpstr>
      <vt:lpstr>PTCAS ESSAYS</vt:lpstr>
      <vt:lpstr>OBSERVATION HOURS</vt:lpstr>
      <vt:lpstr>APPLY ON PTCAS</vt:lpstr>
      <vt:lpstr>FALL 2026 / SPRING 2027 COURSES</vt:lpstr>
      <vt:lpstr>TOTAL ADMISSION REQUIREMENTS</vt:lpstr>
      <vt:lpstr>HOW COMPETATIVE AM I?</vt:lpstr>
      <vt:lpstr>PRE-HEALTH SCHOLARS CERTIFICATE</vt:lpstr>
      <vt:lpstr>APPLICATION MATERIALS FOR PTCAS</vt:lpstr>
      <vt:lpstr>PTCAS APPLICATION HOME – CREATE A PROFILE</vt:lpstr>
      <vt:lpstr>COMPLETE YOUR PERSONAL INFORMATION</vt:lpstr>
      <vt:lpstr>COMPLETE YOUR ACADEMIC HISTORY</vt:lpstr>
      <vt:lpstr>ENTER ALL COLLEGES ATTENDED</vt:lpstr>
      <vt:lpstr>SUBMIT YOUR TRANSCRIPTS</vt:lpstr>
      <vt:lpstr>MATCH PREREQUISITES FROM YOUR TRANSCRIPTS. CHOOSE THE BEST FIT FOR THE HIGHEST GRADE!</vt:lpstr>
      <vt:lpstr>ENTER YOUR GRE – MAKE SURE YOU HAVE YOUR OFFICIAL SCORES SENT TO OUR PROGRAM (7670)</vt:lpstr>
      <vt:lpstr>SELECT PROGRAMS YOU WANT TO APPLY TO</vt:lpstr>
      <vt:lpstr>COMPLETE SUPPORTING DOCUMENTATION</vt:lpstr>
      <vt:lpstr>CREATE REFRENCE REQUEST</vt:lpstr>
      <vt:lpstr>CHECK STATUS OFTEN!</vt:lpstr>
      <vt:lpstr>NM RESIDENCY </vt:lpstr>
      <vt:lpstr>ACADEMIC UPDATE</vt:lpstr>
      <vt:lpstr>ASYNCHRONOUS INTERVIEW</vt:lpstr>
      <vt:lpstr>IN PERSON INTERVIEW</vt:lpstr>
      <vt:lpstr>FINAL SELECTION</vt:lpstr>
      <vt:lpstr>SUMMER CURRICULUM</vt:lpstr>
      <vt:lpstr>NONDISCRIMINATION POLICY </vt:lpstr>
    </vt:vector>
  </TitlesOfParts>
  <Company>University of New Mexico Health Sciences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Group Advisement Presentation 2026  http://goto.unm.edu/pt/   HSC-UNMPTProgram@salud.unm.edu </dc:title>
  <dc:creator>Mitzy Magana</dc:creator>
  <cp:lastModifiedBy>Mitzy Magana</cp:lastModifiedBy>
  <cp:revision>45</cp:revision>
  <dcterms:created xsi:type="dcterms:W3CDTF">2026-02-24T21:35:19Z</dcterms:created>
  <dcterms:modified xsi:type="dcterms:W3CDTF">2026-04-22T21:04:23Z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0x010100BF65268274AE8B42AC7BBC7E1F578EF9</vt:lpwstr>
  </property>
</Properties>
</file>